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7"/>
  </p:sldMasterIdLst>
  <p:notesMasterIdLst>
    <p:notesMasterId r:id="rId27"/>
  </p:notesMasterIdLst>
  <p:sldIdLst>
    <p:sldId id="276" r:id="rId8"/>
    <p:sldId id="279" r:id="rId9"/>
    <p:sldId id="304" r:id="rId10"/>
    <p:sldId id="281" r:id="rId11"/>
    <p:sldId id="324" r:id="rId12"/>
    <p:sldId id="327" r:id="rId13"/>
    <p:sldId id="325" r:id="rId14"/>
    <p:sldId id="332" r:id="rId15"/>
    <p:sldId id="334" r:id="rId16"/>
    <p:sldId id="331" r:id="rId17"/>
    <p:sldId id="329" r:id="rId18"/>
    <p:sldId id="330" r:id="rId19"/>
    <p:sldId id="299" r:id="rId20"/>
    <p:sldId id="300" r:id="rId21"/>
    <p:sldId id="309" r:id="rId22"/>
    <p:sldId id="306" r:id="rId23"/>
    <p:sldId id="333" r:id="rId24"/>
    <p:sldId id="335" r:id="rId25"/>
    <p:sldId id="277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D5889D11-304D-6243-AE57-2F1B22C9EA73}">
          <p14:sldIdLst>
            <p14:sldId id="276"/>
            <p14:sldId id="279"/>
            <p14:sldId id="304"/>
            <p14:sldId id="281"/>
            <p14:sldId id="324"/>
            <p14:sldId id="327"/>
            <p14:sldId id="325"/>
            <p14:sldId id="332"/>
            <p14:sldId id="334"/>
            <p14:sldId id="331"/>
            <p14:sldId id="329"/>
            <p14:sldId id="330"/>
            <p14:sldId id="299"/>
            <p14:sldId id="300"/>
            <p14:sldId id="309"/>
            <p14:sldId id="306"/>
            <p14:sldId id="333"/>
            <p14:sldId id="335"/>
          </p14:sldIdLst>
        </p14:section>
        <p14:section name="END SLIDE" id="{4C4AAE4A-8089-C643-A5A0-202A1E6D0FA4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9FC"/>
    <a:srgbClr val="26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8"/>
    <p:restoredTop sz="71262" autoAdjust="0"/>
  </p:normalViewPr>
  <p:slideViewPr>
    <p:cSldViewPr snapToGrid="0" snapToObjects="1" showGuides="1">
      <p:cViewPr>
        <p:scale>
          <a:sx n="91" d="100"/>
          <a:sy n="91" d="100"/>
        </p:scale>
        <p:origin x="820" y="44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1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meta-analysis by Bays and Chadwick [1993] reported normal findings in more than 50% of abuse victims. In a study by Adams et al. [1994] with the subtitle ‘It’s normal to be normal’, the authors examined 236 children with perpetrator conviction for sexual abuse who had normal genital examination findings in 28%, nonspecific in 49%, suspicious in 9%, and abnormal findings in 14%.</a:t>
            </a:r>
          </a:p>
          <a:p>
            <a:endParaRPr lang="en-GB" dirty="0"/>
          </a:p>
          <a:p>
            <a:r>
              <a:rPr lang="en-GB" dirty="0"/>
              <a:t>Heger et al. [2002] examined 2,384 children and found normal exams in 95% of children who had disclosed and in 92% in girls who reported penetration.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0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5" y="162332"/>
            <a:ext cx="8430321" cy="785522"/>
          </a:xfrm>
        </p:spPr>
        <p:txBody>
          <a:bodyPr>
            <a:normAutofit/>
          </a:bodyPr>
          <a:lstStyle>
            <a:lvl1pPr>
              <a:defRPr sz="3000" b="1" i="0">
                <a:solidFill>
                  <a:srgbClr val="2899F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385" y="1137424"/>
            <a:ext cx="8430321" cy="3780263"/>
          </a:xfrm>
        </p:spPr>
        <p:txBody>
          <a:bodyPr/>
          <a:lstStyle>
            <a:lvl1pPr marL="311150" indent="-311150">
              <a:spcAft>
                <a:spcPts val="1800"/>
              </a:spcAft>
              <a:buClr>
                <a:srgbClr val="2899FC"/>
              </a:buClr>
              <a:buFont typeface="Wingdings" pitchFamily="2" charset="2"/>
              <a:buChar char="§"/>
              <a:tabLst/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22300" indent="-279400">
              <a:spcAft>
                <a:spcPts val="1800"/>
              </a:spcAft>
              <a:buClr>
                <a:srgbClr val="2899FC"/>
              </a:buClr>
              <a:buFont typeface="Courier New" panose="02070309020205020404" pitchFamily="49" charset="0"/>
              <a:buChar char="o"/>
              <a:tabLst/>
              <a:defRPr sz="2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600">
                <a:latin typeface="Century Gothic" panose="020B0502020202020204" pitchFamily="34" charset="0"/>
              </a:defRPr>
            </a:lvl3pPr>
            <a:lvl4pPr>
              <a:defRPr sz="2600">
                <a:latin typeface="Century Gothic" panose="020B0502020202020204" pitchFamily="34" charset="0"/>
              </a:defRPr>
            </a:lvl4pPr>
            <a:lvl5pPr>
              <a:defRPr sz="2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A0D65-C3B2-114A-8EF8-F63A6030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97EFC-5520-F04C-8D3F-AA58B876A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429B6-64C9-004B-A6CC-45CA996C6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372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897" y="273844"/>
            <a:ext cx="831880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897" y="1369219"/>
            <a:ext cx="8318809" cy="3559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dirty="0">
          <a:solidFill>
            <a:srgbClr val="2899FC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11150" indent="-311150" algn="l" defTabSz="685800" rtl="0" eaLnBrk="1" latinLnBrk="0" hangingPunct="1">
        <a:lnSpc>
          <a:spcPct val="90000"/>
        </a:lnSpc>
        <a:spcBef>
          <a:spcPts val="750"/>
        </a:spcBef>
        <a:spcAft>
          <a:spcPts val="1800"/>
        </a:spcAft>
        <a:buFont typeface="Wingdings" pitchFamily="2" charset="2"/>
        <a:buChar char="§"/>
        <a:tabLst/>
        <a:defRPr sz="2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68338" indent="-325438" algn="l" defTabSz="685800" rtl="0" eaLnBrk="1" latinLnBrk="0" hangingPunct="1">
        <a:lnSpc>
          <a:spcPct val="90000"/>
        </a:lnSpc>
        <a:spcBef>
          <a:spcPts val="375"/>
        </a:spcBef>
        <a:spcAft>
          <a:spcPts val="1800"/>
        </a:spcAft>
        <a:buFont typeface="Courier New" panose="02070309020205020404" pitchFamily="49" charset="0"/>
        <a:buChar char="o"/>
        <a:tabLst/>
        <a:defRPr sz="26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B60A9B-AC4F-4C47-8DDC-2413C7D9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43725-0022-9218-14F2-9808AFABF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523"/>
            <a:ext cx="9144000" cy="5214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13B73-7244-6C47-A34C-FE0F8B90C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82" y="4690240"/>
            <a:ext cx="2892701" cy="4548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595377-106A-8D46-A2C9-A627D6CE9D3F}"/>
              </a:ext>
            </a:extLst>
          </p:cNvPr>
          <p:cNvSpPr txBox="1">
            <a:spLocks/>
          </p:cNvSpPr>
          <p:nvPr/>
        </p:nvSpPr>
        <p:spPr>
          <a:xfrm>
            <a:off x="6289247" y="1"/>
            <a:ext cx="2854753" cy="18567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34924">
              <a:spcAft>
                <a:spcPts val="600"/>
              </a:spcAft>
            </a:pPr>
            <a:r>
              <a:rPr lang="en-AU" sz="2652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Forensic Evidence in probing Abuses Cases against children in family court.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54164-81D2-DF90-485D-D02A879478D2}"/>
              </a:ext>
            </a:extLst>
          </p:cNvPr>
          <p:cNvSpPr txBox="1"/>
          <p:nvPr/>
        </p:nvSpPr>
        <p:spPr>
          <a:xfrm>
            <a:off x="230344" y="3741362"/>
            <a:ext cx="3029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National Judicial Institute  </a:t>
            </a:r>
          </a:p>
          <a:p>
            <a:pPr algn="ctr"/>
            <a:r>
              <a:rPr lang="en-GB" b="1" dirty="0"/>
              <a:t>2024 Child Rights Conference</a:t>
            </a:r>
          </a:p>
        </p:txBody>
      </p:sp>
    </p:spTree>
    <p:extLst>
      <p:ext uri="{BB962C8B-B14F-4D97-AF65-F5344CB8AC3E}">
        <p14:creationId xmlns:p14="http://schemas.microsoft.com/office/powerpoint/2010/main" val="331513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1B2F-EE8C-6B44-8EDD-9F0B095C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 about the hymen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084F-9612-DE4E-BE91-F1ED1C9C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798564"/>
            <a:ext cx="8596680" cy="41956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700" dirty="0">
                <a:latin typeface="+mj-lt"/>
              </a:rPr>
              <a:t>Hymenal tissue is elastic and penetration may simply stretch the hymenal opening.</a:t>
            </a:r>
            <a:r>
              <a:rPr lang="en-AU" sz="2700" dirty="0"/>
              <a:t> Only a small portion of adolescent girls will exhibit changes in the hymen as a result of penetration. </a:t>
            </a:r>
            <a:endParaRPr lang="en-AU" sz="2700" dirty="0"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700" dirty="0">
                <a:latin typeface="+mj-lt"/>
              </a:rPr>
              <a:t>US study of adolescent girls who admitted to having intercourse showed 52% had “intact” hymen.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sz="2700" dirty="0">
                <a:latin typeface="+mj-lt"/>
              </a:rPr>
              <a:t>US study of 36 pregnant adolescents – only 2  had definitive medical finding of prior penetration.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700" dirty="0">
                <a:latin typeface="+mj-lt"/>
              </a:rPr>
              <a:t>In pre-pubertal girls, the hymen is less elastic and trauma caused by penetration is more likely to be evident.</a:t>
            </a:r>
          </a:p>
          <a:p>
            <a:endParaRPr lang="en-AU" sz="2500" dirty="0">
              <a:latin typeface="+mj-lt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9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1B2F-EE8C-6B44-8EDD-9F0B095C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 about the hymen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084F-9612-DE4E-BE91-F1ED1C9C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947854"/>
            <a:ext cx="8665632" cy="396983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>
                <a:latin typeface="+mj-lt"/>
              </a:rPr>
              <a:t>The hymen is a membrane with relatively few blood vessels  - even if torn it may not bleed significantly.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>
                <a:latin typeface="+mj-lt"/>
              </a:rPr>
              <a:t>Women do not routinely bleed after their first sexual intercourse.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dirty="0">
                <a:latin typeface="+mj-lt"/>
              </a:rPr>
              <a:t>Forced penetration and lack of lubrication may cause lacerations to the vaginal wall, both of which are most likely to be responsible for bleeding rather than trauma to the hymen.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1B2F-EE8C-6B44-8EDD-9F0B095C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 about the hymen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084F-9612-DE4E-BE91-F1ED1C9C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947854"/>
            <a:ext cx="8430321" cy="39698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500" dirty="0">
                <a:latin typeface="+mj-lt"/>
              </a:rPr>
              <a:t>Partial hymenal tears and abrasions heal within a matter of days.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500" dirty="0">
                <a:latin typeface="+mj-lt"/>
              </a:rPr>
              <a:t>Accidental trauma to the hymenal membrane can occur.</a:t>
            </a:r>
            <a:endParaRPr lang="en-AU" sz="25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500" dirty="0">
                <a:latin typeface="+mj-lt"/>
              </a:rPr>
              <a:t>Even for an experienced physician, it may be extremely difficult to differentiate between a healed, partial hymenal tear and a naturally occurring superficial notch.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0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30CA-6A72-3344-8CBD-CEE66B67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made by medical examiners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8BBF-1713-1F48-A835-7C1AE811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947854"/>
            <a:ext cx="8430321" cy="3960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500" dirty="0">
                <a:latin typeface="+mj-lt"/>
              </a:rPr>
              <a:t>It is common for forensic medical examiners to indicate in their report whether or not a rape has occurred. </a:t>
            </a:r>
          </a:p>
          <a:p>
            <a:pPr>
              <a:lnSpc>
                <a:spcPct val="100000"/>
              </a:lnSpc>
            </a:pPr>
            <a:r>
              <a:rPr lang="en-AU" sz="2500" dirty="0">
                <a:latin typeface="+mj-lt"/>
              </a:rPr>
              <a:t>This is not the responsibility of the medical examiner:</a:t>
            </a:r>
          </a:p>
          <a:p>
            <a:pPr marL="717550" lvl="1" indent="-374650">
              <a:lnSpc>
                <a:spcPct val="100000"/>
              </a:lnSpc>
            </a:pPr>
            <a:r>
              <a:rPr lang="en-AU" sz="2500" dirty="0">
                <a:latin typeface="+mj-lt"/>
              </a:rPr>
              <a:t>Medical experts are responsible for documenting injuries, collecting available evidence, and treating injuries </a:t>
            </a:r>
          </a:p>
          <a:p>
            <a:pPr marL="717550" lvl="1" indent="-374650">
              <a:lnSpc>
                <a:spcPct val="100000"/>
              </a:lnSpc>
            </a:pPr>
            <a:r>
              <a:rPr lang="en-AU" sz="2500" dirty="0">
                <a:latin typeface="+mj-lt"/>
              </a:rPr>
              <a:t>The </a:t>
            </a:r>
            <a:r>
              <a:rPr lang="en-AU" sz="2500" b="1" dirty="0">
                <a:latin typeface="+mj-lt"/>
              </a:rPr>
              <a:t>court</a:t>
            </a:r>
            <a:r>
              <a:rPr lang="en-AU" sz="2500" dirty="0">
                <a:latin typeface="+mj-lt"/>
              </a:rPr>
              <a:t> will make a judgment as to whether a crime was committed.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7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5023-CECE-F845-B091-7A36C95F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made by medical examiners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61D5-9B69-DB45-8A17-0FCBBB2A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925324"/>
            <a:ext cx="8820615" cy="41956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3100" dirty="0"/>
              <a:t>Over-stating the evidence – e.g. determining the exact age of a bruise by color is not possible. </a:t>
            </a:r>
            <a:r>
              <a:rPr lang="en-AU" sz="31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100" dirty="0"/>
              <a:t>Thinking that is the exam is normal, abuse has not occurred.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100" dirty="0"/>
              <a:t>Believing that it’s possible to determine whether a minor has had sex or not.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100" dirty="0"/>
              <a:t>Trying to measure the size of the hymenal opening, and thinking that if the girl’s hymen is intact, then sexual abuse has not occurred.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100" dirty="0"/>
              <a:t>Forcing exams on minors.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68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8AD1-9483-DA47-BAF5-F475AFF4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34" y="51386"/>
            <a:ext cx="8430321" cy="785522"/>
          </a:xfrm>
        </p:spPr>
        <p:txBody>
          <a:bodyPr/>
          <a:lstStyle/>
          <a:p>
            <a:r>
              <a:rPr lang="en-US" dirty="0"/>
              <a:t>Common mistakes made by medical examiners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727A8-7928-3547-91BC-8BE62751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4" y="836908"/>
            <a:ext cx="8820616" cy="446288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5100" dirty="0">
                <a:latin typeface="+mj-lt"/>
              </a:rPr>
              <a:t>When taking the child’s medical history: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100" dirty="0">
                <a:latin typeface="+mj-lt"/>
              </a:rPr>
              <a:t>Asking leading questions or questions that are not age-appropriate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100" dirty="0">
                <a:latin typeface="+mj-lt"/>
              </a:rPr>
              <a:t>Putting their own interpretation on what the minor said rather than documenting their own words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100" dirty="0">
                <a:latin typeface="+mj-lt"/>
              </a:rPr>
              <a:t>Attempting to interview a child who is frightened or reluctant, or pressing for unnecessary details.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100" dirty="0">
                <a:latin typeface="+mj-lt"/>
              </a:rPr>
              <a:t>Failing to indicate the source of information (child or parent)</a:t>
            </a:r>
          </a:p>
          <a:p>
            <a:pPr>
              <a:lnSpc>
                <a:spcPct val="120000"/>
              </a:lnSpc>
            </a:pPr>
            <a:r>
              <a:rPr lang="en-GB" sz="5100" dirty="0">
                <a:latin typeface="+mj-lt"/>
              </a:rPr>
              <a:t>Failing to ask the minor and parents about medical history / behavioural changes that may be indicative of abuse.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1188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06F7-3227-424D-AB6B-622C9155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4" y="31703"/>
            <a:ext cx="8430321" cy="78552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9BC9-AF66-CE48-B485-D3262763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50" y="850679"/>
            <a:ext cx="8819821" cy="432627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700" dirty="0">
                <a:latin typeface="+mj-lt"/>
              </a:rPr>
              <a:t>In the vast majority of child sexual abuse cases, the medical examination will not reveal any supportive evidence.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700" dirty="0">
                <a:latin typeface="+mj-lt"/>
              </a:rPr>
              <a:t>Limitations exist as to what, and how much, forensic medical evidence can actually reveal about child sexual abuse.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700" dirty="0">
                <a:latin typeface="+mj-lt"/>
              </a:rPr>
              <a:t>That is </a:t>
            </a:r>
            <a:r>
              <a:rPr lang="en-AU" sz="2700" i="1" dirty="0">
                <a:latin typeface="+mj-lt"/>
              </a:rPr>
              <a:t>not </a:t>
            </a:r>
            <a:r>
              <a:rPr lang="en-AU" sz="2700" dirty="0">
                <a:latin typeface="+mj-lt"/>
              </a:rPr>
              <a:t>to say that medical evidence is of no use in sexual abuse trials—it can sometimes play an important role, but the benefits and uses of forensic evidence should not be overstated.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06F7-3227-424D-AB6B-622C9155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4" y="0"/>
            <a:ext cx="8430321" cy="785522"/>
          </a:xfrm>
        </p:spPr>
        <p:txBody>
          <a:bodyPr/>
          <a:lstStyle/>
          <a:p>
            <a:r>
              <a:rPr lang="en-US" dirty="0"/>
              <a:t>Points to Note…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9BC9-AF66-CE48-B485-D3262763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4" y="709127"/>
            <a:ext cx="8689987" cy="4434373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2700" dirty="0">
                <a:latin typeface="+mj-lt"/>
              </a:rPr>
              <a:t>Accurate interpretation of genital findings in minors requires specialist training.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2700" dirty="0">
                <a:latin typeface="+mj-lt"/>
              </a:rPr>
              <a:t>Forensic medical examinations of suspected child sexual abuse victims should be carried out only by medical examiners with training in identifying signs and symptoms of child sexual abuse.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2700" dirty="0">
                <a:latin typeface="+mj-lt"/>
              </a:rPr>
              <a:t>It is also important for medical examiners, investigators, procuracy and judges to understand the limitations of forensic medical examinations. </a:t>
            </a:r>
            <a:endParaRPr lang="en-AU" sz="27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7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0EB1-1E0B-5B63-5153-3B71BD72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Issues and Challenges using Forensic Evidence in Family Courts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F2FB-F3CF-BEFB-61FB-395B7CE6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 of  constitution and functionality of family courts.</a:t>
            </a:r>
          </a:p>
          <a:p>
            <a:r>
              <a:rPr lang="en-GB" dirty="0"/>
              <a:t>Role of the Assessors</a:t>
            </a:r>
          </a:p>
          <a:p>
            <a:r>
              <a:rPr lang="en-GB" dirty="0"/>
              <a:t>Interagency partnership between Justice and health </a:t>
            </a:r>
          </a:p>
          <a:p>
            <a:r>
              <a:rPr lang="en-GB" dirty="0"/>
              <a:t>Capacity of Institutions (Health, prosecutors and Judicial offices)  on forensic evidence </a:t>
            </a:r>
          </a:p>
        </p:txBody>
      </p:sp>
    </p:spTree>
    <p:extLst>
      <p:ext uri="{BB962C8B-B14F-4D97-AF65-F5344CB8AC3E}">
        <p14:creationId xmlns:p14="http://schemas.microsoft.com/office/powerpoint/2010/main" val="29269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EE7DDA-C595-A365-63EE-651D0002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761" y="0"/>
            <a:ext cx="9227762" cy="554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629412-8366-9C4A-B6B0-7525D00F62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600" y="4311215"/>
            <a:ext cx="2754774" cy="444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5CB75-C5CB-9245-9CB3-233AA9D9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342" y="650353"/>
            <a:ext cx="3017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022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C147-ABB7-B34E-8699-8212EB72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0786-67A3-A549-9324-703A8705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947854"/>
            <a:ext cx="8430321" cy="396983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sz="2500" dirty="0">
                <a:latin typeface="+mj-lt"/>
              </a:rPr>
              <a:t>Nigeria has high prevalence of sexual violence against children; it affects 6 out of 10 girls and 1 in 10 boys.</a:t>
            </a:r>
          </a:p>
          <a:p>
            <a:pPr>
              <a:spcBef>
                <a:spcPts val="0"/>
              </a:spcBef>
            </a:pPr>
            <a:r>
              <a:rPr lang="en-GB" sz="2500" dirty="0">
                <a:latin typeface="+mj-lt"/>
              </a:rPr>
              <a:t>Child sexual abuse cases can be some of the most complex and difficult to handle.</a:t>
            </a:r>
          </a:p>
          <a:p>
            <a:pPr>
              <a:spcBef>
                <a:spcPts val="0"/>
              </a:spcBef>
            </a:pPr>
            <a:r>
              <a:rPr lang="en-GB" sz="2500" dirty="0">
                <a:latin typeface="+mj-lt"/>
              </a:rPr>
              <a:t>Minors die to immaturity often behave in a manner that is contrary to what would be expected.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>
                <a:latin typeface="+mj-lt"/>
              </a:rPr>
              <a:t>-  Minors often only disclose abuse long after the incident.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>
                <a:latin typeface="+mj-lt"/>
              </a:rPr>
              <a:t>- Often takes place in secret, with no witnesses.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>
                <a:latin typeface="+mj-lt"/>
              </a:rPr>
              <a:t>- Minors cannot give testimony to same standard as adult</a:t>
            </a:r>
          </a:p>
        </p:txBody>
      </p:sp>
    </p:spTree>
    <p:extLst>
      <p:ext uri="{BB962C8B-B14F-4D97-AF65-F5344CB8AC3E}">
        <p14:creationId xmlns:p14="http://schemas.microsoft.com/office/powerpoint/2010/main" val="393176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2153-6E90-6140-AD49-8B245C49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3" y="133793"/>
            <a:ext cx="8430321" cy="785522"/>
          </a:xfrm>
        </p:spPr>
        <p:txBody>
          <a:bodyPr>
            <a:normAutofit/>
          </a:bodyPr>
          <a:lstStyle/>
          <a:p>
            <a:r>
              <a:rPr lang="en-US" dirty="0"/>
              <a:t>Why Forensic medical evidence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41FA-922A-9646-B81C-D8D7B874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3" y="779830"/>
            <a:ext cx="8820617" cy="4784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500" dirty="0">
                <a:latin typeface="+mj-lt"/>
              </a:rPr>
              <a:t>Hair and saliva: identify suspect; link suspect to victim and/or crime scene.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500" dirty="0"/>
              <a:t>Semen: identify the suspect; link the suspect to victim and/or crime scene; indicate sexual activity.</a:t>
            </a:r>
            <a:endParaRPr lang="en-AU" sz="25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500" dirty="0">
                <a:latin typeface="+mj-lt"/>
              </a:rPr>
              <a:t>Bleeding, discharge, pain, behaviour changes: may indicate abuse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500" dirty="0">
                <a:latin typeface="+mj-lt"/>
              </a:rPr>
              <a:t>Bruising, abrasions, lacerations, bite marks: may indicate use of force; may indicate resistance.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500" dirty="0">
                <a:latin typeface="+mj-lt"/>
              </a:rPr>
              <a:t>Genital or anal tears, abrasions, redness: may indicate penetration or use of force</a:t>
            </a: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146034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C147-ABB7-B34E-8699-8212EB72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there are limitations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0786-67A3-A549-9324-703A8705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943986"/>
            <a:ext cx="8820615" cy="46131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500" dirty="0">
                <a:latin typeface="+mj-lt"/>
              </a:rPr>
              <a:t>Child sexual abuse can be difficult to medically diagnose.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2500" dirty="0">
                <a:latin typeface="+mj-lt"/>
              </a:rPr>
              <a:t>Properly interpreting physical findings, or the lack thereof, requires medical experts specifically trained in child sexual abuse identification.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500" dirty="0"/>
              <a:t>Medical evidence cannot confirm whether a sexual act was consensual or not…immaterial  when it involves a child.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500" dirty="0"/>
              <a:t>Absence of medical evidence doesn’t mean that nothing happened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5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67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DF2A-CD6E-4341-9919-88046371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162332"/>
            <a:ext cx="8603639" cy="785522"/>
          </a:xfrm>
        </p:spPr>
        <p:txBody>
          <a:bodyPr>
            <a:noAutofit/>
          </a:bodyPr>
          <a:lstStyle/>
          <a:p>
            <a:r>
              <a:rPr lang="en-US" dirty="0"/>
              <a:t>Absence of medical evidence doesn’t mean nothing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1FAB-BAA2-C044-BF19-CEB4625F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70" y="1101194"/>
            <a:ext cx="8355667" cy="3678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latin typeface="+mj-lt"/>
              </a:rPr>
              <a:t>definitive signs of genital trauma are </a:t>
            </a:r>
            <a:r>
              <a:rPr lang="en-GB" sz="2500" b="1" dirty="0">
                <a:latin typeface="+mj-lt"/>
              </a:rPr>
              <a:t>seldom seen </a:t>
            </a:r>
            <a:r>
              <a:rPr lang="en-GB" sz="2500" dirty="0">
                <a:latin typeface="+mj-lt"/>
              </a:rPr>
              <a:t>in cases of child sexual abuse (International research-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Bays and Chadwick [1993]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lang="en-GB" sz="1800" dirty="0" err="1">
                <a:latin typeface="+mn-lt"/>
              </a:rPr>
              <a:t>Heger</a:t>
            </a:r>
            <a:r>
              <a:rPr lang="en-GB" sz="1800" dirty="0">
                <a:latin typeface="+mn-lt"/>
              </a:rPr>
              <a:t> et al. [2002]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latin typeface="+mj-lt"/>
              </a:rPr>
              <a:t>Less than 25%</a:t>
            </a:r>
            <a:r>
              <a:rPr lang="en-AU" sz="2500" dirty="0">
                <a:latin typeface="+mj-lt"/>
              </a:rPr>
              <a:t> showed abnormal findings on exam</a:t>
            </a:r>
            <a:r>
              <a:rPr lang="en-GB" sz="2500" dirty="0">
                <a:latin typeface="+mj-lt"/>
              </a:rPr>
              <a:t>. Some studies as low as 4%.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latin typeface="+mj-lt"/>
              </a:rPr>
              <a:t>Vast majority of forensic medical examinations do not produce any confirmatory physical or laboratory findings to corroborate the minor’s testimony. </a:t>
            </a:r>
          </a:p>
        </p:txBody>
      </p:sp>
    </p:spTree>
    <p:extLst>
      <p:ext uri="{BB962C8B-B14F-4D97-AF65-F5344CB8AC3E}">
        <p14:creationId xmlns:p14="http://schemas.microsoft.com/office/powerpoint/2010/main" val="202977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DF2A-CD6E-4341-9919-88046371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162332"/>
            <a:ext cx="8603639" cy="785522"/>
          </a:xfrm>
        </p:spPr>
        <p:txBody>
          <a:bodyPr>
            <a:noAutofit/>
          </a:bodyPr>
          <a:lstStyle/>
          <a:p>
            <a:r>
              <a:rPr lang="en-US" dirty="0"/>
              <a:t>Absence of medical evidence doesn’t mean nothing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1FAB-BAA2-C044-BF19-CEB4625F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46" y="1257819"/>
            <a:ext cx="7842143" cy="32986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500" dirty="0">
                <a:latin typeface="+mj-lt"/>
              </a:rPr>
              <a:t>Sexual abuse often leaves no physical evidence that can be detected through medical examination.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500" dirty="0"/>
              <a:t>A "negative" or normal examination does not </a:t>
            </a:r>
            <a:r>
              <a:rPr lang="en-AU" sz="2500" dirty="0"/>
              <a:t>rule out nor confirm sexual abuse or penetration.</a:t>
            </a:r>
            <a:r>
              <a:rPr lang="en-GB" sz="2500" dirty="0">
                <a:latin typeface="+mj-lt"/>
              </a:rPr>
              <a:t>  </a:t>
            </a:r>
            <a:endParaRPr lang="en-AU" sz="2500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AU" sz="2500" dirty="0">
                <a:latin typeface="+mj-lt"/>
              </a:rPr>
              <a:t>Penetration rarely results in physical evidence of healed injury.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73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DF2A-CD6E-4341-9919-88046371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5" y="18661"/>
            <a:ext cx="8603639" cy="785522"/>
          </a:xfrm>
        </p:spPr>
        <p:txBody>
          <a:bodyPr>
            <a:noAutofit/>
          </a:bodyPr>
          <a:lstStyle/>
          <a:p>
            <a:r>
              <a:rPr lang="en-US" dirty="0"/>
              <a:t>Reasons for lack of medical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1FAB-BAA2-C044-BF19-CEB4625F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95" y="785522"/>
            <a:ext cx="8820616" cy="419564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700" dirty="0">
                <a:latin typeface="+mj-lt"/>
              </a:rPr>
              <a:t>Many types of sexual abuse do not include acts that would be expected to cause trauma to skin or body tissues. </a:t>
            </a:r>
            <a:endParaRPr lang="en-AU" sz="2700" dirty="0">
              <a:latin typeface="+mj-lt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CA" sz="2700" dirty="0">
                <a:latin typeface="+mj-lt"/>
              </a:rPr>
              <a:t>If the minor’s injuries were minor and the exam takes place after 72 hours, then it is unlikely that there will be any findings.</a:t>
            </a:r>
            <a:endParaRPr lang="en-GB" sz="2700" dirty="0">
              <a:latin typeface="+mj-lt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700" dirty="0">
                <a:latin typeface="+mj-lt"/>
              </a:rPr>
              <a:t>Vaginal and anal injuries heal very rapidly, often leaving no trace of injury after as little as 72 hours.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700" dirty="0">
                <a:latin typeface="+mj-lt"/>
              </a:rPr>
              <a:t>Semen and other samples generally cannot be detected after 72 hours or if the minor has washed.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endParaRPr lang="en-GB" dirty="0"/>
          </a:p>
          <a:p>
            <a:endParaRPr lang="en-GB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DF2A-CD6E-4341-9919-88046371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4" y="0"/>
            <a:ext cx="8603639" cy="785522"/>
          </a:xfrm>
        </p:spPr>
        <p:txBody>
          <a:bodyPr>
            <a:noAutofit/>
          </a:bodyPr>
          <a:lstStyle/>
          <a:p>
            <a:r>
              <a:rPr lang="en-US" dirty="0"/>
              <a:t>Reasons for lack of medical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1FAB-BAA2-C044-BF19-CEB4625F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95" y="785522"/>
            <a:ext cx="8416487" cy="419564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700" dirty="0">
                <a:latin typeface="+mj-lt"/>
              </a:rPr>
              <a:t>The hymen and anal sphincter are highly elastic and may not be damaged by penetration.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2700" dirty="0">
                <a:latin typeface="+mj-lt"/>
              </a:rPr>
              <a:t>In many cases, child sexual abuse doesn’t leave any sign at all</a:t>
            </a:r>
            <a:r>
              <a:rPr lang="en-GB" sz="2700" dirty="0">
                <a:latin typeface="+mj-lt"/>
              </a:rPr>
              <a:t>.  Extent of injuries will depend on degree of penetration and force used. </a:t>
            </a:r>
            <a:endParaRPr lang="en-AU" sz="27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700" dirty="0">
                <a:latin typeface="+mj-lt"/>
              </a:rPr>
              <a:t>Younger children often lack sufficient knowledge about their anatomy to appropriately describe what has occurred, or report penetration when full penetration has not occurred.</a:t>
            </a:r>
            <a:r>
              <a:rPr lang="en-AU" sz="27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endParaRPr lang="en-GB" dirty="0"/>
          </a:p>
          <a:p>
            <a:endParaRPr lang="en-GB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E896-E656-DC47-878D-4E7138C7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7" y="273844"/>
            <a:ext cx="8318809" cy="49126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Myths about the hymen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DB406-B7E6-6545-B516-6E6E251F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896" y="940820"/>
            <a:ext cx="8559814" cy="21382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899FC"/>
              </a:buClr>
            </a:pPr>
            <a:r>
              <a:rPr lang="en-AU" sz="2500" dirty="0">
                <a:latin typeface="+mj-lt"/>
              </a:rPr>
              <a:t>There is no scientific or medical basis for using hymen size or integrity to determine whether a girl has experienced vaginal penetration.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899FC"/>
              </a:buClr>
            </a:pPr>
            <a:r>
              <a:rPr lang="en-AU" sz="2500" dirty="0">
                <a:latin typeface="+mj-lt"/>
              </a:rPr>
              <a:t>Hymens vary in size,  shape and flexibility, and changes throughout a woman’s life.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7EEC-7C9C-5C4C-9488-4C26FF033D82}"/>
              </a:ext>
            </a:extLst>
          </p:cNvPr>
          <p:cNvSpPr txBox="1"/>
          <p:nvPr/>
        </p:nvSpPr>
        <p:spPr>
          <a:xfrm>
            <a:off x="1660849" y="18661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page3image9160736">
            <a:extLst>
              <a:ext uri="{FF2B5EF4-FFF2-40B4-BE49-F238E27FC236}">
                <a16:creationId xmlns:a16="http://schemas.microsoft.com/office/drawing/2014/main" id="{74B35F02-52F3-7548-BC3D-1446D19224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74" y="3513923"/>
            <a:ext cx="2744786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3image9159488">
            <a:extLst>
              <a:ext uri="{FF2B5EF4-FFF2-40B4-BE49-F238E27FC236}">
                <a16:creationId xmlns:a16="http://schemas.microsoft.com/office/drawing/2014/main" id="{E7E46E58-C76A-624C-BEA1-F5390D34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21" y="3538878"/>
            <a:ext cx="3149600" cy="13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age3image9160736">
            <a:extLst>
              <a:ext uri="{FF2B5EF4-FFF2-40B4-BE49-F238E27FC236}">
                <a16:creationId xmlns:a16="http://schemas.microsoft.com/office/drawing/2014/main" id="{2DBBEDBD-671F-67ED-B2C5-6C0ADB84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69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5505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 Power Point Template 2016 Ver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>
      <Value>274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Vietnam-5200</TermName>
          <TermId xmlns="http://schemas.microsoft.com/office/infopath/2007/PartnerControls">a9198d90-54c6-45ad-bcc1-3ad014af4504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2db7eba1-300a-4d29-b50d-1fece37a5a89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  <j169e817e0ee4eb8974e6fc4a2762909 xmlns="ca283e0b-db31-4043-a2ef-b80661bf084a">
      <Terms xmlns="http://schemas.microsoft.com/office/infopath/2007/PartnerControls"/>
    </j169e817e0ee4eb8974e6fc4a2762909>
    <j048a4f9aaad4a8990a1d5e5f53cb451 xmlns="ca283e0b-db31-4043-a2ef-b80661bf084a">
      <Terms xmlns="http://schemas.microsoft.com/office/infopath/2007/PartnerControls"/>
    </j048a4f9aaad4a8990a1d5e5f53cb451>
    <SemaphoreItemMetadata xmlns="2db7eba1-300a-4d29-b50d-1fece37a5a89" xsi:nil="true"/>
  </documentManagement>
</p:properties>
</file>

<file path=customXml/item5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76BAB42A389A9145B2F354CF27FE4733" ma:contentTypeVersion="36" ma:contentTypeDescription="" ma:contentTypeScope="" ma:versionID="f27bdfe290256e30570f519cda7359b5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2db7eba1-300a-4d29-b50d-1fece37a5a89" xmlns:ns5="29d3e3c4-644c-4ac3-b033-0a77d4e66553" xmlns:ns6="http://schemas.microsoft.com/sharepoint/v4" targetNamespace="http://schemas.microsoft.com/office/2006/metadata/properties" ma:root="true" ma:fieldsID="8e131d5ea85ddffc733480e7c745257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2db7eba1-300a-4d29-b50d-1fece37a5a89"/>
    <xsd:import namespace="29d3e3c4-644c-4ac3-b033-0a77d4e6655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4:SharedWithUsers" minOccurs="0"/>
                <xsd:element ref="ns4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6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4:SemaphoreItemMetadata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4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5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274;#Vietnam-5200|a9198d90-54c6-45ad-bcc1-3ad014af45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fb87df43-7d75-46b3-89cb-492b6aa3cfcc}" ma:internalName="TaxCatchAllLabel" ma:readOnly="true" ma:showField="CatchAllDataLabel" ma:web="2db7eba1-300a-4d29-b50d-1fece37a5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fb87df43-7d75-46b3-89cb-492b6aa3cfcc}" ma:internalName="TaxCatchAll" ma:showField="CatchAllData" ma:web="2db7eba1-300a-4d29-b50d-1fece37a5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7eba1-300a-4d29-b50d-1fece37a5a89" elementFormDefault="qualified">
    <xsd:import namespace="http://schemas.microsoft.com/office/2006/documentManagement/types"/>
    <xsd:import namespace="http://schemas.microsoft.com/office/infopath/2007/PartnerControls"/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46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emaphoreItemMetadata" ma:index="47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e3c4-644c-4ac3-b033-0a77d4e66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4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7ADAD-97D6-4D17-BD78-F68A0AF09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083CF0-1C39-4565-B1C2-84991DBDB04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14160E7-1449-44A9-96ED-5FE3E87818B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E87C38-477F-4D04-BDB0-334E6873282F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4"/>
    <ds:schemaRef ds:uri="29d3e3c4-644c-4ac3-b033-0a77d4e66553"/>
    <ds:schemaRef ds:uri="http://purl.org/dc/terms/"/>
    <ds:schemaRef ds:uri="http://schemas.microsoft.com/sharepoint.v3"/>
    <ds:schemaRef ds:uri="2db7eba1-300a-4d29-b50d-1fece37a5a89"/>
    <ds:schemaRef ds:uri="ca283e0b-db31-4043-a2ef-b80661bf084a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CDBCDBD6-BDAF-4BBF-A2A3-CEA5DABAB8E2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5F97EE7-DF06-4AFD-A29B-278C57426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2db7eba1-300a-4d29-b50d-1fece37a5a89"/>
    <ds:schemaRef ds:uri="29d3e3c4-644c-4ac3-b033-0a77d4e6655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9238</TotalTime>
  <Words>1357</Words>
  <Application>Microsoft Office PowerPoint</Application>
  <PresentationFormat>On-screen Show (16:9)</PresentationFormat>
  <Paragraphs>112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Wingdings</vt:lpstr>
      <vt:lpstr>UNICEF Power Point Template 2016 Ver1</vt:lpstr>
      <vt:lpstr>PowerPoint Presentation</vt:lpstr>
      <vt:lpstr>Background</vt:lpstr>
      <vt:lpstr>Why Forensic medical evidence ?</vt:lpstr>
      <vt:lpstr>But there are limitations …</vt:lpstr>
      <vt:lpstr>Absence of medical evidence doesn’t mean nothing happened</vt:lpstr>
      <vt:lpstr>Absence of medical evidence doesn’t mean nothing happened</vt:lpstr>
      <vt:lpstr>Reasons for lack of medical evidence</vt:lpstr>
      <vt:lpstr>Reasons for lack of medical evidence</vt:lpstr>
      <vt:lpstr>Myths about the hymen</vt:lpstr>
      <vt:lpstr>Myths about the hymen</vt:lpstr>
      <vt:lpstr>Myths about the hymen</vt:lpstr>
      <vt:lpstr>Myths about the hymen</vt:lpstr>
      <vt:lpstr>Common mistakes made by medical examiners</vt:lpstr>
      <vt:lpstr>Common mistakes made by medical examiners</vt:lpstr>
      <vt:lpstr>Common mistakes made by medical examiners</vt:lpstr>
      <vt:lpstr>Conclusions</vt:lpstr>
      <vt:lpstr>Points to Note…</vt:lpstr>
      <vt:lpstr>Issues and Challenges using Forensic Evidence in Family Courts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Nkiru Maduechesi</cp:lastModifiedBy>
  <cp:revision>146</cp:revision>
  <dcterms:created xsi:type="dcterms:W3CDTF">2016-08-29T15:36:18Z</dcterms:created>
  <dcterms:modified xsi:type="dcterms:W3CDTF">2024-06-02T20:33:35Z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0x0101009BA85F8052A6DA4FA3E31FF9F74C69700076BAB42A389A9145B2F354CF27FE4733</vt:lpwstr>
  </property>
  <property fmtid="{D5CDD505-2E9C-101B-9397-08002B2CF9AE}" pid="3" name="OfficeDivision">
    <vt:i4>274</vt:i4>
  </property>
</Properties>
</file>