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9" r:id="rId3"/>
    <p:sldId id="260" r:id="rId4"/>
    <p:sldId id="316" r:id="rId5"/>
    <p:sldId id="261" r:id="rId6"/>
    <p:sldId id="264" r:id="rId7"/>
    <p:sldId id="262" r:id="rId8"/>
    <p:sldId id="303" r:id="rId9"/>
    <p:sldId id="304" r:id="rId10"/>
    <p:sldId id="295" r:id="rId11"/>
    <p:sldId id="257" r:id="rId12"/>
    <p:sldId id="265" r:id="rId13"/>
    <p:sldId id="298" r:id="rId14"/>
    <p:sldId id="296" r:id="rId15"/>
    <p:sldId id="305" r:id="rId16"/>
    <p:sldId id="306" r:id="rId17"/>
    <p:sldId id="294" r:id="rId18"/>
    <p:sldId id="307" r:id="rId19"/>
    <p:sldId id="258" r:id="rId20"/>
    <p:sldId id="297" r:id="rId21"/>
    <p:sldId id="308" r:id="rId22"/>
    <p:sldId id="309" r:id="rId23"/>
    <p:sldId id="310" r:id="rId24"/>
    <p:sldId id="272" r:id="rId25"/>
    <p:sldId id="312" r:id="rId26"/>
    <p:sldId id="311" r:id="rId27"/>
    <p:sldId id="313" r:id="rId28"/>
    <p:sldId id="314" r:id="rId29"/>
    <p:sldId id="315" r:id="rId30"/>
    <p:sldId id="279" r:id="rId31"/>
    <p:sldId id="282" r:id="rId32"/>
    <p:sldId id="302" r:id="rId33"/>
    <p:sldId id="284" r:id="rId34"/>
    <p:sldId id="285" r:id="rId35"/>
    <p:sldId id="288" r:id="rId36"/>
    <p:sldId id="290" r:id="rId37"/>
    <p:sldId id="292" r:id="rId38"/>
    <p:sldId id="2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2" d="100"/>
          <a:sy n="62" d="100"/>
        </p:scale>
        <p:origin x="148"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2C5AEF1-31FA-443C-A20C-9A7ED4FEF4F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C73A7F2-7715-441F-B288-18FE62832944}">
      <dgm:prSet/>
      <dgm:spPr/>
      <dgm:t>
        <a:bodyPr/>
        <a:lstStyle/>
        <a:p>
          <a:r>
            <a:rPr lang="en-GB"/>
            <a:t>INTRODUCTION</a:t>
          </a:r>
          <a:endParaRPr lang="en-US"/>
        </a:p>
      </dgm:t>
    </dgm:pt>
    <dgm:pt modelId="{99123E6A-60E8-4E2D-8F77-2ED48C8F3062}" cxnId="{666A24CE-C392-4B09-8723-D371807F8A99}" type="parTrans">
      <dgm:prSet/>
      <dgm:spPr/>
      <dgm:t>
        <a:bodyPr/>
        <a:lstStyle/>
        <a:p>
          <a:endParaRPr lang="en-US"/>
        </a:p>
      </dgm:t>
    </dgm:pt>
    <dgm:pt modelId="{214B0E40-79AA-419A-9563-D94B3C1EAB08}" cxnId="{666A24CE-C392-4B09-8723-D371807F8A99}" type="sibTrans">
      <dgm:prSet/>
      <dgm:spPr/>
      <dgm:t>
        <a:bodyPr/>
        <a:lstStyle/>
        <a:p>
          <a:endParaRPr lang="en-US"/>
        </a:p>
      </dgm:t>
    </dgm:pt>
    <dgm:pt modelId="{40C7E1AC-7120-4CCE-965B-334CCD4B441E}">
      <dgm:prSet/>
      <dgm:spPr/>
      <dgm:t>
        <a:bodyPr/>
        <a:lstStyle/>
        <a:p>
          <a:r>
            <a:rPr lang="en-GB"/>
            <a:t>OVERVIEW</a:t>
          </a:r>
          <a:endParaRPr lang="en-US"/>
        </a:p>
      </dgm:t>
    </dgm:pt>
    <dgm:pt modelId="{5C6B1037-556A-4045-8EA8-5A62AF43D110}" cxnId="{6086AB1D-E145-4BCE-9893-505194C72793}" type="parTrans">
      <dgm:prSet/>
      <dgm:spPr/>
      <dgm:t>
        <a:bodyPr/>
        <a:lstStyle/>
        <a:p>
          <a:endParaRPr lang="en-US"/>
        </a:p>
      </dgm:t>
    </dgm:pt>
    <dgm:pt modelId="{77637603-19BC-434A-93EF-2D84759FF6B3}" cxnId="{6086AB1D-E145-4BCE-9893-505194C72793}" type="sibTrans">
      <dgm:prSet/>
      <dgm:spPr/>
      <dgm:t>
        <a:bodyPr/>
        <a:lstStyle/>
        <a:p>
          <a:endParaRPr lang="en-US"/>
        </a:p>
      </dgm:t>
    </dgm:pt>
    <dgm:pt modelId="{2B239AF1-7531-48C1-A04D-5700958A1C90}">
      <dgm:prSet/>
      <dgm:spPr/>
      <dgm:t>
        <a:bodyPr/>
        <a:lstStyle/>
        <a:p>
          <a:r>
            <a:rPr lang="en-GB" dirty="0"/>
            <a:t>NON-CUSTODIAL SENTENCES UNDER THE ACJA/ACJLs</a:t>
          </a:r>
          <a:endParaRPr lang="en-US" dirty="0"/>
        </a:p>
      </dgm:t>
    </dgm:pt>
    <dgm:pt modelId="{2E35CEC9-6872-4C7F-B308-893EDEDDDFB9}" cxnId="{332309ED-C773-4621-8F2B-3EE54E62D564}" type="parTrans">
      <dgm:prSet/>
      <dgm:spPr/>
      <dgm:t>
        <a:bodyPr/>
        <a:lstStyle/>
        <a:p>
          <a:endParaRPr lang="en-US"/>
        </a:p>
      </dgm:t>
    </dgm:pt>
    <dgm:pt modelId="{AB381FE5-6492-4DB7-9F40-3771A79D38D5}" cxnId="{332309ED-C773-4621-8F2B-3EE54E62D564}" type="sibTrans">
      <dgm:prSet/>
      <dgm:spPr/>
      <dgm:t>
        <a:bodyPr/>
        <a:lstStyle/>
        <a:p>
          <a:endParaRPr lang="en-US"/>
        </a:p>
      </dgm:t>
    </dgm:pt>
    <dgm:pt modelId="{FA2BBC21-43C6-4D9F-87C9-111E95053AFB}">
      <dgm:prSet/>
      <dgm:spPr/>
      <dgm:t>
        <a:bodyPr/>
        <a:lstStyle/>
        <a:p>
          <a:r>
            <a:rPr lang="en-GB" dirty="0"/>
            <a:t>NON-CUSTODIAL SENTENCES UNDER THE NIGERIAN CORRECTIONAL SERVICES ACT, 2019</a:t>
          </a:r>
          <a:endParaRPr lang="en-US" dirty="0"/>
        </a:p>
      </dgm:t>
    </dgm:pt>
    <dgm:pt modelId="{2559C093-64FE-4B82-A0D1-454036F338AF}" cxnId="{D66AD4AD-2F40-401C-93D6-4652D8DD95D5}" type="parTrans">
      <dgm:prSet/>
      <dgm:spPr/>
      <dgm:t>
        <a:bodyPr/>
        <a:lstStyle/>
        <a:p>
          <a:endParaRPr lang="en-US"/>
        </a:p>
      </dgm:t>
    </dgm:pt>
    <dgm:pt modelId="{D2F376F8-F671-47C5-9207-3187E5379D52}" cxnId="{D66AD4AD-2F40-401C-93D6-4652D8DD95D5}" type="sibTrans">
      <dgm:prSet/>
      <dgm:spPr/>
      <dgm:t>
        <a:bodyPr/>
        <a:lstStyle/>
        <a:p>
          <a:endParaRPr lang="en-US"/>
        </a:p>
      </dgm:t>
    </dgm:pt>
    <dgm:pt modelId="{9EFECF87-2F8E-4518-AD32-5CCB0275A5B5}">
      <dgm:prSet/>
      <dgm:spPr/>
      <dgm:t>
        <a:bodyPr/>
        <a:lstStyle/>
        <a:p>
          <a:r>
            <a:rPr lang="en-GB" dirty="0"/>
            <a:t>SYNERGY BETWEEN ACJA/ACJLs AND THE NCS ACT, 2019</a:t>
          </a:r>
          <a:endParaRPr lang="en-US" dirty="0"/>
        </a:p>
      </dgm:t>
    </dgm:pt>
    <dgm:pt modelId="{635312B2-4638-41C9-A8E3-F0ED5C748440}" cxnId="{227B17B7-822D-4B84-AE54-D40359BDB227}" type="parTrans">
      <dgm:prSet/>
      <dgm:spPr/>
      <dgm:t>
        <a:bodyPr/>
        <a:lstStyle/>
        <a:p>
          <a:endParaRPr lang="en-US"/>
        </a:p>
      </dgm:t>
    </dgm:pt>
    <dgm:pt modelId="{9C84E074-66D4-4579-B9B5-148AD4451B5D}" cxnId="{227B17B7-822D-4B84-AE54-D40359BDB227}" type="sibTrans">
      <dgm:prSet/>
      <dgm:spPr/>
      <dgm:t>
        <a:bodyPr/>
        <a:lstStyle/>
        <a:p>
          <a:endParaRPr lang="en-US"/>
        </a:p>
      </dgm:t>
    </dgm:pt>
    <dgm:pt modelId="{40D6D5F5-393E-45F7-9C10-7B9168047DCA}">
      <dgm:prSet/>
      <dgm:spPr/>
      <dgm:t>
        <a:bodyPr/>
        <a:lstStyle/>
        <a:p>
          <a:r>
            <a:rPr lang="en-GB"/>
            <a:t>CHALLENGES</a:t>
          </a:r>
          <a:endParaRPr lang="en-US"/>
        </a:p>
      </dgm:t>
    </dgm:pt>
    <dgm:pt modelId="{79048BC2-9C0B-4695-89CE-DB06286AA714}" cxnId="{B38DB509-C0A4-48F9-9768-8DE104FDD736}" type="parTrans">
      <dgm:prSet/>
      <dgm:spPr/>
      <dgm:t>
        <a:bodyPr/>
        <a:lstStyle/>
        <a:p>
          <a:endParaRPr lang="en-US"/>
        </a:p>
      </dgm:t>
    </dgm:pt>
    <dgm:pt modelId="{FBE8E53A-6786-430A-A98D-089CA19A6A1B}" cxnId="{B38DB509-C0A4-48F9-9768-8DE104FDD736}" type="sibTrans">
      <dgm:prSet/>
      <dgm:spPr/>
      <dgm:t>
        <a:bodyPr/>
        <a:lstStyle/>
        <a:p>
          <a:endParaRPr lang="en-US"/>
        </a:p>
      </dgm:t>
    </dgm:pt>
    <dgm:pt modelId="{AF8FAE03-C29E-4629-B1AA-0D96E130CC19}">
      <dgm:prSet/>
      <dgm:spPr/>
      <dgm:t>
        <a:bodyPr/>
        <a:lstStyle/>
        <a:p>
          <a:r>
            <a:rPr lang="en-GB"/>
            <a:t>RECOMMENDATION</a:t>
          </a:r>
          <a:endParaRPr lang="en-US"/>
        </a:p>
      </dgm:t>
    </dgm:pt>
    <dgm:pt modelId="{AFDA10A2-33B5-4D9C-B366-7FB7885A7D05}" cxnId="{6D77832A-B060-4ECA-858E-4AC9AA05BD1A}" type="parTrans">
      <dgm:prSet/>
      <dgm:spPr/>
      <dgm:t>
        <a:bodyPr/>
        <a:lstStyle/>
        <a:p>
          <a:endParaRPr lang="en-US"/>
        </a:p>
      </dgm:t>
    </dgm:pt>
    <dgm:pt modelId="{01CEE005-DDB2-4FC9-8ECF-7829D7074338}" cxnId="{6D77832A-B060-4ECA-858E-4AC9AA05BD1A}" type="sibTrans">
      <dgm:prSet/>
      <dgm:spPr/>
      <dgm:t>
        <a:bodyPr/>
        <a:lstStyle/>
        <a:p>
          <a:endParaRPr lang="en-US"/>
        </a:p>
      </dgm:t>
    </dgm:pt>
    <dgm:pt modelId="{EB813176-467A-415F-B15E-17E11333615B}">
      <dgm:prSet/>
      <dgm:spPr/>
      <dgm:t>
        <a:bodyPr/>
        <a:lstStyle/>
        <a:p>
          <a:r>
            <a:rPr lang="en-GB"/>
            <a:t>CONCLUSION</a:t>
          </a:r>
          <a:endParaRPr lang="en-US"/>
        </a:p>
      </dgm:t>
    </dgm:pt>
    <dgm:pt modelId="{4C7605A2-9343-45E0-8444-96403FE99A49}" cxnId="{E4FD31E8-B96D-44DB-A6BB-2E8F72FDEAD4}" type="parTrans">
      <dgm:prSet/>
      <dgm:spPr/>
      <dgm:t>
        <a:bodyPr/>
        <a:lstStyle/>
        <a:p>
          <a:endParaRPr lang="en-US"/>
        </a:p>
      </dgm:t>
    </dgm:pt>
    <dgm:pt modelId="{4B5738C2-B810-4CBD-96A4-34AC6EF02F1E}" cxnId="{E4FD31E8-B96D-44DB-A6BB-2E8F72FDEAD4}" type="sibTrans">
      <dgm:prSet/>
      <dgm:spPr/>
      <dgm:t>
        <a:bodyPr/>
        <a:lstStyle/>
        <a:p>
          <a:endParaRPr lang="en-US"/>
        </a:p>
      </dgm:t>
    </dgm:pt>
    <dgm:pt modelId="{B2DB2DA4-91DA-4D5A-9046-8965092ABBF2}" type="pres">
      <dgm:prSet presAssocID="{92C5AEF1-31FA-443C-A20C-9A7ED4FEF4F7}" presName="diagram" presStyleCnt="0">
        <dgm:presLayoutVars>
          <dgm:dir/>
          <dgm:resizeHandles val="exact"/>
        </dgm:presLayoutVars>
      </dgm:prSet>
      <dgm:spPr/>
    </dgm:pt>
    <dgm:pt modelId="{678FF5F0-249B-4C14-B7E9-E6797605389F}" type="pres">
      <dgm:prSet presAssocID="{3C73A7F2-7715-441F-B288-18FE62832944}" presName="node" presStyleLbl="node1" presStyleIdx="0" presStyleCnt="8">
        <dgm:presLayoutVars>
          <dgm:bulletEnabled val="1"/>
        </dgm:presLayoutVars>
      </dgm:prSet>
      <dgm:spPr/>
    </dgm:pt>
    <dgm:pt modelId="{A17162D2-4BAA-4FCC-9DBD-8789E091CA37}" type="pres">
      <dgm:prSet presAssocID="{214B0E40-79AA-419A-9563-D94B3C1EAB08}" presName="sibTrans" presStyleCnt="0"/>
      <dgm:spPr/>
    </dgm:pt>
    <dgm:pt modelId="{2C751E40-3C0C-45F5-869B-ADB0942ED32A}" type="pres">
      <dgm:prSet presAssocID="{40C7E1AC-7120-4CCE-965B-334CCD4B441E}" presName="node" presStyleLbl="node1" presStyleIdx="1" presStyleCnt="8">
        <dgm:presLayoutVars>
          <dgm:bulletEnabled val="1"/>
        </dgm:presLayoutVars>
      </dgm:prSet>
      <dgm:spPr/>
    </dgm:pt>
    <dgm:pt modelId="{0F666608-357D-46B4-8B07-C2D7BD5EFDA8}" type="pres">
      <dgm:prSet presAssocID="{77637603-19BC-434A-93EF-2D84759FF6B3}" presName="sibTrans" presStyleCnt="0"/>
      <dgm:spPr/>
    </dgm:pt>
    <dgm:pt modelId="{A53DD799-08E8-49FB-8F26-5C3B4807D6E1}" type="pres">
      <dgm:prSet presAssocID="{2B239AF1-7531-48C1-A04D-5700958A1C90}" presName="node" presStyleLbl="node1" presStyleIdx="2" presStyleCnt="8">
        <dgm:presLayoutVars>
          <dgm:bulletEnabled val="1"/>
        </dgm:presLayoutVars>
      </dgm:prSet>
      <dgm:spPr/>
    </dgm:pt>
    <dgm:pt modelId="{9A44F3C8-810C-4245-A2EB-D0A75ACF965E}" type="pres">
      <dgm:prSet presAssocID="{AB381FE5-6492-4DB7-9F40-3771A79D38D5}" presName="sibTrans" presStyleCnt="0"/>
      <dgm:spPr/>
    </dgm:pt>
    <dgm:pt modelId="{AD7F10D4-05B2-4D8B-8875-69E83DD0D453}" type="pres">
      <dgm:prSet presAssocID="{FA2BBC21-43C6-4D9F-87C9-111E95053AFB}" presName="node" presStyleLbl="node1" presStyleIdx="3" presStyleCnt="8">
        <dgm:presLayoutVars>
          <dgm:bulletEnabled val="1"/>
        </dgm:presLayoutVars>
      </dgm:prSet>
      <dgm:spPr/>
    </dgm:pt>
    <dgm:pt modelId="{E6C0B4A0-BAB9-4DA4-9349-80B8D49F7CB1}" type="pres">
      <dgm:prSet presAssocID="{D2F376F8-F671-47C5-9207-3187E5379D52}" presName="sibTrans" presStyleCnt="0"/>
      <dgm:spPr/>
    </dgm:pt>
    <dgm:pt modelId="{5DACA7E9-6221-4C87-B022-9772258DBDB7}" type="pres">
      <dgm:prSet presAssocID="{9EFECF87-2F8E-4518-AD32-5CCB0275A5B5}" presName="node" presStyleLbl="node1" presStyleIdx="4" presStyleCnt="8">
        <dgm:presLayoutVars>
          <dgm:bulletEnabled val="1"/>
        </dgm:presLayoutVars>
      </dgm:prSet>
      <dgm:spPr/>
    </dgm:pt>
    <dgm:pt modelId="{483A3E14-E828-428E-9618-DB61581A3E85}" type="pres">
      <dgm:prSet presAssocID="{9C84E074-66D4-4579-B9B5-148AD4451B5D}" presName="sibTrans" presStyleCnt="0"/>
      <dgm:spPr/>
    </dgm:pt>
    <dgm:pt modelId="{4D150C1A-CE8B-409F-A641-7B16EAA56738}" type="pres">
      <dgm:prSet presAssocID="{40D6D5F5-393E-45F7-9C10-7B9168047DCA}" presName="node" presStyleLbl="node1" presStyleIdx="5" presStyleCnt="8">
        <dgm:presLayoutVars>
          <dgm:bulletEnabled val="1"/>
        </dgm:presLayoutVars>
      </dgm:prSet>
      <dgm:spPr/>
    </dgm:pt>
    <dgm:pt modelId="{E704A141-3421-4BD6-BF0F-8CC655B1AB27}" type="pres">
      <dgm:prSet presAssocID="{FBE8E53A-6786-430A-A98D-089CA19A6A1B}" presName="sibTrans" presStyleCnt="0"/>
      <dgm:spPr/>
    </dgm:pt>
    <dgm:pt modelId="{007ED8D5-F979-4B27-AFD9-03875C40BD90}" type="pres">
      <dgm:prSet presAssocID="{AF8FAE03-C29E-4629-B1AA-0D96E130CC19}" presName="node" presStyleLbl="node1" presStyleIdx="6" presStyleCnt="8">
        <dgm:presLayoutVars>
          <dgm:bulletEnabled val="1"/>
        </dgm:presLayoutVars>
      </dgm:prSet>
      <dgm:spPr/>
    </dgm:pt>
    <dgm:pt modelId="{2044F40C-A60A-459B-ADC3-9D374EB38F7D}" type="pres">
      <dgm:prSet presAssocID="{01CEE005-DDB2-4FC9-8ECF-7829D7074338}" presName="sibTrans" presStyleCnt="0"/>
      <dgm:spPr/>
    </dgm:pt>
    <dgm:pt modelId="{4FB241A1-89E7-4B7E-BBE5-28170BCB0355}" type="pres">
      <dgm:prSet presAssocID="{EB813176-467A-415F-B15E-17E11333615B}" presName="node" presStyleLbl="node1" presStyleIdx="7" presStyleCnt="8">
        <dgm:presLayoutVars>
          <dgm:bulletEnabled val="1"/>
        </dgm:presLayoutVars>
      </dgm:prSet>
      <dgm:spPr/>
    </dgm:pt>
  </dgm:ptLst>
  <dgm:cxnLst>
    <dgm:cxn modelId="{B38DB509-C0A4-48F9-9768-8DE104FDD736}" srcId="{92C5AEF1-31FA-443C-A20C-9A7ED4FEF4F7}" destId="{40D6D5F5-393E-45F7-9C10-7B9168047DCA}" srcOrd="5" destOrd="0" parTransId="{79048BC2-9C0B-4695-89CE-DB06286AA714}" sibTransId="{FBE8E53A-6786-430A-A98D-089CA19A6A1B}"/>
    <dgm:cxn modelId="{6086AB1D-E145-4BCE-9893-505194C72793}" srcId="{92C5AEF1-31FA-443C-A20C-9A7ED4FEF4F7}" destId="{40C7E1AC-7120-4CCE-965B-334CCD4B441E}" srcOrd="1" destOrd="0" parTransId="{5C6B1037-556A-4045-8EA8-5A62AF43D110}" sibTransId="{77637603-19BC-434A-93EF-2D84759FF6B3}"/>
    <dgm:cxn modelId="{6D77832A-B060-4ECA-858E-4AC9AA05BD1A}" srcId="{92C5AEF1-31FA-443C-A20C-9A7ED4FEF4F7}" destId="{AF8FAE03-C29E-4629-B1AA-0D96E130CC19}" srcOrd="6" destOrd="0" parTransId="{AFDA10A2-33B5-4D9C-B366-7FB7885A7D05}" sibTransId="{01CEE005-DDB2-4FC9-8ECF-7829D7074338}"/>
    <dgm:cxn modelId="{B75C555D-6C7D-4483-82E8-DE7C4BD4FBE4}" type="presOf" srcId="{3C73A7F2-7715-441F-B288-18FE62832944}" destId="{678FF5F0-249B-4C14-B7E9-E6797605389F}" srcOrd="0" destOrd="0" presId="urn:microsoft.com/office/officeart/2005/8/layout/default"/>
    <dgm:cxn modelId="{F6FAE65D-347F-4F7A-AE58-5BB3A5E4C0A5}" type="presOf" srcId="{9EFECF87-2F8E-4518-AD32-5CCB0275A5B5}" destId="{5DACA7E9-6221-4C87-B022-9772258DBDB7}" srcOrd="0" destOrd="0" presId="urn:microsoft.com/office/officeart/2005/8/layout/default"/>
    <dgm:cxn modelId="{8D37F169-9CBB-4839-A391-6AA5E44B8CB9}" type="presOf" srcId="{EB813176-467A-415F-B15E-17E11333615B}" destId="{4FB241A1-89E7-4B7E-BBE5-28170BCB0355}" srcOrd="0" destOrd="0" presId="urn:microsoft.com/office/officeart/2005/8/layout/default"/>
    <dgm:cxn modelId="{54945D6B-CE9F-40F9-846A-3ABC1B5EC9E1}" type="presOf" srcId="{2B239AF1-7531-48C1-A04D-5700958A1C90}" destId="{A53DD799-08E8-49FB-8F26-5C3B4807D6E1}" srcOrd="0" destOrd="0" presId="urn:microsoft.com/office/officeart/2005/8/layout/default"/>
    <dgm:cxn modelId="{ECF2745A-F2A0-45E4-B419-D65E7A692AF5}" type="presOf" srcId="{FA2BBC21-43C6-4D9F-87C9-111E95053AFB}" destId="{AD7F10D4-05B2-4D8B-8875-69E83DD0D453}" srcOrd="0" destOrd="0" presId="urn:microsoft.com/office/officeart/2005/8/layout/default"/>
    <dgm:cxn modelId="{F939A79E-854E-4704-8411-BB702AF75A17}" type="presOf" srcId="{AF8FAE03-C29E-4629-B1AA-0D96E130CC19}" destId="{007ED8D5-F979-4B27-AFD9-03875C40BD90}" srcOrd="0" destOrd="0" presId="urn:microsoft.com/office/officeart/2005/8/layout/default"/>
    <dgm:cxn modelId="{0C05F89E-CAAB-43B4-A36F-85D11B439CA5}" type="presOf" srcId="{40D6D5F5-393E-45F7-9C10-7B9168047DCA}" destId="{4D150C1A-CE8B-409F-A641-7B16EAA56738}" srcOrd="0" destOrd="0" presId="urn:microsoft.com/office/officeart/2005/8/layout/default"/>
    <dgm:cxn modelId="{D66AD4AD-2F40-401C-93D6-4652D8DD95D5}" srcId="{92C5AEF1-31FA-443C-A20C-9A7ED4FEF4F7}" destId="{FA2BBC21-43C6-4D9F-87C9-111E95053AFB}" srcOrd="3" destOrd="0" parTransId="{2559C093-64FE-4B82-A0D1-454036F338AF}" sibTransId="{D2F376F8-F671-47C5-9207-3187E5379D52}"/>
    <dgm:cxn modelId="{227B17B7-822D-4B84-AE54-D40359BDB227}" srcId="{92C5AEF1-31FA-443C-A20C-9A7ED4FEF4F7}" destId="{9EFECF87-2F8E-4518-AD32-5CCB0275A5B5}" srcOrd="4" destOrd="0" parTransId="{635312B2-4638-41C9-A8E3-F0ED5C748440}" sibTransId="{9C84E074-66D4-4579-B9B5-148AD4451B5D}"/>
    <dgm:cxn modelId="{666A24CE-C392-4B09-8723-D371807F8A99}" srcId="{92C5AEF1-31FA-443C-A20C-9A7ED4FEF4F7}" destId="{3C73A7F2-7715-441F-B288-18FE62832944}" srcOrd="0" destOrd="0" parTransId="{99123E6A-60E8-4E2D-8F77-2ED48C8F3062}" sibTransId="{214B0E40-79AA-419A-9563-D94B3C1EAB08}"/>
    <dgm:cxn modelId="{025ED5D9-F6AD-4E56-B725-5691DA143B67}" type="presOf" srcId="{40C7E1AC-7120-4CCE-965B-334CCD4B441E}" destId="{2C751E40-3C0C-45F5-869B-ADB0942ED32A}" srcOrd="0" destOrd="0" presId="urn:microsoft.com/office/officeart/2005/8/layout/default"/>
    <dgm:cxn modelId="{E4FD31E8-B96D-44DB-A6BB-2E8F72FDEAD4}" srcId="{92C5AEF1-31FA-443C-A20C-9A7ED4FEF4F7}" destId="{EB813176-467A-415F-B15E-17E11333615B}" srcOrd="7" destOrd="0" parTransId="{4C7605A2-9343-45E0-8444-96403FE99A49}" sibTransId="{4B5738C2-B810-4CBD-96A4-34AC6EF02F1E}"/>
    <dgm:cxn modelId="{3F4BA8EA-1E87-4E68-BEEF-53CDAD1A625C}" type="presOf" srcId="{92C5AEF1-31FA-443C-A20C-9A7ED4FEF4F7}" destId="{B2DB2DA4-91DA-4D5A-9046-8965092ABBF2}" srcOrd="0" destOrd="0" presId="urn:microsoft.com/office/officeart/2005/8/layout/default"/>
    <dgm:cxn modelId="{332309ED-C773-4621-8F2B-3EE54E62D564}" srcId="{92C5AEF1-31FA-443C-A20C-9A7ED4FEF4F7}" destId="{2B239AF1-7531-48C1-A04D-5700958A1C90}" srcOrd="2" destOrd="0" parTransId="{2E35CEC9-6872-4C7F-B308-893EDEDDDFB9}" sibTransId="{AB381FE5-6492-4DB7-9F40-3771A79D38D5}"/>
    <dgm:cxn modelId="{D541C54B-D710-4C93-B497-D04D525A651F}" type="presParOf" srcId="{B2DB2DA4-91DA-4D5A-9046-8965092ABBF2}" destId="{678FF5F0-249B-4C14-B7E9-E6797605389F}" srcOrd="0" destOrd="0" presId="urn:microsoft.com/office/officeart/2005/8/layout/default"/>
    <dgm:cxn modelId="{12DACC8E-76D2-4288-BB7F-F98D38C28FC3}" type="presParOf" srcId="{B2DB2DA4-91DA-4D5A-9046-8965092ABBF2}" destId="{A17162D2-4BAA-4FCC-9DBD-8789E091CA37}" srcOrd="1" destOrd="0" presId="urn:microsoft.com/office/officeart/2005/8/layout/default"/>
    <dgm:cxn modelId="{B3CC844F-C159-405C-887A-B1681B503DE7}" type="presParOf" srcId="{B2DB2DA4-91DA-4D5A-9046-8965092ABBF2}" destId="{2C751E40-3C0C-45F5-869B-ADB0942ED32A}" srcOrd="2" destOrd="0" presId="urn:microsoft.com/office/officeart/2005/8/layout/default"/>
    <dgm:cxn modelId="{18921CD0-E9DF-4F3E-948C-A74CF1ABE2DA}" type="presParOf" srcId="{B2DB2DA4-91DA-4D5A-9046-8965092ABBF2}" destId="{0F666608-357D-46B4-8B07-C2D7BD5EFDA8}" srcOrd="3" destOrd="0" presId="urn:microsoft.com/office/officeart/2005/8/layout/default"/>
    <dgm:cxn modelId="{6039E7D0-D381-4F45-B4DF-14F471F1910B}" type="presParOf" srcId="{B2DB2DA4-91DA-4D5A-9046-8965092ABBF2}" destId="{A53DD799-08E8-49FB-8F26-5C3B4807D6E1}" srcOrd="4" destOrd="0" presId="urn:microsoft.com/office/officeart/2005/8/layout/default"/>
    <dgm:cxn modelId="{B6355D09-9C48-4415-9E79-D2C60946FD7C}" type="presParOf" srcId="{B2DB2DA4-91DA-4D5A-9046-8965092ABBF2}" destId="{9A44F3C8-810C-4245-A2EB-D0A75ACF965E}" srcOrd="5" destOrd="0" presId="urn:microsoft.com/office/officeart/2005/8/layout/default"/>
    <dgm:cxn modelId="{4D4D489F-3EAA-42DB-B8A8-19460EE9CFE6}" type="presParOf" srcId="{B2DB2DA4-91DA-4D5A-9046-8965092ABBF2}" destId="{AD7F10D4-05B2-4D8B-8875-69E83DD0D453}" srcOrd="6" destOrd="0" presId="urn:microsoft.com/office/officeart/2005/8/layout/default"/>
    <dgm:cxn modelId="{02010CBE-A4E9-4EB6-9A33-0E4114A26594}" type="presParOf" srcId="{B2DB2DA4-91DA-4D5A-9046-8965092ABBF2}" destId="{E6C0B4A0-BAB9-4DA4-9349-80B8D49F7CB1}" srcOrd="7" destOrd="0" presId="urn:microsoft.com/office/officeart/2005/8/layout/default"/>
    <dgm:cxn modelId="{6E4F4B40-E83D-4A8B-9AF5-258019FD2888}" type="presParOf" srcId="{B2DB2DA4-91DA-4D5A-9046-8965092ABBF2}" destId="{5DACA7E9-6221-4C87-B022-9772258DBDB7}" srcOrd="8" destOrd="0" presId="urn:microsoft.com/office/officeart/2005/8/layout/default"/>
    <dgm:cxn modelId="{7ACFF27A-CCD8-404B-A345-A8DD1131DF73}" type="presParOf" srcId="{B2DB2DA4-91DA-4D5A-9046-8965092ABBF2}" destId="{483A3E14-E828-428E-9618-DB61581A3E85}" srcOrd="9" destOrd="0" presId="urn:microsoft.com/office/officeart/2005/8/layout/default"/>
    <dgm:cxn modelId="{E48CD8C9-F86B-4012-8BFA-532F0FDAA529}" type="presParOf" srcId="{B2DB2DA4-91DA-4D5A-9046-8965092ABBF2}" destId="{4D150C1A-CE8B-409F-A641-7B16EAA56738}" srcOrd="10" destOrd="0" presId="urn:microsoft.com/office/officeart/2005/8/layout/default"/>
    <dgm:cxn modelId="{17FE20AC-0085-46D4-9C97-71D21572193F}" type="presParOf" srcId="{B2DB2DA4-91DA-4D5A-9046-8965092ABBF2}" destId="{E704A141-3421-4BD6-BF0F-8CC655B1AB27}" srcOrd="11" destOrd="0" presId="urn:microsoft.com/office/officeart/2005/8/layout/default"/>
    <dgm:cxn modelId="{997B8F6B-741F-471A-ADF0-0DB0EBB04A26}" type="presParOf" srcId="{B2DB2DA4-91DA-4D5A-9046-8965092ABBF2}" destId="{007ED8D5-F979-4B27-AFD9-03875C40BD90}" srcOrd="12" destOrd="0" presId="urn:microsoft.com/office/officeart/2005/8/layout/default"/>
    <dgm:cxn modelId="{6A4FB43A-5BF4-4EA2-B077-BB7F0247D521}" type="presParOf" srcId="{B2DB2DA4-91DA-4D5A-9046-8965092ABBF2}" destId="{2044F40C-A60A-459B-ADC3-9D374EB38F7D}" srcOrd="13" destOrd="0" presId="urn:microsoft.com/office/officeart/2005/8/layout/default"/>
    <dgm:cxn modelId="{2BCDA424-D2BB-4BBE-B792-EFCBBF54E96C}" type="presParOf" srcId="{B2DB2DA4-91DA-4D5A-9046-8965092ABBF2}" destId="{4FB241A1-89E7-4B7E-BBE5-28170BCB0355}" srcOrd="14"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CFC2CC-23EE-439D-A836-1CCCD6CEE05F}"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5923BF34-FDAF-499C-8A61-8CAE144EA33E}">
      <dgm:prSet/>
      <dgm:spPr/>
      <dgm:t>
        <a:bodyPr/>
        <a:lstStyle/>
        <a:p>
          <a:r>
            <a:rPr lang="en-US" dirty="0">
              <a:latin typeface="Garamond" panose="02020404030301010803" pitchFamily="18" charset="0"/>
            </a:rPr>
            <a:t>Restorative justice and non-custodial measures represent progressive shifts in criminal justice paradigms, emphasizing rehabilitation, community involvement, and victim-offender reconciliation.</a:t>
          </a:r>
        </a:p>
      </dgm:t>
    </dgm:pt>
    <dgm:pt modelId="{1545889C-1073-46FC-8364-D876981EEE5E}" cxnId="{D9B5FA37-A154-4EA2-9E35-5842A3838BA3}" type="parTrans">
      <dgm:prSet/>
      <dgm:spPr/>
      <dgm:t>
        <a:bodyPr/>
        <a:lstStyle/>
        <a:p>
          <a:endParaRPr lang="en-US"/>
        </a:p>
      </dgm:t>
    </dgm:pt>
    <dgm:pt modelId="{42C7CDBA-5004-4E2E-8B20-44487A050B17}" cxnId="{D9B5FA37-A154-4EA2-9E35-5842A3838BA3}" type="sibTrans">
      <dgm:prSet/>
      <dgm:spPr/>
      <dgm:t>
        <a:bodyPr/>
        <a:lstStyle/>
        <a:p>
          <a:endParaRPr lang="en-US"/>
        </a:p>
      </dgm:t>
    </dgm:pt>
    <dgm:pt modelId="{6757B646-61FC-4E71-842F-296E9C67CFD7}">
      <dgm:prSet/>
      <dgm:spPr/>
      <dgm:t>
        <a:bodyPr/>
        <a:lstStyle/>
        <a:p>
          <a:r>
            <a:rPr lang="en-US" dirty="0">
              <a:latin typeface="Garamond" panose="02020404030301010803" pitchFamily="18" charset="0"/>
            </a:rPr>
            <a:t>In Nigeria, these principles are enshrined in the Administration of Criminal Justice Act, 2015, the Administration of Criminal Justice Laws of various States and the Nigerian Correctional Service Act 2019. </a:t>
          </a:r>
        </a:p>
      </dgm:t>
    </dgm:pt>
    <dgm:pt modelId="{3F0FCDFF-E4EB-41BC-B426-711404DABD1A}" cxnId="{855B29FB-690A-4F1B-AA84-14BE469F2325}" type="parTrans">
      <dgm:prSet/>
      <dgm:spPr/>
      <dgm:t>
        <a:bodyPr/>
        <a:lstStyle/>
        <a:p>
          <a:endParaRPr lang="en-US"/>
        </a:p>
      </dgm:t>
    </dgm:pt>
    <dgm:pt modelId="{9463CBF1-C6BB-4B2F-9C2A-02C0A607C36C}" cxnId="{855B29FB-690A-4F1B-AA84-14BE469F2325}" type="sibTrans">
      <dgm:prSet/>
      <dgm:spPr/>
      <dgm:t>
        <a:bodyPr/>
        <a:lstStyle/>
        <a:p>
          <a:endParaRPr lang="en-US"/>
        </a:p>
      </dgm:t>
    </dgm:pt>
    <dgm:pt modelId="{712EC7C4-F8ED-4CC2-AE96-08EF6F372BD4}" type="pres">
      <dgm:prSet presAssocID="{0DCFC2CC-23EE-439D-A836-1CCCD6CEE05F}" presName="hierChild1" presStyleCnt="0">
        <dgm:presLayoutVars>
          <dgm:chPref val="1"/>
          <dgm:dir/>
          <dgm:animOne val="branch"/>
          <dgm:animLvl val="lvl"/>
          <dgm:resizeHandles/>
        </dgm:presLayoutVars>
      </dgm:prSet>
      <dgm:spPr/>
    </dgm:pt>
    <dgm:pt modelId="{534B0255-8F40-4C59-955A-32EB1891C101}" type="pres">
      <dgm:prSet presAssocID="{5923BF34-FDAF-499C-8A61-8CAE144EA33E}" presName="hierRoot1" presStyleCnt="0"/>
      <dgm:spPr/>
    </dgm:pt>
    <dgm:pt modelId="{B9C47EF4-76B4-4ED4-AC24-DA6C037DD7FA}" type="pres">
      <dgm:prSet presAssocID="{5923BF34-FDAF-499C-8A61-8CAE144EA33E}" presName="composite" presStyleCnt="0"/>
      <dgm:spPr/>
    </dgm:pt>
    <dgm:pt modelId="{E25322B4-7468-42EB-A822-82619CB7A45F}" type="pres">
      <dgm:prSet presAssocID="{5923BF34-FDAF-499C-8A61-8CAE144EA33E}" presName="background" presStyleLbl="node0" presStyleIdx="0" presStyleCnt="2"/>
      <dgm:spPr/>
    </dgm:pt>
    <dgm:pt modelId="{A4BF39B6-3931-4D27-83DD-89A9A97ACCB5}" type="pres">
      <dgm:prSet presAssocID="{5923BF34-FDAF-499C-8A61-8CAE144EA33E}" presName="text" presStyleLbl="fgAcc0" presStyleIdx="0" presStyleCnt="2">
        <dgm:presLayoutVars>
          <dgm:chPref val="3"/>
        </dgm:presLayoutVars>
      </dgm:prSet>
      <dgm:spPr/>
    </dgm:pt>
    <dgm:pt modelId="{2C8F785A-A86B-4180-B447-5611FE0F2790}" type="pres">
      <dgm:prSet presAssocID="{5923BF34-FDAF-499C-8A61-8CAE144EA33E}" presName="hierChild2" presStyleCnt="0"/>
      <dgm:spPr/>
    </dgm:pt>
    <dgm:pt modelId="{A1868FD8-E240-4664-A8CC-2378BA7FB65C}" type="pres">
      <dgm:prSet presAssocID="{6757B646-61FC-4E71-842F-296E9C67CFD7}" presName="hierRoot1" presStyleCnt="0"/>
      <dgm:spPr/>
    </dgm:pt>
    <dgm:pt modelId="{7F7C8FF8-E33D-49DF-922A-48B3E35D0A2F}" type="pres">
      <dgm:prSet presAssocID="{6757B646-61FC-4E71-842F-296E9C67CFD7}" presName="composite" presStyleCnt="0"/>
      <dgm:spPr/>
    </dgm:pt>
    <dgm:pt modelId="{E0D63EF5-3917-437A-B045-4D47618C1788}" type="pres">
      <dgm:prSet presAssocID="{6757B646-61FC-4E71-842F-296E9C67CFD7}" presName="background" presStyleLbl="node0" presStyleIdx="1" presStyleCnt="2"/>
      <dgm:spPr/>
    </dgm:pt>
    <dgm:pt modelId="{B661E293-9161-418C-8B02-9666D42FF67F}" type="pres">
      <dgm:prSet presAssocID="{6757B646-61FC-4E71-842F-296E9C67CFD7}" presName="text" presStyleLbl="fgAcc0" presStyleIdx="1" presStyleCnt="2">
        <dgm:presLayoutVars>
          <dgm:chPref val="3"/>
        </dgm:presLayoutVars>
      </dgm:prSet>
      <dgm:spPr/>
    </dgm:pt>
    <dgm:pt modelId="{DE752A0B-6EC2-4D72-9C1B-E0D440813453}" type="pres">
      <dgm:prSet presAssocID="{6757B646-61FC-4E71-842F-296E9C67CFD7}" presName="hierChild2" presStyleCnt="0"/>
      <dgm:spPr/>
    </dgm:pt>
  </dgm:ptLst>
  <dgm:cxnLst>
    <dgm:cxn modelId="{D9B5FA37-A154-4EA2-9E35-5842A3838BA3}" srcId="{0DCFC2CC-23EE-439D-A836-1CCCD6CEE05F}" destId="{5923BF34-FDAF-499C-8A61-8CAE144EA33E}" srcOrd="0" destOrd="0" parTransId="{1545889C-1073-46FC-8364-D876981EEE5E}" sibTransId="{42C7CDBA-5004-4E2E-8B20-44487A050B17}"/>
    <dgm:cxn modelId="{3072A8C5-EDC5-4B40-9234-04C9BDABCC84}" type="presOf" srcId="{0DCFC2CC-23EE-439D-A836-1CCCD6CEE05F}" destId="{712EC7C4-F8ED-4CC2-AE96-08EF6F372BD4}" srcOrd="0" destOrd="0" presId="urn:microsoft.com/office/officeart/2005/8/layout/hierarchy1"/>
    <dgm:cxn modelId="{F96C58C6-B406-4C46-9F0B-2DFB0B7ED55F}" type="presOf" srcId="{5923BF34-FDAF-499C-8A61-8CAE144EA33E}" destId="{A4BF39B6-3931-4D27-83DD-89A9A97ACCB5}" srcOrd="0" destOrd="0" presId="urn:microsoft.com/office/officeart/2005/8/layout/hierarchy1"/>
    <dgm:cxn modelId="{C77DCCE8-D459-4A7F-B52C-24EBC460E160}" type="presOf" srcId="{6757B646-61FC-4E71-842F-296E9C67CFD7}" destId="{B661E293-9161-418C-8B02-9666D42FF67F}" srcOrd="0" destOrd="0" presId="urn:microsoft.com/office/officeart/2005/8/layout/hierarchy1"/>
    <dgm:cxn modelId="{855B29FB-690A-4F1B-AA84-14BE469F2325}" srcId="{0DCFC2CC-23EE-439D-A836-1CCCD6CEE05F}" destId="{6757B646-61FC-4E71-842F-296E9C67CFD7}" srcOrd="1" destOrd="0" parTransId="{3F0FCDFF-E4EB-41BC-B426-711404DABD1A}" sibTransId="{9463CBF1-C6BB-4B2F-9C2A-02C0A607C36C}"/>
    <dgm:cxn modelId="{31352469-E8A1-4FC2-ABBF-2EAA1030E121}" type="presParOf" srcId="{712EC7C4-F8ED-4CC2-AE96-08EF6F372BD4}" destId="{534B0255-8F40-4C59-955A-32EB1891C101}" srcOrd="0" destOrd="0" presId="urn:microsoft.com/office/officeart/2005/8/layout/hierarchy1"/>
    <dgm:cxn modelId="{5EC76E08-27FB-44BE-852D-465A32239DEA}" type="presParOf" srcId="{534B0255-8F40-4C59-955A-32EB1891C101}" destId="{B9C47EF4-76B4-4ED4-AC24-DA6C037DD7FA}" srcOrd="0" destOrd="0" presId="urn:microsoft.com/office/officeart/2005/8/layout/hierarchy1"/>
    <dgm:cxn modelId="{C44E3594-44E1-461D-A87C-2419DD021F49}" type="presParOf" srcId="{B9C47EF4-76B4-4ED4-AC24-DA6C037DD7FA}" destId="{E25322B4-7468-42EB-A822-82619CB7A45F}" srcOrd="0" destOrd="0" presId="urn:microsoft.com/office/officeart/2005/8/layout/hierarchy1"/>
    <dgm:cxn modelId="{1A9D667F-27F4-4926-A020-00874297CA12}" type="presParOf" srcId="{B9C47EF4-76B4-4ED4-AC24-DA6C037DD7FA}" destId="{A4BF39B6-3931-4D27-83DD-89A9A97ACCB5}" srcOrd="1" destOrd="0" presId="urn:microsoft.com/office/officeart/2005/8/layout/hierarchy1"/>
    <dgm:cxn modelId="{AAF96208-5405-49A3-BA03-2D635EDB5592}" type="presParOf" srcId="{534B0255-8F40-4C59-955A-32EB1891C101}" destId="{2C8F785A-A86B-4180-B447-5611FE0F2790}" srcOrd="1" destOrd="0" presId="urn:microsoft.com/office/officeart/2005/8/layout/hierarchy1"/>
    <dgm:cxn modelId="{B15EC010-1975-4BCD-AF8F-83572E32BEEA}" type="presParOf" srcId="{712EC7C4-F8ED-4CC2-AE96-08EF6F372BD4}" destId="{A1868FD8-E240-4664-A8CC-2378BA7FB65C}" srcOrd="1" destOrd="0" presId="urn:microsoft.com/office/officeart/2005/8/layout/hierarchy1"/>
    <dgm:cxn modelId="{20BD532B-310E-4C00-9C9F-050CDBD1F0CE}" type="presParOf" srcId="{A1868FD8-E240-4664-A8CC-2378BA7FB65C}" destId="{7F7C8FF8-E33D-49DF-922A-48B3E35D0A2F}" srcOrd="0" destOrd="0" presId="urn:microsoft.com/office/officeart/2005/8/layout/hierarchy1"/>
    <dgm:cxn modelId="{A2995E12-837E-4C10-9BC2-257C0D702BA7}" type="presParOf" srcId="{7F7C8FF8-E33D-49DF-922A-48B3E35D0A2F}" destId="{E0D63EF5-3917-437A-B045-4D47618C1788}" srcOrd="0" destOrd="0" presId="urn:microsoft.com/office/officeart/2005/8/layout/hierarchy1"/>
    <dgm:cxn modelId="{443172E0-8C5A-4331-BEF7-4E6A74E53F10}" type="presParOf" srcId="{7F7C8FF8-E33D-49DF-922A-48B3E35D0A2F}" destId="{B661E293-9161-418C-8B02-9666D42FF67F}" srcOrd="1" destOrd="0" presId="urn:microsoft.com/office/officeart/2005/8/layout/hierarchy1"/>
    <dgm:cxn modelId="{09791D93-0213-4C16-B616-2184160ED138}" type="presParOf" srcId="{A1868FD8-E240-4664-A8CC-2378BA7FB65C}" destId="{DE752A0B-6EC2-4D72-9C1B-E0D440813453}"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F922C0-1001-4958-A878-6723C329BDED}"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72B62D14-B894-40F5-9A25-9BF5FF197420}">
      <dgm:prSet custT="1"/>
      <dgm:spPr/>
      <dgm:t>
        <a:bodyPr/>
        <a:lstStyle/>
        <a:p>
          <a:r>
            <a:rPr lang="en-US" sz="2000" dirty="0">
              <a:latin typeface="Garamond" panose="02020404030301010803" pitchFamily="18" charset="0"/>
            </a:rPr>
            <a:t>Assisting in the production of agricultural produce, construction, or mining; and;</a:t>
          </a:r>
          <a:endParaRPr lang="en-US" sz="2000" dirty="0"/>
        </a:p>
      </dgm:t>
    </dgm:pt>
    <dgm:pt modelId="{D47C1BC8-6A81-4A23-BE32-D49FA3ACB08B}" cxnId="{8515FDF9-B484-4E1D-BD2F-CF01CC55EF31}" type="parTrans">
      <dgm:prSet/>
      <dgm:spPr/>
      <dgm:t>
        <a:bodyPr/>
        <a:lstStyle/>
        <a:p>
          <a:endParaRPr lang="en-US"/>
        </a:p>
      </dgm:t>
    </dgm:pt>
    <dgm:pt modelId="{EDDBB399-2952-446E-B408-31E2B9037285}" cxnId="{8515FDF9-B484-4E1D-BD2F-CF01CC55EF31}" type="sibTrans">
      <dgm:prSet/>
      <dgm:spPr/>
      <dgm:t>
        <a:bodyPr/>
        <a:lstStyle/>
        <a:p>
          <a:endParaRPr lang="en-US"/>
        </a:p>
      </dgm:t>
    </dgm:pt>
    <dgm:pt modelId="{0DF64EA7-71AE-4166-8B53-EBEAF315212B}">
      <dgm:prSet/>
      <dgm:spPr/>
      <dgm:t>
        <a:bodyPr/>
        <a:lstStyle/>
        <a:p>
          <a:r>
            <a:rPr lang="en-US" dirty="0">
              <a:latin typeface="Garamond" panose="02020404030301010803" pitchFamily="18" charset="0"/>
            </a:rPr>
            <a:t>Any other type of service which in the opinion of the court would have a beneficial and reformative effect on the character of the convict.</a:t>
          </a:r>
          <a:endParaRPr lang="en-US" dirty="0"/>
        </a:p>
      </dgm:t>
    </dgm:pt>
    <dgm:pt modelId="{43728FA9-ABF9-4518-B298-55AF1552B626}" cxnId="{D219C7A7-8AFF-4454-970E-9402176457FF}" type="parTrans">
      <dgm:prSet/>
      <dgm:spPr/>
      <dgm:t>
        <a:bodyPr/>
        <a:lstStyle/>
        <a:p>
          <a:endParaRPr lang="en-US"/>
        </a:p>
      </dgm:t>
    </dgm:pt>
    <dgm:pt modelId="{4131F8D8-6229-4E1B-8675-A11088EB2148}" cxnId="{D219C7A7-8AFF-4454-970E-9402176457FF}" type="sibTrans">
      <dgm:prSet/>
      <dgm:spPr/>
      <dgm:t>
        <a:bodyPr/>
        <a:lstStyle/>
        <a:p>
          <a:endParaRPr lang="en-US"/>
        </a:p>
      </dgm:t>
    </dgm:pt>
    <dgm:pt modelId="{27F03CFC-1986-43BE-802B-10B607E94CE3}">
      <dgm:prSet custT="1"/>
      <dgm:spPr/>
      <dgm:t>
        <a:bodyPr/>
        <a:lstStyle/>
        <a:p>
          <a:r>
            <a:rPr lang="en-US" sz="2800" dirty="0">
              <a:latin typeface="Garamond" panose="02020404030301010803" pitchFamily="18" charset="0"/>
            </a:rPr>
            <a:t>Community service shall be in the nature of:</a:t>
          </a:r>
          <a:endParaRPr lang="zh-CN" altLang="en-US" sz="2800" dirty="0">
            <a:solidFill>
              <a:prstClr val="black"/>
            </a:solidFill>
            <a:latin typeface="Garamond" panose="02020404030301010803" pitchFamily="18" charset="0"/>
            <a:cs typeface="Garamond" panose="02020404030301010803" pitchFamily="18" charset="0"/>
          </a:endParaRPr>
        </a:p>
      </dgm:t>
    </dgm:pt>
    <dgm:pt modelId="{F14F2255-BA0C-4AFD-BAB1-4C562263E2CF}" cxnId="{0D4CDB74-CCF3-4F9B-AD49-EE0B37F4A9AF}" type="parTrans">
      <dgm:prSet/>
      <dgm:spPr/>
      <dgm:t>
        <a:bodyPr/>
        <a:lstStyle/>
        <a:p>
          <a:endParaRPr lang="en-US"/>
        </a:p>
      </dgm:t>
    </dgm:pt>
    <dgm:pt modelId="{A81AD79F-4ABD-4FC3-BDF0-488FAF70A445}" cxnId="{0D4CDB74-CCF3-4F9B-AD49-EE0B37F4A9AF}" type="sibTrans">
      <dgm:prSet/>
      <dgm:spPr/>
      <dgm:t>
        <a:bodyPr/>
        <a:lstStyle/>
        <a:p>
          <a:endParaRPr lang="en-US"/>
        </a:p>
      </dgm:t>
    </dgm:pt>
    <dgm:pt modelId="{5B56538D-EC10-4A68-93F6-E2AA9C73B4DD}">
      <dgm:prSet custT="1"/>
      <dgm:spPr/>
      <dgm:t>
        <a:bodyPr/>
        <a:lstStyle/>
        <a:p>
          <a:r>
            <a:rPr lang="en-US" sz="2000" dirty="0">
              <a:latin typeface="Garamond" panose="02020404030301010803" pitchFamily="18" charset="0"/>
            </a:rPr>
            <a:t>Environmental sanitation, including cutting grasses, washing drainages, cleaning the environment and washing public places;</a:t>
          </a:r>
          <a:endParaRPr lang="en-US" sz="2000" b="0" dirty="0">
            <a:solidFill>
              <a:srgbClr val="000000"/>
            </a:solidFill>
            <a:latin typeface="Garamond" panose="02020404030301010803" pitchFamily="18" charset="0"/>
            <a:cs typeface="Garamond" panose="02020404030301010803" pitchFamily="18" charset="0"/>
          </a:endParaRPr>
        </a:p>
      </dgm:t>
    </dgm:pt>
    <dgm:pt modelId="{20AEEF49-530F-4C67-9766-6C3870134B73}" cxnId="{F50E3695-1526-42ED-999F-31F91D71AB73}" type="parTrans">
      <dgm:prSet/>
      <dgm:spPr/>
      <dgm:t>
        <a:bodyPr/>
        <a:lstStyle/>
        <a:p>
          <a:endParaRPr lang="en-US"/>
        </a:p>
      </dgm:t>
    </dgm:pt>
    <dgm:pt modelId="{102591AC-5EC5-4CA3-B187-86E77619BF33}" cxnId="{F50E3695-1526-42ED-999F-31F91D71AB73}" type="sibTrans">
      <dgm:prSet/>
      <dgm:spPr/>
      <dgm:t>
        <a:bodyPr/>
        <a:lstStyle/>
        <a:p>
          <a:endParaRPr lang="en-US"/>
        </a:p>
      </dgm:t>
    </dgm:pt>
    <dgm:pt modelId="{80B90278-4236-49AE-B8FB-118BF840630F}" type="pres">
      <dgm:prSet presAssocID="{A4F922C0-1001-4958-A878-6723C329BDED}" presName="outerComposite" presStyleCnt="0">
        <dgm:presLayoutVars>
          <dgm:chMax val="5"/>
          <dgm:dir/>
          <dgm:resizeHandles val="exact"/>
        </dgm:presLayoutVars>
      </dgm:prSet>
      <dgm:spPr/>
    </dgm:pt>
    <dgm:pt modelId="{A83770AC-0330-4163-8760-9F9CADA5A6B9}" type="pres">
      <dgm:prSet presAssocID="{A4F922C0-1001-4958-A878-6723C329BDED}" presName="dummyMaxCanvas" presStyleCnt="0">
        <dgm:presLayoutVars/>
      </dgm:prSet>
      <dgm:spPr/>
    </dgm:pt>
    <dgm:pt modelId="{9743E427-81A5-45B7-885D-3552F37E4010}" type="pres">
      <dgm:prSet presAssocID="{A4F922C0-1001-4958-A878-6723C329BDED}" presName="FourNodes_1" presStyleLbl="node1" presStyleIdx="0" presStyleCnt="4">
        <dgm:presLayoutVars>
          <dgm:bulletEnabled val="1"/>
        </dgm:presLayoutVars>
      </dgm:prSet>
      <dgm:spPr/>
    </dgm:pt>
    <dgm:pt modelId="{481BB184-970C-4253-9070-460F4B2A444B}" type="pres">
      <dgm:prSet presAssocID="{A4F922C0-1001-4958-A878-6723C329BDED}" presName="FourNodes_2" presStyleLbl="node1" presStyleIdx="1" presStyleCnt="4">
        <dgm:presLayoutVars>
          <dgm:bulletEnabled val="1"/>
        </dgm:presLayoutVars>
      </dgm:prSet>
      <dgm:spPr/>
    </dgm:pt>
    <dgm:pt modelId="{48404DED-9725-4E3A-9E90-BB68C076E624}" type="pres">
      <dgm:prSet presAssocID="{A4F922C0-1001-4958-A878-6723C329BDED}" presName="FourNodes_3" presStyleLbl="node1" presStyleIdx="2" presStyleCnt="4">
        <dgm:presLayoutVars>
          <dgm:bulletEnabled val="1"/>
        </dgm:presLayoutVars>
      </dgm:prSet>
      <dgm:spPr/>
    </dgm:pt>
    <dgm:pt modelId="{70991417-86EF-490B-A3A2-84D8C1DE9D72}" type="pres">
      <dgm:prSet presAssocID="{A4F922C0-1001-4958-A878-6723C329BDED}" presName="FourNodes_4" presStyleLbl="node1" presStyleIdx="3" presStyleCnt="4">
        <dgm:presLayoutVars>
          <dgm:bulletEnabled val="1"/>
        </dgm:presLayoutVars>
      </dgm:prSet>
      <dgm:spPr/>
    </dgm:pt>
    <dgm:pt modelId="{5A69A5DA-65D6-4748-9C12-18DF5850AA5E}" type="pres">
      <dgm:prSet presAssocID="{A4F922C0-1001-4958-A878-6723C329BDED}" presName="FourConn_1-2" presStyleLbl="fgAccFollowNode1" presStyleIdx="0" presStyleCnt="3">
        <dgm:presLayoutVars>
          <dgm:bulletEnabled val="1"/>
        </dgm:presLayoutVars>
      </dgm:prSet>
      <dgm:spPr/>
    </dgm:pt>
    <dgm:pt modelId="{04DA6493-0AC8-4831-9950-49574A7003EC}" type="pres">
      <dgm:prSet presAssocID="{A4F922C0-1001-4958-A878-6723C329BDED}" presName="FourConn_2-3" presStyleLbl="fgAccFollowNode1" presStyleIdx="1" presStyleCnt="3">
        <dgm:presLayoutVars>
          <dgm:bulletEnabled val="1"/>
        </dgm:presLayoutVars>
      </dgm:prSet>
      <dgm:spPr/>
    </dgm:pt>
    <dgm:pt modelId="{D9B0E379-DEEC-4B19-A056-30E5BB788F65}" type="pres">
      <dgm:prSet presAssocID="{A4F922C0-1001-4958-A878-6723C329BDED}" presName="FourConn_3-4" presStyleLbl="fgAccFollowNode1" presStyleIdx="2" presStyleCnt="3">
        <dgm:presLayoutVars>
          <dgm:bulletEnabled val="1"/>
        </dgm:presLayoutVars>
      </dgm:prSet>
      <dgm:spPr/>
    </dgm:pt>
    <dgm:pt modelId="{B51144AC-4FAB-4F40-AE6C-2EA03E395B0C}" type="pres">
      <dgm:prSet presAssocID="{A4F922C0-1001-4958-A878-6723C329BDED}" presName="FourNodes_1_text" presStyleLbl="node1" presStyleIdx="3" presStyleCnt="4">
        <dgm:presLayoutVars>
          <dgm:bulletEnabled val="1"/>
        </dgm:presLayoutVars>
      </dgm:prSet>
      <dgm:spPr/>
    </dgm:pt>
    <dgm:pt modelId="{A964341E-40DE-4F09-8094-230719650A00}" type="pres">
      <dgm:prSet presAssocID="{A4F922C0-1001-4958-A878-6723C329BDED}" presName="FourNodes_2_text" presStyleLbl="node1" presStyleIdx="3" presStyleCnt="4">
        <dgm:presLayoutVars>
          <dgm:bulletEnabled val="1"/>
        </dgm:presLayoutVars>
      </dgm:prSet>
      <dgm:spPr/>
    </dgm:pt>
    <dgm:pt modelId="{F2251240-4119-4CF1-914F-C257BAB40EEC}" type="pres">
      <dgm:prSet presAssocID="{A4F922C0-1001-4958-A878-6723C329BDED}" presName="FourNodes_3_text" presStyleLbl="node1" presStyleIdx="3" presStyleCnt="4">
        <dgm:presLayoutVars>
          <dgm:bulletEnabled val="1"/>
        </dgm:presLayoutVars>
      </dgm:prSet>
      <dgm:spPr/>
    </dgm:pt>
    <dgm:pt modelId="{F6B2D8B9-94DA-4DAC-811F-C7047EEF1115}" type="pres">
      <dgm:prSet presAssocID="{A4F922C0-1001-4958-A878-6723C329BDED}" presName="FourNodes_4_text" presStyleLbl="node1" presStyleIdx="3" presStyleCnt="4">
        <dgm:presLayoutVars>
          <dgm:bulletEnabled val="1"/>
        </dgm:presLayoutVars>
      </dgm:prSet>
      <dgm:spPr/>
    </dgm:pt>
  </dgm:ptLst>
  <dgm:cxnLst>
    <dgm:cxn modelId="{4438CD27-0ED2-44D0-97E8-8DCDC68EE8DE}" type="presOf" srcId="{0DF64EA7-71AE-4166-8B53-EBEAF315212B}" destId="{70991417-86EF-490B-A3A2-84D8C1DE9D72}" srcOrd="0" destOrd="0" presId="urn:microsoft.com/office/officeart/2005/8/layout/vProcess5"/>
    <dgm:cxn modelId="{DD35E729-AECF-471D-B0CA-0BDA23D0DF92}" type="presOf" srcId="{A81AD79F-4ABD-4FC3-BDF0-488FAF70A445}" destId="{5A69A5DA-65D6-4748-9C12-18DF5850AA5E}" srcOrd="0" destOrd="0" presId="urn:microsoft.com/office/officeart/2005/8/layout/vProcess5"/>
    <dgm:cxn modelId="{7F23BD38-1F74-444B-89A0-1BDED3405971}" type="presOf" srcId="{5B56538D-EC10-4A68-93F6-E2AA9C73B4DD}" destId="{481BB184-970C-4253-9070-460F4B2A444B}" srcOrd="0" destOrd="0" presId="urn:microsoft.com/office/officeart/2005/8/layout/vProcess5"/>
    <dgm:cxn modelId="{0D4CDB74-CCF3-4F9B-AD49-EE0B37F4A9AF}" srcId="{A4F922C0-1001-4958-A878-6723C329BDED}" destId="{27F03CFC-1986-43BE-802B-10B607E94CE3}" srcOrd="0" destOrd="0" parTransId="{F14F2255-BA0C-4AFD-BAB1-4C562263E2CF}" sibTransId="{A81AD79F-4ABD-4FC3-BDF0-488FAF70A445}"/>
    <dgm:cxn modelId="{17FB6779-824E-4580-8818-EE8492ADC966}" type="presOf" srcId="{27F03CFC-1986-43BE-802B-10B607E94CE3}" destId="{9743E427-81A5-45B7-885D-3552F37E4010}" srcOrd="0" destOrd="0" presId="urn:microsoft.com/office/officeart/2005/8/layout/vProcess5"/>
    <dgm:cxn modelId="{811EE17B-F256-44F8-AADC-6A9288964147}" type="presOf" srcId="{72B62D14-B894-40F5-9A25-9BF5FF197420}" destId="{48404DED-9725-4E3A-9E90-BB68C076E624}" srcOrd="0" destOrd="0" presId="urn:microsoft.com/office/officeart/2005/8/layout/vProcess5"/>
    <dgm:cxn modelId="{8A4B8C90-1D08-409F-B655-A8DF04E8A34E}" type="presOf" srcId="{0DF64EA7-71AE-4166-8B53-EBEAF315212B}" destId="{F6B2D8B9-94DA-4DAC-811F-C7047EEF1115}" srcOrd="1" destOrd="0" presId="urn:microsoft.com/office/officeart/2005/8/layout/vProcess5"/>
    <dgm:cxn modelId="{F50E3695-1526-42ED-999F-31F91D71AB73}" srcId="{A4F922C0-1001-4958-A878-6723C329BDED}" destId="{5B56538D-EC10-4A68-93F6-E2AA9C73B4DD}" srcOrd="1" destOrd="0" parTransId="{20AEEF49-530F-4C67-9766-6C3870134B73}" sibTransId="{102591AC-5EC5-4CA3-B187-86E77619BF33}"/>
    <dgm:cxn modelId="{CD394A9E-47ED-4C4E-83B9-D067447B9A48}" type="presOf" srcId="{27F03CFC-1986-43BE-802B-10B607E94CE3}" destId="{B51144AC-4FAB-4F40-AE6C-2EA03E395B0C}" srcOrd="1" destOrd="0" presId="urn:microsoft.com/office/officeart/2005/8/layout/vProcess5"/>
    <dgm:cxn modelId="{D219C7A7-8AFF-4454-970E-9402176457FF}" srcId="{A4F922C0-1001-4958-A878-6723C329BDED}" destId="{0DF64EA7-71AE-4166-8B53-EBEAF315212B}" srcOrd="3" destOrd="0" parTransId="{43728FA9-ABF9-4518-B298-55AF1552B626}" sibTransId="{4131F8D8-6229-4E1B-8675-A11088EB2148}"/>
    <dgm:cxn modelId="{853187BB-8AD0-4002-AE37-44A50A26C234}" type="presOf" srcId="{EDDBB399-2952-446E-B408-31E2B9037285}" destId="{D9B0E379-DEEC-4B19-A056-30E5BB788F65}" srcOrd="0" destOrd="0" presId="urn:microsoft.com/office/officeart/2005/8/layout/vProcess5"/>
    <dgm:cxn modelId="{082F27C7-98CD-4E25-9D95-C1786987F4CC}" type="presOf" srcId="{5B56538D-EC10-4A68-93F6-E2AA9C73B4DD}" destId="{A964341E-40DE-4F09-8094-230719650A00}" srcOrd="1" destOrd="0" presId="urn:microsoft.com/office/officeart/2005/8/layout/vProcess5"/>
    <dgm:cxn modelId="{B8B4E9D0-5096-4FC0-9219-A0FA44458A89}" type="presOf" srcId="{72B62D14-B894-40F5-9A25-9BF5FF197420}" destId="{F2251240-4119-4CF1-914F-C257BAB40EEC}" srcOrd="1" destOrd="0" presId="urn:microsoft.com/office/officeart/2005/8/layout/vProcess5"/>
    <dgm:cxn modelId="{419C99E2-DF20-4254-8EA3-BE339E48CFB4}" type="presOf" srcId="{102591AC-5EC5-4CA3-B187-86E77619BF33}" destId="{04DA6493-0AC8-4831-9950-49574A7003EC}" srcOrd="0" destOrd="0" presId="urn:microsoft.com/office/officeart/2005/8/layout/vProcess5"/>
    <dgm:cxn modelId="{3FA0D1EB-8E6A-4220-ADED-35FFB393BBC3}" type="presOf" srcId="{A4F922C0-1001-4958-A878-6723C329BDED}" destId="{80B90278-4236-49AE-B8FB-118BF840630F}" srcOrd="0" destOrd="0" presId="urn:microsoft.com/office/officeart/2005/8/layout/vProcess5"/>
    <dgm:cxn modelId="{8515FDF9-B484-4E1D-BD2F-CF01CC55EF31}" srcId="{A4F922C0-1001-4958-A878-6723C329BDED}" destId="{72B62D14-B894-40F5-9A25-9BF5FF197420}" srcOrd="2" destOrd="0" parTransId="{D47C1BC8-6A81-4A23-BE32-D49FA3ACB08B}" sibTransId="{EDDBB399-2952-446E-B408-31E2B9037285}"/>
    <dgm:cxn modelId="{EEAD7042-358D-4DE1-9DC8-631FCC200727}" type="presParOf" srcId="{80B90278-4236-49AE-B8FB-118BF840630F}" destId="{A83770AC-0330-4163-8760-9F9CADA5A6B9}" srcOrd="0" destOrd="0" presId="urn:microsoft.com/office/officeart/2005/8/layout/vProcess5"/>
    <dgm:cxn modelId="{07E1BBB4-11B9-4CFC-99C0-CF7230A40E2C}" type="presParOf" srcId="{80B90278-4236-49AE-B8FB-118BF840630F}" destId="{9743E427-81A5-45B7-885D-3552F37E4010}" srcOrd="1" destOrd="0" presId="urn:microsoft.com/office/officeart/2005/8/layout/vProcess5"/>
    <dgm:cxn modelId="{2A707339-BA39-4316-BD1D-DE949C05F691}" type="presParOf" srcId="{80B90278-4236-49AE-B8FB-118BF840630F}" destId="{481BB184-970C-4253-9070-460F4B2A444B}" srcOrd="2" destOrd="0" presId="urn:microsoft.com/office/officeart/2005/8/layout/vProcess5"/>
    <dgm:cxn modelId="{C7C3CEEC-CA36-4289-A8CD-921E8B53C75B}" type="presParOf" srcId="{80B90278-4236-49AE-B8FB-118BF840630F}" destId="{48404DED-9725-4E3A-9E90-BB68C076E624}" srcOrd="3" destOrd="0" presId="urn:microsoft.com/office/officeart/2005/8/layout/vProcess5"/>
    <dgm:cxn modelId="{284A2736-C876-46EB-BA75-22E48403C0B7}" type="presParOf" srcId="{80B90278-4236-49AE-B8FB-118BF840630F}" destId="{70991417-86EF-490B-A3A2-84D8C1DE9D72}" srcOrd="4" destOrd="0" presId="urn:microsoft.com/office/officeart/2005/8/layout/vProcess5"/>
    <dgm:cxn modelId="{F901C444-330F-4786-AB33-06EE62EADF96}" type="presParOf" srcId="{80B90278-4236-49AE-B8FB-118BF840630F}" destId="{5A69A5DA-65D6-4748-9C12-18DF5850AA5E}" srcOrd="5" destOrd="0" presId="urn:microsoft.com/office/officeart/2005/8/layout/vProcess5"/>
    <dgm:cxn modelId="{B93D777B-5DCF-4C02-A822-2DC63BF72FBE}" type="presParOf" srcId="{80B90278-4236-49AE-B8FB-118BF840630F}" destId="{04DA6493-0AC8-4831-9950-49574A7003EC}" srcOrd="6" destOrd="0" presId="urn:microsoft.com/office/officeart/2005/8/layout/vProcess5"/>
    <dgm:cxn modelId="{E7B5B8B2-6F9B-4283-B21F-02CF1F63A905}" type="presParOf" srcId="{80B90278-4236-49AE-B8FB-118BF840630F}" destId="{D9B0E379-DEEC-4B19-A056-30E5BB788F65}" srcOrd="7" destOrd="0" presId="urn:microsoft.com/office/officeart/2005/8/layout/vProcess5"/>
    <dgm:cxn modelId="{546E838E-E46A-48F4-85CC-2307D31E01E4}" type="presParOf" srcId="{80B90278-4236-49AE-B8FB-118BF840630F}" destId="{B51144AC-4FAB-4F40-AE6C-2EA03E395B0C}" srcOrd="8" destOrd="0" presId="urn:microsoft.com/office/officeart/2005/8/layout/vProcess5"/>
    <dgm:cxn modelId="{C796A30F-8D3B-4CE2-9AA4-C1784CB7F248}" type="presParOf" srcId="{80B90278-4236-49AE-B8FB-118BF840630F}" destId="{A964341E-40DE-4F09-8094-230719650A00}" srcOrd="9" destOrd="0" presId="urn:microsoft.com/office/officeart/2005/8/layout/vProcess5"/>
    <dgm:cxn modelId="{8BED92BC-DF07-4BA3-828F-BD67A75D59BC}" type="presParOf" srcId="{80B90278-4236-49AE-B8FB-118BF840630F}" destId="{F2251240-4119-4CF1-914F-C257BAB40EEC}" srcOrd="10" destOrd="0" presId="urn:microsoft.com/office/officeart/2005/8/layout/vProcess5"/>
    <dgm:cxn modelId="{41327DE4-01ED-404B-ADFC-D88189914D6A}" type="presParOf" srcId="{80B90278-4236-49AE-B8FB-118BF840630F}" destId="{F6B2D8B9-94DA-4DAC-811F-C7047EEF1115}" srcOrd="11"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8AE993-533A-44D6-B03B-17D29CEFC54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DFDF6A3-5724-4850-9A6C-8BDC2A5565AC}">
      <dgm:prSet/>
      <dgm:spPr/>
      <dgm:t>
        <a:bodyPr/>
        <a:lstStyle/>
        <a:p>
          <a:pPr algn="just"/>
          <a:r>
            <a:rPr lang="en-US" dirty="0">
              <a:latin typeface="Garamond" panose="02020404030301010803" pitchFamily="18" charset="0"/>
            </a:rPr>
            <a:t>A convict sentenced to community service shall not at the same time be sentenced to a term of imprisonment for the same offence</a:t>
          </a:r>
          <a:r>
            <a:rPr lang="en-GB" dirty="0"/>
            <a:t>.</a:t>
          </a:r>
          <a:endParaRPr lang="en-US" dirty="0"/>
        </a:p>
      </dgm:t>
    </dgm:pt>
    <dgm:pt modelId="{824A2685-8A3F-4627-8AB4-9750BD58D95F}" cxnId="{108595F1-06B9-4801-B82F-F5100F42E310}" type="parTrans">
      <dgm:prSet/>
      <dgm:spPr/>
      <dgm:t>
        <a:bodyPr/>
        <a:lstStyle/>
        <a:p>
          <a:endParaRPr lang="en-US"/>
        </a:p>
      </dgm:t>
    </dgm:pt>
    <dgm:pt modelId="{CF019C74-EECC-4A70-B048-B16529D11C46}" cxnId="{108595F1-06B9-4801-B82F-F5100F42E310}" type="sibTrans">
      <dgm:prSet/>
      <dgm:spPr/>
      <dgm:t>
        <a:bodyPr/>
        <a:lstStyle/>
        <a:p>
          <a:endParaRPr lang="en-US"/>
        </a:p>
      </dgm:t>
    </dgm:pt>
    <dgm:pt modelId="{0F3C5435-E796-424D-BDCF-15EB2021C2C5}">
      <dgm:prSet/>
      <dgm:spPr/>
      <dgm:t>
        <a:bodyPr/>
        <a:lstStyle/>
        <a:p>
          <a:pPr algn="just">
            <a:buFont typeface="Arial" panose="020B0604020202020204" pitchFamily="34" charset="0"/>
            <a:buChar char="•"/>
          </a:pPr>
          <a:r>
            <a:rPr lang="en-US" dirty="0">
              <a:latin typeface="Garamond" panose="02020404030301010803" pitchFamily="18" charset="0"/>
            </a:rPr>
            <a:t>The community service order shall be performed for a period of not more than 6 months and the convict shall not work for more than 5 hours a day.</a:t>
          </a:r>
          <a:endParaRPr lang="en-US" dirty="0"/>
        </a:p>
      </dgm:t>
    </dgm:pt>
    <dgm:pt modelId="{ACA97C84-1635-4D4F-A891-717F07EF7AAD}" cxnId="{F9246A55-8491-4A97-8200-1B594B2ECA55}" type="parTrans">
      <dgm:prSet/>
      <dgm:spPr/>
      <dgm:t>
        <a:bodyPr/>
        <a:lstStyle/>
        <a:p>
          <a:endParaRPr lang="en-US"/>
        </a:p>
      </dgm:t>
    </dgm:pt>
    <dgm:pt modelId="{C275D1BE-4FD7-4BFC-A432-4EF0F5FC979C}" cxnId="{F9246A55-8491-4A97-8200-1B594B2ECA55}" type="sibTrans">
      <dgm:prSet/>
      <dgm:spPr/>
      <dgm:t>
        <a:bodyPr/>
        <a:lstStyle/>
        <a:p>
          <a:endParaRPr lang="en-US"/>
        </a:p>
      </dgm:t>
    </dgm:pt>
    <dgm:pt modelId="{284F15EB-DE80-4C0A-92F0-38C3EB8D8033}" type="pres">
      <dgm:prSet presAssocID="{138AE993-533A-44D6-B03B-17D29CEFC54D}" presName="hierChild1" presStyleCnt="0">
        <dgm:presLayoutVars>
          <dgm:chPref val="1"/>
          <dgm:dir/>
          <dgm:animOne val="branch"/>
          <dgm:animLvl val="lvl"/>
          <dgm:resizeHandles/>
        </dgm:presLayoutVars>
      </dgm:prSet>
      <dgm:spPr/>
    </dgm:pt>
    <dgm:pt modelId="{D13CBD1E-0307-45C8-8FD4-9E4CBEE52CED}" type="pres">
      <dgm:prSet presAssocID="{FDFDF6A3-5724-4850-9A6C-8BDC2A5565AC}" presName="hierRoot1" presStyleCnt="0"/>
      <dgm:spPr/>
    </dgm:pt>
    <dgm:pt modelId="{7F229EA9-D423-4EF3-98F2-3AB9C1D61D9E}" type="pres">
      <dgm:prSet presAssocID="{FDFDF6A3-5724-4850-9A6C-8BDC2A5565AC}" presName="composite" presStyleCnt="0"/>
      <dgm:spPr/>
    </dgm:pt>
    <dgm:pt modelId="{B8C92297-F0F7-4D9C-92E9-2D882A270A6E}" type="pres">
      <dgm:prSet presAssocID="{FDFDF6A3-5724-4850-9A6C-8BDC2A5565AC}" presName="background" presStyleLbl="node0" presStyleIdx="0" presStyleCnt="2"/>
      <dgm:spPr/>
    </dgm:pt>
    <dgm:pt modelId="{90398440-498A-4DEC-971D-687760E8F31B}" type="pres">
      <dgm:prSet presAssocID="{FDFDF6A3-5724-4850-9A6C-8BDC2A5565AC}" presName="text" presStyleLbl="fgAcc0" presStyleIdx="0" presStyleCnt="2" custLinFactNeighborY="359">
        <dgm:presLayoutVars>
          <dgm:chPref val="3"/>
        </dgm:presLayoutVars>
      </dgm:prSet>
      <dgm:spPr/>
    </dgm:pt>
    <dgm:pt modelId="{E8101A13-A07D-4A26-9EDE-B9779C09B537}" type="pres">
      <dgm:prSet presAssocID="{FDFDF6A3-5724-4850-9A6C-8BDC2A5565AC}" presName="hierChild2" presStyleCnt="0"/>
      <dgm:spPr/>
    </dgm:pt>
    <dgm:pt modelId="{16602266-5966-4DA5-B7B2-3FBB72B3ECED}" type="pres">
      <dgm:prSet presAssocID="{0F3C5435-E796-424D-BDCF-15EB2021C2C5}" presName="hierRoot1" presStyleCnt="0"/>
      <dgm:spPr/>
    </dgm:pt>
    <dgm:pt modelId="{E8028AFB-E52E-4313-852C-1A934646519C}" type="pres">
      <dgm:prSet presAssocID="{0F3C5435-E796-424D-BDCF-15EB2021C2C5}" presName="composite" presStyleCnt="0"/>
      <dgm:spPr/>
    </dgm:pt>
    <dgm:pt modelId="{DBA8E49E-39CE-44F3-B73A-E634306687A3}" type="pres">
      <dgm:prSet presAssocID="{0F3C5435-E796-424D-BDCF-15EB2021C2C5}" presName="background" presStyleLbl="node0" presStyleIdx="1" presStyleCnt="2"/>
      <dgm:spPr/>
    </dgm:pt>
    <dgm:pt modelId="{96DA7907-153D-4830-B156-073AB01C4DE3}" type="pres">
      <dgm:prSet presAssocID="{0F3C5435-E796-424D-BDCF-15EB2021C2C5}" presName="text" presStyleLbl="fgAcc0" presStyleIdx="1" presStyleCnt="2">
        <dgm:presLayoutVars>
          <dgm:chPref val="3"/>
        </dgm:presLayoutVars>
      </dgm:prSet>
      <dgm:spPr/>
    </dgm:pt>
    <dgm:pt modelId="{39742C7A-6607-4E0E-A3E8-4A2E5978807B}" type="pres">
      <dgm:prSet presAssocID="{0F3C5435-E796-424D-BDCF-15EB2021C2C5}" presName="hierChild2" presStyleCnt="0"/>
      <dgm:spPr/>
    </dgm:pt>
  </dgm:ptLst>
  <dgm:cxnLst>
    <dgm:cxn modelId="{F9246A55-8491-4A97-8200-1B594B2ECA55}" srcId="{138AE993-533A-44D6-B03B-17D29CEFC54D}" destId="{0F3C5435-E796-424D-BDCF-15EB2021C2C5}" srcOrd="1" destOrd="0" parTransId="{ACA97C84-1635-4D4F-A891-717F07EF7AAD}" sibTransId="{C275D1BE-4FD7-4BFC-A432-4EF0F5FC979C}"/>
    <dgm:cxn modelId="{5A3B72AD-6AB6-4814-9229-308D7D5F47B5}" type="presOf" srcId="{138AE993-533A-44D6-B03B-17D29CEFC54D}" destId="{284F15EB-DE80-4C0A-92F0-38C3EB8D8033}" srcOrd="0" destOrd="0" presId="urn:microsoft.com/office/officeart/2005/8/layout/hierarchy1"/>
    <dgm:cxn modelId="{5D443BBE-C3EB-4A63-847F-6AFD9416EED3}" type="presOf" srcId="{0F3C5435-E796-424D-BDCF-15EB2021C2C5}" destId="{96DA7907-153D-4830-B156-073AB01C4DE3}" srcOrd="0" destOrd="0" presId="urn:microsoft.com/office/officeart/2005/8/layout/hierarchy1"/>
    <dgm:cxn modelId="{EA04D6ED-D2ED-4BD9-AFA4-DE3A7C82233E}" type="presOf" srcId="{FDFDF6A3-5724-4850-9A6C-8BDC2A5565AC}" destId="{90398440-498A-4DEC-971D-687760E8F31B}" srcOrd="0" destOrd="0" presId="urn:microsoft.com/office/officeart/2005/8/layout/hierarchy1"/>
    <dgm:cxn modelId="{108595F1-06B9-4801-B82F-F5100F42E310}" srcId="{138AE993-533A-44D6-B03B-17D29CEFC54D}" destId="{FDFDF6A3-5724-4850-9A6C-8BDC2A5565AC}" srcOrd="0" destOrd="0" parTransId="{824A2685-8A3F-4627-8AB4-9750BD58D95F}" sibTransId="{CF019C74-EECC-4A70-B048-B16529D11C46}"/>
    <dgm:cxn modelId="{2852F9F9-CA66-4538-9FFE-3505B03D8E35}" type="presParOf" srcId="{284F15EB-DE80-4C0A-92F0-38C3EB8D8033}" destId="{D13CBD1E-0307-45C8-8FD4-9E4CBEE52CED}" srcOrd="0" destOrd="0" presId="urn:microsoft.com/office/officeart/2005/8/layout/hierarchy1"/>
    <dgm:cxn modelId="{8AD12E0C-F1F8-4E4B-B5EE-77ECF6F0963B}" type="presParOf" srcId="{D13CBD1E-0307-45C8-8FD4-9E4CBEE52CED}" destId="{7F229EA9-D423-4EF3-98F2-3AB9C1D61D9E}" srcOrd="0" destOrd="0" presId="urn:microsoft.com/office/officeart/2005/8/layout/hierarchy1"/>
    <dgm:cxn modelId="{CA191F6C-041E-4CD1-A811-274EE2AFFC99}" type="presParOf" srcId="{7F229EA9-D423-4EF3-98F2-3AB9C1D61D9E}" destId="{B8C92297-F0F7-4D9C-92E9-2D882A270A6E}" srcOrd="0" destOrd="0" presId="urn:microsoft.com/office/officeart/2005/8/layout/hierarchy1"/>
    <dgm:cxn modelId="{55885199-82C1-423B-B783-8129A0B08961}" type="presParOf" srcId="{7F229EA9-D423-4EF3-98F2-3AB9C1D61D9E}" destId="{90398440-498A-4DEC-971D-687760E8F31B}" srcOrd="1" destOrd="0" presId="urn:microsoft.com/office/officeart/2005/8/layout/hierarchy1"/>
    <dgm:cxn modelId="{C927938F-EE02-4ED6-BA56-DD69936ABF21}" type="presParOf" srcId="{D13CBD1E-0307-45C8-8FD4-9E4CBEE52CED}" destId="{E8101A13-A07D-4A26-9EDE-B9779C09B537}" srcOrd="1" destOrd="0" presId="urn:microsoft.com/office/officeart/2005/8/layout/hierarchy1"/>
    <dgm:cxn modelId="{6088E9C6-7465-4252-87A5-32265285C3B3}" type="presParOf" srcId="{284F15EB-DE80-4C0A-92F0-38C3EB8D8033}" destId="{16602266-5966-4DA5-B7B2-3FBB72B3ECED}" srcOrd="1" destOrd="0" presId="urn:microsoft.com/office/officeart/2005/8/layout/hierarchy1"/>
    <dgm:cxn modelId="{50A46633-17F7-4598-8C14-5CC6657BE934}" type="presParOf" srcId="{16602266-5966-4DA5-B7B2-3FBB72B3ECED}" destId="{E8028AFB-E52E-4313-852C-1A934646519C}" srcOrd="0" destOrd="0" presId="urn:microsoft.com/office/officeart/2005/8/layout/hierarchy1"/>
    <dgm:cxn modelId="{5261B219-2CBA-4D18-AC12-CBC7494B6775}" type="presParOf" srcId="{E8028AFB-E52E-4313-852C-1A934646519C}" destId="{DBA8E49E-39CE-44F3-B73A-E634306687A3}" srcOrd="0" destOrd="0" presId="urn:microsoft.com/office/officeart/2005/8/layout/hierarchy1"/>
    <dgm:cxn modelId="{CAE0D690-E818-43D3-A738-8F501EFAF31C}" type="presParOf" srcId="{E8028AFB-E52E-4313-852C-1A934646519C}" destId="{96DA7907-153D-4830-B156-073AB01C4DE3}" srcOrd="1" destOrd="0" presId="urn:microsoft.com/office/officeart/2005/8/layout/hierarchy1"/>
    <dgm:cxn modelId="{010B7EC7-D9BE-4866-B72E-250A4A09A3E6}" type="presParOf" srcId="{16602266-5966-4DA5-B7B2-3FBB72B3ECED}" destId="{39742C7A-6607-4E0E-A3E8-4A2E5978807B}"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039472" cy="3438144"/>
        <a:chOff x="0" y="0"/>
        <a:chExt cx="10039472" cy="3438144"/>
      </a:xfrm>
    </dsp:grpSpPr>
    <dsp:sp modelId="{678FF5F0-249B-4C14-B7E9-E6797605389F}">
      <dsp:nvSpPr>
        <dsp:cNvPr id="3" name="Rectangles 2"/>
        <dsp:cNvSpPr/>
      </dsp:nvSpPr>
      <dsp:spPr bwMode="white">
        <a:xfrm>
          <a:off x="306" y="201356"/>
          <a:ext cx="2335231" cy="1401139"/>
        </a:xfrm>
        <a:prstGeom prst="rect">
          <a:avLst/>
        </a:prstGeom>
      </dsp:spPr>
      <dsp:style>
        <a:lnRef idx="2">
          <a:schemeClr val="lt1"/>
        </a:lnRef>
        <a:fillRef idx="1">
          <a:schemeClr val="accent2"/>
        </a:fillRef>
        <a:effectRef idx="0">
          <a:scrgbClr r="0" g="0" b="0"/>
        </a:effectRef>
        <a:fontRef idx="minor">
          <a:schemeClr val="lt1"/>
        </a:fontRef>
      </dsp:style>
      <dsp:txBody>
        <a:bodyPr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GB"/>
            <a:t>INTRODUCTION</a:t>
          </a:r>
          <a:endParaRPr lang="en-US"/>
        </a:p>
      </dsp:txBody>
      <dsp:txXfrm>
        <a:off x="306" y="201356"/>
        <a:ext cx="2335231" cy="1401139"/>
      </dsp:txXfrm>
    </dsp:sp>
    <dsp:sp modelId="{2C751E40-3C0C-45F5-869B-ADB0942ED32A}">
      <dsp:nvSpPr>
        <dsp:cNvPr id="4" name="Rectangles 3"/>
        <dsp:cNvSpPr/>
      </dsp:nvSpPr>
      <dsp:spPr bwMode="white">
        <a:xfrm>
          <a:off x="2569061" y="201356"/>
          <a:ext cx="2335231" cy="1401139"/>
        </a:xfrm>
        <a:prstGeom prst="rect">
          <a:avLst/>
        </a:prstGeom>
      </dsp:spPr>
      <dsp:style>
        <a:lnRef idx="2">
          <a:schemeClr val="lt1"/>
        </a:lnRef>
        <a:fillRef idx="1">
          <a:schemeClr val="accent3"/>
        </a:fillRef>
        <a:effectRef idx="0">
          <a:scrgbClr r="0" g="0" b="0"/>
        </a:effectRef>
        <a:fontRef idx="minor">
          <a:schemeClr val="lt1"/>
        </a:fontRef>
      </dsp:style>
      <dsp:txBody>
        <a:bodyPr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GB"/>
            <a:t>OVERVIEW</a:t>
          </a:r>
          <a:endParaRPr lang="en-US"/>
        </a:p>
      </dsp:txBody>
      <dsp:txXfrm>
        <a:off x="2569061" y="201356"/>
        <a:ext cx="2335231" cy="1401139"/>
      </dsp:txXfrm>
    </dsp:sp>
    <dsp:sp modelId="{A53DD799-08E8-49FB-8F26-5C3B4807D6E1}">
      <dsp:nvSpPr>
        <dsp:cNvPr id="5" name="Rectangles 4"/>
        <dsp:cNvSpPr/>
      </dsp:nvSpPr>
      <dsp:spPr bwMode="white">
        <a:xfrm>
          <a:off x="5137815" y="201356"/>
          <a:ext cx="2335231" cy="1401139"/>
        </a:xfrm>
        <a:prstGeom prst="rect">
          <a:avLst/>
        </a:prstGeom>
      </dsp:spPr>
      <dsp:style>
        <a:lnRef idx="2">
          <a:schemeClr val="lt1"/>
        </a:lnRef>
        <a:fillRef idx="1">
          <a:schemeClr val="accent4"/>
        </a:fillRef>
        <a:effectRef idx="0">
          <a:scrgbClr r="0" g="0" b="0"/>
        </a:effectRef>
        <a:fontRef idx="minor">
          <a:schemeClr val="lt1"/>
        </a:fontRef>
      </dsp:style>
      <dsp:txBody>
        <a:bodyPr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GB" dirty="0"/>
            <a:t>NON-CUSTODIAL SENTENCES UNDER THE ACJA/ACJLs</a:t>
          </a:r>
          <a:endParaRPr lang="en-US" dirty="0"/>
        </a:p>
      </dsp:txBody>
      <dsp:txXfrm>
        <a:off x="5137815" y="201356"/>
        <a:ext cx="2335231" cy="1401139"/>
      </dsp:txXfrm>
    </dsp:sp>
    <dsp:sp modelId="{AD7F10D4-05B2-4D8B-8875-69E83DD0D453}">
      <dsp:nvSpPr>
        <dsp:cNvPr id="6" name="Rectangles 5"/>
        <dsp:cNvSpPr/>
      </dsp:nvSpPr>
      <dsp:spPr bwMode="white">
        <a:xfrm>
          <a:off x="7706569" y="201356"/>
          <a:ext cx="2335231" cy="1401139"/>
        </a:xfrm>
        <a:prstGeom prst="rect">
          <a:avLst/>
        </a:prstGeom>
      </dsp:spPr>
      <dsp:style>
        <a:lnRef idx="2">
          <a:schemeClr val="lt1"/>
        </a:lnRef>
        <a:fillRef idx="1">
          <a:schemeClr val="accent5"/>
        </a:fillRef>
        <a:effectRef idx="0">
          <a:scrgbClr r="0" g="0" b="0"/>
        </a:effectRef>
        <a:fontRef idx="minor">
          <a:schemeClr val="lt1"/>
        </a:fontRef>
      </dsp:style>
      <dsp:txBody>
        <a:bodyPr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GB" dirty="0"/>
            <a:t>NON-CUSTODIAL SENTENCES UNDER THE NIGERIAN CORRECTIONAL SERVICES ACT, 2019</a:t>
          </a:r>
          <a:endParaRPr lang="en-US" dirty="0"/>
        </a:p>
      </dsp:txBody>
      <dsp:txXfrm>
        <a:off x="7706569" y="201356"/>
        <a:ext cx="2335231" cy="1401139"/>
      </dsp:txXfrm>
    </dsp:sp>
    <dsp:sp modelId="{5DACA7E9-6221-4C87-B022-9772258DBDB7}">
      <dsp:nvSpPr>
        <dsp:cNvPr id="7" name="Rectangles 6"/>
        <dsp:cNvSpPr/>
      </dsp:nvSpPr>
      <dsp:spPr bwMode="white">
        <a:xfrm>
          <a:off x="306" y="1835650"/>
          <a:ext cx="2335231" cy="1401139"/>
        </a:xfrm>
        <a:prstGeom prst="rect">
          <a:avLst/>
        </a:prstGeom>
      </dsp:spPr>
      <dsp:style>
        <a:lnRef idx="2">
          <a:schemeClr val="lt1"/>
        </a:lnRef>
        <a:fillRef idx="1">
          <a:schemeClr val="accent6"/>
        </a:fillRef>
        <a:effectRef idx="0">
          <a:scrgbClr r="0" g="0" b="0"/>
        </a:effectRef>
        <a:fontRef idx="minor">
          <a:schemeClr val="lt1"/>
        </a:fontRef>
      </dsp:style>
      <dsp:txBody>
        <a:bodyPr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GB" dirty="0"/>
            <a:t>SYNERGY BETWEEN ACJA/ACJLs AND THE NCS ACT, 2019</a:t>
          </a:r>
          <a:endParaRPr lang="en-US" dirty="0"/>
        </a:p>
      </dsp:txBody>
      <dsp:txXfrm>
        <a:off x="306" y="1835650"/>
        <a:ext cx="2335231" cy="1401139"/>
      </dsp:txXfrm>
    </dsp:sp>
    <dsp:sp modelId="{4D150C1A-CE8B-409F-A641-7B16EAA56738}">
      <dsp:nvSpPr>
        <dsp:cNvPr id="8" name="Rectangles 7"/>
        <dsp:cNvSpPr/>
      </dsp:nvSpPr>
      <dsp:spPr bwMode="white">
        <a:xfrm>
          <a:off x="2569061" y="1835650"/>
          <a:ext cx="2335231" cy="1401139"/>
        </a:xfrm>
        <a:prstGeom prst="rect">
          <a:avLst/>
        </a:prstGeom>
      </dsp:spPr>
      <dsp:style>
        <a:lnRef idx="2">
          <a:schemeClr val="lt1"/>
        </a:lnRef>
        <a:fillRef idx="1">
          <a:schemeClr val="accent2"/>
        </a:fillRef>
        <a:effectRef idx="0">
          <a:scrgbClr r="0" g="0" b="0"/>
        </a:effectRef>
        <a:fontRef idx="minor">
          <a:schemeClr val="lt1"/>
        </a:fontRef>
      </dsp:style>
      <dsp:txBody>
        <a:bodyPr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GB"/>
            <a:t>CHALLENGES</a:t>
          </a:r>
          <a:endParaRPr lang="en-US"/>
        </a:p>
      </dsp:txBody>
      <dsp:txXfrm>
        <a:off x="2569061" y="1835650"/>
        <a:ext cx="2335231" cy="1401139"/>
      </dsp:txXfrm>
    </dsp:sp>
    <dsp:sp modelId="{007ED8D5-F979-4B27-AFD9-03875C40BD90}">
      <dsp:nvSpPr>
        <dsp:cNvPr id="9" name="Rectangles 8"/>
        <dsp:cNvSpPr/>
      </dsp:nvSpPr>
      <dsp:spPr bwMode="white">
        <a:xfrm>
          <a:off x="5137815" y="1835650"/>
          <a:ext cx="2335231" cy="1401139"/>
        </a:xfrm>
        <a:prstGeom prst="rect">
          <a:avLst/>
        </a:prstGeom>
      </dsp:spPr>
      <dsp:style>
        <a:lnRef idx="2">
          <a:schemeClr val="lt1"/>
        </a:lnRef>
        <a:fillRef idx="1">
          <a:schemeClr val="accent3"/>
        </a:fillRef>
        <a:effectRef idx="0">
          <a:scrgbClr r="0" g="0" b="0"/>
        </a:effectRef>
        <a:fontRef idx="minor">
          <a:schemeClr val="lt1"/>
        </a:fontRef>
      </dsp:style>
      <dsp:txBody>
        <a:bodyPr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GB"/>
            <a:t>RECOMMENDATION</a:t>
          </a:r>
          <a:endParaRPr lang="en-US"/>
        </a:p>
      </dsp:txBody>
      <dsp:txXfrm>
        <a:off x="5137815" y="1835650"/>
        <a:ext cx="2335231" cy="1401139"/>
      </dsp:txXfrm>
    </dsp:sp>
    <dsp:sp modelId="{4FB241A1-89E7-4B7E-BBE5-28170BCB0355}">
      <dsp:nvSpPr>
        <dsp:cNvPr id="10" name="Rectangles 9"/>
        <dsp:cNvSpPr/>
      </dsp:nvSpPr>
      <dsp:spPr bwMode="white">
        <a:xfrm>
          <a:off x="7706569" y="1835650"/>
          <a:ext cx="2335231" cy="1401139"/>
        </a:xfrm>
        <a:prstGeom prst="rect">
          <a:avLst/>
        </a:prstGeom>
      </dsp:spPr>
      <dsp:style>
        <a:lnRef idx="2">
          <a:schemeClr val="lt1"/>
        </a:lnRef>
        <a:fillRef idx="1">
          <a:schemeClr val="accent4"/>
        </a:fillRef>
        <a:effectRef idx="0">
          <a:scrgbClr r="0" g="0" b="0"/>
        </a:effectRef>
        <a:fontRef idx="minor">
          <a:schemeClr val="lt1"/>
        </a:fontRef>
      </dsp:style>
      <dsp:txBody>
        <a:bodyPr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GB"/>
            <a:t>CONCLUSION</a:t>
          </a:r>
          <a:endParaRPr lang="en-US"/>
        </a:p>
      </dsp:txBody>
      <dsp:txXfrm>
        <a:off x="7706569" y="1835650"/>
        <a:ext cx="2335231" cy="140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378440" cy="3209902"/>
        <a:chOff x="0" y="0"/>
        <a:chExt cx="10378440" cy="3209902"/>
      </a:xfrm>
    </dsp:grpSpPr>
    <dsp:sp modelId="{E25322B4-7468-42EB-A822-82619CB7A45F}">
      <dsp:nvSpPr>
        <dsp:cNvPr id="3" name="Rounded Rectangle 2"/>
        <dsp:cNvSpPr/>
      </dsp:nvSpPr>
      <dsp:spPr bwMode="white">
        <a:xfrm>
          <a:off x="136151" y="1203"/>
          <a:ext cx="4331202" cy="2750313"/>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Xfrm>
        <a:off x="136151" y="1203"/>
        <a:ext cx="4331202" cy="2750313"/>
      </dsp:txXfrm>
    </dsp:sp>
    <dsp:sp modelId="{A4BF39B6-3931-4D27-83DD-89A9A97ACCB5}">
      <dsp:nvSpPr>
        <dsp:cNvPr id="4" name="Rounded Rectangle 3"/>
        <dsp:cNvSpPr/>
      </dsp:nvSpPr>
      <dsp:spPr bwMode="white">
        <a:xfrm>
          <a:off x="617396" y="458386"/>
          <a:ext cx="4331202" cy="2750313"/>
        </a:xfrm>
        <a:prstGeom prst="roundRect">
          <a:avLst>
            <a:gd name="adj" fmla="val 10000"/>
          </a:avLst>
        </a:prstGeom>
      </dsp:spPr>
      <dsp:style>
        <a:lnRef idx="2">
          <a:schemeClr val="dk2"/>
        </a:lnRef>
        <a:fillRef idx="1">
          <a:schemeClr val="lt2">
            <a:alpha val="90000"/>
          </a:schemeClr>
        </a:fillRef>
        <a:effectRef idx="0">
          <a:scrgbClr r="0" g="0" b="0"/>
        </a:effectRef>
        <a:fontRef idx="minor"/>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dirty="0">
              <a:solidFill>
                <a:schemeClr val="dk1"/>
              </a:solidFill>
              <a:latin typeface="Garamond" panose="02020404030301010803" pitchFamily="18" charset="0"/>
            </a:rPr>
            <a:t>Restorative justice and non-custodial measures represent progressive shifts in criminal justice paradigms, emphasizing rehabilitation, community involvement, and victim-offender reconciliation.</a:t>
          </a:r>
          <a:endParaRPr>
            <a:solidFill>
              <a:schemeClr val="dk1"/>
            </a:solidFill>
          </a:endParaRPr>
        </a:p>
      </dsp:txBody>
      <dsp:txXfrm>
        <a:off x="617396" y="458386"/>
        <a:ext cx="4331202" cy="2750313"/>
      </dsp:txXfrm>
    </dsp:sp>
    <dsp:sp modelId="{E0D63EF5-3917-437A-B045-4D47618C1788}">
      <dsp:nvSpPr>
        <dsp:cNvPr id="5" name="Rounded Rectangle 4"/>
        <dsp:cNvSpPr/>
      </dsp:nvSpPr>
      <dsp:spPr bwMode="white">
        <a:xfrm>
          <a:off x="5429842" y="1203"/>
          <a:ext cx="4331202" cy="2750313"/>
        </a:xfrm>
        <a:prstGeom prst="roundRect">
          <a:avLst>
            <a:gd name="adj" fmla="val 10000"/>
          </a:avLst>
        </a:prstGeom>
      </dsp:spPr>
      <dsp:style>
        <a:lnRef idx="2">
          <a:schemeClr val="lt2"/>
        </a:lnRef>
        <a:fillRef idx="1">
          <a:schemeClr val="dk2"/>
        </a:fillRef>
        <a:effectRef idx="0">
          <a:scrgbClr r="0" g="0" b="0"/>
        </a:effectRef>
        <a:fontRef idx="minor">
          <a:schemeClr val="lt1"/>
        </a:fontRef>
      </dsp:style>
      <dsp:txXfrm>
        <a:off x="5429842" y="1203"/>
        <a:ext cx="4331202" cy="2750313"/>
      </dsp:txXfrm>
    </dsp:sp>
    <dsp:sp modelId="{B661E293-9161-418C-8B02-9666D42FF67F}">
      <dsp:nvSpPr>
        <dsp:cNvPr id="6" name="Rounded Rectangle 5"/>
        <dsp:cNvSpPr/>
      </dsp:nvSpPr>
      <dsp:spPr bwMode="white">
        <a:xfrm>
          <a:off x="5911087" y="458386"/>
          <a:ext cx="4331202" cy="2750313"/>
        </a:xfrm>
        <a:prstGeom prst="roundRect">
          <a:avLst>
            <a:gd name="adj" fmla="val 10000"/>
          </a:avLst>
        </a:prstGeom>
      </dsp:spPr>
      <dsp:style>
        <a:lnRef idx="2">
          <a:schemeClr val="dk2"/>
        </a:lnRef>
        <a:fillRef idx="1">
          <a:schemeClr val="lt2">
            <a:alpha val="90000"/>
          </a:schemeClr>
        </a:fillRef>
        <a:effectRef idx="0">
          <a:scrgbClr r="0" g="0" b="0"/>
        </a:effectRef>
        <a:fontRef idx="minor"/>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dirty="0">
              <a:solidFill>
                <a:schemeClr val="dk1"/>
              </a:solidFill>
              <a:latin typeface="Garamond" panose="02020404030301010803" pitchFamily="18" charset="0"/>
            </a:rPr>
            <a:t>In Nigeria, these principles are enshrined in the Administration of Criminal Justice Act, 2015, the Administration of Criminal Justice Laws of various States and the Nigerian Correctional Service Act 2019. </a:t>
          </a:r>
          <a:endParaRPr>
            <a:solidFill>
              <a:schemeClr val="dk1"/>
            </a:solidFill>
          </a:endParaRPr>
        </a:p>
      </dsp:txBody>
      <dsp:txXfrm>
        <a:off x="5911087" y="458386"/>
        <a:ext cx="4331202" cy="2750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238824" cy="5838367"/>
        <a:chOff x="0" y="0"/>
        <a:chExt cx="10238824" cy="5838367"/>
      </a:xfrm>
    </dsp:grpSpPr>
    <dsp:sp modelId="{9743E427-81A5-45B7-885D-3552F37E4010}">
      <dsp:nvSpPr>
        <dsp:cNvPr id="3" name="Rounded Rectangle 2"/>
        <dsp:cNvSpPr/>
      </dsp:nvSpPr>
      <dsp:spPr bwMode="white">
        <a:xfrm>
          <a:off x="0" y="0"/>
          <a:ext cx="8191059" cy="1284441"/>
        </a:xfrm>
        <a:prstGeom prst="roundRect">
          <a:avLst>
            <a:gd name="adj" fmla="val 10000"/>
          </a:avLst>
        </a:prstGeom>
      </dsp:spPr>
      <dsp:style>
        <a:lnRef idx="0">
          <a:schemeClr val="lt1"/>
        </a:lnRef>
        <a:fillRef idx="3">
          <a:schemeClr val="accent2">
            <a:hueOff val="0"/>
            <a:satOff val="0"/>
            <a:lumOff val="0"/>
            <a:alpha val="100000"/>
          </a:schemeClr>
        </a:fillRef>
        <a:effectRef idx="2">
          <a:scrgbClr r="0" g="0" b="0"/>
        </a:effectRef>
        <a:fontRef idx="minor">
          <a:schemeClr val="lt1"/>
        </a:fontRef>
      </dsp:style>
      <dsp:txBody>
        <a:bodyPr lIns="106680" tIns="106680" rIns="106680" bIns="10668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US" sz="2800" dirty="0">
              <a:latin typeface="Garamond" panose="02020404030301010803" pitchFamily="18" charset="0"/>
            </a:rPr>
            <a:t>Community service shall be in the nature of:</a:t>
          </a:r>
          <a:endParaRPr lang="zh-CN" altLang="en-US" sz="2800" dirty="0">
            <a:solidFill>
              <a:prstClr val="black"/>
            </a:solidFill>
            <a:latin typeface="Garamond" panose="02020404030301010803" pitchFamily="18" charset="0"/>
            <a:cs typeface="Garamond" panose="02020404030301010803" pitchFamily="18" charset="0"/>
          </a:endParaRPr>
        </a:p>
      </dsp:txBody>
      <dsp:txXfrm>
        <a:off x="0" y="0"/>
        <a:ext cx="8191059" cy="1284441"/>
      </dsp:txXfrm>
    </dsp:sp>
    <dsp:sp modelId="{481BB184-970C-4253-9070-460F4B2A444B}">
      <dsp:nvSpPr>
        <dsp:cNvPr id="4" name="Rounded Rectangle 3"/>
        <dsp:cNvSpPr/>
      </dsp:nvSpPr>
      <dsp:spPr bwMode="white">
        <a:xfrm>
          <a:off x="686001" y="1517975"/>
          <a:ext cx="8191059" cy="1284441"/>
        </a:xfrm>
        <a:prstGeom prst="roundRect">
          <a:avLst>
            <a:gd name="adj" fmla="val 10000"/>
          </a:avLst>
        </a:prstGeom>
      </dsp:spPr>
      <dsp:style>
        <a:lnRef idx="0">
          <a:schemeClr val="lt1"/>
        </a:lnRef>
        <a:fillRef idx="3">
          <a:schemeClr val="accent2">
            <a:hueOff val="-40000"/>
            <a:satOff val="-15947"/>
            <a:lumOff val="15686"/>
            <a:alpha val="100000"/>
          </a:schemeClr>
        </a:fillRef>
        <a:effectRef idx="2">
          <a:scrgbClr r="0" g="0" b="0"/>
        </a:effectRef>
        <a:fontRef idx="minor">
          <a:schemeClr val="lt1"/>
        </a:fontRef>
      </dsp:style>
      <dsp:txBody>
        <a:bodyPr lIns="76200" tIns="76200" rIns="76200" bIns="7620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US" sz="2000" dirty="0">
              <a:latin typeface="Garamond" panose="02020404030301010803" pitchFamily="18" charset="0"/>
            </a:rPr>
            <a:t>Environmental sanitation, including cutting grasses, washing drainages, cleaning the environment and washing public places;</a:t>
          </a:r>
          <a:endParaRPr lang="en-US" sz="2000" b="0" dirty="0">
            <a:solidFill>
              <a:srgbClr val="000000"/>
            </a:solidFill>
            <a:latin typeface="Garamond" panose="02020404030301010803" pitchFamily="18" charset="0"/>
            <a:cs typeface="Garamond" panose="02020404030301010803" pitchFamily="18" charset="0"/>
          </a:endParaRPr>
        </a:p>
      </dsp:txBody>
      <dsp:txXfrm>
        <a:off x="686001" y="1517975"/>
        <a:ext cx="8191059" cy="1284441"/>
      </dsp:txXfrm>
    </dsp:sp>
    <dsp:sp modelId="{48404DED-9725-4E3A-9E90-BB68C076E624}">
      <dsp:nvSpPr>
        <dsp:cNvPr id="5" name="Rounded Rectangle 4"/>
        <dsp:cNvSpPr/>
      </dsp:nvSpPr>
      <dsp:spPr bwMode="white">
        <a:xfrm>
          <a:off x="1361764" y="3035951"/>
          <a:ext cx="8191059" cy="1284441"/>
        </a:xfrm>
        <a:prstGeom prst="roundRect">
          <a:avLst>
            <a:gd name="adj" fmla="val 10000"/>
          </a:avLst>
        </a:prstGeom>
      </dsp:spPr>
      <dsp:style>
        <a:lnRef idx="0">
          <a:schemeClr val="lt1"/>
        </a:lnRef>
        <a:fillRef idx="3">
          <a:schemeClr val="accent2">
            <a:hueOff val="-80000"/>
            <a:satOff val="-31894"/>
            <a:lumOff val="31373"/>
            <a:alpha val="100000"/>
          </a:schemeClr>
        </a:fillRef>
        <a:effectRef idx="2">
          <a:scrgbClr r="0" g="0" b="0"/>
        </a:effectRef>
        <a:fontRef idx="minor">
          <a:schemeClr val="lt1"/>
        </a:fontRef>
      </dsp:style>
      <dsp:txBody>
        <a:bodyPr lIns="76200" tIns="76200" rIns="76200" bIns="7620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US" sz="2000" dirty="0">
              <a:latin typeface="Garamond" panose="02020404030301010803" pitchFamily="18" charset="0"/>
            </a:rPr>
            <a:t>Assisting in the production of agricultural produce, construction, or mining; and;</a:t>
          </a:r>
          <a:endParaRPr lang="en-US" sz="2000" dirty="0"/>
        </a:p>
      </dsp:txBody>
      <dsp:txXfrm>
        <a:off x="1361764" y="3035951"/>
        <a:ext cx="8191059" cy="1284441"/>
      </dsp:txXfrm>
    </dsp:sp>
    <dsp:sp modelId="{70991417-86EF-490B-A3A2-84D8C1DE9D72}">
      <dsp:nvSpPr>
        <dsp:cNvPr id="6" name="Rounded Rectangle 5"/>
        <dsp:cNvSpPr/>
      </dsp:nvSpPr>
      <dsp:spPr bwMode="white">
        <a:xfrm>
          <a:off x="2047765" y="4553926"/>
          <a:ext cx="8191059" cy="1284441"/>
        </a:xfrm>
        <a:prstGeom prst="roundRect">
          <a:avLst>
            <a:gd name="adj" fmla="val 10000"/>
          </a:avLst>
        </a:prstGeom>
      </dsp:spPr>
      <dsp:style>
        <a:lnRef idx="0">
          <a:schemeClr val="lt1"/>
        </a:lnRef>
        <a:fillRef idx="3">
          <a:schemeClr val="accent2">
            <a:hueOff val="-120000"/>
            <a:satOff val="-47842"/>
            <a:lumOff val="47059"/>
            <a:alpha val="100000"/>
          </a:schemeClr>
        </a:fillRef>
        <a:effectRef idx="2">
          <a:scrgbClr r="0" g="0" b="0"/>
        </a:effectRef>
        <a:fontRef idx="minor">
          <a:schemeClr val="lt1"/>
        </a:fontRef>
      </dsp:style>
      <dsp:txBody>
        <a:bodyPr lIns="83820" tIns="83820" rIns="83820" bIns="8382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US" dirty="0">
              <a:latin typeface="Garamond" panose="02020404030301010803" pitchFamily="18" charset="0"/>
            </a:rPr>
            <a:t>Any other type of service which in the opinion of the court would have a beneficial and reformative effect on the character of the convict.</a:t>
          </a:r>
          <a:endParaRPr lang="en-US" dirty="0"/>
        </a:p>
      </dsp:txBody>
      <dsp:txXfrm>
        <a:off x="2047765" y="4553926"/>
        <a:ext cx="8191059" cy="1284441"/>
      </dsp:txXfrm>
    </dsp:sp>
    <dsp:sp modelId="{5A69A5DA-65D6-4748-9C12-18DF5850AA5E}">
      <dsp:nvSpPr>
        <dsp:cNvPr id="7" name="Down Arrow 6"/>
        <dsp:cNvSpPr/>
      </dsp:nvSpPr>
      <dsp:spPr bwMode="white">
        <a:xfrm>
          <a:off x="7356173" y="983765"/>
          <a:ext cx="834886" cy="834886"/>
        </a:xfrm>
        <a:prstGeom prst="downArrow">
          <a:avLst>
            <a:gd name="adj1" fmla="val 55000"/>
            <a:gd name="adj2" fmla="val 45000"/>
          </a:avLst>
        </a:prstGeom>
      </dsp:spPr>
      <dsp:style>
        <a:lnRef idx="1">
          <a:schemeClr val="accent2">
            <a:tint val="40000"/>
            <a:alpha val="90000"/>
            <a:hueOff val="0"/>
            <a:satOff val="0"/>
            <a:lumOff val="0"/>
            <a:alpha val="90196"/>
          </a:schemeClr>
        </a:lnRef>
        <a:fillRef idx="1">
          <a:schemeClr val="accent2">
            <a:tint val="40000"/>
            <a:alpha val="90000"/>
            <a:hueOff val="0"/>
            <a:satOff val="0"/>
            <a:lumOff val="0"/>
            <a:alpha val="90196"/>
          </a:schemeClr>
        </a:fillRef>
        <a:effectRef idx="0">
          <a:scrgbClr r="0" g="0" b="0"/>
        </a:effectRef>
        <a:fontRef idx="minor"/>
      </dsp:style>
      <dsp:txBody>
        <a:bodyPr lIns="44450" tIns="44450" rIns="44450" bIns="44450"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en-US">
            <a:solidFill>
              <a:schemeClr val="dk1"/>
            </a:solidFill>
          </a:endParaRPr>
        </a:p>
      </dsp:txBody>
      <dsp:txXfrm>
        <a:off x="7356173" y="983765"/>
        <a:ext cx="834886" cy="834886"/>
      </dsp:txXfrm>
    </dsp:sp>
    <dsp:sp modelId="{04DA6493-0AC8-4831-9950-49574A7003EC}">
      <dsp:nvSpPr>
        <dsp:cNvPr id="8" name="Down Arrow 7"/>
        <dsp:cNvSpPr/>
      </dsp:nvSpPr>
      <dsp:spPr bwMode="white">
        <a:xfrm>
          <a:off x="8042174" y="2501740"/>
          <a:ext cx="834886" cy="834886"/>
        </a:xfrm>
        <a:prstGeom prst="downArrow">
          <a:avLst>
            <a:gd name="adj1" fmla="val 55000"/>
            <a:gd name="adj2" fmla="val 45000"/>
          </a:avLst>
        </a:prstGeom>
      </dsp:spPr>
      <dsp:style>
        <a:lnRef idx="1">
          <a:schemeClr val="accent2">
            <a:tint val="40000"/>
            <a:alpha val="90000"/>
            <a:hueOff val="-30000"/>
            <a:satOff val="-17058"/>
            <a:lumOff val="6863"/>
            <a:alpha val="90196"/>
          </a:schemeClr>
        </a:lnRef>
        <a:fillRef idx="1">
          <a:schemeClr val="accent2">
            <a:tint val="40000"/>
            <a:alpha val="90000"/>
            <a:hueOff val="-30000"/>
            <a:satOff val="-17058"/>
            <a:lumOff val="6863"/>
            <a:alpha val="90196"/>
          </a:schemeClr>
        </a:fillRef>
        <a:effectRef idx="0">
          <a:scrgbClr r="0" g="0" b="0"/>
        </a:effectRef>
        <a:fontRef idx="minor"/>
      </dsp:style>
      <dsp:txBody>
        <a:bodyPr lIns="44450" tIns="44450" rIns="44450" bIns="44450"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en-US">
            <a:solidFill>
              <a:schemeClr val="dk1"/>
            </a:solidFill>
          </a:endParaRPr>
        </a:p>
      </dsp:txBody>
      <dsp:txXfrm>
        <a:off x="8042174" y="2501740"/>
        <a:ext cx="834886" cy="834886"/>
      </dsp:txXfrm>
    </dsp:sp>
    <dsp:sp modelId="{D9B0E379-DEEC-4B19-A056-30E5BB788F65}">
      <dsp:nvSpPr>
        <dsp:cNvPr id="9" name="Down Arrow 8"/>
        <dsp:cNvSpPr/>
      </dsp:nvSpPr>
      <dsp:spPr bwMode="white">
        <a:xfrm>
          <a:off x="8717936" y="4019716"/>
          <a:ext cx="834886" cy="834886"/>
        </a:xfrm>
        <a:prstGeom prst="downArrow">
          <a:avLst>
            <a:gd name="adj1" fmla="val 55000"/>
            <a:gd name="adj2" fmla="val 45000"/>
          </a:avLst>
        </a:prstGeom>
      </dsp:spPr>
      <dsp:style>
        <a:lnRef idx="1">
          <a:schemeClr val="accent2">
            <a:tint val="40000"/>
            <a:alpha val="90000"/>
            <a:hueOff val="-60000"/>
            <a:satOff val="-34117"/>
            <a:lumOff val="13725"/>
            <a:alpha val="90196"/>
          </a:schemeClr>
        </a:lnRef>
        <a:fillRef idx="1">
          <a:schemeClr val="accent2">
            <a:tint val="40000"/>
            <a:alpha val="90000"/>
            <a:hueOff val="-60000"/>
            <a:satOff val="-34117"/>
            <a:lumOff val="13725"/>
            <a:alpha val="90196"/>
          </a:schemeClr>
        </a:fillRef>
        <a:effectRef idx="0">
          <a:scrgbClr r="0" g="0" b="0"/>
        </a:effectRef>
        <a:fontRef idx="minor"/>
      </dsp:style>
      <dsp:txBody>
        <a:bodyPr lIns="44450" tIns="44450" rIns="44450" bIns="44450"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en-US">
            <a:solidFill>
              <a:schemeClr val="dk1"/>
            </a:solidFill>
          </a:endParaRPr>
        </a:p>
      </dsp:txBody>
      <dsp:txXfrm>
        <a:off x="8717936" y="4019716"/>
        <a:ext cx="834886" cy="834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515600" cy="3965730"/>
        <a:chOff x="0" y="0"/>
        <a:chExt cx="10515600" cy="3965730"/>
      </a:xfrm>
    </dsp:grpSpPr>
    <dsp:sp modelId="{B8C92297-F0F7-4D9C-92E9-2D882A270A6E}">
      <dsp:nvSpPr>
        <dsp:cNvPr id="3" name="Rounded Rectangle 2"/>
        <dsp:cNvSpPr/>
      </dsp:nvSpPr>
      <dsp:spPr bwMode="white">
        <a:xfrm>
          <a:off x="0" y="324413"/>
          <a:ext cx="4506686" cy="286174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0" y="324413"/>
        <a:ext cx="4506686" cy="2861745"/>
      </dsp:txXfrm>
    </dsp:sp>
    <dsp:sp modelId="{90398440-498A-4DEC-971D-687760E8F31B}">
      <dsp:nvSpPr>
        <dsp:cNvPr id="4" name="Rounded Rectangle 3"/>
        <dsp:cNvSpPr/>
      </dsp:nvSpPr>
      <dsp:spPr bwMode="white">
        <a:xfrm>
          <a:off x="500743" y="800119"/>
          <a:ext cx="4506686" cy="2861745"/>
        </a:xfrm>
        <a:prstGeom prst="roundRect">
          <a:avLst>
            <a:gd name="adj" fmla="val 10000"/>
          </a:avLst>
        </a:prstGeom>
      </dsp:spPr>
      <dsp:style>
        <a:lnRef idx="2">
          <a:schemeClr val="accent1">
            <a:hueOff val="0"/>
            <a:satOff val="0"/>
            <a:lumOff val="0"/>
            <a:alpha val="100000"/>
          </a:schemeClr>
        </a:lnRef>
        <a:fillRef idx="1">
          <a:schemeClr val="lt1">
            <a:alpha val="90000"/>
          </a:schemeClr>
        </a:fillRef>
        <a:effectRef idx="0">
          <a:scrgbClr r="0" g="0" b="0"/>
        </a:effectRef>
        <a:fontRef idx="minor"/>
      </dsp:style>
      <dsp:txBody>
        <a:bodyPr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gn="just">
            <a:lnSpc>
              <a:spcPct val="100000"/>
            </a:lnSpc>
            <a:spcBef>
              <a:spcPct val="0"/>
            </a:spcBef>
            <a:spcAft>
              <a:spcPct val="35000"/>
            </a:spcAft>
          </a:pPr>
          <a:r>
            <a:rPr lang="en-US" dirty="0">
              <a:solidFill>
                <a:schemeClr val="dk1"/>
              </a:solidFill>
              <a:latin typeface="Garamond" panose="02020404030301010803" pitchFamily="18" charset="0"/>
            </a:rPr>
            <a:t>A convict sentenced to community service shall not at the same time be sentenced to a term of imprisonment for the same offence</a:t>
          </a:r>
          <a:r>
            <a:rPr lang="en-GB" dirty="0">
              <a:solidFill>
                <a:schemeClr val="dk1"/>
              </a:solidFill>
            </a:rPr>
            <a:t>.</a:t>
          </a:r>
          <a:endParaRPr lang="en-US" dirty="0">
            <a:solidFill>
              <a:schemeClr val="dk1"/>
            </a:solidFill>
          </a:endParaRPr>
        </a:p>
      </dsp:txBody>
      <dsp:txXfrm>
        <a:off x="500743" y="800119"/>
        <a:ext cx="4506686" cy="2861745"/>
      </dsp:txXfrm>
    </dsp:sp>
    <dsp:sp modelId="{DBA8E49E-39CE-44F3-B73A-E634306687A3}">
      <dsp:nvSpPr>
        <dsp:cNvPr id="5" name="Rounded Rectangle 4"/>
        <dsp:cNvSpPr/>
      </dsp:nvSpPr>
      <dsp:spPr bwMode="white">
        <a:xfrm>
          <a:off x="5508171" y="314139"/>
          <a:ext cx="4506686" cy="286174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5508171" y="314139"/>
        <a:ext cx="4506686" cy="2861745"/>
      </dsp:txXfrm>
    </dsp:sp>
    <dsp:sp modelId="{96DA7907-153D-4830-B156-073AB01C4DE3}">
      <dsp:nvSpPr>
        <dsp:cNvPr id="6" name="Rounded Rectangle 5"/>
        <dsp:cNvSpPr/>
      </dsp:nvSpPr>
      <dsp:spPr bwMode="white">
        <a:xfrm>
          <a:off x="6008914" y="789845"/>
          <a:ext cx="4506686" cy="2861745"/>
        </a:xfrm>
        <a:prstGeom prst="roundRect">
          <a:avLst>
            <a:gd name="adj" fmla="val 10000"/>
          </a:avLst>
        </a:prstGeom>
      </dsp:spPr>
      <dsp:style>
        <a:lnRef idx="2">
          <a:schemeClr val="accent1">
            <a:hueOff val="0"/>
            <a:satOff val="0"/>
            <a:lumOff val="0"/>
            <a:alpha val="100000"/>
          </a:schemeClr>
        </a:lnRef>
        <a:fillRef idx="1">
          <a:schemeClr val="lt1">
            <a:alpha val="90000"/>
          </a:schemeClr>
        </a:fillRef>
        <a:effectRef idx="0">
          <a:scrgbClr r="0" g="0" b="0"/>
        </a:effectRef>
        <a:fontRef idx="minor"/>
      </dsp:style>
      <dsp:txBody>
        <a:bodyPr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gn="just">
            <a:lnSpc>
              <a:spcPct val="100000"/>
            </a:lnSpc>
            <a:spcBef>
              <a:spcPct val="0"/>
            </a:spcBef>
            <a:spcAft>
              <a:spcPct val="35000"/>
            </a:spcAft>
            <a:buFont typeface="Arial" panose="020B0604020202020204" pitchFamily="34" charset="0"/>
            <a:buChar char="•"/>
          </a:pPr>
          <a:r>
            <a:rPr lang="en-US" dirty="0">
              <a:solidFill>
                <a:schemeClr val="dk1"/>
              </a:solidFill>
              <a:latin typeface="Garamond" panose="02020404030301010803" pitchFamily="18" charset="0"/>
            </a:rPr>
            <a:t>The community service order shall be performed for a period of not more than 6 months and the convict shall not work for more than 5 hours a day.</a:t>
          </a:r>
          <a:endParaRPr lang="en-US" dirty="0">
            <a:solidFill>
              <a:schemeClr val="dk1"/>
            </a:solidFill>
          </a:endParaRPr>
        </a:p>
      </dsp:txBody>
      <dsp:txXfrm>
        <a:off x="6008914" y="789845"/>
        <a:ext cx="4506686" cy="28617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CA1176-709C-436F-98CD-6B668BCDA406}"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7F3AD4-3A63-41D2-AD2A-4EFC6E2D5C61}" type="slidenum">
              <a:rPr lang="en-GB" smtClean="0"/>
            </a:fld>
            <a:endParaRPr lang="en-GB"/>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ECA1176-709C-436F-98CD-6B668BCDA406}"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7F3AD4-3A63-41D2-AD2A-4EFC6E2D5C61}" type="slidenum">
              <a:rPr lang="en-GB" smtClean="0"/>
            </a:fld>
            <a:endParaRPr lang="en-GB"/>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ECA1176-709C-436F-98CD-6B668BCDA406}"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7F3AD4-3A63-41D2-AD2A-4EFC6E2D5C61}" type="slidenum">
              <a:rPr lang="en-GB" smtClean="0"/>
            </a:fld>
            <a:endParaRPr lang="en-GB"/>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ECA1176-709C-436F-98CD-6B668BCDA406}"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7F3AD4-3A63-41D2-AD2A-4EFC6E2D5C61}" type="slidenum">
              <a:rPr lang="en-GB" smtClean="0"/>
            </a:fld>
            <a:endParaRPr lang="en-GB"/>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ECA1176-709C-436F-98CD-6B668BCDA406}"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7F3AD4-3A63-41D2-AD2A-4EFC6E2D5C61}" type="slidenum">
              <a:rPr lang="en-GB" smtClean="0"/>
            </a:fld>
            <a:endParaRPr lang="en-GB"/>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2ECA1176-709C-436F-98CD-6B668BCDA406}"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7F3AD4-3A63-41D2-AD2A-4EFC6E2D5C61}" type="slidenum">
              <a:rPr lang="en-GB" smtClean="0"/>
            </a:fld>
            <a:endParaRPr lang="en-GB"/>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2ECA1176-709C-436F-98CD-6B668BCDA406}" type="datetimeFigureOut">
              <a:rPr lang="en-GB"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7F3AD4-3A63-41D2-AD2A-4EFC6E2D5C61}" type="slidenum">
              <a:rPr lang="en-GB" smtClean="0"/>
            </a:fld>
            <a:endParaRPr lang="en-GB"/>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CA1176-709C-436F-98CD-6B668BCDA406}" type="datetimeFigureOut">
              <a:rPr lang="en-GB"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7F3AD4-3A63-41D2-AD2A-4EFC6E2D5C61}" type="slidenum">
              <a:rPr lang="en-GB" smtClean="0"/>
            </a:fld>
            <a:endParaRPr lang="en-GB"/>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A1176-709C-436F-98CD-6B668BCDA406}" type="datetimeFigureOut">
              <a:rPr lang="en-GB"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7F3AD4-3A63-41D2-AD2A-4EFC6E2D5C61}" type="slidenum">
              <a:rPr lang="en-GB" smtClean="0"/>
            </a:fld>
            <a:endParaRPr lang="en-GB"/>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ECA1176-709C-436F-98CD-6B668BCDA406}"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7F3AD4-3A63-41D2-AD2A-4EFC6E2D5C61}" type="slidenum">
              <a:rPr lang="en-GB" smtClean="0"/>
            </a:fld>
            <a:endParaRPr lang="en-GB"/>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ECA1176-709C-436F-98CD-6B668BCDA406}"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7F3AD4-3A63-41D2-AD2A-4EFC6E2D5C61}" type="slidenum">
              <a:rPr lang="en-GB" smtClean="0"/>
            </a:fld>
            <a:endParaRPr lang="en-GB"/>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2ECA1176-709C-436F-98CD-6B668BCDA406}" type="datetimeFigureOut">
              <a:rPr lang="en-GB" smtClean="0"/>
            </a:fld>
            <a:endParaRPr lang="en-GB"/>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GB"/>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287F3AD4-3A63-41D2-AD2A-4EFC6E2D5C61}" type="slidenum">
              <a:rPr lang="en-GB" smtClean="0"/>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4" name="Rectangle 8"/>
          <p:cNvSpPr>
            <a:spLocks noGrp="1" noRot="1" noChangeAspect="1" noMove="1" noResize="1" noEditPoints="1" noAdjustHandles="1" noChangeArrowheads="1" noChangeShapeType="1" noTextEdit="1"/>
          </p:cNvSpPr>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0"/>
          <p:cNvSpPr>
            <a:spLocks noGrp="1" noRot="1" noChangeAspect="1" noMove="1" noResize="1" noEditPoints="1" noAdjustHandles="1" noChangeArrowheads="1" noChangeShapeType="1" noTextEdit="1"/>
          </p:cNvSpPr>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p:cNvSpPr>
            <a:spLocks noGrp="1" noRot="1" noChangeAspect="1" noMove="1" noResize="1" noEditPoints="1" noAdjustHandles="1" noChangeArrowheads="1" noChangeShapeType="1" noTextEdit="1"/>
          </p:cNvSpPr>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p:cNvSpPr>
            <a:spLocks noGrp="1" noRot="1" noChangeAspect="1" noMove="1" noResize="1" noEditPoints="1" noAdjustHandles="1" noChangeArrowheads="1" noChangeShapeType="1" noTextEdit="1"/>
          </p:cNvSpPr>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p:cNvSpPr>
            <a:spLocks noGrp="1"/>
          </p:cNvSpPr>
          <p:nvPr>
            <p:ph idx="1"/>
          </p:nvPr>
        </p:nvSpPr>
        <p:spPr>
          <a:xfrm>
            <a:off x="7355918" y="1664412"/>
            <a:ext cx="4777193" cy="3441844"/>
          </a:xfrm>
        </p:spPr>
        <p:txBody>
          <a:bodyPr>
            <a:noAutofit/>
          </a:bodyPr>
          <a:lstStyle/>
          <a:p>
            <a:pPr marL="0" lvl="0" indent="0" algn="ctr">
              <a:lnSpc>
                <a:spcPct val="100000"/>
              </a:lnSpc>
              <a:spcBef>
                <a:spcPct val="20000"/>
              </a:spcBef>
              <a:buNone/>
            </a:pPr>
            <a:r>
              <a:rPr lang="en-US" sz="2700" b="1" dirty="0">
                <a:solidFill>
                  <a:srgbClr val="0070C0"/>
                </a:solidFill>
                <a:latin typeface="Garamond" panose="02020404030301010803" pitchFamily="18" charset="0"/>
              </a:rPr>
              <a:t>RESTORATIVE JUSTICE AND NON-CUSTODIAL MEASURES UNDER THE ADMINISTRATION OF CRIMINAL JUSTICE ACT/LAWs AND THE NIGERIAN CORRECTIONAL SERVICES ACT 2019 </a:t>
            </a:r>
            <a:endParaRPr lang="en-US" sz="2700" b="1" dirty="0">
              <a:solidFill>
                <a:srgbClr val="0070C0"/>
              </a:solidFill>
              <a:latin typeface="Garamond" panose="02020404030301010803" pitchFamily="18" charset="0"/>
            </a:endParaRPr>
          </a:p>
          <a:p>
            <a:pPr marL="0" indent="0" algn="just">
              <a:buNone/>
            </a:pPr>
            <a:endParaRPr lang="en-GB" sz="3200" dirty="0"/>
          </a:p>
        </p:txBody>
      </p:sp>
      <p:sp>
        <p:nvSpPr>
          <p:cNvPr id="9" name="TextBox 8"/>
          <p:cNvSpPr txBox="1"/>
          <p:nvPr/>
        </p:nvSpPr>
        <p:spPr>
          <a:xfrm>
            <a:off x="8373438" y="5491539"/>
            <a:ext cx="3893906" cy="400110"/>
          </a:xfrm>
          <a:prstGeom prst="rect">
            <a:avLst/>
          </a:prstGeom>
          <a:noFill/>
        </p:spPr>
        <p:txBody>
          <a:bodyPr wrap="square" rtlCol="0">
            <a:spAutoFit/>
          </a:bodyPr>
          <a:lstStyle/>
          <a:p>
            <a:r>
              <a:rPr lang="en-US" sz="2000" b="1" dirty="0">
                <a:latin typeface="Garamond" panose="02020404030301010803" pitchFamily="18" charset="0"/>
              </a:rPr>
              <a:t>Prof. Yemi </a:t>
            </a:r>
            <a:r>
              <a:rPr lang="en-US" sz="2000" b="1" dirty="0" err="1">
                <a:latin typeface="Garamond" panose="02020404030301010803" pitchFamily="18" charset="0"/>
              </a:rPr>
              <a:t>Akinseye</a:t>
            </a:r>
            <a:r>
              <a:rPr lang="en-US" sz="2000" b="1" dirty="0">
                <a:latin typeface="Garamond" panose="02020404030301010803" pitchFamily="18" charset="0"/>
              </a:rPr>
              <a:t>-George, SAN</a:t>
            </a:r>
            <a:endParaRPr lang="en-US" sz="2000" b="1" dirty="0">
              <a:latin typeface="Garamond" panose="02020404030301010803" pitchFamily="18" charset="0"/>
            </a:endParaRPr>
          </a:p>
        </p:txBody>
      </p:sp>
      <p:pic>
        <p:nvPicPr>
          <p:cNvPr id="10" name="Picture 9"/>
          <p:cNvPicPr>
            <a:picLocks noChangeAspect="1"/>
          </p:cNvPicPr>
          <p:nvPr/>
        </p:nvPicPr>
        <p:blipFill>
          <a:blip r:embed="rId1">
            <a:extLst>
              <a:ext uri="{BEBA8EAE-BF5A-486C-A8C5-ECC9F3942E4B}">
                <a14:imgProps xmlns:a14="http://schemas.microsoft.com/office/drawing/2010/main">
                  <a14:imgLayer r:embed="rId2">
                    <a14:imgEffect>
                      <a14:brightnessContrast bright="-40000"/>
                    </a14:imgEffect>
                  </a14:imgLayer>
                </a14:imgProps>
              </a:ext>
              <a:ext uri="{28A0092B-C50C-407E-A947-70E740481C1C}">
                <a14:useLocalDpi xmlns:a14="http://schemas.microsoft.com/office/drawing/2010/main" val="0"/>
              </a:ext>
            </a:extLst>
          </a:blip>
          <a:stretch>
            <a:fillRect/>
          </a:stretch>
        </p:blipFill>
        <p:spPr>
          <a:xfrm>
            <a:off x="948512" y="1552982"/>
            <a:ext cx="5762499" cy="40772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33591" y="356616"/>
            <a:ext cx="9986481" cy="1316736"/>
          </a:xfrm>
        </p:spPr>
        <p:txBody>
          <a:bodyPr>
            <a:normAutofit/>
          </a:bodyPr>
          <a:lstStyle/>
          <a:p>
            <a:pPr algn="just"/>
            <a:r>
              <a:rPr lang="en-GB" sz="3100" b="1" dirty="0">
                <a:latin typeface="Garamond" panose="02020404030301010803" pitchFamily="18" charset="0"/>
                <a:cs typeface="Aharoni" panose="02010803020104030203" pitchFamily="2" charset="-79"/>
              </a:rPr>
              <a:t>Overview of Non-custodial Measures Under ACJA/ACJLs And NCSA, 2019</a:t>
            </a:r>
            <a:endParaRPr lang="en-GB" sz="3100" b="1" dirty="0">
              <a:latin typeface="Garamond" panose="02020404030301010803" pitchFamily="18" charset="0"/>
              <a:cs typeface="Aharoni" panose="02010803020104030203" pitchFamily="2" charset="-79"/>
            </a:endParaRPr>
          </a:p>
        </p:txBody>
      </p:sp>
      <p:pic>
        <p:nvPicPr>
          <p:cNvPr id="14" name="Picture 13" descr="Exclamation mark on a yellow background"/>
          <p:cNvPicPr>
            <a:picLocks noChangeAspect="1"/>
          </p:cNvPicPr>
          <p:nvPr/>
        </p:nvPicPr>
        <p:blipFill rotWithShape="1">
          <a:blip r:embed="rId1"/>
          <a:srcRect l="23013" r="10096"/>
          <a:stretch>
            <a:fillRect/>
          </a:stretch>
        </p:blipFill>
        <p:spPr>
          <a:xfrm>
            <a:off x="23" y="10"/>
            <a:ext cx="1551376" cy="670901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2700000" scaled="1"/>
            <a:tileRect/>
          </a:gradFill>
        </p:spPr>
      </p:pic>
      <p:sp>
        <p:nvSpPr>
          <p:cNvPr id="3" name="Content Placeholder 2"/>
          <p:cNvSpPr>
            <a:spLocks noGrp="1"/>
          </p:cNvSpPr>
          <p:nvPr>
            <p:ph idx="1"/>
          </p:nvPr>
        </p:nvSpPr>
        <p:spPr>
          <a:xfrm>
            <a:off x="1551398" y="1673352"/>
            <a:ext cx="10325527" cy="4828032"/>
          </a:xfrm>
        </p:spPr>
        <p:txBody>
          <a:bodyPr>
            <a:noAutofit/>
          </a:bodyPr>
          <a:lstStyle/>
          <a:p>
            <a:pPr algn="just"/>
            <a:r>
              <a:rPr lang="en-GB" sz="2000" dirty="0">
                <a:latin typeface="Garamond" panose="02020404030301010803" pitchFamily="18" charset="0"/>
              </a:rPr>
              <a:t>The Non- custodial sentences under the Administrative of Criminal Justice Act(ACJA) 2015 and Administrative of Criminal Justice Laws (ACJLs) provide a more flexible approach to criminal justice and offer offenders the chance to make amends for their actions without necessarily going to prison.</a:t>
            </a:r>
            <a:endParaRPr lang="en-GB" sz="2000" dirty="0">
              <a:latin typeface="Garamond" panose="02020404030301010803" pitchFamily="18" charset="0"/>
            </a:endParaRPr>
          </a:p>
          <a:p>
            <a:pPr algn="just"/>
            <a:r>
              <a:rPr lang="en-GB" sz="2000" dirty="0">
                <a:latin typeface="Garamond" panose="02020404030301010803" pitchFamily="18" charset="0"/>
              </a:rPr>
              <a:t> The Act/Law provides for a wide range of non- custodial sentences that can be imposed on offenders. </a:t>
            </a:r>
            <a:endParaRPr lang="en-GB" sz="2000" dirty="0">
              <a:latin typeface="Garamond" panose="02020404030301010803" pitchFamily="18" charset="0"/>
            </a:endParaRPr>
          </a:p>
          <a:p>
            <a:pPr algn="just"/>
            <a:r>
              <a:rPr lang="en-GB" sz="2000" dirty="0">
                <a:latin typeface="Garamond" panose="02020404030301010803" pitchFamily="18" charset="0"/>
              </a:rPr>
              <a:t>The use of non-custodial sentences is intended to address the problem of over-crowding in custodial centres and promote the rehabilitation of offenders.</a:t>
            </a:r>
            <a:endParaRPr lang="en-GB" sz="2000" dirty="0">
              <a:latin typeface="Garamond" panose="02020404030301010803" pitchFamily="18" charset="0"/>
            </a:endParaRPr>
          </a:p>
          <a:p>
            <a:pPr lvl="0"/>
            <a:r>
              <a:rPr lang="en-GB" sz="2000" dirty="0">
                <a:latin typeface="Garamond" panose="02020404030301010803" pitchFamily="18" charset="0"/>
              </a:rPr>
              <a:t>The Nigerian correctional services Act 2019 is a law passed by the Nigerian National Assembly in July 2019. </a:t>
            </a:r>
            <a:endParaRPr lang="en-US" sz="2000" dirty="0">
              <a:latin typeface="Garamond" panose="02020404030301010803" pitchFamily="18" charset="0"/>
            </a:endParaRPr>
          </a:p>
          <a:p>
            <a:pPr lvl="0"/>
            <a:r>
              <a:rPr lang="en-GB" sz="2000" dirty="0">
                <a:latin typeface="Garamond" panose="02020404030301010803" pitchFamily="18" charset="0"/>
              </a:rPr>
              <a:t>The Act provides for the reformation, rehabilitation and reintegration of offenders and emphasizes the need for humane treatment of inmates.</a:t>
            </a:r>
            <a:endParaRPr lang="en-US" sz="2000" dirty="0">
              <a:latin typeface="Garamond" panose="02020404030301010803" pitchFamily="18" charset="0"/>
            </a:endParaRPr>
          </a:p>
          <a:p>
            <a:pPr lvl="0"/>
            <a:r>
              <a:rPr lang="en-GB" sz="2000" dirty="0">
                <a:latin typeface="Garamond" panose="02020404030301010803" pitchFamily="18" charset="0"/>
              </a:rPr>
              <a:t>It also recognizes the rights of inmates and ensures that their fundamental human rights are protected.</a:t>
            </a:r>
            <a:endParaRPr lang="en-US" sz="2000" dirty="0">
              <a:latin typeface="Garamond" panose="02020404030301010803" pitchFamily="18" charset="0"/>
            </a:endParaRPr>
          </a:p>
          <a:p>
            <a:pPr algn="just"/>
            <a:endParaRPr lang="en-GB" sz="2000" dirty="0">
              <a:latin typeface="Garamond" panose="020204040303010108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4" y="1463040"/>
            <a:ext cx="4218361" cy="1965960"/>
          </a:xfrm>
        </p:spPr>
        <p:txBody>
          <a:bodyPr anchor="t">
            <a:normAutofit fontScale="90000"/>
          </a:bodyPr>
          <a:lstStyle/>
          <a:p>
            <a:pPr algn="just"/>
            <a:r>
              <a:rPr lang="en-GB" sz="3700" dirty="0">
                <a:latin typeface="Aharoni" panose="02010803020104030203" pitchFamily="2" charset="-79"/>
                <a:cs typeface="Aharoni" panose="02010803020104030203" pitchFamily="2" charset="-79"/>
              </a:rPr>
              <a:t>NON-CUSTODIAL SENTENCES UNDER THE ACJA/ACJLs</a:t>
            </a:r>
            <a:endParaRPr lang="en-GB" sz="3700" dirty="0">
              <a:latin typeface="Aharoni" panose="02010803020104030203" pitchFamily="2" charset="-79"/>
              <a:cs typeface="Aharoni" panose="02010803020104030203" pitchFamily="2" charset="-79"/>
            </a:endParaRPr>
          </a:p>
        </p:txBody>
      </p:sp>
      <p:grpSp>
        <p:nvGrpSpPr>
          <p:cNvPr id="10" name="Group 9"/>
          <p:cNvGrpSpPr>
            <a:grpSpLocks noGrp="1" noRot="1" noChangeAspect="1" noMove="1" noResize="1" noUngrp="1"/>
          </p:cNvGrpSpPr>
          <p:nvPr/>
        </p:nvGrpSpPr>
        <p:grpSpPr>
          <a:xfrm>
            <a:off x="209667" y="4415246"/>
            <a:ext cx="11982332" cy="2087795"/>
            <a:chOff x="143163" y="5763486"/>
            <a:chExt cx="11982332" cy="739555"/>
          </a:xfrm>
        </p:grpSpPr>
        <p:sp>
          <p:nvSpPr>
            <p:cNvPr id="11" name="Rectangle 10"/>
            <p:cNvSpPr/>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a:spLocks noGrp="1" noRot="1" noChangeAspect="1" noMove="1" noResize="1" noEditPoints="1" noAdjustHandles="1" noChangeArrowheads="1" noChangeShapeType="1" noTextEdit="1"/>
          </p:cNvSpPr>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811767" y="1610359"/>
            <a:ext cx="2926310" cy="3221625"/>
          </a:xfrm>
        </p:spPr>
      </p:pic>
      <p:sp>
        <p:nvSpPr>
          <p:cNvPr id="9" name="Rectangle 8"/>
          <p:cNvSpPr/>
          <p:nvPr/>
        </p:nvSpPr>
        <p:spPr>
          <a:xfrm>
            <a:off x="5630240" y="1137339"/>
            <a:ext cx="1592494" cy="1200329"/>
          </a:xfrm>
          <a:prstGeom prst="rect">
            <a:avLst/>
          </a:prstGeom>
        </p:spPr>
        <p:txBody>
          <a:bodyPr wrap="square">
            <a:spAutoFit/>
          </a:bodyPr>
          <a:lstStyle/>
          <a:p>
            <a:r>
              <a:rPr lang="en-US" spc="-35" dirty="0">
                <a:solidFill>
                  <a:srgbClr val="31333D"/>
                </a:solidFill>
                <a:latin typeface="Garamond" panose="02020404030301010803" pitchFamily="18" charset="0"/>
                <a:cs typeface="Times New Roman" panose="02020603050405020304"/>
              </a:rPr>
              <a:t>Cost,</a:t>
            </a:r>
            <a:r>
              <a:rPr lang="en-US" spc="-20" dirty="0">
                <a:solidFill>
                  <a:srgbClr val="31333D"/>
                </a:solidFill>
                <a:latin typeface="Garamond" panose="02020404030301010803" pitchFamily="18" charset="0"/>
                <a:cs typeface="Times New Roman" panose="02020603050405020304"/>
              </a:rPr>
              <a:t> </a:t>
            </a:r>
            <a:r>
              <a:rPr lang="en-US" spc="-30" dirty="0">
                <a:solidFill>
                  <a:srgbClr val="31333D"/>
                </a:solidFill>
                <a:latin typeface="Garamond" panose="02020404030301010803" pitchFamily="18" charset="0"/>
                <a:cs typeface="Times New Roman" panose="02020603050405020304"/>
              </a:rPr>
              <a:t>Compensation,</a:t>
            </a:r>
            <a:r>
              <a:rPr lang="en-US" spc="-25" dirty="0">
                <a:solidFill>
                  <a:srgbClr val="31333D"/>
                </a:solidFill>
                <a:latin typeface="Garamond" panose="02020404030301010803" pitchFamily="18" charset="0"/>
                <a:cs typeface="Times New Roman" panose="02020603050405020304"/>
              </a:rPr>
              <a:t> </a:t>
            </a:r>
            <a:r>
              <a:rPr lang="en-US" spc="-50" dirty="0">
                <a:solidFill>
                  <a:srgbClr val="31333D"/>
                </a:solidFill>
                <a:latin typeface="Garamond" panose="02020404030301010803" pitchFamily="18" charset="0"/>
                <a:cs typeface="Times New Roman" panose="02020603050405020304"/>
              </a:rPr>
              <a:t>Damages</a:t>
            </a:r>
            <a:r>
              <a:rPr lang="en-US" spc="-15" dirty="0">
                <a:solidFill>
                  <a:srgbClr val="31333D"/>
                </a:solidFill>
                <a:latin typeface="Garamond" panose="02020404030301010803" pitchFamily="18" charset="0"/>
                <a:cs typeface="Times New Roman" panose="02020603050405020304"/>
              </a:rPr>
              <a:t> </a:t>
            </a:r>
            <a:r>
              <a:rPr lang="en-US" spc="-25" dirty="0">
                <a:solidFill>
                  <a:srgbClr val="31333D"/>
                </a:solidFill>
                <a:latin typeface="Garamond" panose="02020404030301010803" pitchFamily="18" charset="0"/>
                <a:cs typeface="Times New Roman" panose="02020603050405020304"/>
              </a:rPr>
              <a:t>and</a:t>
            </a:r>
            <a:r>
              <a:rPr lang="en-US" spc="-15" dirty="0">
                <a:solidFill>
                  <a:srgbClr val="31333D"/>
                </a:solidFill>
                <a:latin typeface="Garamond" panose="02020404030301010803" pitchFamily="18" charset="0"/>
                <a:cs typeface="Times New Roman" panose="02020603050405020304"/>
              </a:rPr>
              <a:t> </a:t>
            </a:r>
            <a:r>
              <a:rPr lang="en-US" spc="-45" dirty="0">
                <a:solidFill>
                  <a:srgbClr val="31333D"/>
                </a:solidFill>
                <a:latin typeface="Garamond" panose="02020404030301010803" pitchFamily="18" charset="0"/>
                <a:cs typeface="Times New Roman" panose="02020603050405020304"/>
              </a:rPr>
              <a:t>Restitution</a:t>
            </a:r>
            <a:endParaRPr lang="en-US" dirty="0">
              <a:latin typeface="Garamond" panose="02020404030301010803" pitchFamily="18" charset="0"/>
            </a:endParaRPr>
          </a:p>
        </p:txBody>
      </p:sp>
      <p:sp>
        <p:nvSpPr>
          <p:cNvPr id="18" name="Rectangle 17"/>
          <p:cNvSpPr/>
          <p:nvPr/>
        </p:nvSpPr>
        <p:spPr>
          <a:xfrm>
            <a:off x="5719396" y="2702512"/>
            <a:ext cx="571951" cy="369332"/>
          </a:xfrm>
          <a:prstGeom prst="rect">
            <a:avLst/>
          </a:prstGeom>
        </p:spPr>
        <p:txBody>
          <a:bodyPr wrap="none">
            <a:spAutoFit/>
          </a:bodyPr>
          <a:lstStyle/>
          <a:p>
            <a:r>
              <a:rPr lang="en-US" spc="-45" dirty="0">
                <a:solidFill>
                  <a:srgbClr val="31333D"/>
                </a:solidFill>
                <a:latin typeface="Garamond" panose="02020404030301010803" pitchFamily="18" charset="0"/>
                <a:cs typeface="Times New Roman" panose="02020603050405020304"/>
              </a:rPr>
              <a:t>Fine</a:t>
            </a:r>
            <a:endParaRPr lang="en-US" dirty="0">
              <a:latin typeface="Garamond" panose="02020404030301010803" pitchFamily="18" charset="0"/>
            </a:endParaRPr>
          </a:p>
        </p:txBody>
      </p:sp>
      <p:sp>
        <p:nvSpPr>
          <p:cNvPr id="19" name="Rectangle 18"/>
          <p:cNvSpPr/>
          <p:nvPr/>
        </p:nvSpPr>
        <p:spPr>
          <a:xfrm>
            <a:off x="5272420" y="3681070"/>
            <a:ext cx="1465902" cy="369332"/>
          </a:xfrm>
          <a:prstGeom prst="rect">
            <a:avLst/>
          </a:prstGeom>
        </p:spPr>
        <p:txBody>
          <a:bodyPr wrap="square">
            <a:spAutoFit/>
          </a:bodyPr>
          <a:lstStyle/>
          <a:p>
            <a:r>
              <a:rPr lang="en-US" spc="10" dirty="0">
                <a:solidFill>
                  <a:srgbClr val="2F313E"/>
                </a:solidFill>
                <a:latin typeface="Garamond" panose="02020404030301010803" pitchFamily="18" charset="0"/>
                <a:cs typeface="Times New Roman" panose="02020603050405020304"/>
              </a:rPr>
              <a:t>Deportation</a:t>
            </a:r>
            <a:endParaRPr lang="en-US" dirty="0">
              <a:latin typeface="Garamond" panose="02020404030301010803" pitchFamily="18" charset="0"/>
            </a:endParaRPr>
          </a:p>
        </p:txBody>
      </p:sp>
      <p:sp>
        <p:nvSpPr>
          <p:cNvPr id="21" name="Rectangle 20"/>
          <p:cNvSpPr/>
          <p:nvPr/>
        </p:nvSpPr>
        <p:spPr>
          <a:xfrm>
            <a:off x="6202919" y="4667316"/>
            <a:ext cx="1070806" cy="369332"/>
          </a:xfrm>
          <a:prstGeom prst="rect">
            <a:avLst/>
          </a:prstGeom>
        </p:spPr>
        <p:txBody>
          <a:bodyPr wrap="none">
            <a:spAutoFit/>
          </a:bodyPr>
          <a:lstStyle/>
          <a:p>
            <a:r>
              <a:rPr lang="en-US" spc="-10" dirty="0">
                <a:solidFill>
                  <a:srgbClr val="31333D"/>
                </a:solidFill>
                <a:latin typeface="Garamond" panose="02020404030301010803" pitchFamily="18" charset="0"/>
                <a:cs typeface="Times New Roman" panose="02020603050405020304"/>
              </a:rPr>
              <a:t>Probation</a:t>
            </a:r>
            <a:endParaRPr lang="en-US" dirty="0">
              <a:latin typeface="Garamond" panose="02020404030301010803" pitchFamily="18" charset="0"/>
            </a:endParaRPr>
          </a:p>
        </p:txBody>
      </p:sp>
      <p:sp>
        <p:nvSpPr>
          <p:cNvPr id="22" name="Rectangle 21"/>
          <p:cNvSpPr/>
          <p:nvPr/>
        </p:nvSpPr>
        <p:spPr>
          <a:xfrm>
            <a:off x="7060961" y="1039349"/>
            <a:ext cx="1974258" cy="369332"/>
          </a:xfrm>
          <a:prstGeom prst="rect">
            <a:avLst/>
          </a:prstGeom>
        </p:spPr>
        <p:txBody>
          <a:bodyPr wrap="none">
            <a:spAutoFit/>
          </a:bodyPr>
          <a:lstStyle/>
          <a:p>
            <a:r>
              <a:rPr lang="en-US" spc="-40" dirty="0">
                <a:solidFill>
                  <a:srgbClr val="31333D"/>
                </a:solidFill>
                <a:latin typeface="Garamond" panose="02020404030301010803" pitchFamily="18" charset="0"/>
                <a:cs typeface="Times New Roman" panose="02020603050405020304"/>
              </a:rPr>
              <a:t>Suspended</a:t>
            </a:r>
            <a:r>
              <a:rPr lang="en-US" spc="-35" dirty="0">
                <a:solidFill>
                  <a:srgbClr val="31333D"/>
                </a:solidFill>
                <a:latin typeface="Garamond" panose="02020404030301010803" pitchFamily="18" charset="0"/>
                <a:cs typeface="Times New Roman" panose="02020603050405020304"/>
              </a:rPr>
              <a:t> </a:t>
            </a:r>
            <a:r>
              <a:rPr lang="en-US" spc="-50" dirty="0">
                <a:solidFill>
                  <a:srgbClr val="31333D"/>
                </a:solidFill>
                <a:latin typeface="Garamond" panose="02020404030301010803" pitchFamily="18" charset="0"/>
                <a:cs typeface="Times New Roman" panose="02020603050405020304"/>
              </a:rPr>
              <a:t>Sentence</a:t>
            </a:r>
            <a:endParaRPr lang="en-US" dirty="0">
              <a:latin typeface="Garamond" panose="02020404030301010803" pitchFamily="18" charset="0"/>
            </a:endParaRPr>
          </a:p>
        </p:txBody>
      </p:sp>
      <p:sp>
        <p:nvSpPr>
          <p:cNvPr id="23" name="Rectangle 22"/>
          <p:cNvSpPr/>
          <p:nvPr/>
        </p:nvSpPr>
        <p:spPr>
          <a:xfrm>
            <a:off x="9092249" y="1278374"/>
            <a:ext cx="1788246" cy="369332"/>
          </a:xfrm>
          <a:prstGeom prst="rect">
            <a:avLst/>
          </a:prstGeom>
        </p:spPr>
        <p:txBody>
          <a:bodyPr wrap="none">
            <a:spAutoFit/>
          </a:bodyPr>
          <a:lstStyle/>
          <a:p>
            <a:r>
              <a:rPr lang="en-US" spc="-75" dirty="0">
                <a:solidFill>
                  <a:srgbClr val="2F313E"/>
                </a:solidFill>
                <a:latin typeface="Garamond" panose="02020404030301010803" pitchFamily="18" charset="0"/>
                <a:cs typeface="Times New Roman" panose="02020603050405020304"/>
              </a:rPr>
              <a:t>Community</a:t>
            </a:r>
            <a:r>
              <a:rPr lang="en-US" spc="-45" dirty="0">
                <a:solidFill>
                  <a:srgbClr val="2F313E"/>
                </a:solidFill>
                <a:latin typeface="Garamond" panose="02020404030301010803" pitchFamily="18" charset="0"/>
                <a:cs typeface="Times New Roman" panose="02020603050405020304"/>
              </a:rPr>
              <a:t> </a:t>
            </a:r>
            <a:r>
              <a:rPr lang="en-US" spc="-80" dirty="0">
                <a:solidFill>
                  <a:srgbClr val="2F313E"/>
                </a:solidFill>
                <a:latin typeface="Garamond" panose="02020404030301010803" pitchFamily="18" charset="0"/>
                <a:cs typeface="Times New Roman" panose="02020603050405020304"/>
              </a:rPr>
              <a:t>Service</a:t>
            </a:r>
            <a:endParaRPr lang="en-US" dirty="0">
              <a:latin typeface="Garamond" panose="02020404030301010803" pitchFamily="18" charset="0"/>
            </a:endParaRPr>
          </a:p>
        </p:txBody>
      </p:sp>
      <p:sp>
        <p:nvSpPr>
          <p:cNvPr id="24" name="Rectangle 23"/>
          <p:cNvSpPr/>
          <p:nvPr/>
        </p:nvSpPr>
        <p:spPr>
          <a:xfrm>
            <a:off x="9821721" y="2102347"/>
            <a:ext cx="1890730" cy="923330"/>
          </a:xfrm>
          <a:prstGeom prst="rect">
            <a:avLst/>
          </a:prstGeom>
        </p:spPr>
        <p:txBody>
          <a:bodyPr wrap="square">
            <a:spAutoFit/>
          </a:bodyPr>
          <a:lstStyle/>
          <a:p>
            <a:r>
              <a:rPr lang="en-US" dirty="0">
                <a:solidFill>
                  <a:srgbClr val="2F313E"/>
                </a:solidFill>
                <a:latin typeface="Garamond" panose="02020404030301010803" pitchFamily="18" charset="0"/>
                <a:cs typeface="Times New Roman" panose="02020603050405020304"/>
              </a:rPr>
              <a:t>Detention</a:t>
            </a:r>
            <a:r>
              <a:rPr lang="en-US" spc="-10" dirty="0">
                <a:solidFill>
                  <a:srgbClr val="2F313E"/>
                </a:solidFill>
                <a:latin typeface="Garamond" panose="02020404030301010803" pitchFamily="18" charset="0"/>
                <a:cs typeface="Times New Roman" panose="02020603050405020304"/>
              </a:rPr>
              <a:t> </a:t>
            </a:r>
            <a:r>
              <a:rPr lang="en-US" spc="-35" dirty="0">
                <a:solidFill>
                  <a:srgbClr val="2F313E"/>
                </a:solidFill>
                <a:latin typeface="Garamond" panose="02020404030301010803" pitchFamily="18" charset="0"/>
                <a:cs typeface="Times New Roman" panose="02020603050405020304"/>
              </a:rPr>
              <a:t>at</a:t>
            </a:r>
            <a:r>
              <a:rPr lang="en-US" dirty="0">
                <a:solidFill>
                  <a:srgbClr val="2F313E"/>
                </a:solidFill>
                <a:latin typeface="Garamond" panose="02020404030301010803" pitchFamily="18" charset="0"/>
                <a:cs typeface="Times New Roman" panose="02020603050405020304"/>
              </a:rPr>
              <a:t> </a:t>
            </a:r>
            <a:r>
              <a:rPr lang="en-US" spc="-105" dirty="0">
                <a:solidFill>
                  <a:srgbClr val="2F313E"/>
                </a:solidFill>
                <a:latin typeface="Garamond" panose="02020404030301010803" pitchFamily="18" charset="0"/>
                <a:cs typeface="Times New Roman" panose="02020603050405020304"/>
              </a:rPr>
              <a:t>a</a:t>
            </a:r>
            <a:r>
              <a:rPr lang="en-US" spc="-5" dirty="0">
                <a:solidFill>
                  <a:srgbClr val="2F313E"/>
                </a:solidFill>
                <a:latin typeface="Garamond" panose="02020404030301010803" pitchFamily="18" charset="0"/>
                <a:cs typeface="Times New Roman" panose="02020603050405020304"/>
              </a:rPr>
              <a:t> </a:t>
            </a:r>
            <a:r>
              <a:rPr lang="en-US" spc="-65" dirty="0">
                <a:solidFill>
                  <a:srgbClr val="2F313E"/>
                </a:solidFill>
                <a:latin typeface="Garamond" panose="02020404030301010803" pitchFamily="18" charset="0"/>
                <a:cs typeface="Times New Roman" panose="02020603050405020304"/>
              </a:rPr>
              <a:t>Rehabilitation </a:t>
            </a:r>
            <a:r>
              <a:rPr lang="en-US" spc="-725" dirty="0">
                <a:solidFill>
                  <a:srgbClr val="2F313E"/>
                </a:solidFill>
                <a:latin typeface="Garamond" panose="02020404030301010803" pitchFamily="18" charset="0"/>
                <a:cs typeface="Times New Roman" panose="02020603050405020304"/>
              </a:rPr>
              <a:t> </a:t>
            </a:r>
            <a:r>
              <a:rPr lang="en-US" spc="-25" dirty="0">
                <a:solidFill>
                  <a:srgbClr val="2F313E"/>
                </a:solidFill>
                <a:latin typeface="Garamond" panose="02020404030301010803" pitchFamily="18" charset="0"/>
                <a:cs typeface="Times New Roman" panose="02020603050405020304"/>
              </a:rPr>
              <a:t>and</a:t>
            </a:r>
            <a:r>
              <a:rPr lang="en-US" spc="-5" dirty="0">
                <a:solidFill>
                  <a:srgbClr val="2F313E"/>
                </a:solidFill>
                <a:latin typeface="Garamond" panose="02020404030301010803" pitchFamily="18" charset="0"/>
                <a:cs typeface="Times New Roman" panose="02020603050405020304"/>
              </a:rPr>
              <a:t> </a:t>
            </a:r>
            <a:r>
              <a:rPr lang="en-US" spc="-35" dirty="0">
                <a:solidFill>
                  <a:srgbClr val="2F313E"/>
                </a:solidFill>
                <a:latin typeface="Garamond" panose="02020404030301010803" pitchFamily="18" charset="0"/>
                <a:cs typeface="Times New Roman" panose="02020603050405020304"/>
              </a:rPr>
              <a:t>Correctional</a:t>
            </a:r>
            <a:r>
              <a:rPr lang="en-US" spc="-5" dirty="0">
                <a:solidFill>
                  <a:srgbClr val="2F313E"/>
                </a:solidFill>
                <a:latin typeface="Garamond" panose="02020404030301010803" pitchFamily="18" charset="0"/>
                <a:cs typeface="Times New Roman" panose="02020603050405020304"/>
              </a:rPr>
              <a:t> </a:t>
            </a:r>
            <a:r>
              <a:rPr lang="en-US" spc="-30" dirty="0">
                <a:solidFill>
                  <a:srgbClr val="2F313E"/>
                </a:solidFill>
                <a:latin typeface="Garamond" panose="02020404030301010803" pitchFamily="18" charset="0"/>
                <a:cs typeface="Times New Roman" panose="02020603050405020304"/>
              </a:rPr>
              <a:t>Centre</a:t>
            </a:r>
            <a:endParaRPr lang="en-US" dirty="0">
              <a:latin typeface="Garamond" panose="02020404030301010803" pitchFamily="18" charset="0"/>
            </a:endParaRPr>
          </a:p>
        </p:txBody>
      </p:sp>
      <p:sp>
        <p:nvSpPr>
          <p:cNvPr id="25" name="Rectangle 24"/>
          <p:cNvSpPr/>
          <p:nvPr/>
        </p:nvSpPr>
        <p:spPr>
          <a:xfrm>
            <a:off x="9896218" y="4104256"/>
            <a:ext cx="694998" cy="369332"/>
          </a:xfrm>
          <a:prstGeom prst="rect">
            <a:avLst/>
          </a:prstGeom>
        </p:spPr>
        <p:txBody>
          <a:bodyPr wrap="none">
            <a:spAutoFit/>
          </a:bodyPr>
          <a:lstStyle/>
          <a:p>
            <a:r>
              <a:rPr lang="en-US" spc="-65" dirty="0">
                <a:solidFill>
                  <a:srgbClr val="2F313E"/>
                </a:solidFill>
                <a:latin typeface="Garamond" panose="02020404030301010803" pitchFamily="18" charset="0"/>
                <a:cs typeface="Times New Roman" panose="02020603050405020304"/>
              </a:rPr>
              <a:t>Parole</a:t>
            </a:r>
            <a:endParaRPr lang="en-US" dirty="0">
              <a:latin typeface="Garamond" panose="02020404030301010803" pitchFamily="18" charset="0"/>
            </a:endParaRPr>
          </a:p>
        </p:txBody>
      </p:sp>
      <p:sp>
        <p:nvSpPr>
          <p:cNvPr id="26" name="Rectangle 25"/>
          <p:cNvSpPr/>
          <p:nvPr/>
        </p:nvSpPr>
        <p:spPr>
          <a:xfrm>
            <a:off x="9319576" y="4639814"/>
            <a:ext cx="873316" cy="369332"/>
          </a:xfrm>
          <a:prstGeom prst="rect">
            <a:avLst/>
          </a:prstGeom>
        </p:spPr>
        <p:txBody>
          <a:bodyPr wrap="none">
            <a:spAutoFit/>
          </a:bodyPr>
          <a:lstStyle/>
          <a:p>
            <a:r>
              <a:rPr lang="en-US" spc="-65" dirty="0">
                <a:solidFill>
                  <a:srgbClr val="2F313E"/>
                </a:solidFill>
                <a:latin typeface="Garamond" panose="02020404030301010803" pitchFamily="18" charset="0"/>
                <a:cs typeface="Times New Roman" panose="02020603050405020304"/>
              </a:rPr>
              <a:t>Canning</a:t>
            </a:r>
            <a:endParaRPr lang="en-US" dirty="0">
              <a:latin typeface="Garamond" panose="020204040303010108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307848"/>
            <a:ext cx="7260335" cy="1322887"/>
          </a:xfrm>
        </p:spPr>
        <p:txBody>
          <a:bodyPr>
            <a:normAutofit/>
          </a:bodyPr>
          <a:lstStyle/>
          <a:p>
            <a:pPr algn="just"/>
            <a:r>
              <a:rPr lang="en-US" sz="2800" b="1" dirty="0">
                <a:latin typeface="Garamond" panose="02020404030301010803" pitchFamily="18" charset="0"/>
              </a:rPr>
              <a:t>Fine, Cost,</a:t>
            </a:r>
            <a:r>
              <a:rPr lang="en-US" sz="2800" b="1" spc="5" dirty="0">
                <a:solidFill>
                  <a:srgbClr val="31333D"/>
                </a:solidFill>
                <a:latin typeface="Garamond" panose="02020404030301010803" pitchFamily="18" charset="0"/>
                <a:cs typeface="Times New Roman" panose="02020603050405020304"/>
              </a:rPr>
              <a:t> Compensation, Damages &amp; Restitution</a:t>
            </a:r>
            <a:endParaRPr lang="en-GB" sz="28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349321" y="1586782"/>
            <a:ext cx="8527551" cy="5020514"/>
          </a:xfrm>
        </p:spPr>
        <p:txBody>
          <a:bodyPr>
            <a:noAutofit/>
          </a:bodyPr>
          <a:lstStyle/>
          <a:p>
            <a:pPr algn="just"/>
            <a:r>
              <a:rPr lang="en-GB" altLang="en-US" sz="2000" b="1" dirty="0">
                <a:latin typeface="Garamond" panose="02020404030301010803" pitchFamily="18" charset="0"/>
                <a:cs typeface="Garamond" panose="02020404030301010803" pitchFamily="18" charset="0"/>
              </a:rPr>
              <a:t>Fine</a:t>
            </a:r>
            <a:endParaRPr lang="en-US" sz="2000" dirty="0">
              <a:latin typeface="Garamond" panose="02020404030301010803" pitchFamily="18" charset="0"/>
            </a:endParaRPr>
          </a:p>
          <a:p>
            <a:pPr marL="285750" indent="-285750" algn="just"/>
            <a:r>
              <a:rPr lang="en-US" sz="2000" dirty="0">
                <a:latin typeface="Garamond" panose="02020404030301010803" pitchFamily="18" charset="0"/>
              </a:rPr>
              <a:t>A court may in its discretion impose a fine in lieu of imprisonment where no provision is made for a fine.</a:t>
            </a:r>
            <a:endParaRPr lang="en-US" sz="2000" b="1" dirty="0">
              <a:latin typeface="Garamond" panose="02020404030301010803" pitchFamily="18" charset="0"/>
            </a:endParaRPr>
          </a:p>
          <a:p>
            <a:pPr marL="285750" indent="-285750" algn="just"/>
            <a:r>
              <a:rPr lang="en-US" sz="2000" dirty="0">
                <a:latin typeface="Garamond" panose="02020404030301010803" pitchFamily="18" charset="0"/>
              </a:rPr>
              <a:t>A defendant may be sentenced to a fine only with or without a sentence of imprisonment...</a:t>
            </a:r>
            <a:endParaRPr lang="en-US" sz="2000" dirty="0">
              <a:latin typeface="Garamond" panose="02020404030301010803" pitchFamily="18" charset="0"/>
            </a:endParaRPr>
          </a:p>
          <a:p>
            <a:pPr marL="285750" indent="-285750" algn="just"/>
            <a:r>
              <a:rPr lang="en-US" sz="2000" dirty="0">
                <a:latin typeface="Garamond" panose="02020404030301010803" pitchFamily="18" charset="0"/>
              </a:rPr>
              <a:t>See </a:t>
            </a:r>
            <a:r>
              <a:rPr lang="en-US" sz="2000" b="1" spc="15" dirty="0">
                <a:solidFill>
                  <a:srgbClr val="2F313E"/>
                </a:solidFill>
                <a:latin typeface="Garamond" panose="02020404030301010803" pitchFamily="18" charset="0"/>
                <a:cs typeface="Times New Roman" panose="02020603050405020304"/>
              </a:rPr>
              <a:t>Sections</a:t>
            </a:r>
            <a:r>
              <a:rPr lang="en-US" sz="2000" b="1" spc="-10" dirty="0">
                <a:solidFill>
                  <a:srgbClr val="2F313E"/>
                </a:solidFill>
                <a:latin typeface="Garamond" panose="02020404030301010803" pitchFamily="18" charset="0"/>
                <a:cs typeface="Times New Roman" panose="02020603050405020304"/>
              </a:rPr>
              <a:t> </a:t>
            </a:r>
            <a:r>
              <a:rPr lang="en-US" sz="2000" b="1" spc="-160" dirty="0">
                <a:solidFill>
                  <a:srgbClr val="2F313E"/>
                </a:solidFill>
                <a:latin typeface="Garamond" panose="02020404030301010803" pitchFamily="18" charset="0"/>
                <a:cs typeface="Times New Roman" panose="02020603050405020304"/>
              </a:rPr>
              <a:t>319</a:t>
            </a:r>
            <a:r>
              <a:rPr lang="en-US" sz="2000" b="1" spc="-10" dirty="0">
                <a:solidFill>
                  <a:srgbClr val="2F313E"/>
                </a:solidFill>
                <a:latin typeface="Garamond" panose="02020404030301010803" pitchFamily="18" charset="0"/>
                <a:cs typeface="Times New Roman" panose="02020603050405020304"/>
              </a:rPr>
              <a:t> </a:t>
            </a:r>
            <a:r>
              <a:rPr lang="en-US" sz="2000" b="1" spc="5" dirty="0">
                <a:solidFill>
                  <a:srgbClr val="2F313E"/>
                </a:solidFill>
                <a:latin typeface="Garamond" panose="02020404030301010803" pitchFamily="18" charset="0"/>
                <a:cs typeface="Times New Roman" panose="02020603050405020304"/>
              </a:rPr>
              <a:t>–</a:t>
            </a:r>
            <a:r>
              <a:rPr lang="en-US" sz="2000" b="1" spc="-10" dirty="0">
                <a:solidFill>
                  <a:srgbClr val="2F313E"/>
                </a:solidFill>
                <a:latin typeface="Garamond" panose="02020404030301010803" pitchFamily="18" charset="0"/>
                <a:cs typeface="Times New Roman" panose="02020603050405020304"/>
              </a:rPr>
              <a:t> </a:t>
            </a:r>
            <a:r>
              <a:rPr lang="en-US" sz="2000" b="1" spc="-90" dirty="0">
                <a:solidFill>
                  <a:srgbClr val="2F313E"/>
                </a:solidFill>
                <a:latin typeface="Garamond" panose="02020404030301010803" pitchFamily="18" charset="0"/>
                <a:cs typeface="Times New Roman" panose="02020603050405020304"/>
              </a:rPr>
              <a:t>326</a:t>
            </a:r>
            <a:r>
              <a:rPr lang="en-US" sz="2000" b="1" spc="-15" dirty="0">
                <a:solidFill>
                  <a:srgbClr val="2F313E"/>
                </a:solidFill>
                <a:latin typeface="Garamond" panose="02020404030301010803" pitchFamily="18" charset="0"/>
                <a:cs typeface="Times New Roman" panose="02020603050405020304"/>
              </a:rPr>
              <a:t> </a:t>
            </a:r>
            <a:r>
              <a:rPr lang="en-US" sz="2000" b="1" spc="-229" dirty="0">
                <a:solidFill>
                  <a:srgbClr val="2F313E"/>
                </a:solidFill>
                <a:latin typeface="Garamond" panose="02020404030301010803" pitchFamily="18" charset="0"/>
                <a:cs typeface="Times New Roman" panose="02020603050405020304"/>
              </a:rPr>
              <a:t>ACJA, 2015, </a:t>
            </a:r>
            <a:r>
              <a:rPr lang="en-US" sz="2000" b="1" dirty="0">
                <a:latin typeface="Garamond" panose="02020404030301010803" pitchFamily="18" charset="0"/>
              </a:rPr>
              <a:t>Sections 18, 341, 343, 367 &amp; 414 </a:t>
            </a:r>
            <a:r>
              <a:rPr lang="en-US" sz="2000" b="1" dirty="0" err="1">
                <a:latin typeface="Garamond" panose="02020404030301010803" pitchFamily="18" charset="0"/>
              </a:rPr>
              <a:t>Borno</a:t>
            </a:r>
            <a:r>
              <a:rPr lang="en-US" sz="2000" b="1" dirty="0">
                <a:latin typeface="Garamond" panose="02020404030301010803" pitchFamily="18" charset="0"/>
              </a:rPr>
              <a:t> ACJL</a:t>
            </a:r>
            <a:endParaRPr lang="en-US" sz="2000" b="1" dirty="0">
              <a:latin typeface="Garamond" panose="02020404030301010803" pitchFamily="18" charset="0"/>
            </a:endParaRPr>
          </a:p>
          <a:p>
            <a:pPr algn="just"/>
            <a:endParaRPr lang="en-GB" altLang="zh-CN" sz="2000" b="1" dirty="0">
              <a:solidFill>
                <a:schemeClr val="bg2">
                  <a:lumMod val="10000"/>
                </a:schemeClr>
              </a:solidFill>
              <a:latin typeface="Garamond" panose="02020404030301010803" pitchFamily="18" charset="0"/>
              <a:ea typeface="Calibri" panose="020F0502020204030204" pitchFamily="34" charset="0"/>
              <a:cs typeface="Garamond" panose="02020404030301010803" pitchFamily="18" charset="0"/>
            </a:endParaRPr>
          </a:p>
          <a:p>
            <a:pPr algn="just"/>
            <a:r>
              <a:rPr lang="en-GB" altLang="zh-CN" sz="2000" b="1" dirty="0">
                <a:solidFill>
                  <a:schemeClr val="bg2">
                    <a:lumMod val="10000"/>
                  </a:schemeClr>
                </a:solidFill>
                <a:latin typeface="Garamond" panose="02020404030301010803" pitchFamily="18" charset="0"/>
                <a:ea typeface="Calibri" panose="020F0502020204030204" pitchFamily="34" charset="0"/>
                <a:cs typeface="Garamond" panose="02020404030301010803" pitchFamily="18" charset="0"/>
              </a:rPr>
              <a:t>Cost, Compensation, Damages, Restitution</a:t>
            </a:r>
            <a:endParaRPr lang="en-GB" altLang="zh-CN" sz="2000" b="1" dirty="0">
              <a:solidFill>
                <a:schemeClr val="bg2">
                  <a:lumMod val="10000"/>
                </a:schemeClr>
              </a:solidFill>
              <a:latin typeface="Garamond" panose="02020404030301010803" pitchFamily="18" charset="0"/>
              <a:ea typeface="Calibri" panose="020F0502020204030204" pitchFamily="34" charset="0"/>
              <a:cs typeface="Garamond" panose="02020404030301010803" pitchFamily="18" charset="0"/>
            </a:endParaRPr>
          </a:p>
          <a:p>
            <a:pPr marL="285750" indent="-285750" algn="just">
              <a:defRPr/>
            </a:pPr>
            <a:r>
              <a:rPr lang="en-GB" altLang="zh-CN" sz="2000" dirty="0">
                <a:solidFill>
                  <a:schemeClr val="bg2">
                    <a:lumMod val="10000"/>
                  </a:schemeClr>
                </a:solidFill>
                <a:latin typeface="Garamond" panose="02020404030301010803" pitchFamily="18" charset="0"/>
                <a:cs typeface="Garamond" panose="02020404030301010803" pitchFamily="18" charset="0"/>
              </a:rPr>
              <a:t>The court can award cost, compensation, damages &amp; restitution which may be an alternative to imprisonment or part of the terms of any sentence imposed. </a:t>
            </a:r>
            <a:endParaRPr lang="en-GB" altLang="zh-CN" sz="2000" dirty="0">
              <a:solidFill>
                <a:schemeClr val="bg2">
                  <a:lumMod val="10000"/>
                </a:schemeClr>
              </a:solidFill>
              <a:latin typeface="Garamond" panose="02020404030301010803" pitchFamily="18" charset="0"/>
              <a:cs typeface="Garamond" panose="02020404030301010803" pitchFamily="18" charset="0"/>
            </a:endParaRPr>
          </a:p>
          <a:p>
            <a:pPr marL="285750" indent="-285750" algn="just">
              <a:defRPr/>
            </a:pPr>
            <a:r>
              <a:rPr lang="en-US" sz="2000" spc="55" dirty="0">
                <a:solidFill>
                  <a:srgbClr val="2F313E"/>
                </a:solidFill>
                <a:latin typeface="Times New Roman" panose="02020603050405020304"/>
                <a:cs typeface="Times New Roman" panose="02020603050405020304"/>
              </a:rPr>
              <a:t>It </a:t>
            </a:r>
            <a:r>
              <a:rPr lang="en-US" sz="2000" spc="-105" dirty="0">
                <a:solidFill>
                  <a:srgbClr val="2F313E"/>
                </a:solidFill>
                <a:latin typeface="Times New Roman" panose="02020603050405020304"/>
                <a:cs typeface="Times New Roman" panose="02020603050405020304"/>
              </a:rPr>
              <a:t>is</a:t>
            </a:r>
            <a:r>
              <a:rPr lang="en-US" sz="2000" spc="-100" dirty="0">
                <a:solidFill>
                  <a:srgbClr val="2F313E"/>
                </a:solidFill>
                <a:latin typeface="Times New Roman" panose="02020603050405020304"/>
                <a:cs typeface="Times New Roman" panose="02020603050405020304"/>
              </a:rPr>
              <a:t> </a:t>
            </a:r>
            <a:r>
              <a:rPr lang="en-US" sz="2000" dirty="0">
                <a:solidFill>
                  <a:srgbClr val="2F313E"/>
                </a:solidFill>
                <a:latin typeface="Times New Roman" panose="02020603050405020304"/>
                <a:cs typeface="Times New Roman" panose="02020603050405020304"/>
              </a:rPr>
              <a:t>the</a:t>
            </a:r>
            <a:r>
              <a:rPr lang="en-US" sz="2000" spc="5" dirty="0">
                <a:solidFill>
                  <a:srgbClr val="2F313E"/>
                </a:solidFill>
                <a:latin typeface="Times New Roman" panose="02020603050405020304"/>
                <a:cs typeface="Times New Roman" panose="02020603050405020304"/>
              </a:rPr>
              <a:t> </a:t>
            </a:r>
            <a:r>
              <a:rPr lang="en-US" sz="2000" spc="-75" dirty="0">
                <a:solidFill>
                  <a:srgbClr val="2F313E"/>
                </a:solidFill>
                <a:latin typeface="Times New Roman" panose="02020603050405020304"/>
                <a:cs typeface="Times New Roman" panose="02020603050405020304"/>
              </a:rPr>
              <a:t>victim</a:t>
            </a:r>
            <a:r>
              <a:rPr lang="en-US" sz="2000" spc="585" dirty="0">
                <a:solidFill>
                  <a:srgbClr val="2F313E"/>
                </a:solidFill>
                <a:latin typeface="Times New Roman" panose="02020603050405020304"/>
                <a:cs typeface="Times New Roman" panose="02020603050405020304"/>
              </a:rPr>
              <a:t> </a:t>
            </a:r>
            <a:r>
              <a:rPr lang="en-US" sz="2000" dirty="0">
                <a:solidFill>
                  <a:srgbClr val="2F313E"/>
                </a:solidFill>
                <a:latin typeface="Times New Roman" panose="02020603050405020304"/>
                <a:cs typeface="Times New Roman" panose="02020603050405020304"/>
              </a:rPr>
              <a:t>that</a:t>
            </a:r>
            <a:r>
              <a:rPr lang="en-US" sz="2000" spc="740" dirty="0">
                <a:solidFill>
                  <a:srgbClr val="2F313E"/>
                </a:solidFill>
                <a:latin typeface="Times New Roman" panose="02020603050405020304"/>
                <a:cs typeface="Times New Roman" panose="02020603050405020304"/>
              </a:rPr>
              <a:t> </a:t>
            </a:r>
            <a:r>
              <a:rPr lang="en-US" sz="2000" spc="-30" dirty="0">
                <a:solidFill>
                  <a:srgbClr val="2F313E"/>
                </a:solidFill>
                <a:latin typeface="Times New Roman" panose="02020603050405020304"/>
                <a:cs typeface="Times New Roman" panose="02020603050405020304"/>
              </a:rPr>
              <a:t>compensation,</a:t>
            </a:r>
            <a:r>
              <a:rPr lang="en-US" sz="2000" spc="680" dirty="0">
                <a:solidFill>
                  <a:srgbClr val="2F313E"/>
                </a:solidFill>
                <a:latin typeface="Times New Roman" panose="02020603050405020304"/>
                <a:cs typeface="Times New Roman" panose="02020603050405020304"/>
              </a:rPr>
              <a:t> </a:t>
            </a:r>
            <a:r>
              <a:rPr lang="en-US" sz="2000" spc="-70" dirty="0">
                <a:solidFill>
                  <a:srgbClr val="2F313E"/>
                </a:solidFill>
                <a:latin typeface="Times New Roman" panose="02020603050405020304"/>
                <a:cs typeface="Times New Roman" panose="02020603050405020304"/>
              </a:rPr>
              <a:t>damages </a:t>
            </a:r>
            <a:r>
              <a:rPr lang="en-US" sz="2000" spc="-65" dirty="0">
                <a:solidFill>
                  <a:srgbClr val="2F313E"/>
                </a:solidFill>
                <a:latin typeface="Times New Roman" panose="02020603050405020304"/>
                <a:cs typeface="Times New Roman" panose="02020603050405020304"/>
              </a:rPr>
              <a:t> </a:t>
            </a:r>
            <a:r>
              <a:rPr lang="en-US" sz="2000" spc="-25" dirty="0">
                <a:solidFill>
                  <a:srgbClr val="2F313E"/>
                </a:solidFill>
                <a:latin typeface="Times New Roman" panose="02020603050405020304"/>
                <a:cs typeface="Times New Roman" panose="02020603050405020304"/>
              </a:rPr>
              <a:t>and restitution </a:t>
            </a:r>
            <a:r>
              <a:rPr lang="en-US" sz="2000" spc="-60" dirty="0">
                <a:solidFill>
                  <a:srgbClr val="2F313E"/>
                </a:solidFill>
                <a:latin typeface="Times New Roman" panose="02020603050405020304"/>
                <a:cs typeface="Times New Roman" panose="02020603050405020304"/>
              </a:rPr>
              <a:t>are </a:t>
            </a:r>
            <a:r>
              <a:rPr lang="en-US" sz="2000" spc="-55" dirty="0">
                <a:solidFill>
                  <a:srgbClr val="2F313E"/>
                </a:solidFill>
                <a:latin typeface="Times New Roman" panose="02020603050405020304"/>
                <a:cs typeface="Times New Roman" panose="02020603050405020304"/>
              </a:rPr>
              <a:t>made </a:t>
            </a:r>
            <a:r>
              <a:rPr lang="en-US" sz="2000" spc="-50" dirty="0">
                <a:solidFill>
                  <a:srgbClr val="2F313E"/>
                </a:solidFill>
                <a:latin typeface="Times New Roman" panose="02020603050405020304"/>
                <a:cs typeface="Times New Roman" panose="02020603050405020304"/>
              </a:rPr>
              <a:t>to, </a:t>
            </a:r>
            <a:r>
              <a:rPr lang="en-US" sz="2000" spc="35" dirty="0">
                <a:solidFill>
                  <a:srgbClr val="2F313E"/>
                </a:solidFill>
                <a:latin typeface="Times New Roman" panose="02020603050405020304"/>
                <a:cs typeface="Times New Roman" panose="02020603050405020304"/>
              </a:rPr>
              <a:t>not </a:t>
            </a:r>
            <a:r>
              <a:rPr lang="en-US" sz="2000" spc="40" dirty="0">
                <a:solidFill>
                  <a:srgbClr val="2F313E"/>
                </a:solidFill>
                <a:latin typeface="Times New Roman" panose="02020603050405020304"/>
                <a:cs typeface="Times New Roman" panose="02020603050405020304"/>
              </a:rPr>
              <a:t>to </a:t>
            </a:r>
            <a:r>
              <a:rPr lang="en-US" sz="2000" dirty="0">
                <a:solidFill>
                  <a:srgbClr val="2F313E"/>
                </a:solidFill>
                <a:latin typeface="Times New Roman" panose="02020603050405020304"/>
                <a:cs typeface="Times New Roman" panose="02020603050405020304"/>
              </a:rPr>
              <a:t>the </a:t>
            </a:r>
            <a:r>
              <a:rPr lang="en-US" sz="2000" spc="-35" dirty="0">
                <a:solidFill>
                  <a:srgbClr val="2F313E"/>
                </a:solidFill>
                <a:latin typeface="Times New Roman" panose="02020603050405020304"/>
                <a:cs typeface="Times New Roman" panose="02020603050405020304"/>
              </a:rPr>
              <a:t>state </a:t>
            </a:r>
            <a:r>
              <a:rPr lang="en-US" sz="2000" spc="15" dirty="0">
                <a:solidFill>
                  <a:srgbClr val="2F313E"/>
                </a:solidFill>
                <a:latin typeface="Times New Roman" panose="02020603050405020304"/>
                <a:cs typeface="Times New Roman" panose="02020603050405020304"/>
              </a:rPr>
              <a:t>or </a:t>
            </a:r>
            <a:r>
              <a:rPr lang="en-US" sz="2000" spc="20" dirty="0">
                <a:solidFill>
                  <a:srgbClr val="2F313E"/>
                </a:solidFill>
                <a:latin typeface="Times New Roman" panose="02020603050405020304"/>
                <a:cs typeface="Times New Roman" panose="02020603050405020304"/>
              </a:rPr>
              <a:t> </a:t>
            </a:r>
            <a:r>
              <a:rPr lang="en-US" sz="2000" spc="-30" dirty="0">
                <a:solidFill>
                  <a:srgbClr val="2F313E"/>
                </a:solidFill>
                <a:latin typeface="Times New Roman" panose="02020603050405020304"/>
                <a:cs typeface="Times New Roman" panose="02020603050405020304"/>
              </a:rPr>
              <a:t>government.</a:t>
            </a:r>
            <a:endParaRPr lang="en-GB" altLang="zh-CN" sz="2000" dirty="0">
              <a:solidFill>
                <a:schemeClr val="bg2">
                  <a:lumMod val="10000"/>
                </a:schemeClr>
              </a:solidFill>
              <a:latin typeface="Garamond" panose="02020404030301010803" pitchFamily="18" charset="0"/>
              <a:cs typeface="Garamond" panose="02020404030301010803" pitchFamily="18" charset="0"/>
            </a:endParaRPr>
          </a:p>
          <a:p>
            <a:pPr marL="285750" indent="-285750" algn="just">
              <a:defRPr/>
            </a:pPr>
            <a:r>
              <a:rPr lang="en-US" sz="2000" b="1" spc="15" dirty="0">
                <a:solidFill>
                  <a:srgbClr val="2F313E"/>
                </a:solidFill>
                <a:latin typeface="Garamond" panose="02020404030301010803" pitchFamily="18" charset="0"/>
                <a:cs typeface="Times New Roman" panose="02020603050405020304"/>
              </a:rPr>
              <a:t>Sections, </a:t>
            </a:r>
            <a:r>
              <a:rPr lang="en-US" sz="2000" b="1" spc="-60" dirty="0">
                <a:solidFill>
                  <a:srgbClr val="2F313E"/>
                </a:solidFill>
                <a:latin typeface="Garamond" panose="02020404030301010803" pitchFamily="18" charset="0"/>
                <a:cs typeface="Times New Roman" panose="02020603050405020304"/>
              </a:rPr>
              <a:t>327,</a:t>
            </a:r>
            <a:r>
              <a:rPr lang="en-US" sz="2000" b="1" spc="-55" dirty="0">
                <a:solidFill>
                  <a:srgbClr val="2F313E"/>
                </a:solidFill>
                <a:latin typeface="Garamond" panose="02020404030301010803" pitchFamily="18" charset="0"/>
                <a:cs typeface="Times New Roman" panose="02020603050405020304"/>
              </a:rPr>
              <a:t> </a:t>
            </a:r>
            <a:r>
              <a:rPr lang="en-US" sz="2000" b="1" spc="-90" dirty="0">
                <a:solidFill>
                  <a:srgbClr val="2F313E"/>
                </a:solidFill>
                <a:latin typeface="Garamond" panose="02020404030301010803" pitchFamily="18" charset="0"/>
                <a:cs typeface="Times New Roman" panose="02020603050405020304"/>
              </a:rPr>
              <a:t>422</a:t>
            </a:r>
            <a:r>
              <a:rPr lang="en-US" sz="2000" b="1" spc="-85" dirty="0">
                <a:solidFill>
                  <a:srgbClr val="2F313E"/>
                </a:solidFill>
                <a:latin typeface="Garamond" panose="02020404030301010803" pitchFamily="18" charset="0"/>
                <a:cs typeface="Times New Roman" panose="02020603050405020304"/>
              </a:rPr>
              <a:t> </a:t>
            </a:r>
            <a:r>
              <a:rPr lang="en-US" sz="2000" b="1" spc="5" dirty="0">
                <a:solidFill>
                  <a:srgbClr val="2F313E"/>
                </a:solidFill>
                <a:latin typeface="Garamond" panose="02020404030301010803" pitchFamily="18" charset="0"/>
                <a:cs typeface="Times New Roman" panose="02020603050405020304"/>
              </a:rPr>
              <a:t>– </a:t>
            </a:r>
            <a:r>
              <a:rPr lang="en-US" sz="2000" b="1" spc="-60" dirty="0">
                <a:solidFill>
                  <a:srgbClr val="2F313E"/>
                </a:solidFill>
                <a:latin typeface="Garamond" panose="02020404030301010803" pitchFamily="18" charset="0"/>
                <a:cs typeface="Times New Roman" panose="02020603050405020304"/>
              </a:rPr>
              <a:t>424,</a:t>
            </a:r>
            <a:r>
              <a:rPr lang="en-US" sz="2000" b="1" spc="-55" dirty="0">
                <a:solidFill>
                  <a:srgbClr val="2F313E"/>
                </a:solidFill>
                <a:latin typeface="Garamond" panose="02020404030301010803" pitchFamily="18" charset="0"/>
                <a:cs typeface="Times New Roman" panose="02020603050405020304"/>
              </a:rPr>
              <a:t> </a:t>
            </a:r>
            <a:r>
              <a:rPr lang="en-US" sz="2000" b="1" spc="-90" dirty="0">
                <a:solidFill>
                  <a:srgbClr val="2F313E"/>
                </a:solidFill>
                <a:latin typeface="Garamond" panose="02020404030301010803" pitchFamily="18" charset="0"/>
                <a:cs typeface="Times New Roman" panose="02020603050405020304"/>
              </a:rPr>
              <a:t>434</a:t>
            </a:r>
            <a:r>
              <a:rPr lang="en-US" sz="2000" b="1" spc="-85" dirty="0">
                <a:solidFill>
                  <a:srgbClr val="2F313E"/>
                </a:solidFill>
                <a:latin typeface="Garamond" panose="02020404030301010803" pitchFamily="18" charset="0"/>
                <a:cs typeface="Times New Roman" panose="02020603050405020304"/>
              </a:rPr>
              <a:t> </a:t>
            </a:r>
            <a:r>
              <a:rPr lang="en-US" sz="2000" b="1" spc="-20" dirty="0">
                <a:solidFill>
                  <a:srgbClr val="2F313E"/>
                </a:solidFill>
                <a:latin typeface="Garamond" panose="02020404030301010803" pitchFamily="18" charset="0"/>
                <a:cs typeface="Times New Roman" panose="02020603050405020304"/>
              </a:rPr>
              <a:t>and</a:t>
            </a:r>
            <a:r>
              <a:rPr lang="en-US" sz="2000" b="1" spc="-15" dirty="0">
                <a:solidFill>
                  <a:srgbClr val="2F313E"/>
                </a:solidFill>
                <a:latin typeface="Garamond" panose="02020404030301010803" pitchFamily="18" charset="0"/>
                <a:cs typeface="Times New Roman" panose="02020603050405020304"/>
              </a:rPr>
              <a:t> </a:t>
            </a:r>
            <a:r>
              <a:rPr lang="en-US" sz="2000" b="1" spc="-90" dirty="0">
                <a:solidFill>
                  <a:srgbClr val="2F313E"/>
                </a:solidFill>
                <a:latin typeface="Garamond" panose="02020404030301010803" pitchFamily="18" charset="0"/>
                <a:cs typeface="Times New Roman" panose="02020603050405020304"/>
              </a:rPr>
              <a:t>437 </a:t>
            </a:r>
            <a:r>
              <a:rPr lang="en-US" sz="2000" b="1" spc="-85" dirty="0">
                <a:solidFill>
                  <a:srgbClr val="2F313E"/>
                </a:solidFill>
                <a:latin typeface="Garamond" panose="02020404030301010803" pitchFamily="18" charset="0"/>
                <a:cs typeface="Times New Roman" panose="02020603050405020304"/>
              </a:rPr>
              <a:t> </a:t>
            </a:r>
            <a:r>
              <a:rPr lang="en-US" sz="2000" b="1" spc="-229" dirty="0">
                <a:solidFill>
                  <a:srgbClr val="2F313E"/>
                </a:solidFill>
                <a:latin typeface="Garamond" panose="02020404030301010803" pitchFamily="18" charset="0"/>
                <a:cs typeface="Times New Roman" panose="02020603050405020304"/>
              </a:rPr>
              <a:t>ACJA, 2015, </a:t>
            </a:r>
            <a:r>
              <a:rPr lang="en-GB" altLang="zh-CN" sz="2000" b="1" dirty="0">
                <a:solidFill>
                  <a:schemeClr val="bg2">
                    <a:lumMod val="10000"/>
                  </a:schemeClr>
                </a:solidFill>
                <a:latin typeface="Garamond" panose="02020404030301010803" pitchFamily="18" charset="0"/>
                <a:cs typeface="Garamond" panose="02020404030301010803" pitchFamily="18" charset="0"/>
              </a:rPr>
              <a:t>Section 222(2), 352(2)(3)(4), 407 414(1)(b) </a:t>
            </a:r>
            <a:r>
              <a:rPr lang="en-GB" altLang="zh-CN" sz="2000" b="1" dirty="0" err="1">
                <a:solidFill>
                  <a:schemeClr val="bg2">
                    <a:lumMod val="10000"/>
                  </a:schemeClr>
                </a:solidFill>
                <a:latin typeface="Garamond" panose="02020404030301010803" pitchFamily="18" charset="0"/>
                <a:cs typeface="Garamond" panose="02020404030301010803" pitchFamily="18" charset="0"/>
              </a:rPr>
              <a:t>Borno</a:t>
            </a:r>
            <a:r>
              <a:rPr lang="en-GB" altLang="zh-CN" sz="2000" b="1" dirty="0">
                <a:solidFill>
                  <a:schemeClr val="bg2">
                    <a:lumMod val="10000"/>
                  </a:schemeClr>
                </a:solidFill>
                <a:latin typeface="Garamond" panose="02020404030301010803" pitchFamily="18" charset="0"/>
                <a:cs typeface="Garamond" panose="02020404030301010803" pitchFamily="18" charset="0"/>
              </a:rPr>
              <a:t> ACJL, 2023</a:t>
            </a:r>
            <a:endParaRPr lang="zh-CN" altLang="en-US" sz="2000" b="1" dirty="0">
              <a:solidFill>
                <a:schemeClr val="bg2">
                  <a:lumMod val="10000"/>
                </a:schemeClr>
              </a:solidFill>
              <a:latin typeface="Garamond" panose="02020404030301010803" pitchFamily="18" charset="0"/>
              <a:cs typeface="Garamond" panose="02020404030301010803" pitchFamily="18" charset="0"/>
            </a:endParaRPr>
          </a:p>
          <a:p>
            <a:pPr marL="0" indent="0" algn="just">
              <a:buNone/>
            </a:pPr>
            <a:endParaRPr lang="en-GB" sz="1900" dirty="0"/>
          </a:p>
          <a:p>
            <a:pPr algn="just"/>
            <a:endParaRPr lang="en-GB" sz="1900" dirty="0"/>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76872" y="1995754"/>
            <a:ext cx="3315128" cy="34084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079" name="Rectangle 307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p:cNvSpPr>
            <a:spLocks noGrp="1" noRot="1" noChangeAspect="1" noMove="1" noResize="1" noEditPoints="1" noAdjustHandles="1" noChangeArrowheads="1" noChangeShapeType="1" noTextEdit="1"/>
          </p:cNvSpPr>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3925" y="500014"/>
            <a:ext cx="3463675" cy="1256868"/>
          </a:xfrm>
        </p:spPr>
        <p:txBody>
          <a:bodyPr anchor="t">
            <a:normAutofit/>
          </a:bodyPr>
          <a:lstStyle/>
          <a:p>
            <a:pPr algn="ctr"/>
            <a:r>
              <a:rPr lang="en-US" b="1" spc="-10" dirty="0">
                <a:latin typeface="Garamond" panose="02020404030301010803" pitchFamily="18" charset="0"/>
                <a:cs typeface="Times New Roman" panose="02020603050405020304"/>
              </a:rPr>
              <a:t>Caning</a:t>
            </a:r>
            <a:endParaRPr lang="en-GB"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3276832" y="670558"/>
            <a:ext cx="8435708" cy="5821682"/>
          </a:xfrm>
        </p:spPr>
        <p:txBody>
          <a:bodyPr anchor="t">
            <a:normAutofit lnSpcReduction="10000"/>
          </a:bodyPr>
          <a:lstStyle/>
          <a:p>
            <a:pPr algn="just"/>
            <a:r>
              <a:rPr lang="en-GB" sz="2000" dirty="0">
                <a:latin typeface="Garamond" panose="02020404030301010803" pitchFamily="18" charset="0"/>
              </a:rPr>
              <a:t>This punishment is peculiar to the northern part of Nigeria.</a:t>
            </a:r>
            <a:endParaRPr lang="en-GB" sz="2000" dirty="0">
              <a:latin typeface="Garamond" panose="02020404030301010803" pitchFamily="18" charset="0"/>
            </a:endParaRPr>
          </a:p>
          <a:p>
            <a:pPr algn="just"/>
            <a:r>
              <a:rPr lang="en-US" sz="2000" dirty="0">
                <a:latin typeface="Garamond" panose="02020404030301010803" pitchFamily="18" charset="0"/>
              </a:rPr>
              <a:t>Under the Penal code, </a:t>
            </a:r>
            <a:r>
              <a:rPr lang="en-US" sz="2000" dirty="0" err="1">
                <a:latin typeface="Garamond" panose="02020404030301010803" pitchFamily="18" charset="0"/>
              </a:rPr>
              <a:t>Haddi</a:t>
            </a:r>
            <a:r>
              <a:rPr lang="en-US" sz="2000" dirty="0">
                <a:latin typeface="Garamond" panose="02020404030301010803" pitchFamily="18" charset="0"/>
              </a:rPr>
              <a:t> Lashing or caning  is available for specified offences like adultery, defamation and injurious falsehood and drinking of alcohol.</a:t>
            </a:r>
            <a:endParaRPr lang="en-US" sz="2000" dirty="0">
              <a:latin typeface="Garamond" panose="02020404030301010803" pitchFamily="18" charset="0"/>
            </a:endParaRPr>
          </a:p>
          <a:p>
            <a:pPr marL="285750" indent="-285750"/>
            <a:r>
              <a:rPr lang="en-US" sz="2000" dirty="0">
                <a:latin typeface="Garamond" panose="02020404030301010803" pitchFamily="18" charset="0"/>
              </a:rPr>
              <a:t>Under </a:t>
            </a:r>
            <a:r>
              <a:rPr lang="en-US" sz="2000" dirty="0" err="1">
                <a:latin typeface="Garamond" panose="02020404030301010803" pitchFamily="18" charset="0"/>
              </a:rPr>
              <a:t>Borno</a:t>
            </a:r>
            <a:r>
              <a:rPr lang="en-US" sz="2000" dirty="0">
                <a:latin typeface="Garamond" panose="02020404030301010803" pitchFamily="18" charset="0"/>
              </a:rPr>
              <a:t> ACJL, A magistrate court has power to impose a sentence 6 to 12 strokes of cane on a defendant. </a:t>
            </a:r>
            <a:r>
              <a:rPr lang="en-US" sz="2000" b="1" dirty="0">
                <a:latin typeface="Garamond" panose="02020404030301010803" pitchFamily="18" charset="0"/>
              </a:rPr>
              <a:t>Section 15(1)(c) </a:t>
            </a:r>
            <a:r>
              <a:rPr lang="en-US" sz="2000" b="1" dirty="0" err="1">
                <a:latin typeface="Garamond" panose="02020404030301010803" pitchFamily="18" charset="0"/>
              </a:rPr>
              <a:t>Borno</a:t>
            </a:r>
            <a:r>
              <a:rPr lang="en-US" sz="2000" b="1" dirty="0">
                <a:latin typeface="Garamond" panose="02020404030301010803" pitchFamily="18" charset="0"/>
              </a:rPr>
              <a:t> ACJL</a:t>
            </a:r>
            <a:endParaRPr lang="en-US" sz="2000" b="1" dirty="0">
              <a:latin typeface="Garamond" panose="02020404030301010803" pitchFamily="18" charset="0"/>
            </a:endParaRPr>
          </a:p>
          <a:p>
            <a:pPr marL="285750" indent="-285750"/>
            <a:r>
              <a:rPr lang="en-US" sz="2000" dirty="0">
                <a:latin typeface="Garamond" panose="02020404030301010803" pitchFamily="18" charset="0"/>
              </a:rPr>
              <a:t>When the defendant is sentenced to caning, the sentence shall be </a:t>
            </a:r>
            <a:r>
              <a:rPr lang="en-US" sz="2000" b="1" dirty="0">
                <a:latin typeface="Garamond" panose="02020404030301010803" pitchFamily="18" charset="0"/>
              </a:rPr>
              <a:t>executed at such</a:t>
            </a:r>
            <a:r>
              <a:rPr lang="en-US" sz="2000" b="1" dirty="0">
                <a:solidFill>
                  <a:schemeClr val="bg1"/>
                </a:solidFill>
                <a:latin typeface="Garamond" panose="02020404030301010803" pitchFamily="18" charset="0"/>
              </a:rPr>
              <a:t> </a:t>
            </a:r>
            <a:r>
              <a:rPr lang="en-US" sz="2000" b="1" dirty="0">
                <a:latin typeface="Garamond" panose="02020404030301010803" pitchFamily="18" charset="0"/>
              </a:rPr>
              <a:t>place and time </a:t>
            </a:r>
            <a:r>
              <a:rPr lang="en-US" sz="2000" dirty="0">
                <a:latin typeface="Garamond" panose="02020404030301010803" pitchFamily="18" charset="0"/>
              </a:rPr>
              <a:t>as the court may direct.   </a:t>
            </a:r>
            <a:endParaRPr lang="en-US" sz="2000" dirty="0">
              <a:latin typeface="Garamond" panose="02020404030301010803" pitchFamily="18" charset="0"/>
            </a:endParaRPr>
          </a:p>
          <a:p>
            <a:pPr marL="285750" indent="-285750"/>
            <a:r>
              <a:rPr lang="en-US" sz="2000" dirty="0">
                <a:latin typeface="Garamond" panose="02020404030301010803" pitchFamily="18" charset="0"/>
              </a:rPr>
              <a:t>The caning shall be inflicted in the presence of the registrar of the court. </a:t>
            </a:r>
            <a:endParaRPr lang="en-US" sz="2000" dirty="0">
              <a:latin typeface="Garamond" panose="02020404030301010803" pitchFamily="18" charset="0"/>
            </a:endParaRPr>
          </a:p>
          <a:p>
            <a:pPr marL="285750" indent="-285750"/>
            <a:r>
              <a:rPr lang="en-US" sz="2000" dirty="0">
                <a:latin typeface="Garamond" panose="02020404030301010803" pitchFamily="18" charset="0"/>
              </a:rPr>
              <a:t>No sentence of caning shall be executed by installments.   </a:t>
            </a:r>
            <a:endParaRPr lang="en-US" sz="2000" dirty="0">
              <a:latin typeface="Garamond" panose="02020404030301010803" pitchFamily="18" charset="0"/>
            </a:endParaRPr>
          </a:p>
          <a:p>
            <a:pPr marL="285750" indent="-285750"/>
            <a:r>
              <a:rPr lang="en-US" sz="2000" dirty="0">
                <a:latin typeface="Garamond" panose="02020404030301010803" pitchFamily="18" charset="0"/>
              </a:rPr>
              <a:t>No sentence of caning shall be inflicted on :-   </a:t>
            </a:r>
            <a:endParaRPr lang="en-US" sz="2000" dirty="0">
              <a:latin typeface="Garamond" panose="02020404030301010803" pitchFamily="18" charset="0"/>
            </a:endParaRPr>
          </a:p>
          <a:p>
            <a:pPr marL="285750" indent="-285750"/>
            <a:r>
              <a:rPr lang="en-US" sz="2000" dirty="0">
                <a:latin typeface="Garamond" panose="02020404030301010803" pitchFamily="18" charset="0"/>
              </a:rPr>
              <a:t>(a) female convict;  </a:t>
            </a:r>
            <a:endParaRPr lang="en-US" sz="2000" dirty="0">
              <a:latin typeface="Garamond" panose="02020404030301010803" pitchFamily="18" charset="0"/>
            </a:endParaRPr>
          </a:p>
          <a:p>
            <a:pPr marL="285750" indent="-285750"/>
            <a:r>
              <a:rPr lang="en-US" sz="2000" dirty="0">
                <a:latin typeface="Garamond" panose="02020404030301010803" pitchFamily="18" charset="0"/>
              </a:rPr>
              <a:t>(b) males sentenced to death; or </a:t>
            </a:r>
            <a:endParaRPr lang="en-US" sz="2000" dirty="0">
              <a:latin typeface="Garamond" panose="02020404030301010803" pitchFamily="18" charset="0"/>
            </a:endParaRPr>
          </a:p>
          <a:p>
            <a:pPr marL="285750" indent="-285750"/>
            <a:r>
              <a:rPr lang="en-US" sz="2000" dirty="0">
                <a:latin typeface="Garamond" panose="02020404030301010803" pitchFamily="18" charset="0"/>
              </a:rPr>
              <a:t> (c) males whom the court considers to be more than forty-five years of age.   </a:t>
            </a:r>
            <a:endParaRPr lang="en-US" sz="2000" dirty="0">
              <a:latin typeface="Garamond" panose="02020404030301010803" pitchFamily="18" charset="0"/>
            </a:endParaRPr>
          </a:p>
          <a:p>
            <a:pPr marL="285750" indent="-285750"/>
            <a:r>
              <a:rPr lang="en-US" sz="2000" dirty="0">
                <a:latin typeface="Garamond" panose="02020404030301010803" pitchFamily="18" charset="0"/>
              </a:rPr>
              <a:t>The sentence shall be inflicted with a light rattan cane</a:t>
            </a:r>
            <a:endParaRPr lang="en-US" sz="2000" dirty="0">
              <a:latin typeface="Garamond" panose="02020404030301010803" pitchFamily="18" charset="0"/>
            </a:endParaRPr>
          </a:p>
          <a:p>
            <a:r>
              <a:rPr lang="en-US" sz="2000" b="1" dirty="0">
                <a:latin typeface="Garamond" panose="02020404030301010803" pitchFamily="18" charset="0"/>
              </a:rPr>
              <a:t>See S.345(1)-(5) </a:t>
            </a:r>
            <a:r>
              <a:rPr lang="en-US" sz="2000" b="1" dirty="0" err="1">
                <a:latin typeface="Garamond" panose="02020404030301010803" pitchFamily="18" charset="0"/>
              </a:rPr>
              <a:t>Borno</a:t>
            </a:r>
            <a:r>
              <a:rPr lang="en-US" sz="2000" b="1" dirty="0">
                <a:latin typeface="Garamond" panose="02020404030301010803" pitchFamily="18" charset="0"/>
              </a:rPr>
              <a:t> ACJL</a:t>
            </a:r>
            <a:endParaRPr lang="en-US" sz="2000" b="1" dirty="0">
              <a:latin typeface="Garamond" panose="02020404030301010803" pitchFamily="18" charset="0"/>
            </a:endParaRPr>
          </a:p>
          <a:p>
            <a:pPr algn="just"/>
            <a:endParaRPr lang="en-GB" sz="2000" dirty="0">
              <a:latin typeface="Garamond" panose="02020404030301010803"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3925" y="3428998"/>
            <a:ext cx="2886413" cy="2537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15" dirty="0">
                <a:latin typeface="Garamond" panose="02020404030301010803" pitchFamily="18" charset="0"/>
                <a:cs typeface="Times New Roman" panose="02020603050405020304"/>
              </a:rPr>
              <a:t>Probation</a:t>
            </a:r>
            <a:endParaRPr lang="en-US" dirty="0"/>
          </a:p>
        </p:txBody>
      </p:sp>
      <p:pic>
        <p:nvPicPr>
          <p:cNvPr id="9" name="Content Placeholder 8"/>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8139808" y="2159811"/>
            <a:ext cx="3714750" cy="2943225"/>
          </a:xfrm>
          <a:prstGeom prst="rect">
            <a:avLst/>
          </a:prstGeom>
        </p:spPr>
      </p:pic>
      <p:sp>
        <p:nvSpPr>
          <p:cNvPr id="10" name="Rectangle 9"/>
          <p:cNvSpPr/>
          <p:nvPr/>
        </p:nvSpPr>
        <p:spPr>
          <a:xfrm>
            <a:off x="510283" y="1475318"/>
            <a:ext cx="8941941" cy="5718938"/>
          </a:xfrm>
          <a:prstGeom prst="rect">
            <a:avLst/>
          </a:prstGeom>
        </p:spPr>
        <p:txBody>
          <a:bodyPr wrap="square">
            <a:spAutoFit/>
          </a:bodyPr>
          <a:lstStyle/>
          <a:p>
            <a:pPr marL="751205" marR="15240" indent="-457200" algn="just">
              <a:lnSpc>
                <a:spcPct val="121000"/>
              </a:lnSpc>
              <a:spcBef>
                <a:spcPts val="2965"/>
              </a:spcBef>
              <a:buFont typeface="Arial" panose="020B0604020202020204" pitchFamily="34" charset="0"/>
              <a:buChar char="•"/>
            </a:pPr>
            <a:r>
              <a:rPr lang="en-US" sz="2000" dirty="0">
                <a:solidFill>
                  <a:srgbClr val="2F313E"/>
                </a:solidFill>
                <a:latin typeface="Garamond" panose="02020404030301010803" pitchFamily="18" charset="0"/>
                <a:cs typeface="Times New Roman" panose="02020603050405020304"/>
              </a:rPr>
              <a:t>Probation </a:t>
            </a:r>
            <a:r>
              <a:rPr lang="en-US" sz="2000" spc="-105" dirty="0">
                <a:solidFill>
                  <a:srgbClr val="2F313E"/>
                </a:solidFill>
                <a:latin typeface="Garamond" panose="02020404030301010803" pitchFamily="18" charset="0"/>
                <a:cs typeface="Times New Roman" panose="02020603050405020304"/>
              </a:rPr>
              <a:t>is </a:t>
            </a:r>
            <a:r>
              <a:rPr lang="en-US" sz="2000" spc="-45" dirty="0">
                <a:solidFill>
                  <a:srgbClr val="2F313E"/>
                </a:solidFill>
                <a:latin typeface="Garamond" panose="02020404030301010803" pitchFamily="18" charset="0"/>
                <a:cs typeface="Times New Roman" panose="02020603050405020304"/>
              </a:rPr>
              <a:t>“a </a:t>
            </a:r>
            <a:r>
              <a:rPr lang="en-US" sz="2000" spc="-15" dirty="0">
                <a:solidFill>
                  <a:srgbClr val="2F313E"/>
                </a:solidFill>
                <a:latin typeface="Garamond" panose="02020404030301010803" pitchFamily="18" charset="0"/>
                <a:cs typeface="Times New Roman" panose="02020603050405020304"/>
              </a:rPr>
              <a:t>court-imposed </a:t>
            </a:r>
            <a:r>
              <a:rPr lang="en-US" sz="2000" spc="-75" dirty="0">
                <a:solidFill>
                  <a:srgbClr val="2F313E"/>
                </a:solidFill>
                <a:latin typeface="Garamond" panose="02020404030301010803" pitchFamily="18" charset="0"/>
                <a:cs typeface="Times New Roman" panose="02020603050405020304"/>
              </a:rPr>
              <a:t>criminal </a:t>
            </a:r>
            <a:r>
              <a:rPr lang="en-US" sz="2000" spc="-30" dirty="0">
                <a:solidFill>
                  <a:srgbClr val="2F313E"/>
                </a:solidFill>
                <a:latin typeface="Garamond" panose="02020404030301010803" pitchFamily="18" charset="0"/>
                <a:cs typeface="Times New Roman" panose="02020603050405020304"/>
              </a:rPr>
              <a:t>sentence </a:t>
            </a:r>
            <a:r>
              <a:rPr lang="en-US" sz="2000" spc="5" dirty="0">
                <a:solidFill>
                  <a:srgbClr val="2F313E"/>
                </a:solidFill>
                <a:latin typeface="Garamond" panose="02020404030301010803" pitchFamily="18" charset="0"/>
                <a:cs typeface="Times New Roman" panose="02020603050405020304"/>
              </a:rPr>
              <a:t>that </a:t>
            </a:r>
            <a:r>
              <a:rPr lang="en-US" sz="2000" spc="10" dirty="0">
                <a:solidFill>
                  <a:srgbClr val="2F313E"/>
                </a:solidFill>
                <a:latin typeface="Garamond" panose="02020404030301010803" pitchFamily="18" charset="0"/>
                <a:cs typeface="Times New Roman" panose="02020603050405020304"/>
              </a:rPr>
              <a:t> </a:t>
            </a:r>
            <a:r>
              <a:rPr lang="en-US" sz="2000" spc="-45" dirty="0">
                <a:solidFill>
                  <a:srgbClr val="2F313E"/>
                </a:solidFill>
                <a:latin typeface="Garamond" panose="02020404030301010803" pitchFamily="18" charset="0"/>
                <a:cs typeface="Times New Roman" panose="02020603050405020304"/>
              </a:rPr>
              <a:t>subject</a:t>
            </a:r>
            <a:r>
              <a:rPr lang="en-US" sz="2000" spc="-40" dirty="0">
                <a:solidFill>
                  <a:srgbClr val="2F313E"/>
                </a:solidFill>
                <a:latin typeface="Garamond" panose="02020404030301010803" pitchFamily="18" charset="0"/>
                <a:cs typeface="Times New Roman" panose="02020603050405020304"/>
              </a:rPr>
              <a:t> </a:t>
            </a:r>
            <a:r>
              <a:rPr lang="en-US" sz="2000" spc="45" dirty="0">
                <a:solidFill>
                  <a:srgbClr val="2F313E"/>
                </a:solidFill>
                <a:latin typeface="Garamond" panose="02020404030301010803" pitchFamily="18" charset="0"/>
                <a:cs typeface="Times New Roman" panose="02020603050405020304"/>
              </a:rPr>
              <a:t>to</a:t>
            </a:r>
            <a:r>
              <a:rPr lang="en-US" sz="2000" spc="50" dirty="0">
                <a:solidFill>
                  <a:srgbClr val="2F313E"/>
                </a:solidFill>
                <a:latin typeface="Garamond" panose="02020404030301010803" pitchFamily="18" charset="0"/>
                <a:cs typeface="Times New Roman" panose="02020603050405020304"/>
              </a:rPr>
              <a:t> </a:t>
            </a:r>
            <a:r>
              <a:rPr lang="en-US" sz="2000" spc="-25" dirty="0">
                <a:solidFill>
                  <a:srgbClr val="2F313E"/>
                </a:solidFill>
                <a:latin typeface="Garamond" panose="02020404030301010803" pitchFamily="18" charset="0"/>
                <a:cs typeface="Times New Roman" panose="02020603050405020304"/>
              </a:rPr>
              <a:t>stated</a:t>
            </a:r>
            <a:r>
              <a:rPr lang="en-US" sz="2000" spc="-20" dirty="0">
                <a:solidFill>
                  <a:srgbClr val="2F313E"/>
                </a:solidFill>
                <a:latin typeface="Garamond" panose="02020404030301010803" pitchFamily="18" charset="0"/>
                <a:cs typeface="Times New Roman" panose="02020603050405020304"/>
              </a:rPr>
              <a:t> </a:t>
            </a:r>
            <a:r>
              <a:rPr lang="en-US" sz="2000" spc="-40" dirty="0">
                <a:solidFill>
                  <a:srgbClr val="2F313E"/>
                </a:solidFill>
                <a:latin typeface="Garamond" panose="02020404030301010803" pitchFamily="18" charset="0"/>
                <a:cs typeface="Times New Roman" panose="02020603050405020304"/>
              </a:rPr>
              <a:t>conditions,</a:t>
            </a:r>
            <a:r>
              <a:rPr lang="en-US" sz="2000" spc="-35" dirty="0">
                <a:solidFill>
                  <a:srgbClr val="2F313E"/>
                </a:solidFill>
                <a:latin typeface="Garamond" panose="02020404030301010803" pitchFamily="18" charset="0"/>
                <a:cs typeface="Times New Roman" panose="02020603050405020304"/>
              </a:rPr>
              <a:t> </a:t>
            </a:r>
            <a:r>
              <a:rPr lang="en-US" sz="2000" spc="-80" dirty="0">
                <a:solidFill>
                  <a:srgbClr val="2F313E"/>
                </a:solidFill>
                <a:latin typeface="Garamond" panose="02020404030301010803" pitchFamily="18" charset="0"/>
                <a:cs typeface="Times New Roman" panose="02020603050405020304"/>
              </a:rPr>
              <a:t>releases</a:t>
            </a:r>
            <a:r>
              <a:rPr lang="en-US" sz="2000" spc="-75" dirty="0">
                <a:solidFill>
                  <a:srgbClr val="2F313E"/>
                </a:solidFill>
                <a:latin typeface="Garamond" panose="02020404030301010803" pitchFamily="18" charset="0"/>
                <a:cs typeface="Times New Roman" panose="02020603050405020304"/>
              </a:rPr>
              <a:t> </a:t>
            </a:r>
            <a:r>
              <a:rPr lang="en-US" sz="2000" spc="-105" dirty="0">
                <a:solidFill>
                  <a:srgbClr val="2F313E"/>
                </a:solidFill>
                <a:latin typeface="Garamond" panose="02020404030301010803" pitchFamily="18" charset="0"/>
                <a:cs typeface="Times New Roman" panose="02020603050405020304"/>
              </a:rPr>
              <a:t>a</a:t>
            </a:r>
            <a:r>
              <a:rPr lang="en-US" sz="2000" spc="-100" dirty="0">
                <a:solidFill>
                  <a:srgbClr val="2F313E"/>
                </a:solidFill>
                <a:latin typeface="Garamond" panose="02020404030301010803" pitchFamily="18" charset="0"/>
                <a:cs typeface="Times New Roman" panose="02020603050405020304"/>
              </a:rPr>
              <a:t> </a:t>
            </a:r>
            <a:r>
              <a:rPr lang="en-US" sz="2000" spc="-40" dirty="0">
                <a:solidFill>
                  <a:srgbClr val="2F313E"/>
                </a:solidFill>
                <a:latin typeface="Garamond" panose="02020404030301010803" pitchFamily="18" charset="0"/>
                <a:cs typeface="Times New Roman" panose="02020603050405020304"/>
              </a:rPr>
              <a:t>convicted </a:t>
            </a:r>
            <a:r>
              <a:rPr lang="en-US" sz="2000" spc="-35" dirty="0">
                <a:solidFill>
                  <a:srgbClr val="2F313E"/>
                </a:solidFill>
                <a:latin typeface="Garamond" panose="02020404030301010803" pitchFamily="18" charset="0"/>
                <a:cs typeface="Times New Roman" panose="02020603050405020304"/>
              </a:rPr>
              <a:t> </a:t>
            </a:r>
            <a:r>
              <a:rPr lang="en-US" sz="2000" spc="-5" dirty="0">
                <a:solidFill>
                  <a:srgbClr val="2F313E"/>
                </a:solidFill>
                <a:latin typeface="Garamond" panose="02020404030301010803" pitchFamily="18" charset="0"/>
                <a:cs typeface="Times New Roman" panose="02020603050405020304"/>
              </a:rPr>
              <a:t>person </a:t>
            </a:r>
            <a:r>
              <a:rPr lang="en-US" sz="2000" dirty="0">
                <a:solidFill>
                  <a:srgbClr val="2F313E"/>
                </a:solidFill>
                <a:latin typeface="Garamond" panose="02020404030301010803" pitchFamily="18" charset="0"/>
                <a:cs typeface="Times New Roman" panose="02020603050405020304"/>
              </a:rPr>
              <a:t>into </a:t>
            </a:r>
            <a:r>
              <a:rPr lang="en-US" sz="2000" spc="5" dirty="0">
                <a:solidFill>
                  <a:srgbClr val="2F313E"/>
                </a:solidFill>
                <a:latin typeface="Garamond" panose="02020404030301010803" pitchFamily="18" charset="0"/>
                <a:cs typeface="Times New Roman" panose="02020603050405020304"/>
              </a:rPr>
              <a:t>the </a:t>
            </a:r>
            <a:r>
              <a:rPr lang="en-US" sz="2000" spc="-45" dirty="0">
                <a:solidFill>
                  <a:srgbClr val="2F313E"/>
                </a:solidFill>
                <a:latin typeface="Garamond" panose="02020404030301010803" pitchFamily="18" charset="0"/>
                <a:cs typeface="Times New Roman" panose="02020603050405020304"/>
              </a:rPr>
              <a:t>community </a:t>
            </a:r>
            <a:r>
              <a:rPr lang="en-US" sz="2000" spc="-40" dirty="0">
                <a:solidFill>
                  <a:srgbClr val="2F313E"/>
                </a:solidFill>
                <a:latin typeface="Garamond" panose="02020404030301010803" pitchFamily="18" charset="0"/>
                <a:cs typeface="Times New Roman" panose="02020603050405020304"/>
              </a:rPr>
              <a:t>instead </a:t>
            </a:r>
            <a:r>
              <a:rPr lang="en-US" sz="2000" spc="10" dirty="0">
                <a:solidFill>
                  <a:srgbClr val="2F313E"/>
                </a:solidFill>
                <a:latin typeface="Garamond" panose="02020404030301010803" pitchFamily="18" charset="0"/>
                <a:cs typeface="Times New Roman" panose="02020603050405020304"/>
              </a:rPr>
              <a:t>of</a:t>
            </a:r>
            <a:r>
              <a:rPr lang="en-US" sz="2000" spc="15" dirty="0">
                <a:solidFill>
                  <a:srgbClr val="2F313E"/>
                </a:solidFill>
                <a:latin typeface="Garamond" panose="02020404030301010803" pitchFamily="18" charset="0"/>
                <a:cs typeface="Times New Roman" panose="02020603050405020304"/>
              </a:rPr>
              <a:t> </a:t>
            </a:r>
            <a:r>
              <a:rPr lang="en-US" sz="2000" spc="-50" dirty="0">
                <a:solidFill>
                  <a:srgbClr val="2F313E"/>
                </a:solidFill>
                <a:latin typeface="Garamond" panose="02020404030301010803" pitchFamily="18" charset="0"/>
                <a:cs typeface="Times New Roman" panose="02020603050405020304"/>
              </a:rPr>
              <a:t>sending </a:t>
            </a:r>
            <a:r>
              <a:rPr lang="en-US" sz="2000" dirty="0">
                <a:solidFill>
                  <a:srgbClr val="2F313E"/>
                </a:solidFill>
                <a:latin typeface="Garamond" panose="02020404030301010803" pitchFamily="18" charset="0"/>
                <a:cs typeface="Times New Roman" panose="02020603050405020304"/>
              </a:rPr>
              <a:t>the </a:t>
            </a:r>
            <a:r>
              <a:rPr lang="en-US" sz="2000" spc="5" dirty="0">
                <a:solidFill>
                  <a:srgbClr val="2F313E"/>
                </a:solidFill>
                <a:latin typeface="Garamond" panose="02020404030301010803" pitchFamily="18" charset="0"/>
                <a:cs typeface="Times New Roman" panose="02020603050405020304"/>
              </a:rPr>
              <a:t> </a:t>
            </a:r>
            <a:r>
              <a:rPr lang="en-US" sz="2000" spc="-75" dirty="0">
                <a:solidFill>
                  <a:srgbClr val="2F313E"/>
                </a:solidFill>
                <a:latin typeface="Garamond" panose="02020404030301010803" pitchFamily="18" charset="0"/>
                <a:cs typeface="Times New Roman" panose="02020603050405020304"/>
              </a:rPr>
              <a:t>criminal </a:t>
            </a:r>
            <a:r>
              <a:rPr lang="en-US" sz="2000" spc="45" dirty="0">
                <a:solidFill>
                  <a:srgbClr val="2F313E"/>
                </a:solidFill>
                <a:latin typeface="Garamond" panose="02020404030301010803" pitchFamily="18" charset="0"/>
                <a:cs typeface="Times New Roman" panose="02020603050405020304"/>
              </a:rPr>
              <a:t>to </a:t>
            </a:r>
            <a:r>
              <a:rPr lang="en-US" sz="2000" spc="-135" dirty="0">
                <a:solidFill>
                  <a:srgbClr val="2F313E"/>
                </a:solidFill>
                <a:latin typeface="Garamond" panose="02020404030301010803" pitchFamily="18" charset="0"/>
                <a:cs typeface="Times New Roman" panose="02020603050405020304"/>
              </a:rPr>
              <a:t>jail </a:t>
            </a:r>
            <a:r>
              <a:rPr lang="en-US" sz="2000" spc="25" dirty="0">
                <a:solidFill>
                  <a:srgbClr val="2F313E"/>
                </a:solidFill>
                <a:latin typeface="Garamond" panose="02020404030301010803" pitchFamily="18" charset="0"/>
                <a:cs typeface="Times New Roman" panose="02020603050405020304"/>
              </a:rPr>
              <a:t>or </a:t>
            </a:r>
            <a:r>
              <a:rPr lang="en-US" sz="2000" spc="-20" dirty="0">
                <a:solidFill>
                  <a:srgbClr val="2F313E"/>
                </a:solidFill>
                <a:latin typeface="Garamond" panose="02020404030301010803" pitchFamily="18" charset="0"/>
                <a:cs typeface="Times New Roman" panose="02020603050405020304"/>
              </a:rPr>
              <a:t>prison”. </a:t>
            </a:r>
            <a:endParaRPr lang="en-US" sz="2000" spc="-20" dirty="0">
              <a:solidFill>
                <a:srgbClr val="2F313E"/>
              </a:solidFill>
              <a:latin typeface="Garamond" panose="02020404030301010803" pitchFamily="18" charset="0"/>
              <a:cs typeface="Times New Roman" panose="02020603050405020304"/>
            </a:endParaRPr>
          </a:p>
          <a:p>
            <a:pPr marL="751205" marR="15240" indent="-457200" algn="just">
              <a:lnSpc>
                <a:spcPct val="121000"/>
              </a:lnSpc>
              <a:spcBef>
                <a:spcPts val="2965"/>
              </a:spcBef>
              <a:buFont typeface="Arial" panose="020B0604020202020204" pitchFamily="34" charset="0"/>
              <a:buChar char="•"/>
            </a:pPr>
            <a:r>
              <a:rPr lang="en-US" sz="2000" dirty="0">
                <a:latin typeface="Garamond" panose="02020404030301010803" pitchFamily="18" charset="0"/>
              </a:rPr>
              <a:t>The court may make an order to:</a:t>
            </a:r>
            <a:endParaRPr lang="en-US" sz="2000" dirty="0">
              <a:latin typeface="Garamond" panose="02020404030301010803" pitchFamily="18" charset="0"/>
            </a:endParaRPr>
          </a:p>
          <a:p>
            <a:pPr marL="751205" marR="15240" indent="-457200" algn="just">
              <a:lnSpc>
                <a:spcPct val="121000"/>
              </a:lnSpc>
              <a:spcBef>
                <a:spcPts val="2965"/>
              </a:spcBef>
              <a:buFont typeface="Arial" panose="020B0604020202020204" pitchFamily="34" charset="0"/>
              <a:buChar char="•"/>
            </a:pPr>
            <a:r>
              <a:rPr lang="en-US" sz="2000" dirty="0">
                <a:latin typeface="Garamond" panose="02020404030301010803" pitchFamily="18" charset="0"/>
              </a:rPr>
              <a:t>dismissing the charge; </a:t>
            </a:r>
            <a:endParaRPr lang="en-US" sz="2000" dirty="0">
              <a:latin typeface="Garamond" panose="02020404030301010803" pitchFamily="18" charset="0"/>
            </a:endParaRPr>
          </a:p>
          <a:p>
            <a:pPr marL="751205" marR="15240" indent="-457200" algn="just">
              <a:lnSpc>
                <a:spcPct val="121000"/>
              </a:lnSpc>
              <a:spcBef>
                <a:spcPts val="2965"/>
              </a:spcBef>
              <a:buFont typeface="Arial" panose="020B0604020202020204" pitchFamily="34" charset="0"/>
              <a:buChar char="•"/>
            </a:pPr>
            <a:r>
              <a:rPr lang="en-US" sz="2000" dirty="0">
                <a:latin typeface="Garamond" panose="02020404030301010803" pitchFamily="18" charset="0"/>
              </a:rPr>
              <a:t>or discharging the defendant conditionally on his entering into a recognizance, with or without sureties, to be of good behavior and to appear at any time during such period not exceeding 3 years as may be specified in the order</a:t>
            </a:r>
            <a:endParaRPr lang="en-US" sz="2000" dirty="0">
              <a:latin typeface="Garamond" panose="02020404030301010803" pitchFamily="18" charset="0"/>
            </a:endParaRPr>
          </a:p>
          <a:p>
            <a:pPr marL="751205" marR="15240" indent="-457200" algn="just">
              <a:lnSpc>
                <a:spcPct val="121000"/>
              </a:lnSpc>
              <a:spcBef>
                <a:spcPts val="2965"/>
              </a:spcBef>
              <a:buFont typeface="Arial" panose="020B0604020202020204" pitchFamily="34" charset="0"/>
              <a:buChar char="•"/>
            </a:pPr>
            <a:r>
              <a:rPr lang="en-US" sz="2000" b="1" spc="-85" dirty="0">
                <a:latin typeface="Garamond" panose="02020404030301010803" pitchFamily="18" charset="0"/>
                <a:cs typeface="Times New Roman" panose="02020603050405020304" pitchFamily="18" charset="0"/>
              </a:rPr>
              <a:t>See. 453</a:t>
            </a:r>
            <a:r>
              <a:rPr lang="en-US" sz="2000" b="1" spc="-80" dirty="0">
                <a:latin typeface="Garamond" panose="02020404030301010803" pitchFamily="18" charset="0"/>
                <a:cs typeface="Times New Roman" panose="02020603050405020304" pitchFamily="18" charset="0"/>
              </a:rPr>
              <a:t> </a:t>
            </a:r>
            <a:r>
              <a:rPr lang="en-US" sz="2000" b="1" spc="15" dirty="0">
                <a:latin typeface="Garamond" panose="02020404030301010803" pitchFamily="18" charset="0"/>
                <a:cs typeface="Times New Roman" panose="02020603050405020304" pitchFamily="18" charset="0"/>
              </a:rPr>
              <a:t>– </a:t>
            </a:r>
            <a:r>
              <a:rPr lang="en-US" sz="2000" b="1" spc="-85" dirty="0">
                <a:latin typeface="Garamond" panose="02020404030301010803" pitchFamily="18" charset="0"/>
                <a:cs typeface="Times New Roman" panose="02020603050405020304" pitchFamily="18" charset="0"/>
              </a:rPr>
              <a:t>459</a:t>
            </a:r>
            <a:r>
              <a:rPr lang="en-US" sz="2000" b="1" spc="605" dirty="0">
                <a:latin typeface="Garamond" panose="02020404030301010803" pitchFamily="18" charset="0"/>
                <a:cs typeface="Times New Roman" panose="02020603050405020304" pitchFamily="18" charset="0"/>
              </a:rPr>
              <a:t> </a:t>
            </a:r>
            <a:r>
              <a:rPr lang="en-US" sz="2000" b="1" spc="-180" dirty="0">
                <a:latin typeface="Garamond" panose="02020404030301010803" pitchFamily="18" charset="0"/>
                <a:cs typeface="Times New Roman" panose="02020603050405020304" pitchFamily="18" charset="0"/>
              </a:rPr>
              <a:t>ACJA, 2015, S. 450  Imo  ACJL,  S. </a:t>
            </a:r>
            <a:r>
              <a:rPr lang="en-US" altLang="zh-CN" sz="2000" b="1" dirty="0">
                <a:latin typeface="Garamond" panose="02020404030301010803" pitchFamily="18" charset="0"/>
                <a:cs typeface="Garamond" panose="02020404030301010803" pitchFamily="18" charset="0"/>
              </a:rPr>
              <a:t>352(2) </a:t>
            </a:r>
            <a:r>
              <a:rPr lang="en-US" altLang="zh-CN" sz="2000" b="1" dirty="0" err="1">
                <a:latin typeface="Garamond" panose="02020404030301010803" pitchFamily="18" charset="0"/>
                <a:cs typeface="Garamond" panose="02020404030301010803" pitchFamily="18" charset="0"/>
              </a:rPr>
              <a:t>Borno</a:t>
            </a:r>
            <a:r>
              <a:rPr lang="en-US" altLang="zh-CN" sz="2000" b="1" dirty="0">
                <a:latin typeface="Garamond" panose="02020404030301010803" pitchFamily="18" charset="0"/>
                <a:cs typeface="Garamond" panose="02020404030301010803" pitchFamily="18" charset="0"/>
              </a:rPr>
              <a:t> ACJL</a:t>
            </a:r>
            <a:endParaRPr lang="en-US" sz="2000" spc="-10" dirty="0">
              <a:solidFill>
                <a:srgbClr val="2F313E"/>
              </a:solidFill>
              <a:latin typeface="Garamond" panose="02020404030301010803" pitchFamily="18" charset="0"/>
              <a:cs typeface="Times New Roman" panose="02020603050405020304"/>
            </a:endParaRPr>
          </a:p>
          <a:p>
            <a:pPr marL="751205" marR="15240" indent="-457200" algn="just">
              <a:lnSpc>
                <a:spcPct val="121000"/>
              </a:lnSpc>
              <a:spcBef>
                <a:spcPts val="2965"/>
              </a:spcBef>
              <a:buFont typeface="Arial" panose="020B0604020202020204" pitchFamily="34" charset="0"/>
              <a:buChar char="•"/>
            </a:pPr>
            <a:endParaRPr lang="en-US" sz="2000" dirty="0">
              <a:latin typeface="Garamond" panose="020204040303010108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15" dirty="0">
                <a:latin typeface="Garamond" panose="02020404030301010803" pitchFamily="18" charset="0"/>
                <a:cs typeface="Times New Roman" panose="02020603050405020304"/>
              </a:rPr>
              <a:t>Probation Cont..</a:t>
            </a:r>
            <a:endParaRPr lang="en-US" dirty="0"/>
          </a:p>
        </p:txBody>
      </p:sp>
      <p:sp>
        <p:nvSpPr>
          <p:cNvPr id="10" name="Rectangle 9"/>
          <p:cNvSpPr/>
          <p:nvPr/>
        </p:nvSpPr>
        <p:spPr>
          <a:xfrm>
            <a:off x="510284" y="1475318"/>
            <a:ext cx="10996772" cy="5078313"/>
          </a:xfrm>
          <a:prstGeom prst="rect">
            <a:avLst/>
          </a:prstGeom>
        </p:spPr>
        <p:txBody>
          <a:bodyPr wrap="square">
            <a:spAutoFit/>
          </a:bodyPr>
          <a:lstStyle/>
          <a:p>
            <a:pPr marL="323850" marR="15240" indent="-457200" algn="just">
              <a:spcBef>
                <a:spcPts val="600"/>
              </a:spcBef>
              <a:spcAft>
                <a:spcPts val="600"/>
              </a:spcAft>
              <a:buFont typeface="Arial" panose="020B0604020202020204" pitchFamily="34" charset="0"/>
              <a:buChar char="•"/>
            </a:pPr>
            <a:r>
              <a:rPr lang="en-US" sz="2200" b="1" spc="15" dirty="0">
                <a:solidFill>
                  <a:srgbClr val="2F313E"/>
                </a:solidFill>
                <a:latin typeface="Garamond" panose="02020404030301010803" pitchFamily="18" charset="0"/>
                <a:cs typeface="Times New Roman" panose="02020603050405020304"/>
              </a:rPr>
              <a:t>Conditions the court will consider</a:t>
            </a:r>
            <a:r>
              <a:rPr lang="en-US" sz="2200" b="1" spc="-10" dirty="0">
                <a:solidFill>
                  <a:srgbClr val="2F313E"/>
                </a:solidFill>
                <a:latin typeface="Garamond" panose="02020404030301010803" pitchFamily="18" charset="0"/>
                <a:cs typeface="Times New Roman" panose="02020603050405020304"/>
              </a:rPr>
              <a:t>:</a:t>
            </a:r>
            <a:endParaRPr lang="en-US" sz="2200" b="1" spc="-10" dirty="0">
              <a:solidFill>
                <a:srgbClr val="2F313E"/>
              </a:solidFill>
              <a:latin typeface="Garamond" panose="02020404030301010803" pitchFamily="18" charset="0"/>
              <a:cs typeface="Times New Roman" panose="02020603050405020304"/>
            </a:endParaRPr>
          </a:p>
          <a:p>
            <a:pPr marL="323850" marR="15240" indent="-457200" algn="just">
              <a:spcBef>
                <a:spcPts val="600"/>
              </a:spcBef>
              <a:spcAft>
                <a:spcPts val="600"/>
              </a:spcAft>
              <a:buFont typeface="+mj-lt"/>
              <a:buAutoNum type="alphaLcParenR"/>
            </a:pPr>
            <a:r>
              <a:rPr lang="en-US" sz="2200" dirty="0">
                <a:latin typeface="Garamond" panose="02020404030301010803" pitchFamily="18" charset="0"/>
              </a:rPr>
              <a:t>the character, antecedents, age, health, or mental condition of the defendant charged</a:t>
            </a:r>
            <a:endParaRPr lang="en-US" sz="2200" dirty="0">
              <a:latin typeface="Garamond" panose="02020404030301010803" pitchFamily="18" charset="0"/>
            </a:endParaRPr>
          </a:p>
          <a:p>
            <a:pPr marL="323850" marR="15240" indent="-457200" algn="just">
              <a:spcBef>
                <a:spcPts val="600"/>
              </a:spcBef>
              <a:spcAft>
                <a:spcPts val="600"/>
              </a:spcAft>
              <a:buFont typeface="+mj-lt"/>
              <a:buAutoNum type="alphaLcParenR"/>
            </a:pPr>
            <a:r>
              <a:rPr lang="en-US" sz="2200" dirty="0">
                <a:latin typeface="Garamond" panose="02020404030301010803" pitchFamily="18" charset="0"/>
              </a:rPr>
              <a:t>the trivial nature of the offence, or</a:t>
            </a:r>
            <a:endParaRPr lang="zh-CN" altLang="en-US" sz="2200" kern="0" dirty="0">
              <a:solidFill>
                <a:schemeClr val="bg2">
                  <a:lumMod val="10000"/>
                </a:schemeClr>
              </a:solidFill>
              <a:latin typeface="Garamond" panose="02020404030301010803" pitchFamily="18" charset="0"/>
              <a:cs typeface="Garamond" panose="02020404030301010803" pitchFamily="18" charset="0"/>
            </a:endParaRPr>
          </a:p>
          <a:p>
            <a:pPr marL="323850" marR="15240" indent="-457200" algn="just">
              <a:spcBef>
                <a:spcPts val="600"/>
              </a:spcBef>
              <a:spcAft>
                <a:spcPts val="600"/>
              </a:spcAft>
              <a:buFont typeface="+mj-lt"/>
              <a:buAutoNum type="alphaLcParenR"/>
            </a:pPr>
            <a:r>
              <a:rPr lang="en-US" sz="2200" dirty="0">
                <a:latin typeface="Garamond" panose="02020404030301010803" pitchFamily="18" charset="0"/>
              </a:rPr>
              <a:t>the extenuating circumstances under which the offence was committed it is inexpedient to inflict a punishment or any order than a nominal punishment or that it is expedient to release the defendant on probation, the court may, without proceeding to conviction, make a probation order.</a:t>
            </a:r>
            <a:endParaRPr lang="en-US" sz="2200" dirty="0">
              <a:latin typeface="Garamond" panose="02020404030301010803" pitchFamily="18" charset="0"/>
            </a:endParaRPr>
          </a:p>
          <a:p>
            <a:pPr marL="323850" marR="15240" indent="-457200" algn="just">
              <a:spcBef>
                <a:spcPts val="600"/>
              </a:spcBef>
              <a:spcAft>
                <a:spcPts val="600"/>
              </a:spcAft>
              <a:buFont typeface="Arial" panose="020B0604020202020204" pitchFamily="34" charset="0"/>
              <a:buChar char="•"/>
            </a:pPr>
            <a:r>
              <a:rPr lang="en-US" sz="2200" dirty="0">
                <a:latin typeface="Garamond" panose="02020404030301010803" pitchFamily="18" charset="0"/>
              </a:rPr>
              <a:t>The court in addition to a probation order can make an order  for restitution, the payment of damages for injury or compensation for any loss suffered.</a:t>
            </a:r>
            <a:endParaRPr lang="en-US" sz="2200" dirty="0">
              <a:latin typeface="Garamond" panose="02020404030301010803" pitchFamily="18" charset="0"/>
            </a:endParaRPr>
          </a:p>
          <a:p>
            <a:pPr marL="323850" marR="15240" indent="-457200" algn="just">
              <a:spcBef>
                <a:spcPts val="600"/>
              </a:spcBef>
              <a:spcAft>
                <a:spcPts val="600"/>
              </a:spcAft>
              <a:buFont typeface="Arial" panose="020B0604020202020204" pitchFamily="34" charset="0"/>
              <a:buChar char="•"/>
            </a:pPr>
            <a:r>
              <a:rPr lang="en-US" sz="2200" dirty="0">
                <a:latin typeface="Garamond" panose="02020404030301010803" pitchFamily="18" charset="0"/>
              </a:rPr>
              <a:t>The defendant shall be under the supervision of a probation officer. Who shall be appointed in accordance to the regulations made by the Chief Judge of the State. </a:t>
            </a:r>
            <a:endParaRPr lang="en-US" sz="2200" b="1" dirty="0">
              <a:latin typeface="Garamond" panose="02020404030301010803" pitchFamily="18" charset="0"/>
            </a:endParaRPr>
          </a:p>
          <a:p>
            <a:pPr marL="323850" marR="15240" indent="-457200" algn="just">
              <a:spcBef>
                <a:spcPts val="600"/>
              </a:spcBef>
              <a:spcAft>
                <a:spcPts val="600"/>
              </a:spcAft>
              <a:buFont typeface="Arial" panose="020B0604020202020204" pitchFamily="34" charset="0"/>
              <a:buChar char="•"/>
            </a:pPr>
            <a:r>
              <a:rPr lang="en-US" sz="2200" dirty="0">
                <a:latin typeface="Garamond" panose="02020404030301010803" pitchFamily="18" charset="0"/>
              </a:rPr>
              <a:t>The terms and conditions of probation can be varied</a:t>
            </a:r>
            <a:r>
              <a:rPr lang="en-US" sz="2200" b="1" dirty="0">
                <a:latin typeface="Garamond" panose="02020404030301010803" pitchFamily="18" charset="0"/>
              </a:rPr>
              <a:t>.</a:t>
            </a:r>
            <a:endParaRPr lang="en-US" sz="2200" b="1" dirty="0">
              <a:latin typeface="Garamond" panose="02020404030301010803"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033" name="Rectangle 1032"/>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p:cNvSpPr>
            <a:spLocks noGrp="1" noRot="1" noChangeAspect="1" noMove="1" noResize="1" noEditPoints="1" noAdjustHandles="1" noChangeArrowheads="1" noChangeShapeType="1" noTextEdit="1"/>
          </p:cNvSpPr>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7572" y="524095"/>
            <a:ext cx="6103739" cy="2148841"/>
          </a:xfrm>
        </p:spPr>
        <p:txBody>
          <a:bodyPr vert="horz" lIns="91440" tIns="45720" rIns="91440" bIns="45720" rtlCol="0" anchor="t">
            <a:normAutofit/>
          </a:bodyPr>
          <a:lstStyle/>
          <a:p>
            <a:pPr algn="just"/>
            <a:r>
              <a:rPr lang="en-US" sz="3200" b="1" dirty="0">
                <a:latin typeface="Garamond" panose="02020404030301010803" pitchFamily="18" charset="0"/>
              </a:rPr>
              <a:t>Suspended Sentence</a:t>
            </a:r>
            <a:endParaRPr lang="en-US" sz="3200" kern="1200" dirty="0">
              <a:latin typeface="Aharoni" panose="02010803020104030203" pitchFamily="2" charset="-79"/>
              <a:cs typeface="Aharoni" panose="02010803020104030203" pitchFamily="2" charset="-79"/>
            </a:endParaRPr>
          </a:p>
        </p:txBody>
      </p:sp>
      <p:pic>
        <p:nvPicPr>
          <p:cNvPr id="1028" name="Picture 4" descr="Rethinking Criminal Justice in Canada featured image"/>
          <p:cNvPicPr>
            <a:picLocks noChangeAspect="1" noChangeArrowheads="1"/>
          </p:cNvPicPr>
          <p:nvPr/>
        </p:nvPicPr>
        <p:blipFill rotWithShape="1">
          <a:blip r:embed="rId1">
            <a:extLst>
              <a:ext uri="{28A0092B-C50C-407E-A947-70E740481C1C}">
                <a14:useLocalDpi xmlns:a14="http://schemas.microsoft.com/office/drawing/2010/main" val="0"/>
              </a:ext>
            </a:extLst>
          </a:blip>
          <a:srcRect l="38903" r="958"/>
          <a:stretch>
            <a:fillRect/>
          </a:stretch>
        </p:blipFill>
        <p:spPr bwMode="auto">
          <a:xfrm>
            <a:off x="-1" y="4709157"/>
            <a:ext cx="3381153" cy="2148841"/>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7572" y="1206668"/>
            <a:ext cx="10994064" cy="512723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dirty="0">
                <a:latin typeface="Garamond" panose="02020404030301010803" pitchFamily="18" charset="0"/>
              </a:rPr>
              <a:t>The court may order that the sentence it imposed on the convict be with or without conditions, suspended, in which case, the convict shall not be required to serve the sentence in accordance with the conditions of the suspension. </a:t>
            </a:r>
            <a:r>
              <a:rPr lang="en-US" sz="2000" b="1" spc="10" dirty="0">
                <a:solidFill>
                  <a:srgbClr val="2F313E"/>
                </a:solidFill>
                <a:latin typeface="Times New Roman" panose="02020603050405020304"/>
                <a:cs typeface="Times New Roman" panose="02020603050405020304"/>
              </a:rPr>
              <a:t>Section</a:t>
            </a:r>
            <a:r>
              <a:rPr lang="en-US" sz="2000" b="1" spc="5" dirty="0">
                <a:solidFill>
                  <a:srgbClr val="2F313E"/>
                </a:solidFill>
                <a:latin typeface="Times New Roman" panose="02020603050405020304"/>
                <a:cs typeface="Times New Roman" panose="02020603050405020304"/>
              </a:rPr>
              <a:t> </a:t>
            </a:r>
            <a:r>
              <a:rPr lang="en-US" sz="2000" b="1" spc="-85" dirty="0">
                <a:solidFill>
                  <a:srgbClr val="2F313E"/>
                </a:solidFill>
                <a:latin typeface="Times New Roman" panose="02020603050405020304"/>
                <a:cs typeface="Times New Roman" panose="02020603050405020304"/>
              </a:rPr>
              <a:t>460</a:t>
            </a:r>
            <a:r>
              <a:rPr lang="en-US" sz="2000" b="1" dirty="0">
                <a:solidFill>
                  <a:srgbClr val="2F313E"/>
                </a:solidFill>
                <a:latin typeface="Times New Roman" panose="02020603050405020304"/>
                <a:cs typeface="Times New Roman" panose="02020603050405020304"/>
              </a:rPr>
              <a:t> </a:t>
            </a:r>
            <a:r>
              <a:rPr lang="en-US" sz="2000" b="1" spc="20" dirty="0">
                <a:solidFill>
                  <a:srgbClr val="2F313E"/>
                </a:solidFill>
                <a:latin typeface="Times New Roman" panose="02020603050405020304"/>
                <a:cs typeface="Times New Roman" panose="02020603050405020304"/>
              </a:rPr>
              <a:t>(1)</a:t>
            </a:r>
            <a:r>
              <a:rPr lang="en-US" sz="2000" b="1" spc="5" dirty="0">
                <a:solidFill>
                  <a:srgbClr val="2F313E"/>
                </a:solidFill>
                <a:latin typeface="Times New Roman" panose="02020603050405020304"/>
                <a:cs typeface="Times New Roman" panose="02020603050405020304"/>
              </a:rPr>
              <a:t> </a:t>
            </a:r>
            <a:r>
              <a:rPr lang="en-US" sz="2000" b="1" spc="-185" dirty="0">
                <a:solidFill>
                  <a:srgbClr val="2F313E"/>
                </a:solidFill>
                <a:latin typeface="Times New Roman" panose="02020603050405020304"/>
                <a:cs typeface="Times New Roman" panose="02020603050405020304"/>
              </a:rPr>
              <a:t>ACJA</a:t>
            </a:r>
            <a:endParaRPr lang="en-US" sz="2000" b="1" dirty="0">
              <a:latin typeface="Garamond" panose="02020404030301010803" pitchFamily="18" charset="0"/>
            </a:endParaRPr>
          </a:p>
          <a:p>
            <a:pPr marL="285750" indent="-285750" algn="just">
              <a:lnSpc>
                <a:spcPct val="150000"/>
              </a:lnSpc>
              <a:buFont typeface="Arial" panose="020B0604020202020204" pitchFamily="34" charset="0"/>
              <a:buChar char="•"/>
            </a:pPr>
            <a:r>
              <a:rPr lang="en-US" sz="2000" dirty="0">
                <a:latin typeface="Garamond" panose="02020404030301010803" pitchFamily="18" charset="0"/>
              </a:rPr>
              <a:t>The court may, with or without conditions, sentence the convict to perform specified service in his community or such community or place as the court may direct. </a:t>
            </a:r>
            <a:r>
              <a:rPr lang="en-US" sz="2000" b="1" spc="10" dirty="0">
                <a:solidFill>
                  <a:srgbClr val="2F313E"/>
                </a:solidFill>
                <a:latin typeface="Times New Roman" panose="02020603050405020304"/>
                <a:cs typeface="Times New Roman" panose="02020603050405020304"/>
              </a:rPr>
              <a:t>Section</a:t>
            </a:r>
            <a:r>
              <a:rPr lang="en-US" sz="2000" b="1" spc="5" dirty="0">
                <a:solidFill>
                  <a:srgbClr val="2F313E"/>
                </a:solidFill>
                <a:latin typeface="Times New Roman" panose="02020603050405020304"/>
                <a:cs typeface="Times New Roman" panose="02020603050405020304"/>
              </a:rPr>
              <a:t> </a:t>
            </a:r>
            <a:r>
              <a:rPr lang="en-US" sz="2000" b="1" spc="-85" dirty="0">
                <a:solidFill>
                  <a:srgbClr val="2F313E"/>
                </a:solidFill>
                <a:latin typeface="Times New Roman" panose="02020603050405020304"/>
                <a:cs typeface="Times New Roman" panose="02020603050405020304"/>
              </a:rPr>
              <a:t>460</a:t>
            </a:r>
            <a:r>
              <a:rPr lang="en-US" sz="2000" b="1" dirty="0">
                <a:solidFill>
                  <a:srgbClr val="2F313E"/>
                </a:solidFill>
                <a:latin typeface="Times New Roman" panose="02020603050405020304"/>
                <a:cs typeface="Times New Roman" panose="02020603050405020304"/>
              </a:rPr>
              <a:t> </a:t>
            </a:r>
            <a:r>
              <a:rPr lang="en-US" sz="2000" b="1" spc="20" dirty="0">
                <a:solidFill>
                  <a:srgbClr val="2F313E"/>
                </a:solidFill>
                <a:latin typeface="Times New Roman" panose="02020603050405020304"/>
                <a:cs typeface="Times New Roman" panose="02020603050405020304"/>
              </a:rPr>
              <a:t>(1)</a:t>
            </a:r>
            <a:r>
              <a:rPr lang="en-US" sz="2000" b="1" spc="5" dirty="0">
                <a:solidFill>
                  <a:srgbClr val="2F313E"/>
                </a:solidFill>
                <a:latin typeface="Times New Roman" panose="02020603050405020304"/>
                <a:cs typeface="Times New Roman" panose="02020603050405020304"/>
              </a:rPr>
              <a:t> </a:t>
            </a:r>
            <a:r>
              <a:rPr lang="en-US" sz="2000" b="1" spc="-185" dirty="0">
                <a:solidFill>
                  <a:srgbClr val="2F313E"/>
                </a:solidFill>
                <a:latin typeface="Times New Roman" panose="02020603050405020304"/>
                <a:cs typeface="Times New Roman" panose="02020603050405020304"/>
              </a:rPr>
              <a:t>ACJA</a:t>
            </a:r>
            <a:endParaRPr lang="en-US" sz="2000" b="1" dirty="0">
              <a:latin typeface="Garamond" panose="02020404030301010803" pitchFamily="18" charset="0"/>
            </a:endParaRPr>
          </a:p>
          <a:p>
            <a:pPr marL="285750" indent="-285750" algn="just">
              <a:lnSpc>
                <a:spcPct val="150000"/>
              </a:lnSpc>
              <a:buFont typeface="Arial" panose="020B0604020202020204" pitchFamily="34" charset="0"/>
              <a:buChar char="•"/>
            </a:pPr>
            <a:r>
              <a:rPr lang="en-US" sz="2000" dirty="0">
                <a:latin typeface="Garamond" panose="02020404030301010803" pitchFamily="18" charset="0"/>
              </a:rPr>
              <a:t>A convict shall not be sentenced to suspended sentence or to community service for an offence involving </a:t>
            </a:r>
            <a:r>
              <a:rPr lang="en-US" sz="2000" b="1" dirty="0">
                <a:latin typeface="Garamond" panose="02020404030301010803" pitchFamily="18" charset="0"/>
              </a:rPr>
              <a:t>the use of arms, offensive weapon, sexual offences or for an offence which the punishment exceeds imprisonment for a term of 3 years </a:t>
            </a:r>
            <a:r>
              <a:rPr lang="en-US" sz="2000" dirty="0">
                <a:latin typeface="Garamond" panose="02020404030301010803" pitchFamily="18" charset="0"/>
              </a:rPr>
              <a:t>. </a:t>
            </a:r>
            <a:r>
              <a:rPr lang="en-US" sz="2000" b="1" spc="10" dirty="0">
                <a:solidFill>
                  <a:srgbClr val="2F313E"/>
                </a:solidFill>
                <a:latin typeface="Times New Roman" panose="02020603050405020304"/>
                <a:cs typeface="Times New Roman" panose="02020603050405020304"/>
              </a:rPr>
              <a:t>Section</a:t>
            </a:r>
            <a:r>
              <a:rPr lang="en-US" sz="2000" b="1" spc="5" dirty="0">
                <a:solidFill>
                  <a:srgbClr val="2F313E"/>
                </a:solidFill>
                <a:latin typeface="Times New Roman" panose="02020603050405020304"/>
                <a:cs typeface="Times New Roman" panose="02020603050405020304"/>
              </a:rPr>
              <a:t> </a:t>
            </a:r>
            <a:r>
              <a:rPr lang="en-US" sz="2000" b="1" spc="-85" dirty="0">
                <a:solidFill>
                  <a:srgbClr val="2F313E"/>
                </a:solidFill>
                <a:latin typeface="Times New Roman" panose="02020603050405020304"/>
                <a:cs typeface="Times New Roman" panose="02020603050405020304"/>
              </a:rPr>
              <a:t>460</a:t>
            </a:r>
            <a:r>
              <a:rPr lang="en-US" sz="2000" b="1" dirty="0">
                <a:solidFill>
                  <a:srgbClr val="2F313E"/>
                </a:solidFill>
                <a:latin typeface="Times New Roman" panose="02020603050405020304"/>
                <a:cs typeface="Times New Roman" panose="02020603050405020304"/>
              </a:rPr>
              <a:t> </a:t>
            </a:r>
            <a:r>
              <a:rPr lang="en-US" sz="2000" b="1" spc="20" dirty="0">
                <a:solidFill>
                  <a:srgbClr val="2F313E"/>
                </a:solidFill>
                <a:latin typeface="Times New Roman" panose="02020603050405020304"/>
                <a:cs typeface="Times New Roman" panose="02020603050405020304"/>
              </a:rPr>
              <a:t>(3)</a:t>
            </a:r>
            <a:r>
              <a:rPr lang="en-US" sz="2000" b="1" spc="5" dirty="0">
                <a:solidFill>
                  <a:srgbClr val="2F313E"/>
                </a:solidFill>
                <a:latin typeface="Times New Roman" panose="02020603050405020304"/>
                <a:cs typeface="Times New Roman" panose="02020603050405020304"/>
              </a:rPr>
              <a:t> </a:t>
            </a:r>
            <a:r>
              <a:rPr lang="en-US" sz="2000" b="1" spc="-185" dirty="0">
                <a:solidFill>
                  <a:srgbClr val="2F313E"/>
                </a:solidFill>
                <a:latin typeface="Times New Roman" panose="02020603050405020304"/>
                <a:cs typeface="Times New Roman" panose="02020603050405020304"/>
              </a:rPr>
              <a:t>ACJA.</a:t>
            </a:r>
            <a:endParaRPr lang="en-US" sz="2000" b="1" dirty="0">
              <a:latin typeface="Garamond" panose="02020404030301010803" pitchFamily="18" charset="0"/>
            </a:endParaRPr>
          </a:p>
          <a:p>
            <a:pPr marL="285750" indent="-285750" algn="just">
              <a:lnSpc>
                <a:spcPct val="150000"/>
              </a:lnSpc>
              <a:buFont typeface="Arial" panose="020B0604020202020204" pitchFamily="34" charset="0"/>
              <a:buChar char="•"/>
            </a:pPr>
            <a:r>
              <a:rPr lang="en-US" sz="2000" spc="60" dirty="0">
                <a:latin typeface="Garamond" panose="02020404030301010803" pitchFamily="18" charset="0"/>
                <a:cs typeface="Times New Roman" panose="02020603050405020304"/>
              </a:rPr>
              <a:t>In </a:t>
            </a:r>
            <a:r>
              <a:rPr lang="en-US" sz="2000" spc="-90" dirty="0">
                <a:latin typeface="Garamond" panose="02020404030301010803" pitchFamily="18" charset="0"/>
                <a:cs typeface="Times New Roman" panose="02020603050405020304"/>
              </a:rPr>
              <a:t>exercising </a:t>
            </a:r>
            <a:r>
              <a:rPr lang="en-US" sz="2000" spc="-55" dirty="0">
                <a:latin typeface="Garamond" panose="02020404030301010803" pitchFamily="18" charset="0"/>
                <a:cs typeface="Times New Roman" panose="02020603050405020304"/>
              </a:rPr>
              <a:t>its </a:t>
            </a:r>
            <a:r>
              <a:rPr lang="en-US" sz="2000" spc="-40" dirty="0">
                <a:latin typeface="Garamond" panose="02020404030301010803" pitchFamily="18" charset="0"/>
                <a:cs typeface="Times New Roman" panose="02020603050405020304"/>
              </a:rPr>
              <a:t>discretion, </a:t>
            </a:r>
            <a:r>
              <a:rPr lang="en-US" sz="2000" spc="5" dirty="0">
                <a:latin typeface="Garamond" panose="02020404030301010803" pitchFamily="18" charset="0"/>
                <a:cs typeface="Times New Roman" panose="02020603050405020304"/>
              </a:rPr>
              <a:t>the </a:t>
            </a:r>
            <a:r>
              <a:rPr lang="en-US" sz="2000" spc="10" dirty="0">
                <a:latin typeface="Garamond" panose="02020404030301010803" pitchFamily="18" charset="0"/>
                <a:cs typeface="Times New Roman" panose="02020603050405020304"/>
              </a:rPr>
              <a:t>Court </a:t>
            </a:r>
            <a:r>
              <a:rPr lang="en-US" sz="2000" spc="-90" dirty="0">
                <a:latin typeface="Garamond" panose="02020404030301010803" pitchFamily="18" charset="0"/>
                <a:cs typeface="Times New Roman" panose="02020603050405020304"/>
              </a:rPr>
              <a:t>shall </a:t>
            </a:r>
            <a:r>
              <a:rPr lang="en-US" sz="2000" spc="-85" dirty="0">
                <a:latin typeface="Garamond" panose="02020404030301010803" pitchFamily="18" charset="0"/>
                <a:cs typeface="Times New Roman" panose="02020603050405020304"/>
              </a:rPr>
              <a:t>have </a:t>
            </a:r>
            <a:r>
              <a:rPr lang="en-US" sz="2000" spc="-40" dirty="0">
                <a:latin typeface="Garamond" panose="02020404030301010803" pitchFamily="18" charset="0"/>
                <a:cs typeface="Times New Roman" panose="02020603050405020304"/>
              </a:rPr>
              <a:t>regard </a:t>
            </a:r>
            <a:r>
              <a:rPr lang="en-US" sz="2000" spc="45" dirty="0">
                <a:latin typeface="Garamond" panose="02020404030301010803" pitchFamily="18" charset="0"/>
                <a:cs typeface="Times New Roman" panose="02020603050405020304"/>
              </a:rPr>
              <a:t>to </a:t>
            </a:r>
            <a:r>
              <a:rPr lang="en-US" sz="2000" dirty="0">
                <a:latin typeface="Garamond" panose="02020404030301010803" pitchFamily="18" charset="0"/>
                <a:cs typeface="Times New Roman" panose="02020603050405020304"/>
              </a:rPr>
              <a:t>the </a:t>
            </a:r>
            <a:r>
              <a:rPr lang="en-US" sz="2000" spc="5" dirty="0">
                <a:latin typeface="Garamond" panose="02020404030301010803" pitchFamily="18" charset="0"/>
                <a:cs typeface="Times New Roman" panose="02020603050405020304"/>
              </a:rPr>
              <a:t> </a:t>
            </a:r>
            <a:r>
              <a:rPr lang="en-US" sz="2000" spc="-25" dirty="0">
                <a:latin typeface="Garamond" panose="02020404030301010803" pitchFamily="18" charset="0"/>
                <a:cs typeface="Times New Roman" panose="02020603050405020304"/>
              </a:rPr>
              <a:t>need </a:t>
            </a:r>
            <a:r>
              <a:rPr lang="en-US" sz="2000" spc="45" dirty="0">
                <a:latin typeface="Garamond" panose="02020404030301010803" pitchFamily="18" charset="0"/>
                <a:cs typeface="Times New Roman" panose="02020603050405020304"/>
              </a:rPr>
              <a:t>to </a:t>
            </a:r>
            <a:r>
              <a:rPr lang="en-US" sz="2000" spc="-40" dirty="0">
                <a:latin typeface="Garamond" panose="02020404030301010803" pitchFamily="18" charset="0"/>
                <a:cs typeface="Times New Roman" panose="02020603050405020304"/>
              </a:rPr>
              <a:t>reduce </a:t>
            </a:r>
            <a:r>
              <a:rPr lang="en-US" sz="2000" spc="-25" dirty="0">
                <a:latin typeface="Garamond" panose="02020404030301010803" pitchFamily="18" charset="0"/>
                <a:cs typeface="Times New Roman" panose="02020603050405020304"/>
              </a:rPr>
              <a:t>congestion </a:t>
            </a:r>
            <a:r>
              <a:rPr lang="en-US" sz="2000" spc="-50" dirty="0">
                <a:latin typeface="Garamond" panose="02020404030301010803" pitchFamily="18" charset="0"/>
                <a:cs typeface="Times New Roman" panose="02020603050405020304"/>
              </a:rPr>
              <a:t>in </a:t>
            </a:r>
            <a:r>
              <a:rPr lang="en-US" sz="2000" spc="-45" dirty="0">
                <a:latin typeface="Garamond" panose="02020404030301010803" pitchFamily="18" charset="0"/>
                <a:cs typeface="Times New Roman" panose="02020603050405020304"/>
              </a:rPr>
              <a:t>prisons, </a:t>
            </a:r>
            <a:r>
              <a:rPr lang="en-US" sz="2000" spc="-55" dirty="0">
                <a:latin typeface="Garamond" panose="02020404030301010803" pitchFamily="18" charset="0"/>
                <a:cs typeface="Times New Roman" panose="02020603050405020304"/>
              </a:rPr>
              <a:t>rehabilitate </a:t>
            </a:r>
            <a:r>
              <a:rPr lang="en-US" sz="2000" spc="-25" dirty="0">
                <a:latin typeface="Garamond" panose="02020404030301010803" pitchFamily="18" charset="0"/>
                <a:cs typeface="Times New Roman" panose="02020603050405020304"/>
              </a:rPr>
              <a:t>prisoners </a:t>
            </a:r>
            <a:r>
              <a:rPr lang="en-US" sz="2000" spc="-20" dirty="0">
                <a:latin typeface="Garamond" panose="02020404030301010803" pitchFamily="18" charset="0"/>
                <a:cs typeface="Times New Roman" panose="02020603050405020304"/>
              </a:rPr>
              <a:t> and</a:t>
            </a:r>
            <a:r>
              <a:rPr lang="en-US" sz="2000" spc="-15" dirty="0">
                <a:latin typeface="Garamond" panose="02020404030301010803" pitchFamily="18" charset="0"/>
                <a:cs typeface="Times New Roman" panose="02020603050405020304"/>
              </a:rPr>
              <a:t> </a:t>
            </a:r>
            <a:r>
              <a:rPr lang="en-US" sz="2000" spc="-25" dirty="0">
                <a:latin typeface="Garamond" panose="02020404030301010803" pitchFamily="18" charset="0"/>
                <a:cs typeface="Times New Roman" panose="02020603050405020304"/>
              </a:rPr>
              <a:t>prevent</a:t>
            </a:r>
            <a:r>
              <a:rPr lang="en-US" sz="2000" spc="-20" dirty="0">
                <a:latin typeface="Garamond" panose="02020404030301010803" pitchFamily="18" charset="0"/>
                <a:cs typeface="Times New Roman" panose="02020603050405020304"/>
              </a:rPr>
              <a:t> </a:t>
            </a:r>
            <a:r>
              <a:rPr lang="en-US" sz="2000" spc="-45" dirty="0">
                <a:latin typeface="Garamond" panose="02020404030301010803" pitchFamily="18" charset="0"/>
                <a:cs typeface="Times New Roman" panose="02020603050405020304"/>
              </a:rPr>
              <a:t>convicts</a:t>
            </a:r>
            <a:r>
              <a:rPr lang="en-US" sz="2000" spc="-40" dirty="0">
                <a:latin typeface="Garamond" panose="02020404030301010803" pitchFamily="18" charset="0"/>
                <a:cs typeface="Times New Roman" panose="02020603050405020304"/>
              </a:rPr>
              <a:t> </a:t>
            </a:r>
            <a:r>
              <a:rPr lang="en-US" sz="2000" spc="-25" dirty="0">
                <a:latin typeface="Garamond" panose="02020404030301010803" pitchFamily="18" charset="0"/>
                <a:cs typeface="Times New Roman" panose="02020603050405020304"/>
              </a:rPr>
              <a:t>who</a:t>
            </a:r>
            <a:r>
              <a:rPr lang="en-US" sz="2000" spc="-20" dirty="0">
                <a:latin typeface="Garamond" panose="02020404030301010803" pitchFamily="18" charset="0"/>
                <a:cs typeface="Times New Roman" panose="02020603050405020304"/>
              </a:rPr>
              <a:t> </a:t>
            </a:r>
            <a:r>
              <a:rPr lang="en-US" sz="2000" spc="-25" dirty="0">
                <a:latin typeface="Garamond" panose="02020404030301010803" pitchFamily="18" charset="0"/>
                <a:cs typeface="Times New Roman" panose="02020603050405020304"/>
              </a:rPr>
              <a:t>commit</a:t>
            </a:r>
            <a:r>
              <a:rPr lang="en-US" sz="2000" spc="-20" dirty="0">
                <a:latin typeface="Garamond" panose="02020404030301010803" pitchFamily="18" charset="0"/>
                <a:cs typeface="Times New Roman" panose="02020603050405020304"/>
              </a:rPr>
              <a:t> </a:t>
            </a:r>
            <a:r>
              <a:rPr lang="en-US" sz="2000" spc="-70" dirty="0">
                <a:latin typeface="Garamond" panose="02020404030301010803" pitchFamily="18" charset="0"/>
                <a:cs typeface="Times New Roman" panose="02020603050405020304"/>
              </a:rPr>
              <a:t>simple</a:t>
            </a:r>
            <a:r>
              <a:rPr lang="en-US" sz="2000" spc="-65" dirty="0">
                <a:latin typeface="Garamond" panose="02020404030301010803" pitchFamily="18" charset="0"/>
                <a:cs typeface="Times New Roman" panose="02020603050405020304"/>
              </a:rPr>
              <a:t> </a:t>
            </a:r>
            <a:r>
              <a:rPr lang="en-US" sz="2000" spc="-35" dirty="0">
                <a:latin typeface="Garamond" panose="02020404030301010803" pitchFamily="18" charset="0"/>
                <a:cs typeface="Times New Roman" panose="02020603050405020304"/>
              </a:rPr>
              <a:t>offences</a:t>
            </a:r>
            <a:r>
              <a:rPr lang="en-US" sz="2000" spc="-30" dirty="0">
                <a:latin typeface="Garamond" panose="02020404030301010803" pitchFamily="18" charset="0"/>
                <a:cs typeface="Times New Roman" panose="02020603050405020304"/>
              </a:rPr>
              <a:t> </a:t>
            </a:r>
            <a:r>
              <a:rPr lang="en-US" sz="2000" spc="5" dirty="0">
                <a:latin typeface="Garamond" panose="02020404030301010803" pitchFamily="18" charset="0"/>
                <a:cs typeface="Times New Roman" panose="02020603050405020304"/>
              </a:rPr>
              <a:t>from </a:t>
            </a:r>
            <a:r>
              <a:rPr lang="en-US" sz="2000" spc="10" dirty="0">
                <a:latin typeface="Garamond" panose="02020404030301010803" pitchFamily="18" charset="0"/>
                <a:cs typeface="Times New Roman" panose="02020603050405020304"/>
              </a:rPr>
              <a:t> </a:t>
            </a:r>
            <a:r>
              <a:rPr lang="en-US" sz="2000" spc="-95" dirty="0">
                <a:latin typeface="Garamond" panose="02020404030301010803" pitchFamily="18" charset="0"/>
                <a:cs typeface="Times New Roman" panose="02020603050405020304"/>
              </a:rPr>
              <a:t>mixing</a:t>
            </a:r>
            <a:r>
              <a:rPr lang="en-US" sz="2000" dirty="0">
                <a:latin typeface="Garamond" panose="02020404030301010803" pitchFamily="18" charset="0"/>
                <a:cs typeface="Times New Roman" panose="02020603050405020304"/>
              </a:rPr>
              <a:t> </a:t>
            </a:r>
            <a:r>
              <a:rPr lang="en-US" sz="2000" spc="-55" dirty="0">
                <a:latin typeface="Garamond" panose="02020404030301010803" pitchFamily="18" charset="0"/>
                <a:cs typeface="Times New Roman" panose="02020603050405020304"/>
              </a:rPr>
              <a:t>with</a:t>
            </a:r>
            <a:r>
              <a:rPr lang="en-US" sz="2000" spc="5" dirty="0">
                <a:latin typeface="Garamond" panose="02020404030301010803" pitchFamily="18" charset="0"/>
                <a:cs typeface="Times New Roman" panose="02020603050405020304"/>
              </a:rPr>
              <a:t> </a:t>
            </a:r>
            <a:r>
              <a:rPr lang="en-US" sz="2000" spc="-20" dirty="0">
                <a:latin typeface="Garamond" panose="02020404030301010803" pitchFamily="18" charset="0"/>
                <a:cs typeface="Times New Roman" panose="02020603050405020304"/>
              </a:rPr>
              <a:t>hardened</a:t>
            </a:r>
            <a:r>
              <a:rPr lang="en-US" sz="2000" spc="5" dirty="0">
                <a:latin typeface="Garamond" panose="02020404030301010803" pitchFamily="18" charset="0"/>
                <a:cs typeface="Times New Roman" panose="02020603050405020304"/>
              </a:rPr>
              <a:t> </a:t>
            </a:r>
            <a:r>
              <a:rPr lang="en-US" sz="2000" spc="-90" dirty="0">
                <a:latin typeface="Garamond" panose="02020404030301010803" pitchFamily="18" charset="0"/>
                <a:cs typeface="Times New Roman" panose="02020603050405020304"/>
              </a:rPr>
              <a:t>criminals. </a:t>
            </a:r>
            <a:r>
              <a:rPr lang="en-US" sz="2000" b="1" spc="-90" dirty="0">
                <a:latin typeface="Garamond" panose="02020404030301010803" pitchFamily="18" charset="0"/>
                <a:cs typeface="Times New Roman" panose="02020603050405020304"/>
              </a:rPr>
              <a:t>Section 460(4) ACJA</a:t>
            </a:r>
            <a:endParaRPr lang="en-US" sz="2000" b="1" dirty="0">
              <a:latin typeface="Garamond" panose="020204040303010108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CN" b="1" dirty="0">
                <a:latin typeface="Garamond" panose="02020404030301010803" pitchFamily="18" charset="0"/>
              </a:rPr>
              <a:t>Community Service </a:t>
            </a:r>
            <a:endParaRPr lang="en-US" dirty="0"/>
          </a:p>
        </p:txBody>
      </p:sp>
      <p:sp>
        <p:nvSpPr>
          <p:cNvPr id="5" name="Rectangle 4"/>
          <p:cNvSpPr/>
          <p:nvPr/>
        </p:nvSpPr>
        <p:spPr>
          <a:xfrm>
            <a:off x="674669" y="1769916"/>
            <a:ext cx="7380269" cy="462370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altLang="zh-CN" dirty="0">
                <a:solidFill>
                  <a:prstClr val="black"/>
                </a:solidFill>
                <a:latin typeface="Garamond" panose="02020404030301010803" pitchFamily="18" charset="0"/>
                <a:cs typeface="Garamond" panose="02020404030301010803" pitchFamily="18" charset="0"/>
              </a:rPr>
              <a:t>The</a:t>
            </a:r>
            <a:r>
              <a:rPr lang="zh-CN" altLang="en-US" dirty="0">
                <a:solidFill>
                  <a:prstClr val="black"/>
                </a:solidFill>
                <a:latin typeface="Garamond" panose="02020404030301010803" pitchFamily="18" charset="0"/>
                <a:cs typeface="Garamond" panose="02020404030301010803" pitchFamily="18" charset="0"/>
              </a:rPr>
              <a:t> </a:t>
            </a:r>
            <a:r>
              <a:rPr lang="en-US" altLang="zh-CN" dirty="0">
                <a:solidFill>
                  <a:prstClr val="black"/>
                </a:solidFill>
                <a:latin typeface="Garamond" panose="02020404030301010803" pitchFamily="18" charset="0"/>
                <a:cs typeface="Garamond" panose="02020404030301010803" pitchFamily="18" charset="0"/>
              </a:rPr>
              <a:t>court</a:t>
            </a:r>
            <a:r>
              <a:rPr lang="zh-CN" altLang="en-US" dirty="0">
                <a:solidFill>
                  <a:prstClr val="black"/>
                </a:solidFill>
                <a:latin typeface="Garamond" panose="02020404030301010803" pitchFamily="18" charset="0"/>
                <a:cs typeface="Garamond" panose="02020404030301010803" pitchFamily="18" charset="0"/>
              </a:rPr>
              <a:t> </a:t>
            </a:r>
            <a:r>
              <a:rPr lang="en-US" altLang="zh-CN" dirty="0">
                <a:solidFill>
                  <a:prstClr val="black"/>
                </a:solidFill>
                <a:latin typeface="Garamond" panose="02020404030301010803" pitchFamily="18" charset="0"/>
                <a:cs typeface="Garamond" panose="02020404030301010803" pitchFamily="18" charset="0"/>
              </a:rPr>
              <a:t>can</a:t>
            </a:r>
            <a:r>
              <a:rPr lang="zh-CN" altLang="en-US" dirty="0">
                <a:solidFill>
                  <a:prstClr val="black"/>
                </a:solidFill>
                <a:latin typeface="Garamond" panose="02020404030301010803" pitchFamily="18" charset="0"/>
                <a:cs typeface="Garamond" panose="02020404030301010803" pitchFamily="18" charset="0"/>
              </a:rPr>
              <a:t> </a:t>
            </a:r>
            <a:r>
              <a:rPr lang="en-US" altLang="zh-CN" dirty="0">
                <a:solidFill>
                  <a:prstClr val="black"/>
                </a:solidFill>
                <a:latin typeface="Garamond" panose="02020404030301010803" pitchFamily="18" charset="0"/>
                <a:cs typeface="Garamond" panose="02020404030301010803" pitchFamily="18" charset="0"/>
              </a:rPr>
              <a:t>make</a:t>
            </a:r>
            <a:r>
              <a:rPr lang="zh-CN" altLang="en-US" dirty="0">
                <a:solidFill>
                  <a:prstClr val="black"/>
                </a:solidFill>
                <a:latin typeface="Garamond" panose="02020404030301010803" pitchFamily="18" charset="0"/>
                <a:cs typeface="Garamond" panose="02020404030301010803" pitchFamily="18" charset="0"/>
              </a:rPr>
              <a:t> </a:t>
            </a:r>
            <a:r>
              <a:rPr lang="en-US" altLang="zh-CN" dirty="0">
                <a:solidFill>
                  <a:prstClr val="black"/>
                </a:solidFill>
                <a:latin typeface="Garamond" panose="02020404030301010803" pitchFamily="18" charset="0"/>
                <a:cs typeface="Garamond" panose="02020404030301010803" pitchFamily="18" charset="0"/>
              </a:rPr>
              <a:t>an</a:t>
            </a:r>
            <a:r>
              <a:rPr lang="zh-CN" altLang="en-US" dirty="0">
                <a:solidFill>
                  <a:prstClr val="black"/>
                </a:solidFill>
                <a:latin typeface="Garamond" panose="02020404030301010803" pitchFamily="18" charset="0"/>
                <a:cs typeface="Garamond" panose="02020404030301010803" pitchFamily="18" charset="0"/>
              </a:rPr>
              <a:t> </a:t>
            </a:r>
            <a:r>
              <a:rPr lang="en-US" altLang="zh-CN" dirty="0">
                <a:solidFill>
                  <a:prstClr val="black"/>
                </a:solidFill>
                <a:latin typeface="Garamond" panose="02020404030301010803" pitchFamily="18" charset="0"/>
                <a:cs typeface="Garamond" panose="02020404030301010803" pitchFamily="18" charset="0"/>
              </a:rPr>
              <a:t>order committing a convict to render Community service. </a:t>
            </a:r>
            <a:endParaRPr lang="en-US" altLang="zh-CN" dirty="0">
              <a:solidFill>
                <a:prstClr val="black"/>
              </a:solidFill>
              <a:latin typeface="Garamond" panose="02020404030301010803" pitchFamily="18" charset="0"/>
              <a:cs typeface="Garamond" panose="02020404030301010803" pitchFamily="18" charset="0"/>
            </a:endParaRPr>
          </a:p>
          <a:p>
            <a:pPr marL="285750" indent="-285750" algn="just">
              <a:lnSpc>
                <a:spcPct val="150000"/>
              </a:lnSpc>
              <a:buFont typeface="Arial" panose="020B0604020202020204" pitchFamily="34" charset="0"/>
              <a:buChar char="•"/>
            </a:pPr>
            <a:r>
              <a:rPr lang="en-US" spc="-70" dirty="0">
                <a:latin typeface="Garamond" panose="02020404030301010803" pitchFamily="18" charset="0"/>
              </a:rPr>
              <a:t>Community </a:t>
            </a:r>
            <a:r>
              <a:rPr lang="en-US" spc="-75" dirty="0">
                <a:latin typeface="Garamond" panose="02020404030301010803" pitchFamily="18" charset="0"/>
              </a:rPr>
              <a:t>service </a:t>
            </a:r>
            <a:r>
              <a:rPr lang="en-US" spc="-50" dirty="0">
                <a:latin typeface="Garamond" panose="02020404030301010803" pitchFamily="18" charset="0"/>
              </a:rPr>
              <a:t>sentence </a:t>
            </a:r>
            <a:r>
              <a:rPr lang="en-US" spc="-70" dirty="0">
                <a:latin typeface="Garamond" panose="02020404030301010803" pitchFamily="18" charset="0"/>
              </a:rPr>
              <a:t>requires </a:t>
            </a:r>
            <a:r>
              <a:rPr lang="en-US" spc="-125" dirty="0">
                <a:latin typeface="Garamond" panose="02020404030301010803" pitchFamily="18" charset="0"/>
              </a:rPr>
              <a:t>a </a:t>
            </a:r>
            <a:r>
              <a:rPr lang="en-US" spc="-60" dirty="0">
                <a:latin typeface="Garamond" panose="02020404030301010803" pitchFamily="18" charset="0"/>
              </a:rPr>
              <a:t>convict </a:t>
            </a:r>
            <a:r>
              <a:rPr lang="en-US" spc="35" dirty="0">
                <a:latin typeface="Garamond" panose="02020404030301010803" pitchFamily="18" charset="0"/>
              </a:rPr>
              <a:t>to </a:t>
            </a:r>
            <a:r>
              <a:rPr lang="en-US" spc="15" dirty="0">
                <a:latin typeface="Garamond" panose="02020404030301010803" pitchFamily="18" charset="0"/>
              </a:rPr>
              <a:t>do </a:t>
            </a:r>
            <a:r>
              <a:rPr lang="en-US" spc="-50" dirty="0">
                <a:latin typeface="Garamond" panose="02020404030301010803" pitchFamily="18" charset="0"/>
              </a:rPr>
              <a:t>unpaid </a:t>
            </a:r>
            <a:r>
              <a:rPr lang="en-US" spc="-90" dirty="0">
                <a:latin typeface="Garamond" panose="02020404030301010803" pitchFamily="18" charset="0"/>
              </a:rPr>
              <a:t>work </a:t>
            </a:r>
            <a:r>
              <a:rPr lang="en-US" spc="-65" dirty="0">
                <a:latin typeface="Garamond" panose="02020404030301010803" pitchFamily="18" charset="0"/>
              </a:rPr>
              <a:t>in </a:t>
            </a:r>
            <a:r>
              <a:rPr lang="en-US" spc="-10" dirty="0">
                <a:latin typeface="Garamond" panose="02020404030301010803" pitchFamily="18" charset="0"/>
              </a:rPr>
              <a:t>the </a:t>
            </a:r>
            <a:r>
              <a:rPr lang="en-US" spc="-5" dirty="0">
                <a:latin typeface="Garamond" panose="02020404030301010803" pitchFamily="18" charset="0"/>
              </a:rPr>
              <a:t> </a:t>
            </a:r>
            <a:r>
              <a:rPr lang="en-US" spc="-65" dirty="0">
                <a:latin typeface="Garamond" panose="02020404030301010803" pitchFamily="18" charset="0"/>
              </a:rPr>
              <a:t>community </a:t>
            </a:r>
            <a:r>
              <a:rPr lang="en-US" spc="-110" dirty="0">
                <a:latin typeface="Garamond" panose="02020404030301010803" pitchFamily="18" charset="0"/>
              </a:rPr>
              <a:t>as </a:t>
            </a:r>
            <a:r>
              <a:rPr lang="en-US" spc="-40" dirty="0">
                <a:latin typeface="Garamond" panose="02020404030301010803" pitchFamily="18" charset="0"/>
              </a:rPr>
              <a:t>reparation </a:t>
            </a:r>
            <a:r>
              <a:rPr lang="en-US" spc="-5" dirty="0">
                <a:latin typeface="Garamond" panose="02020404030301010803" pitchFamily="18" charset="0"/>
              </a:rPr>
              <a:t>for </a:t>
            </a:r>
            <a:r>
              <a:rPr lang="en-US" spc="-10" dirty="0">
                <a:latin typeface="Garamond" panose="02020404030301010803" pitchFamily="18" charset="0"/>
              </a:rPr>
              <a:t>the </a:t>
            </a:r>
            <a:r>
              <a:rPr lang="en-US" spc="-60" dirty="0">
                <a:latin typeface="Garamond" panose="02020404030301010803" pitchFamily="18" charset="0"/>
              </a:rPr>
              <a:t>offence, </a:t>
            </a:r>
            <a:r>
              <a:rPr lang="en-US" spc="-65" dirty="0">
                <a:latin typeface="Garamond" panose="02020404030301010803" pitchFamily="18" charset="0"/>
              </a:rPr>
              <a:t>in </a:t>
            </a:r>
            <a:r>
              <a:rPr lang="en-US" spc="-10" dirty="0">
                <a:latin typeface="Garamond" panose="02020404030301010803" pitchFamily="18" charset="0"/>
              </a:rPr>
              <a:t>the </a:t>
            </a:r>
            <a:r>
              <a:rPr lang="en-US" spc="-95" dirty="0">
                <a:latin typeface="Garamond" panose="02020404030301010803" pitchFamily="18" charset="0"/>
              </a:rPr>
              <a:t>place </a:t>
            </a:r>
            <a:r>
              <a:rPr lang="en-US" spc="-5" dirty="0">
                <a:latin typeface="Garamond" panose="02020404030301010803" pitchFamily="18" charset="0"/>
              </a:rPr>
              <a:t>of </a:t>
            </a:r>
            <a:r>
              <a:rPr lang="en-US" spc="-40" dirty="0">
                <a:latin typeface="Garamond" panose="02020404030301010803" pitchFamily="18" charset="0"/>
              </a:rPr>
              <a:t>imprisonment.</a:t>
            </a:r>
            <a:endParaRPr lang="en-US" spc="-40" dirty="0">
              <a:latin typeface="Garamond" panose="02020404030301010803" pitchFamily="18" charset="0"/>
            </a:endParaRPr>
          </a:p>
          <a:p>
            <a:pPr marL="285750" indent="-285750">
              <a:lnSpc>
                <a:spcPct val="150000"/>
              </a:lnSpc>
              <a:buFont typeface="Arial" panose="020B0604020202020204" pitchFamily="34" charset="0"/>
              <a:buChar char="•"/>
            </a:pPr>
            <a:r>
              <a:rPr lang="en-US" dirty="0">
                <a:latin typeface="Garamond" panose="02020404030301010803" pitchFamily="18" charset="0"/>
              </a:rPr>
              <a:t>Before passing a community service order, the court shall consider the circumstances, character, antecedents of the convict and other factors…</a:t>
            </a:r>
            <a:endParaRPr lang="en-US" dirty="0">
              <a:latin typeface="Garamond" panose="02020404030301010803" pitchFamily="18" charset="0"/>
            </a:endParaRPr>
          </a:p>
          <a:p>
            <a:pPr marL="285750" indent="-285750">
              <a:lnSpc>
                <a:spcPct val="150000"/>
              </a:lnSpc>
              <a:buFont typeface="Arial" panose="020B0604020202020204" pitchFamily="34" charset="0"/>
              <a:buChar char="•"/>
            </a:pPr>
            <a:r>
              <a:rPr lang="en-US" dirty="0">
                <a:latin typeface="Garamond" panose="02020404030301010803" pitchFamily="18" charset="0"/>
              </a:rPr>
              <a:t>The community service sentence shall be performed as close as possible to the place where the convict ordinarily resides to ensure that the community can monitor his movement.</a:t>
            </a:r>
            <a:endParaRPr lang="en-US" dirty="0">
              <a:latin typeface="Garamond" panose="02020404030301010803" pitchFamily="18" charset="0"/>
            </a:endParaRPr>
          </a:p>
          <a:p>
            <a:pPr marL="285750" indent="-285750">
              <a:lnSpc>
                <a:spcPct val="150000"/>
              </a:lnSpc>
              <a:buFont typeface="Arial" panose="020B0604020202020204" pitchFamily="34" charset="0"/>
              <a:buChar char="•"/>
            </a:pPr>
            <a:r>
              <a:rPr lang="en-US" altLang="zh-CN" b="1" spc="-40" dirty="0">
                <a:solidFill>
                  <a:prstClr val="black"/>
                </a:solidFill>
                <a:latin typeface="Garamond" panose="02020404030301010803" pitchFamily="18" charset="0"/>
                <a:cs typeface="Garamond" panose="02020404030301010803" pitchFamily="18" charset="0"/>
              </a:rPr>
              <a:t>See. Sections </a:t>
            </a:r>
            <a:r>
              <a:rPr lang="en-US" b="1" spc="-110" dirty="0">
                <a:latin typeface="Garamond" panose="02020404030301010803" pitchFamily="18" charset="0"/>
                <a:cs typeface="Times New Roman" panose="02020603050405020304"/>
              </a:rPr>
              <a:t>460</a:t>
            </a:r>
            <a:r>
              <a:rPr lang="en-US" b="1" spc="-15" dirty="0">
                <a:latin typeface="Garamond" panose="02020404030301010803" pitchFamily="18" charset="0"/>
                <a:cs typeface="Times New Roman" panose="02020603050405020304"/>
              </a:rPr>
              <a:t> </a:t>
            </a:r>
            <a:r>
              <a:rPr lang="en-US" b="1" spc="10" dirty="0">
                <a:latin typeface="Garamond" panose="02020404030301010803" pitchFamily="18" charset="0"/>
                <a:cs typeface="Times New Roman" panose="02020603050405020304"/>
              </a:rPr>
              <a:t>(2)</a:t>
            </a:r>
            <a:r>
              <a:rPr lang="en-US" b="1" spc="-5" dirty="0">
                <a:latin typeface="Garamond" panose="02020404030301010803" pitchFamily="18" charset="0"/>
                <a:cs typeface="Times New Roman" panose="02020603050405020304"/>
              </a:rPr>
              <a:t> – </a:t>
            </a:r>
            <a:r>
              <a:rPr lang="en-US" b="1" spc="-110" dirty="0">
                <a:latin typeface="Garamond" panose="02020404030301010803" pitchFamily="18" charset="0"/>
                <a:cs typeface="Times New Roman" panose="02020603050405020304"/>
              </a:rPr>
              <a:t>466</a:t>
            </a:r>
            <a:r>
              <a:rPr lang="en-US" b="1" spc="-10" dirty="0">
                <a:latin typeface="Garamond" panose="02020404030301010803" pitchFamily="18" charset="0"/>
                <a:cs typeface="Times New Roman" panose="02020603050405020304"/>
              </a:rPr>
              <a:t> </a:t>
            </a:r>
            <a:r>
              <a:rPr lang="en-US" b="1" spc="-235" dirty="0">
                <a:latin typeface="Garamond" panose="02020404030301010803" pitchFamily="18" charset="0"/>
                <a:cs typeface="Times New Roman" panose="02020603050405020304"/>
              </a:rPr>
              <a:t>ACJA, 2015,  S.</a:t>
            </a:r>
            <a:r>
              <a:rPr lang="en-US" altLang="zh-CN" b="1" spc="-40" dirty="0">
                <a:solidFill>
                  <a:prstClr val="black"/>
                </a:solidFill>
                <a:latin typeface="Garamond" panose="02020404030301010803" pitchFamily="18" charset="0"/>
                <a:cs typeface="Garamond" panose="02020404030301010803" pitchFamily="18" charset="0"/>
              </a:rPr>
              <a:t> 359-364 </a:t>
            </a:r>
            <a:r>
              <a:rPr lang="en-US" altLang="zh-CN" b="1" spc="-40" dirty="0" err="1">
                <a:solidFill>
                  <a:prstClr val="black"/>
                </a:solidFill>
                <a:latin typeface="Garamond" panose="02020404030301010803" pitchFamily="18" charset="0"/>
                <a:cs typeface="Garamond" panose="02020404030301010803" pitchFamily="18" charset="0"/>
              </a:rPr>
              <a:t>Borno</a:t>
            </a:r>
            <a:r>
              <a:rPr lang="en-US" altLang="zh-CN" b="1" spc="-40" dirty="0">
                <a:solidFill>
                  <a:prstClr val="black"/>
                </a:solidFill>
                <a:latin typeface="Garamond" panose="02020404030301010803" pitchFamily="18" charset="0"/>
                <a:cs typeface="Garamond" panose="02020404030301010803" pitchFamily="18" charset="0"/>
              </a:rPr>
              <a:t> ACJL</a:t>
            </a:r>
            <a:endParaRPr lang="en-US" altLang="zh-CN" b="1" spc="-40" dirty="0">
              <a:solidFill>
                <a:prstClr val="black"/>
              </a:solidFill>
              <a:latin typeface="Garamond" panose="02020404030301010803" pitchFamily="18" charset="0"/>
              <a:cs typeface="Garamond" panose="02020404030301010803" pitchFamily="18" charset="0"/>
            </a:endParaRPr>
          </a:p>
          <a:p>
            <a:pPr>
              <a:lnSpc>
                <a:spcPct val="150000"/>
              </a:lnSpc>
            </a:pPr>
            <a:endParaRPr lang="en-US" dirty="0">
              <a:latin typeface="Garamond" panose="02020404030301010803" pitchFamily="18" charset="0"/>
            </a:endParaRPr>
          </a:p>
        </p:txBody>
      </p:sp>
      <p:pic>
        <p:nvPicPr>
          <p:cNvPr id="6" name="Picture 5"/>
          <p:cNvPicPr>
            <a:picLocks noChangeAspect="1"/>
          </p:cNvPicPr>
          <p:nvPr/>
        </p:nvPicPr>
        <p:blipFill>
          <a:blip r:embed="rId1"/>
          <a:stretch>
            <a:fillRect/>
          </a:stretch>
        </p:blipFill>
        <p:spPr>
          <a:xfrm>
            <a:off x="8413678" y="2194185"/>
            <a:ext cx="3250315" cy="377516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p:cNvGraphicFramePr>
            <a:graphicFrameLocks noGrp="1"/>
          </p:cNvGraphicFramePr>
          <p:nvPr>
            <p:ph idx="1"/>
          </p:nvPr>
        </p:nvGraphicFramePr>
        <p:xfrm>
          <a:off x="1083297" y="509816"/>
          <a:ext cx="10238824" cy="58383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11"/>
          <p:cNvSpPr>
            <a:spLocks noGrp="1" noRot="1" noChangeAspect="1" noMove="1" noResize="1" noEditPoints="1" noAdjustHandles="1" noChangeArrowheads="1" noChangeShapeType="1" noTextEdit="1"/>
          </p:cNvSpPr>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p:cNvSpPr>
            <a:spLocks noGrp="1" noRot="1" noChangeAspect="1" noMove="1" noResize="1" noEditPoints="1" noAdjustHandles="1" noChangeArrowheads="1" noChangeShapeType="1" noTextEdit="1"/>
          </p:cNvSpPr>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p:cNvSpPr>
            <a:spLocks noGrp="1" noRot="1" noChangeAspect="1" noMove="1" noResize="1" noEditPoints="1" noAdjustHandles="1" noChangeArrowheads="1" noChangeShapeType="1" noTextEdit="1"/>
          </p:cNvSpPr>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p:cNvGraphicFramePr>
            <a:graphicFrameLocks noGrp="1"/>
          </p:cNvGraphicFramePr>
          <p:nvPr>
            <p:ph idx="1"/>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Rectangle 1"/>
          <p:cNvSpPr/>
          <p:nvPr/>
        </p:nvSpPr>
        <p:spPr>
          <a:xfrm>
            <a:off x="1596348" y="821124"/>
            <a:ext cx="8116050" cy="707886"/>
          </a:xfrm>
          <a:prstGeom prst="rect">
            <a:avLst/>
          </a:prstGeom>
        </p:spPr>
        <p:txBody>
          <a:bodyPr wrap="square">
            <a:spAutoFit/>
          </a:bodyPr>
          <a:lstStyle/>
          <a:p>
            <a:r>
              <a:rPr lang="en-GB" altLang="zh-CN" sz="4000" b="1" dirty="0">
                <a:latin typeface="Garamond" panose="02020404030301010803" pitchFamily="18" charset="0"/>
              </a:rPr>
              <a:t>Community Service Cont..</a:t>
            </a: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GB" sz="5400" b="1">
                <a:latin typeface="Aharoni" panose="02010803020104030203" pitchFamily="2" charset="-79"/>
                <a:cs typeface="Aharoni" panose="02010803020104030203" pitchFamily="2" charset="-79"/>
              </a:rPr>
              <a:t>				CONTENT</a:t>
            </a:r>
            <a:endParaRPr lang="en-GB" sz="5400" b="1">
              <a:latin typeface="Aharoni" panose="02010803020104030203" pitchFamily="2" charset="-79"/>
              <a:cs typeface="Aharoni" panose="02010803020104030203" pitchFamily="2" charset="-79"/>
            </a:endParaRPr>
          </a:p>
        </p:txBody>
      </p:sp>
      <p:grpSp>
        <p:nvGrpSpPr>
          <p:cNvPr id="11" name="Group 10"/>
          <p:cNvGrpSpPr>
            <a:grpSpLocks noGrp="1" noRot="1" noChangeAspect="1" noMove="1" noResize="1" noUngrp="1"/>
          </p:cNvGrpSpPr>
          <p:nvPr/>
        </p:nvGrpSpPr>
        <p:grpSpPr>
          <a:xfrm>
            <a:off x="-2" y="1998368"/>
            <a:ext cx="11695083" cy="782176"/>
            <a:chOff x="-2" y="1998368"/>
            <a:chExt cx="11695083" cy="782176"/>
          </a:xfrm>
        </p:grpSpPr>
        <p:sp>
          <p:nvSpPr>
            <p:cNvPr id="12" name="Rectangle 11"/>
            <p:cNvSpPr/>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a:spLocks noGrp="1" noRot="1" noChangeAspect="1" noMove="1" noResize="1" noEditPoints="1" noAdjustHandles="1" noChangeArrowheads="1" noChangeShapeType="1" noTextEdit="1"/>
          </p:cNvSpPr>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p:cNvGraphicFramePr>
            <a:graphicFrameLocks noGrp="1"/>
          </p:cNvGraphicFramePr>
          <p:nvPr>
            <p:ph idx="1"/>
          </p:nvPr>
        </p:nvGraphicFramePr>
        <p:xfrm>
          <a:off x="825264" y="2598710"/>
          <a:ext cx="10039472" cy="343814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pc="-15" dirty="0">
                <a:solidFill>
                  <a:srgbClr val="31333D"/>
                </a:solidFill>
                <a:latin typeface="Garamond" panose="02020404030301010803" pitchFamily="18" charset="0"/>
                <a:cs typeface="Times New Roman" panose="02020603050405020304"/>
              </a:rPr>
              <a:t>Confinement</a:t>
            </a:r>
            <a:r>
              <a:rPr lang="en-US" sz="4000" b="1" spc="-10" dirty="0">
                <a:solidFill>
                  <a:srgbClr val="31333D"/>
                </a:solidFill>
                <a:latin typeface="Garamond" panose="02020404030301010803" pitchFamily="18" charset="0"/>
                <a:cs typeface="Times New Roman" panose="02020603050405020304"/>
              </a:rPr>
              <a:t> </a:t>
            </a:r>
            <a:r>
              <a:rPr lang="en-US" sz="4000" b="1" spc="-5" dirty="0">
                <a:solidFill>
                  <a:srgbClr val="31333D"/>
                </a:solidFill>
                <a:latin typeface="Garamond" panose="02020404030301010803" pitchFamily="18" charset="0"/>
                <a:cs typeface="Times New Roman" panose="02020603050405020304"/>
              </a:rPr>
              <a:t>in </a:t>
            </a:r>
            <a:r>
              <a:rPr lang="en-US" sz="4000" b="1" spc="-95" dirty="0">
                <a:solidFill>
                  <a:srgbClr val="31333D"/>
                </a:solidFill>
                <a:latin typeface="Garamond" panose="02020404030301010803" pitchFamily="18" charset="0"/>
                <a:cs typeface="Times New Roman" panose="02020603050405020304"/>
              </a:rPr>
              <a:t>a</a:t>
            </a:r>
            <a:r>
              <a:rPr lang="en-US" sz="4000" b="1" spc="-5" dirty="0">
                <a:solidFill>
                  <a:srgbClr val="31333D"/>
                </a:solidFill>
                <a:latin typeface="Garamond" panose="02020404030301010803" pitchFamily="18" charset="0"/>
                <a:cs typeface="Times New Roman" panose="02020603050405020304"/>
              </a:rPr>
              <a:t> </a:t>
            </a:r>
            <a:r>
              <a:rPr lang="en-US" sz="4000" b="1" spc="-40" dirty="0">
                <a:solidFill>
                  <a:srgbClr val="31333D"/>
                </a:solidFill>
                <a:latin typeface="Garamond" panose="02020404030301010803" pitchFamily="18" charset="0"/>
                <a:cs typeface="Times New Roman" panose="02020603050405020304"/>
              </a:rPr>
              <a:t>Rehabilitation</a:t>
            </a:r>
            <a:r>
              <a:rPr lang="en-US" sz="4000" b="1" spc="-5" dirty="0">
                <a:solidFill>
                  <a:srgbClr val="31333D"/>
                </a:solidFill>
                <a:latin typeface="Garamond" panose="02020404030301010803" pitchFamily="18" charset="0"/>
                <a:cs typeface="Times New Roman" panose="02020603050405020304"/>
              </a:rPr>
              <a:t> </a:t>
            </a:r>
            <a:r>
              <a:rPr lang="en-US" sz="4000" b="1" spc="-55" dirty="0">
                <a:solidFill>
                  <a:srgbClr val="31333D"/>
                </a:solidFill>
                <a:latin typeface="Garamond" panose="02020404030301010803" pitchFamily="18" charset="0"/>
                <a:cs typeface="Times New Roman" panose="02020603050405020304"/>
              </a:rPr>
              <a:t>Facility</a:t>
            </a:r>
            <a:endParaRPr lang="en-US" sz="4000" dirty="0">
              <a:latin typeface="Garamond" panose="02020404030301010803" pitchFamily="18" charset="0"/>
            </a:endParaRPr>
          </a:p>
        </p:txBody>
      </p:sp>
      <p:sp>
        <p:nvSpPr>
          <p:cNvPr id="5" name="Rectangle 4"/>
          <p:cNvSpPr/>
          <p:nvPr/>
        </p:nvSpPr>
        <p:spPr>
          <a:xfrm>
            <a:off x="674669" y="1769916"/>
            <a:ext cx="7380269" cy="5085366"/>
          </a:xfrm>
          <a:prstGeom prst="rect">
            <a:avLst/>
          </a:prstGeom>
        </p:spPr>
        <p:txBody>
          <a:bodyPr wrap="square">
            <a:spAutoFit/>
          </a:bodyPr>
          <a:lstStyle/>
          <a:p>
            <a:pPr marL="342900" indent="-342900">
              <a:buFont typeface="Arial" panose="020B0604020202020204" pitchFamily="34" charset="0"/>
              <a:buChar char="•"/>
            </a:pPr>
            <a:r>
              <a:rPr lang="en-US" sz="2000" dirty="0">
                <a:latin typeface="Garamond" panose="02020404030301010803" pitchFamily="18" charset="0"/>
              </a:rPr>
              <a:t>The court has the power to order that a defendant/convict be sentenced to be confined in a Rehabilitation or Correction Centre established by the federal government, in lieu of imprisonment.</a:t>
            </a: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Provided the offence is triable summarily, and the court is to consider the:</a:t>
            </a:r>
            <a:endParaRPr lang="en-US" sz="2000" dirty="0">
              <a:latin typeface="Garamond" panose="02020404030301010803" pitchFamily="18" charset="0"/>
            </a:endParaRPr>
          </a:p>
          <a:p>
            <a:pPr marL="457200" indent="-457200">
              <a:buFont typeface="+mj-lt"/>
              <a:buAutoNum type="alphaLcParenR"/>
            </a:pPr>
            <a:r>
              <a:rPr lang="en-US" sz="2000" dirty="0">
                <a:latin typeface="Garamond" panose="02020404030301010803" pitchFamily="18" charset="0"/>
              </a:rPr>
              <a:t>age of the convict;</a:t>
            </a:r>
            <a:endParaRPr lang="en-US" sz="2000" dirty="0">
              <a:latin typeface="Garamond" panose="02020404030301010803" pitchFamily="18" charset="0"/>
            </a:endParaRPr>
          </a:p>
          <a:p>
            <a:pPr marL="457200" indent="-457200">
              <a:buFont typeface="+mj-lt"/>
              <a:buAutoNum type="alphaLcParenR"/>
            </a:pPr>
            <a:r>
              <a:rPr lang="en-US" sz="2000" dirty="0">
                <a:latin typeface="Garamond" panose="02020404030301010803" pitchFamily="18" charset="0"/>
              </a:rPr>
              <a:t>convict is a first time offender; and</a:t>
            </a:r>
            <a:endParaRPr lang="en-US" sz="2000" dirty="0">
              <a:latin typeface="Garamond" panose="02020404030301010803" pitchFamily="18" charset="0"/>
            </a:endParaRPr>
          </a:p>
          <a:p>
            <a:pPr marL="457200" indent="-457200">
              <a:buFont typeface="+mj-lt"/>
              <a:buAutoNum type="alphaLcParenR"/>
            </a:pPr>
            <a:r>
              <a:rPr lang="en-US" sz="2000" dirty="0">
                <a:latin typeface="Garamond" panose="02020404030301010803" pitchFamily="18" charset="0"/>
              </a:rPr>
              <a:t>any other relevant circumstances necessitating an order of confinement at a Rehabilitation and Correctional Centre. </a:t>
            </a:r>
            <a:endParaRPr lang="en-US" sz="2000" dirty="0">
              <a:latin typeface="Garamond" panose="02020404030301010803" pitchFamily="18" charset="0"/>
            </a:endParaRPr>
          </a:p>
          <a:p>
            <a:r>
              <a:rPr lang="en-US" sz="2000" dirty="0">
                <a:latin typeface="Garamond" panose="02020404030301010803" pitchFamily="18" charset="0"/>
              </a:rPr>
              <a:t> </a:t>
            </a:r>
            <a:endParaRPr lang="en-US" sz="2000" dirty="0">
              <a:latin typeface="Garamond" panose="02020404030301010803" pitchFamily="18" charset="0"/>
            </a:endParaRPr>
          </a:p>
          <a:p>
            <a:r>
              <a:rPr lang="en-US" sz="2000" b="1" dirty="0">
                <a:latin typeface="Garamond" panose="02020404030301010803" pitchFamily="18" charset="0"/>
              </a:rPr>
              <a:t>Section 467(2) ACJA</a:t>
            </a:r>
            <a:endParaRPr lang="en-US" sz="2000" b="1" dirty="0">
              <a:latin typeface="Garamond" panose="02020404030301010803" pitchFamily="18" charset="0"/>
            </a:endParaRPr>
          </a:p>
          <a:p>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A child standing trial may be remanded at Rehabilitation Centre </a:t>
            </a:r>
            <a:r>
              <a:rPr lang="en-US" sz="2000" b="1" dirty="0">
                <a:latin typeface="Garamond" panose="02020404030301010803" pitchFamily="18" charset="0"/>
              </a:rPr>
              <a:t>Section 467(3) ACJA.</a:t>
            </a:r>
            <a:endParaRPr lang="en-US" sz="2000" b="1" dirty="0">
              <a:latin typeface="Garamond" panose="02020404030301010803" pitchFamily="18" charset="0"/>
            </a:endParaRPr>
          </a:p>
          <a:p>
            <a:r>
              <a:rPr lang="en-US" sz="2000" b="1" dirty="0">
                <a:latin typeface="Garamond" panose="02020404030301010803" pitchFamily="18" charset="0"/>
              </a:rPr>
              <a:t> </a:t>
            </a:r>
            <a:endParaRPr lang="en-US" sz="2000" b="1" dirty="0">
              <a:latin typeface="Garamond" panose="02020404030301010803" pitchFamily="18" charset="0"/>
            </a:endParaRPr>
          </a:p>
          <a:p>
            <a:pPr algn="just">
              <a:lnSpc>
                <a:spcPct val="150000"/>
              </a:lnSpc>
            </a:pPr>
            <a:endParaRPr lang="en-US" dirty="0">
              <a:latin typeface="Garamond" panose="02020404030301010803" pitchFamily="18" charset="0"/>
            </a:endParaRPr>
          </a:p>
        </p:txBody>
      </p:sp>
      <p:pic>
        <p:nvPicPr>
          <p:cNvPr id="13" name="Content Placeholder 12"/>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8342616" y="2311685"/>
            <a:ext cx="3421294" cy="3708971"/>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pc="-15" dirty="0">
                <a:solidFill>
                  <a:srgbClr val="31333D"/>
                </a:solidFill>
                <a:latin typeface="Garamond" panose="02020404030301010803" pitchFamily="18" charset="0"/>
                <a:cs typeface="Times New Roman" panose="02020603050405020304"/>
              </a:rPr>
              <a:t>PAROLE</a:t>
            </a:r>
            <a:endParaRPr lang="en-US" sz="4000" dirty="0">
              <a:latin typeface="Garamond" panose="02020404030301010803" pitchFamily="18" charset="0"/>
            </a:endParaRPr>
          </a:p>
        </p:txBody>
      </p:sp>
      <p:sp>
        <p:nvSpPr>
          <p:cNvPr id="5" name="Rectangle 4"/>
          <p:cNvSpPr/>
          <p:nvPr/>
        </p:nvSpPr>
        <p:spPr>
          <a:xfrm>
            <a:off x="674669" y="1769916"/>
            <a:ext cx="8027542" cy="510845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spc="-75" dirty="0">
                <a:latin typeface="Garamond" panose="02020404030301010803" pitchFamily="18" charset="0"/>
                <a:cs typeface="Times New Roman" panose="02020603050405020304"/>
              </a:rPr>
              <a:t>Parole </a:t>
            </a:r>
            <a:r>
              <a:rPr lang="en-US" sz="2000" spc="-125" dirty="0">
                <a:latin typeface="Garamond" panose="02020404030301010803" pitchFamily="18" charset="0"/>
                <a:cs typeface="Times New Roman" panose="02020603050405020304"/>
              </a:rPr>
              <a:t>is</a:t>
            </a:r>
            <a:r>
              <a:rPr lang="en-US" sz="2000" spc="-120" dirty="0">
                <a:latin typeface="Garamond" panose="02020404030301010803" pitchFamily="18" charset="0"/>
                <a:cs typeface="Times New Roman" panose="02020603050405020304"/>
              </a:rPr>
              <a:t> </a:t>
            </a:r>
            <a:r>
              <a:rPr lang="en-US" sz="2000" spc="-125" dirty="0">
                <a:latin typeface="Garamond" panose="02020404030301010803" pitchFamily="18" charset="0"/>
                <a:cs typeface="Times New Roman" panose="02020603050405020304"/>
              </a:rPr>
              <a:t>a</a:t>
            </a:r>
            <a:r>
              <a:rPr lang="en-US" sz="2000" spc="-120" dirty="0">
                <a:latin typeface="Garamond" panose="02020404030301010803" pitchFamily="18" charset="0"/>
                <a:cs typeface="Times New Roman" panose="02020603050405020304"/>
              </a:rPr>
              <a:t> </a:t>
            </a:r>
            <a:r>
              <a:rPr lang="en-US" sz="2000" spc="-55" dirty="0">
                <a:latin typeface="Garamond" panose="02020404030301010803" pitchFamily="18" charset="0"/>
                <a:cs typeface="Times New Roman" panose="02020603050405020304"/>
              </a:rPr>
              <a:t>conditional </a:t>
            </a:r>
            <a:r>
              <a:rPr lang="en-US" sz="2000" spc="-100" dirty="0">
                <a:latin typeface="Garamond" panose="02020404030301010803" pitchFamily="18" charset="0"/>
                <a:cs typeface="Times New Roman" panose="02020603050405020304"/>
              </a:rPr>
              <a:t>release </a:t>
            </a:r>
            <a:r>
              <a:rPr lang="en-US" sz="2000" spc="-5" dirty="0">
                <a:latin typeface="Garamond" panose="02020404030301010803" pitchFamily="18" charset="0"/>
                <a:cs typeface="Times New Roman" panose="02020603050405020304"/>
              </a:rPr>
              <a:t>of</a:t>
            </a:r>
            <a:r>
              <a:rPr lang="en-US" sz="2000" dirty="0">
                <a:latin typeface="Garamond" panose="02020404030301010803" pitchFamily="18" charset="0"/>
                <a:cs typeface="Times New Roman" panose="02020603050405020304"/>
              </a:rPr>
              <a:t> </a:t>
            </a:r>
            <a:r>
              <a:rPr lang="en-US" sz="2000" spc="-125" dirty="0">
                <a:latin typeface="Garamond" panose="02020404030301010803" pitchFamily="18" charset="0"/>
                <a:cs typeface="Times New Roman" panose="02020603050405020304"/>
              </a:rPr>
              <a:t>a</a:t>
            </a:r>
            <a:r>
              <a:rPr lang="en-US" sz="2000" spc="-120" dirty="0">
                <a:latin typeface="Garamond" panose="02020404030301010803" pitchFamily="18" charset="0"/>
                <a:cs typeface="Times New Roman" panose="02020603050405020304"/>
              </a:rPr>
              <a:t> </a:t>
            </a:r>
            <a:r>
              <a:rPr lang="en-US" sz="2000" spc="-60" dirty="0">
                <a:latin typeface="Garamond" panose="02020404030301010803" pitchFamily="18" charset="0"/>
                <a:cs typeface="Times New Roman" panose="02020603050405020304"/>
              </a:rPr>
              <a:t>convict </a:t>
            </a:r>
            <a:r>
              <a:rPr lang="en-US" sz="2000" spc="-15" dirty="0">
                <a:latin typeface="Garamond" panose="02020404030301010803" pitchFamily="18" charset="0"/>
                <a:cs typeface="Times New Roman" panose="02020603050405020304"/>
              </a:rPr>
              <a:t>from </a:t>
            </a:r>
            <a:r>
              <a:rPr lang="en-US" sz="2000" spc="-10" dirty="0">
                <a:latin typeface="Garamond" panose="02020404030301010803" pitchFamily="18" charset="0"/>
                <a:cs typeface="Times New Roman" panose="02020603050405020304"/>
              </a:rPr>
              <a:t> </a:t>
            </a:r>
            <a:r>
              <a:rPr lang="en-US" sz="2000" spc="-40" dirty="0">
                <a:latin typeface="Garamond" panose="02020404030301010803" pitchFamily="18" charset="0"/>
                <a:cs typeface="Times New Roman" panose="02020603050405020304"/>
              </a:rPr>
              <a:t>prison,</a:t>
            </a:r>
            <a:r>
              <a:rPr lang="en-US" sz="2000" spc="750" dirty="0">
                <a:latin typeface="Garamond" panose="02020404030301010803" pitchFamily="18" charset="0"/>
                <a:cs typeface="Times New Roman" panose="02020603050405020304"/>
              </a:rPr>
              <a:t> </a:t>
            </a:r>
            <a:r>
              <a:rPr lang="en-US" sz="2000" spc="-60" dirty="0">
                <a:latin typeface="Garamond" panose="02020404030301010803" pitchFamily="18" charset="0"/>
                <a:cs typeface="Times New Roman" panose="02020603050405020304"/>
              </a:rPr>
              <a:t>during</a:t>
            </a:r>
            <a:r>
              <a:rPr lang="en-US" sz="2000" spc="-55" dirty="0">
                <a:latin typeface="Garamond" panose="02020404030301010803" pitchFamily="18" charset="0"/>
                <a:cs typeface="Times New Roman" panose="02020603050405020304"/>
              </a:rPr>
              <a:t> </a:t>
            </a:r>
            <a:r>
              <a:rPr lang="en-US" sz="2000" spc="-10" dirty="0">
                <a:latin typeface="Garamond" panose="02020404030301010803" pitchFamily="18" charset="0"/>
                <a:cs typeface="Times New Roman" panose="02020603050405020304"/>
              </a:rPr>
              <a:t>the</a:t>
            </a:r>
            <a:r>
              <a:rPr lang="en-US" sz="2000" spc="-5" dirty="0">
                <a:latin typeface="Garamond" panose="02020404030301010803" pitchFamily="18" charset="0"/>
                <a:cs typeface="Times New Roman" panose="02020603050405020304"/>
              </a:rPr>
              <a:t> </a:t>
            </a:r>
            <a:r>
              <a:rPr lang="en-US" sz="2000" spc="-65" dirty="0">
                <a:latin typeface="Garamond" panose="02020404030301010803" pitchFamily="18" charset="0"/>
                <a:cs typeface="Times New Roman" panose="02020603050405020304"/>
              </a:rPr>
              <a:t>pendency</a:t>
            </a:r>
            <a:r>
              <a:rPr lang="en-US" sz="2000" spc="700" dirty="0">
                <a:latin typeface="Garamond" panose="02020404030301010803" pitchFamily="18" charset="0"/>
                <a:cs typeface="Times New Roman" panose="02020603050405020304"/>
              </a:rPr>
              <a:t> </a:t>
            </a:r>
            <a:r>
              <a:rPr lang="en-US" sz="2000" spc="-5" dirty="0">
                <a:latin typeface="Garamond" panose="02020404030301010803" pitchFamily="18" charset="0"/>
                <a:cs typeface="Times New Roman" panose="02020603050405020304"/>
              </a:rPr>
              <a:t>of</a:t>
            </a:r>
            <a:r>
              <a:rPr lang="en-US" sz="2000" dirty="0">
                <a:latin typeface="Garamond" panose="02020404030301010803" pitchFamily="18" charset="0"/>
                <a:cs typeface="Times New Roman" panose="02020603050405020304"/>
              </a:rPr>
              <a:t> </a:t>
            </a:r>
            <a:r>
              <a:rPr lang="en-US" sz="2000" spc="-10" dirty="0">
                <a:latin typeface="Garamond" panose="02020404030301010803" pitchFamily="18" charset="0"/>
                <a:cs typeface="Times New Roman" panose="02020603050405020304"/>
              </a:rPr>
              <a:t>the</a:t>
            </a:r>
            <a:r>
              <a:rPr lang="en-US" sz="2000" spc="-5" dirty="0">
                <a:latin typeface="Garamond" panose="02020404030301010803" pitchFamily="18" charset="0"/>
                <a:cs typeface="Times New Roman" panose="02020603050405020304"/>
              </a:rPr>
              <a:t> </a:t>
            </a:r>
            <a:r>
              <a:rPr lang="en-US" sz="2000" spc="10" dirty="0">
                <a:latin typeface="Garamond" panose="02020404030301010803" pitchFamily="18" charset="0"/>
                <a:cs typeface="Times New Roman" panose="02020603050405020304"/>
              </a:rPr>
              <a:t>term</a:t>
            </a:r>
            <a:r>
              <a:rPr lang="en-US" sz="2000" spc="15" dirty="0">
                <a:latin typeface="Garamond" panose="02020404030301010803" pitchFamily="18" charset="0"/>
                <a:cs typeface="Times New Roman" panose="02020603050405020304"/>
              </a:rPr>
              <a:t> </a:t>
            </a:r>
            <a:r>
              <a:rPr lang="en-US" sz="2000" spc="-10" dirty="0">
                <a:latin typeface="Garamond" panose="02020404030301010803" pitchFamily="18" charset="0"/>
                <a:cs typeface="Times New Roman" panose="02020603050405020304"/>
              </a:rPr>
              <a:t>of </a:t>
            </a:r>
            <a:r>
              <a:rPr lang="en-US" sz="2000" spc="-5" dirty="0">
                <a:latin typeface="Garamond" panose="02020404030301010803" pitchFamily="18" charset="0"/>
                <a:cs typeface="Times New Roman" panose="02020603050405020304"/>
              </a:rPr>
              <a:t> </a:t>
            </a:r>
            <a:r>
              <a:rPr lang="en-US" sz="2000" spc="-40" dirty="0">
                <a:latin typeface="Garamond" panose="02020404030301010803" pitchFamily="18" charset="0"/>
                <a:cs typeface="Times New Roman" panose="02020603050405020304"/>
              </a:rPr>
              <a:t>imprisonment, </a:t>
            </a:r>
            <a:r>
              <a:rPr lang="en-US" sz="2000" spc="-35" dirty="0">
                <a:latin typeface="Garamond" panose="02020404030301010803" pitchFamily="18" charset="0"/>
                <a:cs typeface="Times New Roman" panose="02020603050405020304"/>
              </a:rPr>
              <a:t>and </a:t>
            </a:r>
            <a:r>
              <a:rPr lang="en-US" sz="2000" spc="-30" dirty="0">
                <a:latin typeface="Garamond" panose="02020404030301010803" pitchFamily="18" charset="0"/>
                <a:cs typeface="Times New Roman" panose="02020603050405020304"/>
              </a:rPr>
              <a:t>before </a:t>
            </a:r>
            <a:r>
              <a:rPr lang="en-US" sz="2000" spc="-10" dirty="0">
                <a:latin typeface="Garamond" panose="02020404030301010803" pitchFamily="18" charset="0"/>
                <a:cs typeface="Times New Roman" panose="02020603050405020304"/>
              </a:rPr>
              <a:t>the </a:t>
            </a:r>
            <a:r>
              <a:rPr lang="en-US" sz="2000" spc="-40" dirty="0">
                <a:latin typeface="Garamond" panose="02020404030301010803" pitchFamily="18" charset="0"/>
                <a:cs typeface="Times New Roman" panose="02020603050405020304"/>
              </a:rPr>
              <a:t>completion </a:t>
            </a:r>
            <a:r>
              <a:rPr lang="en-US" sz="2000" spc="-5" dirty="0">
                <a:latin typeface="Garamond" panose="02020404030301010803" pitchFamily="18" charset="0"/>
                <a:cs typeface="Times New Roman" panose="02020603050405020304"/>
              </a:rPr>
              <a:t>of </a:t>
            </a:r>
            <a:r>
              <a:rPr lang="en-US" sz="2000" spc="-30" dirty="0">
                <a:latin typeface="Garamond" panose="02020404030301010803" pitchFamily="18" charset="0"/>
                <a:cs typeface="Times New Roman" panose="02020603050405020304"/>
              </a:rPr>
              <a:t>prison </a:t>
            </a:r>
            <a:r>
              <a:rPr lang="en-US" sz="2000" spc="-25" dirty="0">
                <a:latin typeface="Garamond" panose="02020404030301010803" pitchFamily="18" charset="0"/>
                <a:cs typeface="Times New Roman" panose="02020603050405020304"/>
              </a:rPr>
              <a:t> </a:t>
            </a:r>
            <a:r>
              <a:rPr lang="en-US" sz="2000" spc="-20" dirty="0">
                <a:latin typeface="Garamond" panose="02020404030301010803" pitchFamily="18" charset="0"/>
                <a:cs typeface="Times New Roman" panose="02020603050405020304"/>
              </a:rPr>
              <a:t>term.</a:t>
            </a:r>
            <a:endParaRPr lang="en-US" sz="2000" spc="-20" dirty="0">
              <a:latin typeface="Garamond" panose="02020404030301010803" pitchFamily="18" charset="0"/>
              <a:cs typeface="Times New Roman" panose="02020603050405020304"/>
            </a:endParaRPr>
          </a:p>
          <a:p>
            <a:pPr marL="342900" indent="-342900" algn="just">
              <a:lnSpc>
                <a:spcPct val="150000"/>
              </a:lnSpc>
              <a:buFont typeface="Arial" panose="020B0604020202020204" pitchFamily="34" charset="0"/>
              <a:buChar char="•"/>
            </a:pPr>
            <a:r>
              <a:rPr lang="en-US" sz="2000" dirty="0">
                <a:latin typeface="Garamond" panose="02020404030301010803" pitchFamily="18" charset="0"/>
              </a:rPr>
              <a:t>The Court has the power to release a convict on </a:t>
            </a:r>
            <a:r>
              <a:rPr lang="en-US" sz="2000" dirty="0" err="1">
                <a:latin typeface="Garamond" panose="02020404030301010803" pitchFamily="18" charset="0"/>
              </a:rPr>
              <a:t>parol</a:t>
            </a:r>
            <a:r>
              <a:rPr lang="en-US" sz="2000" dirty="0">
                <a:latin typeface="Garamond" panose="02020404030301010803" pitchFamily="18" charset="0"/>
              </a:rPr>
              <a:t>, where the Comptroller of Prisons makes a report to the court recommending that a prisoner: </a:t>
            </a:r>
            <a:endParaRPr lang="en-US" sz="2000" dirty="0">
              <a:latin typeface="Garamond" panose="02020404030301010803" pitchFamily="18" charset="0"/>
            </a:endParaRPr>
          </a:p>
          <a:p>
            <a:pPr marL="342900" indent="-342900" algn="just">
              <a:lnSpc>
                <a:spcPct val="150000"/>
              </a:lnSpc>
              <a:buFont typeface="Arial" panose="020B0604020202020204" pitchFamily="34" charset="0"/>
              <a:buChar char="•"/>
            </a:pPr>
            <a:r>
              <a:rPr lang="en-US" sz="2000" dirty="0">
                <a:latin typeface="Garamond" panose="02020404030301010803" pitchFamily="18" charset="0"/>
              </a:rPr>
              <a:t>(a) sentenced and serving his sentence in prison is of good </a:t>
            </a:r>
            <a:r>
              <a:rPr lang="en-US" sz="2000" dirty="0" err="1">
                <a:latin typeface="Garamond" panose="02020404030301010803" pitchFamily="18" charset="0"/>
              </a:rPr>
              <a:t>behaviour</a:t>
            </a:r>
            <a:r>
              <a:rPr lang="en-US" sz="2000" dirty="0">
                <a:latin typeface="Garamond" panose="02020404030301010803" pitchFamily="18" charset="0"/>
              </a:rPr>
              <a:t>, and </a:t>
            </a:r>
            <a:endParaRPr lang="en-US" sz="2000" dirty="0">
              <a:latin typeface="Garamond" panose="02020404030301010803" pitchFamily="18" charset="0"/>
            </a:endParaRPr>
          </a:p>
          <a:p>
            <a:pPr marL="342900" indent="-342900" algn="just">
              <a:lnSpc>
                <a:spcPct val="150000"/>
              </a:lnSpc>
              <a:buFont typeface="Arial" panose="020B0604020202020204" pitchFamily="34" charset="0"/>
              <a:buChar char="•"/>
            </a:pPr>
            <a:r>
              <a:rPr lang="en-US" sz="2000" dirty="0">
                <a:latin typeface="Garamond" panose="02020404030301010803" pitchFamily="18" charset="0"/>
              </a:rPr>
              <a:t>(b) has served at least one-third of his prison term, where he is sentenced to imprisonment for a term of at least 15 years or where he is sentenced to life imprisonment.</a:t>
            </a:r>
            <a:endParaRPr lang="en-US" sz="2000" dirty="0">
              <a:latin typeface="Garamond" panose="02020404030301010803" pitchFamily="18" charset="0"/>
            </a:endParaRPr>
          </a:p>
          <a:p>
            <a:pPr marL="342900" indent="-342900" algn="just">
              <a:lnSpc>
                <a:spcPct val="150000"/>
              </a:lnSpc>
              <a:buFont typeface="Arial" panose="020B0604020202020204" pitchFamily="34" charset="0"/>
              <a:buChar char="•"/>
            </a:pPr>
            <a:r>
              <a:rPr lang="en-US" b="1" spc="-5" dirty="0">
                <a:solidFill>
                  <a:srgbClr val="2F313E"/>
                </a:solidFill>
                <a:latin typeface="Times New Roman" panose="02020603050405020304"/>
                <a:cs typeface="Times New Roman" panose="02020603050405020304"/>
              </a:rPr>
              <a:t>Section </a:t>
            </a:r>
            <a:r>
              <a:rPr lang="en-US" b="1" spc="-110" dirty="0">
                <a:solidFill>
                  <a:srgbClr val="2F313E"/>
                </a:solidFill>
                <a:latin typeface="Times New Roman" panose="02020603050405020304"/>
                <a:cs typeface="Times New Roman" panose="02020603050405020304"/>
              </a:rPr>
              <a:t>468</a:t>
            </a:r>
            <a:r>
              <a:rPr lang="en-US" b="1" spc="-10" dirty="0">
                <a:solidFill>
                  <a:srgbClr val="2F313E"/>
                </a:solidFill>
                <a:latin typeface="Times New Roman" panose="02020603050405020304"/>
                <a:cs typeface="Times New Roman" panose="02020603050405020304"/>
              </a:rPr>
              <a:t> </a:t>
            </a:r>
            <a:r>
              <a:rPr lang="en-US" b="1" spc="-215" dirty="0">
                <a:solidFill>
                  <a:srgbClr val="2F313E"/>
                </a:solidFill>
                <a:latin typeface="Times New Roman" panose="02020603050405020304"/>
                <a:cs typeface="Times New Roman" panose="02020603050405020304"/>
              </a:rPr>
              <a:t>ACJA , </a:t>
            </a:r>
            <a:r>
              <a:rPr lang="en-US" b="1" dirty="0">
                <a:latin typeface="Garamond" panose="02020404030301010803" pitchFamily="18" charset="0"/>
              </a:rPr>
              <a:t>Section 365 </a:t>
            </a:r>
            <a:r>
              <a:rPr lang="en-US" b="1" dirty="0" err="1">
                <a:latin typeface="Garamond" panose="02020404030301010803" pitchFamily="18" charset="0"/>
              </a:rPr>
              <a:t>Borno</a:t>
            </a:r>
            <a:r>
              <a:rPr lang="en-US" b="1" dirty="0">
                <a:latin typeface="Garamond" panose="02020404030301010803" pitchFamily="18" charset="0"/>
              </a:rPr>
              <a:t> ACJL, </a:t>
            </a:r>
            <a:endParaRPr lang="en-US" b="1" spc="-215" dirty="0">
              <a:solidFill>
                <a:srgbClr val="2F313E"/>
              </a:solidFill>
              <a:latin typeface="Times New Roman" panose="02020603050405020304"/>
              <a:cs typeface="Times New Roman" panose="02020603050405020304"/>
            </a:endParaRPr>
          </a:p>
          <a:p>
            <a:pPr marL="342900" indent="-342900" algn="just">
              <a:lnSpc>
                <a:spcPct val="150000"/>
              </a:lnSpc>
              <a:buFont typeface="Arial" panose="020B0604020202020204" pitchFamily="34" charset="0"/>
              <a:buChar char="•"/>
            </a:pPr>
            <a:endParaRPr lang="en-US" dirty="0">
              <a:latin typeface="Garamond" panose="02020404030301010803" pitchFamily="18" charset="0"/>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80413" y="2413935"/>
            <a:ext cx="2987576" cy="314438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zh-CN" sz="4000" b="1" dirty="0">
                <a:latin typeface="Garamond" panose="02020404030301010803" pitchFamily="18" charset="0"/>
                <a:cs typeface="Garamond" panose="02020404030301010803" pitchFamily="18" charset="0"/>
              </a:rPr>
              <a:t>Deportation</a:t>
            </a:r>
            <a:endParaRPr lang="en-US" sz="4000" dirty="0">
              <a:latin typeface="Garamond" panose="02020404030301010803" pitchFamily="18" charset="0"/>
            </a:endParaRPr>
          </a:p>
        </p:txBody>
      </p:sp>
      <p:sp>
        <p:nvSpPr>
          <p:cNvPr id="5" name="Rectangle 4"/>
          <p:cNvSpPr/>
          <p:nvPr/>
        </p:nvSpPr>
        <p:spPr>
          <a:xfrm>
            <a:off x="664395" y="1634769"/>
            <a:ext cx="7534383" cy="5170646"/>
          </a:xfrm>
          <a:prstGeom prst="rect">
            <a:avLst/>
          </a:prstGeom>
        </p:spPr>
        <p:txBody>
          <a:bodyPr wrap="square">
            <a:spAutoFit/>
          </a:bodyPr>
          <a:lstStyle/>
          <a:p>
            <a:pPr marL="285750" indent="-285750">
              <a:buFont typeface="Arial" panose="020B0604020202020204" pitchFamily="34" charset="0"/>
              <a:buChar char="•"/>
            </a:pPr>
            <a:r>
              <a:rPr lang="en-GB" altLang="zh-CN" sz="2200" dirty="0">
                <a:latin typeface="Garamond" panose="02020404030301010803" pitchFamily="18" charset="0"/>
                <a:cs typeface="Garamond" panose="02020404030301010803" pitchFamily="18" charset="0"/>
              </a:rPr>
              <a:t>Deportation means </a:t>
            </a:r>
            <a:r>
              <a:rPr lang="en-US" sz="2200" dirty="0">
                <a:latin typeface="Garamond" panose="02020404030301010803" pitchFamily="18" charset="0"/>
              </a:rPr>
              <a:t>the legal expulsion or removal from Nigeria of a person not being a citizen, to his country. </a:t>
            </a:r>
            <a:endParaRPr lang="en-GB" sz="2200" b="1" dirty="0">
              <a:latin typeface="Garamond" panose="02020404030301010803" pitchFamily="18" charset="0"/>
            </a:endParaRPr>
          </a:p>
          <a:p>
            <a:pPr marL="285750" indent="-285750">
              <a:buFont typeface="Arial" panose="020B0604020202020204" pitchFamily="34" charset="0"/>
              <a:buChar char="•"/>
            </a:pPr>
            <a:r>
              <a:rPr lang="en-US" sz="2200" dirty="0">
                <a:latin typeface="Garamond" panose="02020404030301010803" pitchFamily="18" charset="0"/>
              </a:rPr>
              <a:t>Where a defendant is convicted of an offence punishable by imprisonment without the option of a fine, the court may, in addition to, or instead of any other punishment make a recommendation to the Minister of Interior that the convict be deported.</a:t>
            </a:r>
            <a:endParaRPr lang="en-US" sz="2200" dirty="0">
              <a:latin typeface="Garamond" panose="02020404030301010803" pitchFamily="18" charset="0"/>
            </a:endParaRPr>
          </a:p>
          <a:p>
            <a:pPr marL="285750" indent="-285750">
              <a:buFont typeface="Arial" panose="020B0604020202020204" pitchFamily="34" charset="0"/>
              <a:buChar char="•"/>
            </a:pPr>
            <a:r>
              <a:rPr lang="en-US" sz="2200" dirty="0">
                <a:latin typeface="Garamond" panose="02020404030301010803" pitchFamily="18" charset="0"/>
              </a:rPr>
              <a:t>where it appears to the court to be in the interest of peace, order and good governance.</a:t>
            </a:r>
            <a:endParaRPr lang="en-US" sz="2200" dirty="0">
              <a:latin typeface="Garamond" panose="02020404030301010803" pitchFamily="18" charset="0"/>
            </a:endParaRPr>
          </a:p>
          <a:p>
            <a:pPr marL="285750" indent="-285750">
              <a:buFont typeface="Arial" panose="020B0604020202020204" pitchFamily="34" charset="0"/>
              <a:buChar char="•"/>
            </a:pPr>
            <a:r>
              <a:rPr lang="en-US" sz="2200" spc="-70" dirty="0">
                <a:solidFill>
                  <a:srgbClr val="2F313E"/>
                </a:solidFill>
                <a:latin typeface="Garamond" panose="02020404030301010803" pitchFamily="18" charset="0"/>
                <a:cs typeface="Times New Roman" panose="02020603050405020304"/>
              </a:rPr>
              <a:t>Where </a:t>
            </a:r>
            <a:r>
              <a:rPr lang="en-US" sz="2200" spc="-125" dirty="0">
                <a:solidFill>
                  <a:srgbClr val="2F313E"/>
                </a:solidFill>
                <a:latin typeface="Garamond" panose="02020404030301010803" pitchFamily="18" charset="0"/>
                <a:cs typeface="Times New Roman" panose="02020603050405020304"/>
              </a:rPr>
              <a:t>a </a:t>
            </a:r>
            <a:r>
              <a:rPr lang="en-US" sz="2200" spc="-20" dirty="0">
                <a:solidFill>
                  <a:srgbClr val="2F313E"/>
                </a:solidFill>
                <a:latin typeface="Garamond" panose="02020404030301010803" pitchFamily="18" charset="0"/>
                <a:cs typeface="Times New Roman" panose="02020603050405020304"/>
              </a:rPr>
              <a:t>Defendant </a:t>
            </a:r>
            <a:r>
              <a:rPr lang="en-US" sz="2200" spc="-30" dirty="0">
                <a:solidFill>
                  <a:srgbClr val="2F313E"/>
                </a:solidFill>
                <a:latin typeface="Garamond" panose="02020404030301010803" pitchFamily="18" charset="0"/>
                <a:cs typeface="Times New Roman" panose="02020603050405020304"/>
              </a:rPr>
              <a:t>ordered </a:t>
            </a:r>
            <a:r>
              <a:rPr lang="en-US" sz="2200" spc="35" dirty="0">
                <a:solidFill>
                  <a:srgbClr val="2F313E"/>
                </a:solidFill>
                <a:latin typeface="Garamond" panose="02020404030301010803" pitchFamily="18" charset="0"/>
                <a:cs typeface="Times New Roman" panose="02020603050405020304"/>
              </a:rPr>
              <a:t>to </a:t>
            </a:r>
            <a:r>
              <a:rPr lang="en-US" sz="2200" spc="-35" dirty="0">
                <a:solidFill>
                  <a:srgbClr val="2F313E"/>
                </a:solidFill>
                <a:latin typeface="Garamond" panose="02020404030301010803" pitchFamily="18" charset="0"/>
                <a:cs typeface="Times New Roman" panose="02020603050405020304"/>
              </a:rPr>
              <a:t>be </a:t>
            </a:r>
            <a:r>
              <a:rPr lang="en-US" sz="2200" dirty="0">
                <a:solidFill>
                  <a:srgbClr val="2F313E"/>
                </a:solidFill>
                <a:latin typeface="Garamond" panose="02020404030301010803" pitchFamily="18" charset="0"/>
                <a:cs typeface="Times New Roman" panose="02020603050405020304"/>
              </a:rPr>
              <a:t>deported </a:t>
            </a:r>
            <a:r>
              <a:rPr lang="en-US" sz="2200" spc="-125" dirty="0">
                <a:solidFill>
                  <a:srgbClr val="2F313E"/>
                </a:solidFill>
                <a:latin typeface="Garamond" panose="02020404030301010803" pitchFamily="18" charset="0"/>
                <a:cs typeface="Times New Roman" panose="02020603050405020304"/>
              </a:rPr>
              <a:t>is </a:t>
            </a:r>
            <a:r>
              <a:rPr lang="en-US" sz="2200" spc="-45" dirty="0">
                <a:solidFill>
                  <a:srgbClr val="2F313E"/>
                </a:solidFill>
                <a:latin typeface="Garamond" panose="02020404030301010803" pitchFamily="18" charset="0"/>
                <a:cs typeface="Times New Roman" panose="02020603050405020304"/>
              </a:rPr>
              <a:t>sentenced </a:t>
            </a:r>
            <a:r>
              <a:rPr lang="en-US" sz="2200" spc="35" dirty="0">
                <a:solidFill>
                  <a:srgbClr val="2F313E"/>
                </a:solidFill>
                <a:latin typeface="Garamond" panose="02020404030301010803" pitchFamily="18" charset="0"/>
                <a:cs typeface="Times New Roman" panose="02020603050405020304"/>
              </a:rPr>
              <a:t>to </a:t>
            </a:r>
            <a:r>
              <a:rPr lang="en-US" sz="2200" spc="-125" dirty="0">
                <a:solidFill>
                  <a:srgbClr val="2F313E"/>
                </a:solidFill>
                <a:latin typeface="Garamond" panose="02020404030301010803" pitchFamily="18" charset="0"/>
                <a:cs typeface="Times New Roman" panose="02020603050405020304"/>
              </a:rPr>
              <a:t>a </a:t>
            </a:r>
            <a:r>
              <a:rPr lang="en-US" sz="2200" spc="10" dirty="0">
                <a:solidFill>
                  <a:srgbClr val="2F313E"/>
                </a:solidFill>
                <a:latin typeface="Garamond" panose="02020404030301010803" pitchFamily="18" charset="0"/>
                <a:cs typeface="Times New Roman" panose="02020603050405020304"/>
              </a:rPr>
              <a:t>term </a:t>
            </a:r>
            <a:r>
              <a:rPr lang="en-US" sz="2200" spc="-10" dirty="0">
                <a:solidFill>
                  <a:srgbClr val="2F313E"/>
                </a:solidFill>
                <a:latin typeface="Garamond" panose="02020404030301010803" pitchFamily="18" charset="0"/>
                <a:cs typeface="Times New Roman" panose="02020603050405020304"/>
              </a:rPr>
              <a:t>of </a:t>
            </a:r>
            <a:r>
              <a:rPr lang="en-US" sz="2200" spc="-5" dirty="0">
                <a:solidFill>
                  <a:srgbClr val="2F313E"/>
                </a:solidFill>
                <a:latin typeface="Garamond" panose="02020404030301010803" pitchFamily="18" charset="0"/>
                <a:cs typeface="Times New Roman" panose="02020603050405020304"/>
              </a:rPr>
              <a:t> </a:t>
            </a:r>
            <a:r>
              <a:rPr lang="en-US" sz="2200" spc="-40" dirty="0">
                <a:solidFill>
                  <a:srgbClr val="2F313E"/>
                </a:solidFill>
                <a:latin typeface="Garamond" panose="02020404030301010803" pitchFamily="18" charset="0"/>
                <a:cs typeface="Times New Roman" panose="02020603050405020304"/>
              </a:rPr>
              <a:t>imprisonment, </a:t>
            </a:r>
            <a:r>
              <a:rPr lang="en-US" sz="2200" spc="-10" dirty="0">
                <a:solidFill>
                  <a:srgbClr val="2F313E"/>
                </a:solidFill>
                <a:latin typeface="Garamond" panose="02020404030301010803" pitchFamily="18" charset="0"/>
                <a:cs typeface="Times New Roman" panose="02020603050405020304"/>
              </a:rPr>
              <a:t>the </a:t>
            </a:r>
            <a:r>
              <a:rPr lang="en-US" sz="2200" spc="-50" dirty="0">
                <a:solidFill>
                  <a:srgbClr val="2F313E"/>
                </a:solidFill>
                <a:latin typeface="Garamond" panose="02020404030301010803" pitchFamily="18" charset="0"/>
                <a:cs typeface="Times New Roman" panose="02020603050405020304"/>
              </a:rPr>
              <a:t>sentence </a:t>
            </a:r>
            <a:r>
              <a:rPr lang="en-US" sz="2200" spc="-5" dirty="0">
                <a:solidFill>
                  <a:srgbClr val="2F313E"/>
                </a:solidFill>
                <a:latin typeface="Garamond" panose="02020404030301010803" pitchFamily="18" charset="0"/>
                <a:cs typeface="Times New Roman" panose="02020603050405020304"/>
              </a:rPr>
              <a:t>of </a:t>
            </a:r>
            <a:r>
              <a:rPr lang="en-US" sz="2200" spc="-35" dirty="0">
                <a:solidFill>
                  <a:srgbClr val="2F313E"/>
                </a:solidFill>
                <a:latin typeface="Garamond" panose="02020404030301010803" pitchFamily="18" charset="0"/>
                <a:cs typeface="Times New Roman" panose="02020603050405020304"/>
              </a:rPr>
              <a:t>imprisonment </a:t>
            </a:r>
            <a:r>
              <a:rPr lang="en-US" sz="2200" spc="-105" dirty="0">
                <a:solidFill>
                  <a:srgbClr val="2F313E"/>
                </a:solidFill>
                <a:latin typeface="Garamond" panose="02020404030301010803" pitchFamily="18" charset="0"/>
                <a:cs typeface="Times New Roman" panose="02020603050405020304"/>
              </a:rPr>
              <a:t>shall </a:t>
            </a:r>
            <a:r>
              <a:rPr lang="en-US" sz="2200" spc="-55" dirty="0">
                <a:solidFill>
                  <a:srgbClr val="2F313E"/>
                </a:solidFill>
                <a:latin typeface="Garamond" panose="02020404030301010803" pitchFamily="18" charset="0"/>
                <a:cs typeface="Times New Roman" panose="02020603050405020304"/>
              </a:rPr>
              <a:t>first </a:t>
            </a:r>
            <a:r>
              <a:rPr lang="en-US" sz="2200" spc="-35" dirty="0">
                <a:solidFill>
                  <a:srgbClr val="2F313E"/>
                </a:solidFill>
                <a:latin typeface="Garamond" panose="02020404030301010803" pitchFamily="18" charset="0"/>
                <a:cs typeface="Times New Roman" panose="02020603050405020304"/>
              </a:rPr>
              <a:t>be </a:t>
            </a:r>
            <a:r>
              <a:rPr lang="en-US" sz="2200" spc="-65" dirty="0">
                <a:solidFill>
                  <a:srgbClr val="2F313E"/>
                </a:solidFill>
                <a:latin typeface="Garamond" panose="02020404030301010803" pitchFamily="18" charset="0"/>
                <a:cs typeface="Times New Roman" panose="02020603050405020304"/>
              </a:rPr>
              <a:t>served. </a:t>
            </a:r>
            <a:r>
              <a:rPr lang="en-US" sz="2200" spc="-95" dirty="0">
                <a:solidFill>
                  <a:srgbClr val="2F313E"/>
                </a:solidFill>
                <a:latin typeface="Garamond" panose="02020404030301010803" pitchFamily="18" charset="0"/>
                <a:cs typeface="Times New Roman" panose="02020603050405020304"/>
              </a:rPr>
              <a:t>see </a:t>
            </a:r>
            <a:r>
              <a:rPr lang="en-US" sz="2200" spc="-90" dirty="0">
                <a:solidFill>
                  <a:srgbClr val="2F313E"/>
                </a:solidFill>
                <a:latin typeface="Garamond" panose="02020404030301010803" pitchFamily="18" charset="0"/>
                <a:cs typeface="Times New Roman" panose="02020603050405020304"/>
              </a:rPr>
              <a:t> </a:t>
            </a:r>
            <a:r>
              <a:rPr lang="en-US" sz="2200" b="1" spc="-5" dirty="0">
                <a:solidFill>
                  <a:srgbClr val="2F313E"/>
                </a:solidFill>
                <a:latin typeface="Garamond" panose="02020404030301010803" pitchFamily="18" charset="0"/>
                <a:cs typeface="Times New Roman" panose="02020603050405020304"/>
              </a:rPr>
              <a:t>Section</a:t>
            </a:r>
            <a:r>
              <a:rPr lang="en-US" sz="2200" b="1" spc="-10" dirty="0">
                <a:solidFill>
                  <a:srgbClr val="2F313E"/>
                </a:solidFill>
                <a:latin typeface="Garamond" panose="02020404030301010803" pitchFamily="18" charset="0"/>
                <a:cs typeface="Times New Roman" panose="02020603050405020304"/>
              </a:rPr>
              <a:t> </a:t>
            </a:r>
            <a:r>
              <a:rPr lang="en-US" sz="2200" b="1" spc="-110" dirty="0">
                <a:solidFill>
                  <a:srgbClr val="2F313E"/>
                </a:solidFill>
                <a:latin typeface="Garamond" panose="02020404030301010803" pitchFamily="18" charset="0"/>
                <a:cs typeface="Times New Roman" panose="02020603050405020304"/>
              </a:rPr>
              <a:t>449</a:t>
            </a:r>
            <a:r>
              <a:rPr lang="en-US" sz="2200" b="1" spc="-10" dirty="0">
                <a:solidFill>
                  <a:srgbClr val="2F313E"/>
                </a:solidFill>
                <a:latin typeface="Garamond" panose="02020404030301010803" pitchFamily="18" charset="0"/>
                <a:cs typeface="Times New Roman" panose="02020603050405020304"/>
              </a:rPr>
              <a:t> </a:t>
            </a:r>
            <a:r>
              <a:rPr lang="en-US" sz="2200" b="1" spc="-270" dirty="0">
                <a:solidFill>
                  <a:srgbClr val="2F313E"/>
                </a:solidFill>
                <a:latin typeface="Garamond" panose="02020404030301010803" pitchFamily="18" charset="0"/>
                <a:cs typeface="Times New Roman" panose="02020603050405020304"/>
              </a:rPr>
              <a:t>ACJA</a:t>
            </a:r>
            <a:endParaRPr lang="en-US" sz="2200" dirty="0">
              <a:latin typeface="Garamond" panose="02020404030301010803" pitchFamily="18" charset="0"/>
            </a:endParaRPr>
          </a:p>
          <a:p>
            <a:pPr marL="285750" indent="-285750">
              <a:buFont typeface="Arial" panose="020B0604020202020204" pitchFamily="34" charset="0"/>
              <a:buChar char="•"/>
            </a:pPr>
            <a:r>
              <a:rPr lang="en-US" sz="2200" dirty="0">
                <a:latin typeface="Garamond" panose="02020404030301010803" pitchFamily="18" charset="0"/>
              </a:rPr>
              <a:t>This provision does not apply to Nigerians.</a:t>
            </a:r>
            <a:endParaRPr lang="en-US" sz="2200" dirty="0">
              <a:latin typeface="Garamond" panose="02020404030301010803" pitchFamily="18" charset="0"/>
            </a:endParaRPr>
          </a:p>
          <a:p>
            <a:pPr marL="285750" indent="-285750">
              <a:buFont typeface="Arial" panose="020B0604020202020204" pitchFamily="34" charset="0"/>
              <a:buChar char="•"/>
            </a:pPr>
            <a:r>
              <a:rPr lang="en-US" altLang="zh-CN" sz="2200" b="1" dirty="0">
                <a:latin typeface="Garamond" panose="02020404030301010803" pitchFamily="18" charset="0"/>
                <a:cs typeface="Garamond" panose="02020404030301010803" pitchFamily="18" charset="0"/>
              </a:rPr>
              <a:t>See</a:t>
            </a:r>
            <a:r>
              <a:rPr lang="en-US" sz="2200" b="1" spc="5" dirty="0">
                <a:solidFill>
                  <a:srgbClr val="2F313E"/>
                </a:solidFill>
                <a:latin typeface="Garamond" panose="02020404030301010803" pitchFamily="18" charset="0"/>
                <a:cs typeface="Times New Roman" panose="02020603050405020304"/>
              </a:rPr>
              <a:t> Sections</a:t>
            </a:r>
            <a:r>
              <a:rPr lang="en-US" sz="2200" b="1" spc="-5" dirty="0">
                <a:solidFill>
                  <a:srgbClr val="2F313E"/>
                </a:solidFill>
                <a:latin typeface="Garamond" panose="02020404030301010803" pitchFamily="18" charset="0"/>
                <a:cs typeface="Times New Roman" panose="02020603050405020304"/>
              </a:rPr>
              <a:t> </a:t>
            </a:r>
            <a:r>
              <a:rPr lang="en-US" sz="2200" b="1" spc="-110" dirty="0">
                <a:solidFill>
                  <a:srgbClr val="2F313E"/>
                </a:solidFill>
                <a:latin typeface="Garamond" panose="02020404030301010803" pitchFamily="18" charset="0"/>
                <a:cs typeface="Times New Roman" panose="02020603050405020304"/>
              </a:rPr>
              <a:t>440</a:t>
            </a:r>
            <a:r>
              <a:rPr lang="en-US" sz="2200" b="1" spc="-10" dirty="0">
                <a:solidFill>
                  <a:srgbClr val="2F313E"/>
                </a:solidFill>
                <a:latin typeface="Garamond" panose="02020404030301010803" pitchFamily="18" charset="0"/>
                <a:cs typeface="Times New Roman" panose="02020603050405020304"/>
              </a:rPr>
              <a:t> </a:t>
            </a:r>
            <a:r>
              <a:rPr lang="en-US" sz="2200" b="1" spc="-5" dirty="0">
                <a:solidFill>
                  <a:srgbClr val="2F313E"/>
                </a:solidFill>
                <a:latin typeface="Garamond" panose="02020404030301010803" pitchFamily="18" charset="0"/>
                <a:cs typeface="Times New Roman" panose="02020603050405020304"/>
              </a:rPr>
              <a:t>– </a:t>
            </a:r>
            <a:r>
              <a:rPr lang="en-US" sz="2200" b="1" spc="-190" dirty="0">
                <a:solidFill>
                  <a:srgbClr val="2F313E"/>
                </a:solidFill>
                <a:latin typeface="Garamond" panose="02020404030301010803" pitchFamily="18" charset="0"/>
                <a:cs typeface="Times New Roman" panose="02020603050405020304"/>
              </a:rPr>
              <a:t>451</a:t>
            </a:r>
            <a:r>
              <a:rPr lang="en-US" sz="2200" b="1" spc="-10" dirty="0">
                <a:solidFill>
                  <a:srgbClr val="2F313E"/>
                </a:solidFill>
                <a:latin typeface="Garamond" panose="02020404030301010803" pitchFamily="18" charset="0"/>
                <a:cs typeface="Times New Roman" panose="02020603050405020304"/>
              </a:rPr>
              <a:t> </a:t>
            </a:r>
            <a:r>
              <a:rPr lang="en-US" sz="2200" b="1" spc="-270" dirty="0">
                <a:solidFill>
                  <a:srgbClr val="2F313E"/>
                </a:solidFill>
                <a:latin typeface="Garamond" panose="02020404030301010803" pitchFamily="18" charset="0"/>
                <a:cs typeface="Times New Roman" panose="02020603050405020304"/>
              </a:rPr>
              <a:t>ACJA</a:t>
            </a:r>
            <a:endParaRPr lang="en-GB" altLang="zh-CN" sz="2200" b="1" dirty="0">
              <a:latin typeface="Garamond" panose="02020404030301010803" pitchFamily="18" charset="0"/>
              <a:cs typeface="Garamond" panose="02020404030301010803" pitchFamily="18" charset="0"/>
            </a:endParaRPr>
          </a:p>
          <a:p>
            <a:endParaRPr lang="en-US" sz="2200" b="1" dirty="0">
              <a:latin typeface="Garamond" panose="02020404030301010803" pitchFamily="18" charset="0"/>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32342" y="2589089"/>
            <a:ext cx="3606229" cy="347266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Front steps and columns of a majestic city building"/>
          <p:cNvPicPr>
            <a:picLocks noChangeAspect="1"/>
          </p:cNvPicPr>
          <p:nvPr/>
        </p:nvPicPr>
        <p:blipFill rotWithShape="1">
          <a:blip r:embed="rId1">
            <a:alphaModFix amt="60000"/>
          </a:blip>
          <a:srcRect b="15730"/>
          <a:stretch>
            <a:fillRect/>
          </a:stretch>
        </p:blipFill>
        <p:spPr>
          <a:xfrm>
            <a:off x="-1" y="10"/>
            <a:ext cx="12192001" cy="6857990"/>
          </a:xfrm>
          <a:prstGeom prst="rect">
            <a:avLst/>
          </a:prstGeom>
          <a:solidFill>
            <a:schemeClr val="tx2">
              <a:lumMod val="50000"/>
            </a:schemeClr>
          </a:solidFill>
        </p:spPr>
      </p:pic>
      <p:sp>
        <p:nvSpPr>
          <p:cNvPr id="2" name="Title 1"/>
          <p:cNvSpPr>
            <a:spLocks noGrp="1"/>
          </p:cNvSpPr>
          <p:nvPr>
            <p:ph type="title"/>
          </p:nvPr>
        </p:nvSpPr>
        <p:spPr>
          <a:xfrm>
            <a:off x="503434" y="3507982"/>
            <a:ext cx="5424756" cy="3326442"/>
          </a:xfrm>
        </p:spPr>
        <p:txBody>
          <a:bodyPr>
            <a:normAutofit/>
          </a:bodyPr>
          <a:lstStyle/>
          <a:p>
            <a:r>
              <a:rPr lang="en-GB" sz="3800" dirty="0">
                <a:solidFill>
                  <a:srgbClr val="FFFFFF"/>
                </a:solidFill>
                <a:latin typeface="Aharoni" panose="02010803020104030203" pitchFamily="2" charset="-79"/>
                <a:cs typeface="Aharoni" panose="02010803020104030203" pitchFamily="2" charset="-79"/>
              </a:rPr>
              <a:t>NON-CUSTODIAL SENTENCES UNDER THE NIGERIAN CORRECTIONAL SERVICES ACT, 2019</a:t>
            </a:r>
            <a:endParaRPr lang="en-GB" sz="3800" dirty="0">
              <a:solidFill>
                <a:srgbClr val="FFFFFF"/>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5691883" y="557189"/>
            <a:ext cx="5661916" cy="5571899"/>
          </a:xfrm>
        </p:spPr>
        <p:txBody>
          <a:bodyPr anchor="ctr">
            <a:normAutofit/>
          </a:bodyPr>
          <a:lstStyle/>
          <a:p>
            <a:pPr marL="357505" indent="-357505" algn="just">
              <a:buFont typeface="Wingdings" panose="05000000000000000000" pitchFamily="2" charset="2"/>
              <a:buChar char="Ø"/>
            </a:pPr>
            <a:r>
              <a:rPr lang="en-GB" sz="2200" b="1" dirty="0">
                <a:solidFill>
                  <a:srgbClr val="FFFFFF"/>
                </a:solidFill>
                <a:latin typeface="Garamond" panose="02020404030301010803" pitchFamily="18" charset="0"/>
              </a:rPr>
              <a:t>The Nigerian correctional services Act of 2019 made provision for non-custodial sentences.</a:t>
            </a:r>
            <a:endParaRPr lang="en-GB" sz="2200" b="1" dirty="0">
              <a:solidFill>
                <a:srgbClr val="FFFFFF"/>
              </a:solidFill>
              <a:latin typeface="Garamond" panose="02020404030301010803" pitchFamily="18" charset="0"/>
            </a:endParaRPr>
          </a:p>
          <a:p>
            <a:pPr marL="357505" indent="-357505" algn="just">
              <a:buFont typeface="Wingdings" panose="05000000000000000000" pitchFamily="2" charset="2"/>
              <a:buChar char="Ø"/>
            </a:pPr>
            <a:r>
              <a:rPr lang="en-GB" sz="2200" b="1" dirty="0">
                <a:solidFill>
                  <a:srgbClr val="FFFFFF"/>
                </a:solidFill>
                <a:latin typeface="Garamond" panose="02020404030301010803" pitchFamily="18" charset="0"/>
              </a:rPr>
              <a:t>S.37 of NCSA Part II made provision for non-custodial measures including;</a:t>
            </a:r>
            <a:endParaRPr lang="en-GB" sz="2200" b="1" dirty="0">
              <a:solidFill>
                <a:srgbClr val="FFFFFF"/>
              </a:solidFill>
              <a:latin typeface="Garamond" panose="02020404030301010803" pitchFamily="18" charset="0"/>
            </a:endParaRPr>
          </a:p>
          <a:p>
            <a:pPr marL="357505" indent="-357505" algn="just">
              <a:buFont typeface="Wingdings" panose="05000000000000000000" pitchFamily="2" charset="2"/>
              <a:buChar char="Ø"/>
            </a:pPr>
            <a:r>
              <a:rPr lang="en-GB" sz="2200" b="1" dirty="0">
                <a:solidFill>
                  <a:srgbClr val="FFFFFF"/>
                </a:solidFill>
                <a:latin typeface="Garamond" panose="02020404030301010803" pitchFamily="18" charset="0"/>
              </a:rPr>
              <a:t>parole</a:t>
            </a:r>
            <a:endParaRPr lang="en-GB" sz="2200" b="1" dirty="0">
              <a:solidFill>
                <a:srgbClr val="FFFFFF"/>
              </a:solidFill>
              <a:latin typeface="Garamond" panose="02020404030301010803" pitchFamily="18" charset="0"/>
            </a:endParaRPr>
          </a:p>
          <a:p>
            <a:pPr marL="357505" indent="-357505" algn="just">
              <a:buFont typeface="Wingdings" panose="05000000000000000000" pitchFamily="2" charset="2"/>
              <a:buChar char="Ø"/>
            </a:pPr>
            <a:r>
              <a:rPr lang="en-GB" sz="2200" b="1" dirty="0">
                <a:solidFill>
                  <a:srgbClr val="FFFFFF"/>
                </a:solidFill>
                <a:latin typeface="Garamond" panose="02020404030301010803" pitchFamily="18" charset="0"/>
              </a:rPr>
              <a:t>Community service</a:t>
            </a:r>
            <a:endParaRPr lang="en-GB" sz="2200" b="1" dirty="0">
              <a:solidFill>
                <a:srgbClr val="FFFFFF"/>
              </a:solidFill>
              <a:latin typeface="Garamond" panose="02020404030301010803" pitchFamily="18" charset="0"/>
            </a:endParaRPr>
          </a:p>
          <a:p>
            <a:pPr marL="357505" indent="-357505" algn="just">
              <a:buFont typeface="Wingdings" panose="05000000000000000000" pitchFamily="2" charset="2"/>
              <a:buChar char="Ø"/>
            </a:pPr>
            <a:r>
              <a:rPr lang="en-GB" sz="2200" b="1" dirty="0">
                <a:solidFill>
                  <a:srgbClr val="FFFFFF"/>
                </a:solidFill>
                <a:latin typeface="Garamond" panose="02020404030301010803" pitchFamily="18" charset="0"/>
              </a:rPr>
              <a:t>Probation </a:t>
            </a:r>
            <a:endParaRPr lang="en-GB" sz="2200" b="1" dirty="0">
              <a:solidFill>
                <a:srgbClr val="FFFFFF"/>
              </a:solidFill>
              <a:latin typeface="Garamond" panose="02020404030301010803" pitchFamily="18" charset="0"/>
            </a:endParaRPr>
          </a:p>
          <a:p>
            <a:pPr marL="357505" indent="-357505" algn="just">
              <a:buFont typeface="Wingdings" panose="05000000000000000000" pitchFamily="2" charset="2"/>
              <a:buChar char="Ø"/>
            </a:pPr>
            <a:r>
              <a:rPr lang="en-GB" sz="2200" b="1" dirty="0">
                <a:solidFill>
                  <a:srgbClr val="FFFFFF"/>
                </a:solidFill>
                <a:latin typeface="Garamond" panose="02020404030301010803" pitchFamily="18" charset="0"/>
              </a:rPr>
              <a:t>Restorative justice measures </a:t>
            </a:r>
            <a:endParaRPr lang="en-GB" sz="2200" b="1" dirty="0">
              <a:solidFill>
                <a:srgbClr val="FFFFFF"/>
              </a:solidFill>
              <a:latin typeface="Garamond" panose="02020404030301010803" pitchFamily="18" charset="0"/>
            </a:endParaRPr>
          </a:p>
          <a:p>
            <a:pPr marL="357505" indent="-357505" algn="just">
              <a:buFont typeface="Wingdings" panose="05000000000000000000" pitchFamily="2" charset="2"/>
              <a:buChar char="Ø"/>
            </a:pPr>
            <a:r>
              <a:rPr lang="en-GB" sz="2200" b="1" dirty="0">
                <a:solidFill>
                  <a:srgbClr val="FFFFFF"/>
                </a:solidFill>
                <a:latin typeface="Garamond" panose="02020404030301010803" pitchFamily="18" charset="0"/>
              </a:rPr>
              <a:t>Any other non-custodial measures assigned to the correctional service by a court of competent jurisdiction </a:t>
            </a:r>
            <a:endParaRPr lang="en-GB" sz="2200" b="1" dirty="0">
              <a:solidFill>
                <a:srgbClr val="FFFFFF"/>
              </a:solidFill>
              <a:latin typeface="Garamond" panose="02020404030301010803"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28202"/>
            <a:ext cx="3415086" cy="335620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3925" y="500014"/>
            <a:ext cx="3463675" cy="1256868"/>
          </a:xfrm>
        </p:spPr>
        <p:txBody>
          <a:bodyPr anchor="t">
            <a:normAutofit/>
          </a:bodyPr>
          <a:lstStyle/>
          <a:p>
            <a:pPr algn="ctr"/>
            <a:r>
              <a:rPr lang="en-US" b="1" spc="-10" dirty="0">
                <a:latin typeface="Garamond" panose="02020404030301010803" pitchFamily="18" charset="0"/>
                <a:cs typeface="Times New Roman" panose="02020603050405020304"/>
              </a:rPr>
              <a:t>Probation</a:t>
            </a:r>
            <a:endParaRPr lang="en-GB"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554803" y="1672979"/>
            <a:ext cx="8229601" cy="4399049"/>
          </a:xfrm>
        </p:spPr>
        <p:txBody>
          <a:bodyPr anchor="t">
            <a:normAutofit/>
          </a:bodyPr>
          <a:lstStyle/>
          <a:p>
            <a:pPr lvl="0"/>
            <a:r>
              <a:rPr lang="en-GB" dirty="0">
                <a:latin typeface="Garamond" panose="02020404030301010803" pitchFamily="18" charset="0"/>
              </a:rPr>
              <a:t>Under S.41 NCSA Probation services includes the: </a:t>
            </a:r>
            <a:endParaRPr lang="en-US" dirty="0">
              <a:latin typeface="Garamond" panose="02020404030301010803" pitchFamily="18" charset="0"/>
            </a:endParaRPr>
          </a:p>
          <a:p>
            <a:pPr marL="514350" lvl="0" indent="-514350">
              <a:buFont typeface="+mj-lt"/>
              <a:buAutoNum type="alphaLcParenR"/>
            </a:pPr>
            <a:r>
              <a:rPr lang="en-GB" dirty="0">
                <a:latin typeface="Garamond" panose="02020404030301010803" pitchFamily="18" charset="0"/>
              </a:rPr>
              <a:t>production of pre-sentencing report</a:t>
            </a:r>
            <a:endParaRPr lang="en-US" dirty="0">
              <a:latin typeface="Garamond" panose="02020404030301010803" pitchFamily="18" charset="0"/>
            </a:endParaRPr>
          </a:p>
          <a:p>
            <a:pPr marL="514350" lvl="0" indent="-514350">
              <a:buFont typeface="+mj-lt"/>
              <a:buAutoNum type="alphaLcParenR"/>
            </a:pPr>
            <a:r>
              <a:rPr lang="en-GB" dirty="0">
                <a:latin typeface="Garamond" panose="02020404030301010803" pitchFamily="18" charset="0"/>
              </a:rPr>
              <a:t>supervision of convicts on probation order as assigned by a court of competent jurisdiction</a:t>
            </a:r>
            <a:endParaRPr lang="en-US" dirty="0">
              <a:latin typeface="Garamond" panose="02020404030301010803" pitchFamily="18" charset="0"/>
            </a:endParaRPr>
          </a:p>
          <a:p>
            <a:pPr marL="514350" lvl="0" indent="-514350">
              <a:buFont typeface="+mj-lt"/>
              <a:buAutoNum type="alphaLcParenR"/>
            </a:pPr>
            <a:r>
              <a:rPr lang="en-GB" dirty="0">
                <a:latin typeface="Garamond" panose="02020404030301010803" pitchFamily="18" charset="0"/>
              </a:rPr>
              <a:t>production of pre-release report to facilitate reintegration of the offender and;</a:t>
            </a:r>
            <a:endParaRPr lang="en-US" dirty="0">
              <a:latin typeface="Garamond" panose="02020404030301010803" pitchFamily="18" charset="0"/>
            </a:endParaRPr>
          </a:p>
          <a:p>
            <a:pPr marL="514350" lvl="0" indent="-514350">
              <a:buFont typeface="+mj-lt"/>
              <a:buAutoNum type="alphaLcParenR"/>
            </a:pPr>
            <a:r>
              <a:rPr lang="en-GB" dirty="0">
                <a:latin typeface="Garamond" panose="02020404030301010803" pitchFamily="18" charset="0"/>
              </a:rPr>
              <a:t>provision of any other support  service as may be required </a:t>
            </a:r>
            <a:endParaRPr lang="en-US" dirty="0">
              <a:latin typeface="Garamond" panose="02020404030301010803" pitchFamily="18" charset="0"/>
            </a:endParaRPr>
          </a:p>
          <a:p>
            <a:pPr algn="just"/>
            <a:endParaRPr lang="en-GB" sz="2000" dirty="0">
              <a:latin typeface="Garamond" panose="02020404030301010803"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74205" y="2157573"/>
            <a:ext cx="3933004" cy="314389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Garamond" panose="02020404030301010803" pitchFamily="18" charset="0"/>
              </a:rPr>
              <a:t>Community Service</a:t>
            </a:r>
            <a:endParaRPr lang="en-US" sz="4000" dirty="0">
              <a:latin typeface="Garamond" panose="02020404030301010803" pitchFamily="18" charset="0"/>
            </a:endParaRPr>
          </a:p>
        </p:txBody>
      </p:sp>
      <p:sp>
        <p:nvSpPr>
          <p:cNvPr id="5" name="Rectangle 4"/>
          <p:cNvSpPr/>
          <p:nvPr/>
        </p:nvSpPr>
        <p:spPr>
          <a:xfrm>
            <a:off x="664395" y="1712414"/>
            <a:ext cx="6537789" cy="4493538"/>
          </a:xfrm>
          <a:prstGeom prst="rect">
            <a:avLst/>
          </a:prstGeom>
        </p:spPr>
        <p:txBody>
          <a:bodyPr wrap="square">
            <a:spAutoFit/>
          </a:bodyPr>
          <a:lstStyle/>
          <a:p>
            <a:pPr marL="342900" indent="-342900" algn="just">
              <a:buFont typeface="Arial" panose="020B0604020202020204" pitchFamily="34" charset="0"/>
              <a:buChar char="•"/>
            </a:pPr>
            <a:r>
              <a:rPr lang="en-GB" sz="2400" dirty="0">
                <a:latin typeface="Garamond" panose="02020404030301010803" pitchFamily="18" charset="0"/>
              </a:rPr>
              <a:t>Under Section. 42 NCSA,  the Controller-General shall appoint supervisors to monitor those sentenced to community service, </a:t>
            </a:r>
            <a:endParaRPr lang="en-US" sz="2400" dirty="0">
              <a:latin typeface="Garamond" panose="02020404030301010803" pitchFamily="18" charset="0"/>
            </a:endParaRPr>
          </a:p>
          <a:p>
            <a:pPr marL="342900" indent="-342900" algn="just">
              <a:buFont typeface="Arial" panose="020B0604020202020204" pitchFamily="34" charset="0"/>
              <a:buChar char="•"/>
            </a:pPr>
            <a:r>
              <a:rPr lang="en-GB" sz="2400" dirty="0">
                <a:latin typeface="Garamond" panose="02020404030301010803" pitchFamily="18" charset="0"/>
              </a:rPr>
              <a:t>receive regular reports from supervisors, </a:t>
            </a:r>
            <a:endParaRPr lang="en-US" sz="2400" dirty="0">
              <a:latin typeface="Garamond" panose="02020404030301010803" pitchFamily="18" charset="0"/>
            </a:endParaRPr>
          </a:p>
          <a:p>
            <a:pPr marL="342900" indent="-342900" algn="just">
              <a:buFont typeface="Arial" panose="020B0604020202020204" pitchFamily="34" charset="0"/>
              <a:buChar char="•"/>
            </a:pPr>
            <a:r>
              <a:rPr lang="en-GB" sz="2400" dirty="0">
                <a:latin typeface="Garamond" panose="02020404030301010803" pitchFamily="18" charset="0"/>
              </a:rPr>
              <a:t>indicating a number of   completed community service and status compliance with the court order and;</a:t>
            </a:r>
            <a:endParaRPr lang="en-US" sz="2400" dirty="0">
              <a:latin typeface="Garamond" panose="02020404030301010803" pitchFamily="18" charset="0"/>
            </a:endParaRPr>
          </a:p>
          <a:p>
            <a:pPr marL="342900" indent="-342900" algn="just">
              <a:buFont typeface="Arial" panose="020B0604020202020204" pitchFamily="34" charset="0"/>
              <a:buChar char="•"/>
            </a:pPr>
            <a:r>
              <a:rPr lang="en-GB" sz="2400" dirty="0">
                <a:latin typeface="Garamond" panose="02020404030301010803" pitchFamily="18" charset="0"/>
              </a:rPr>
              <a:t> report all cases of non-compliance submitted to him by the designated community service supervisors to the appropriate court for action.</a:t>
            </a:r>
            <a:endParaRPr lang="en-US" sz="2400" dirty="0">
              <a:latin typeface="Garamond" panose="02020404030301010803" pitchFamily="18" charset="0"/>
            </a:endParaRPr>
          </a:p>
          <a:p>
            <a:pPr marL="342900" indent="-342900" algn="just">
              <a:buFont typeface="Arial" panose="020B0604020202020204" pitchFamily="34" charset="0"/>
              <a:buChar char="•"/>
            </a:pPr>
            <a:endParaRPr lang="en-US" sz="2400" dirty="0">
              <a:latin typeface="Garamond" panose="02020404030301010803" pitchFamily="18" charset="0"/>
            </a:endParaRPr>
          </a:p>
          <a:p>
            <a:endParaRPr lang="en-US" sz="2200" b="1" dirty="0">
              <a:latin typeface="Garamond" panose="02020404030301010803" pitchFamily="18" charset="0"/>
            </a:endParaRPr>
          </a:p>
        </p:txBody>
      </p:sp>
      <p:pic>
        <p:nvPicPr>
          <p:cNvPr id="7" name="object 6"/>
          <p:cNvPicPr>
            <a:picLocks noGrp="1"/>
          </p:cNvPicPr>
          <p:nvPr>
            <p:ph idx="1"/>
          </p:nvPr>
        </p:nvPicPr>
        <p:blipFill>
          <a:blip r:embed="rId1" cstate="print"/>
          <a:stretch>
            <a:fillRect/>
          </a:stretch>
        </p:blipFill>
        <p:spPr>
          <a:xfrm>
            <a:off x="7489861" y="1634769"/>
            <a:ext cx="4243227" cy="414958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45810"/>
            <a:ext cx="5120561" cy="1325563"/>
          </a:xfrm>
        </p:spPr>
        <p:txBody>
          <a:bodyPr>
            <a:normAutofit/>
          </a:bodyPr>
          <a:lstStyle/>
          <a:p>
            <a:pPr algn="ctr"/>
            <a:r>
              <a:rPr lang="en-GB" dirty="0">
                <a:latin typeface="Aharoni" panose="02010803020104030203" pitchFamily="2" charset="-79"/>
                <a:cs typeface="Aharoni" panose="02010803020104030203" pitchFamily="2" charset="-79"/>
              </a:rPr>
              <a:t>Restorative Justice</a:t>
            </a:r>
            <a:endParaRPr lang="en-GB"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1" y="1863830"/>
            <a:ext cx="6731526" cy="4351338"/>
          </a:xfrm>
        </p:spPr>
        <p:txBody>
          <a:bodyPr>
            <a:normAutofit fontScale="70000" lnSpcReduction="20000"/>
          </a:bodyPr>
          <a:lstStyle/>
          <a:p>
            <a:pPr lvl="0" algn="just"/>
            <a:r>
              <a:rPr lang="en-GB" sz="3100" dirty="0">
                <a:latin typeface="Garamond" panose="02020404030301010803" pitchFamily="18" charset="0"/>
              </a:rPr>
              <a:t>Restorative justice emphasizes the importance of repairing the harm done to individuals and relationships, and restoring the social fabric of the community. </a:t>
            </a:r>
            <a:endParaRPr lang="en-US" sz="3100" dirty="0">
              <a:latin typeface="Garamond" panose="02020404030301010803" pitchFamily="18" charset="0"/>
            </a:endParaRPr>
          </a:p>
          <a:p>
            <a:pPr lvl="0" algn="just"/>
            <a:r>
              <a:rPr lang="en-GB" sz="3100" dirty="0">
                <a:latin typeface="Garamond" panose="02020404030301010803" pitchFamily="18" charset="0"/>
              </a:rPr>
              <a:t>It involves a process of dialogue and negotiation between the victim, offender, and affected community members, where they can discuss the harm that was caused and come up with a plan to repair it. </a:t>
            </a:r>
            <a:endParaRPr lang="en-US" sz="3100" dirty="0">
              <a:latin typeface="Garamond" panose="02020404030301010803" pitchFamily="18" charset="0"/>
            </a:endParaRPr>
          </a:p>
          <a:p>
            <a:pPr lvl="0" algn="just"/>
            <a:r>
              <a:rPr lang="en-GB" sz="3100" dirty="0">
                <a:latin typeface="Garamond" panose="02020404030301010803" pitchFamily="18" charset="0"/>
              </a:rPr>
              <a:t>This process is guided by trained facilitators who ensure that everyone is heard and that the process is respectful and safe for everyone involved. </a:t>
            </a:r>
            <a:endParaRPr lang="en-US" sz="3100" dirty="0">
              <a:latin typeface="Garamond" panose="02020404030301010803" pitchFamily="18" charset="0"/>
            </a:endParaRPr>
          </a:p>
          <a:p>
            <a:pPr lvl="0" algn="just"/>
            <a:r>
              <a:rPr lang="en-GB" sz="3100" dirty="0">
                <a:latin typeface="Garamond" panose="02020404030301010803" pitchFamily="18" charset="0"/>
              </a:rPr>
              <a:t>Restorative justice can be used in a variety of contexts, from minor offences to serious crimes, and has been shown recidivism and improve outcomes for victims and communities.</a:t>
            </a:r>
            <a:endParaRPr lang="en-US" sz="3100" dirty="0">
              <a:latin typeface="Garamond" panose="02020404030301010803" pitchFamily="18" charset="0"/>
            </a:endParaRPr>
          </a:p>
          <a:p>
            <a:pPr marL="0" indent="0">
              <a:buNone/>
            </a:pPr>
            <a:endParaRPr lang="en-GB" sz="1800"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569725" y="3091786"/>
            <a:ext cx="4622276" cy="308302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45810"/>
            <a:ext cx="7052352" cy="1325563"/>
          </a:xfrm>
        </p:spPr>
        <p:txBody>
          <a:bodyPr>
            <a:normAutofit/>
          </a:bodyPr>
          <a:lstStyle/>
          <a:p>
            <a:pPr algn="ctr"/>
            <a:r>
              <a:rPr lang="en-GB" dirty="0">
                <a:latin typeface="Aharoni" panose="02010803020104030203" pitchFamily="2" charset="-79"/>
                <a:cs typeface="Aharoni" panose="02010803020104030203" pitchFamily="2" charset="-79"/>
              </a:rPr>
              <a:t>Restorative Justice Cont..</a:t>
            </a:r>
            <a:endParaRPr lang="en-GB"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1" y="1863830"/>
            <a:ext cx="9877746" cy="4351338"/>
          </a:xfrm>
        </p:spPr>
        <p:txBody>
          <a:bodyPr>
            <a:normAutofit fontScale="70000" lnSpcReduction="20000"/>
          </a:bodyPr>
          <a:lstStyle/>
          <a:p>
            <a:pPr lvl="0"/>
            <a:r>
              <a:rPr lang="en-GB" b="1" dirty="0">
                <a:latin typeface="Garamond" panose="02020404030301010803" pitchFamily="18" charset="0"/>
              </a:rPr>
              <a:t>S.43 NCSA </a:t>
            </a:r>
            <a:r>
              <a:rPr lang="en-GB" dirty="0">
                <a:latin typeface="Garamond" panose="02020404030301010803" pitchFamily="18" charset="0"/>
              </a:rPr>
              <a:t>“the Controller-General shall provide for restorative justice measures including:</a:t>
            </a:r>
            <a:endParaRPr lang="en-US" dirty="0">
              <a:latin typeface="Garamond" panose="02020404030301010803" pitchFamily="18" charset="0"/>
            </a:endParaRPr>
          </a:p>
          <a:p>
            <a:pPr marL="514350" lvl="0" indent="-514350">
              <a:buFont typeface="+mj-lt"/>
              <a:buAutoNum type="alphaLcParenR"/>
            </a:pPr>
            <a:r>
              <a:rPr lang="en-GB" dirty="0">
                <a:latin typeface="Garamond" panose="02020404030301010803" pitchFamily="18" charset="0"/>
              </a:rPr>
              <a:t>victim-offender mediation</a:t>
            </a:r>
            <a:endParaRPr lang="en-US" dirty="0">
              <a:latin typeface="Garamond" panose="02020404030301010803" pitchFamily="18" charset="0"/>
            </a:endParaRPr>
          </a:p>
          <a:p>
            <a:pPr marL="514350" lvl="0" indent="-514350">
              <a:buFont typeface="+mj-lt"/>
              <a:buAutoNum type="alphaLcParenR"/>
            </a:pPr>
            <a:r>
              <a:rPr lang="en-GB" dirty="0">
                <a:latin typeface="Garamond" panose="02020404030301010803" pitchFamily="18" charset="0"/>
              </a:rPr>
              <a:t>family group conferencing</a:t>
            </a:r>
            <a:endParaRPr lang="en-US" dirty="0">
              <a:latin typeface="Garamond" panose="02020404030301010803" pitchFamily="18" charset="0"/>
            </a:endParaRPr>
          </a:p>
          <a:p>
            <a:pPr marL="514350" lvl="0" indent="-514350">
              <a:buFont typeface="+mj-lt"/>
              <a:buAutoNum type="alphaLcParenR"/>
            </a:pPr>
            <a:r>
              <a:rPr lang="en-GB" dirty="0">
                <a:latin typeface="Garamond" panose="02020404030301010803" pitchFamily="18" charset="0"/>
              </a:rPr>
              <a:t>community mediation; and </a:t>
            </a:r>
            <a:endParaRPr lang="en-US" dirty="0">
              <a:latin typeface="Garamond" panose="02020404030301010803" pitchFamily="18" charset="0"/>
            </a:endParaRPr>
          </a:p>
          <a:p>
            <a:pPr marL="514350" lvl="0" indent="-514350">
              <a:buFont typeface="+mj-lt"/>
              <a:buAutoNum type="alphaLcParenR"/>
            </a:pPr>
            <a:r>
              <a:rPr lang="en-GB" dirty="0">
                <a:latin typeface="Garamond" panose="02020404030301010803" pitchFamily="18" charset="0"/>
              </a:rPr>
              <a:t>any other mediation activity involving victims, offenders and, where applicable , community representatives</a:t>
            </a:r>
            <a:endParaRPr lang="en-GB" dirty="0">
              <a:latin typeface="Garamond" panose="02020404030301010803" pitchFamily="18" charset="0"/>
            </a:endParaRPr>
          </a:p>
          <a:p>
            <a:pPr lvl="0"/>
            <a:r>
              <a:rPr lang="en-GB" dirty="0">
                <a:latin typeface="Garamond" panose="02020404030301010803" pitchFamily="18" charset="0"/>
              </a:rPr>
              <a:t>restorative justice services may occur:</a:t>
            </a:r>
            <a:endParaRPr lang="en-US" dirty="0">
              <a:latin typeface="Garamond" panose="02020404030301010803" pitchFamily="18" charset="0"/>
            </a:endParaRPr>
          </a:p>
          <a:p>
            <a:pPr marL="514350" lvl="0" indent="-514350">
              <a:buFont typeface="+mj-lt"/>
              <a:buAutoNum type="alphaLcParenR"/>
            </a:pPr>
            <a:r>
              <a:rPr lang="en-GB" dirty="0">
                <a:latin typeface="Garamond" panose="02020404030301010803" pitchFamily="18" charset="0"/>
              </a:rPr>
              <a:t>at pre-trial stage </a:t>
            </a:r>
            <a:endParaRPr lang="en-US" dirty="0">
              <a:latin typeface="Garamond" panose="02020404030301010803" pitchFamily="18" charset="0"/>
            </a:endParaRPr>
          </a:p>
          <a:p>
            <a:pPr marL="514350" lvl="0" indent="-514350">
              <a:buFont typeface="+mj-lt"/>
              <a:buAutoNum type="alphaLcParenR"/>
            </a:pPr>
            <a:r>
              <a:rPr lang="en-GB" dirty="0">
                <a:latin typeface="Garamond" panose="02020404030301010803" pitchFamily="18" charset="0"/>
              </a:rPr>
              <a:t>At trial stage;</a:t>
            </a:r>
            <a:endParaRPr lang="en-US" dirty="0">
              <a:latin typeface="Garamond" panose="02020404030301010803" pitchFamily="18" charset="0"/>
            </a:endParaRPr>
          </a:p>
          <a:p>
            <a:pPr marL="514350" lvl="0" indent="-514350">
              <a:buFont typeface="+mj-lt"/>
              <a:buAutoNum type="alphaLcParenR"/>
            </a:pPr>
            <a:r>
              <a:rPr lang="en-GB" dirty="0">
                <a:latin typeface="Garamond" panose="02020404030301010803" pitchFamily="18" charset="0"/>
              </a:rPr>
              <a:t>during imprisonment; and</a:t>
            </a:r>
            <a:endParaRPr lang="en-US" dirty="0">
              <a:latin typeface="Garamond" panose="02020404030301010803" pitchFamily="18" charset="0"/>
            </a:endParaRPr>
          </a:p>
          <a:p>
            <a:pPr marL="514350" lvl="0" indent="-514350">
              <a:buFont typeface="+mj-lt"/>
              <a:buAutoNum type="alphaLcParenR"/>
            </a:pPr>
            <a:r>
              <a:rPr lang="en-GB" dirty="0">
                <a:latin typeface="Garamond" panose="02020404030301010803" pitchFamily="18" charset="0"/>
              </a:rPr>
              <a:t>at post-imprisonment.</a:t>
            </a:r>
            <a:endParaRPr lang="en-GB" dirty="0">
              <a:latin typeface="Garamond" panose="02020404030301010803" pitchFamily="18" charset="0"/>
            </a:endParaRPr>
          </a:p>
          <a:p>
            <a:r>
              <a:rPr lang="en-GB" dirty="0">
                <a:latin typeface="Garamond" panose="02020404030301010803" pitchFamily="18" charset="0"/>
              </a:rPr>
              <a:t>the correctional service shall appoint supervisors to monitor the implementation of measures and services stated  above </a:t>
            </a:r>
            <a:endParaRPr lang="en-US" dirty="0">
              <a:latin typeface="Garamond" panose="02020404030301010803" pitchFamily="18" charset="0"/>
            </a:endParaRPr>
          </a:p>
          <a:p>
            <a:pPr lvl="0"/>
            <a:endParaRPr lang="en-US" dirty="0">
              <a:latin typeface="Garamond" panose="02020404030301010803" pitchFamily="18" charset="0"/>
            </a:endParaRPr>
          </a:p>
          <a:p>
            <a:pPr marL="0" indent="0">
              <a:buNone/>
            </a:pPr>
            <a:endParaRPr lang="en-GB" sz="1800"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37824" y="2912510"/>
            <a:ext cx="3381268" cy="304509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haroni" panose="02010803020104030203" pitchFamily="2" charset="-79"/>
                <a:cs typeface="Aharoni" panose="02010803020104030203" pitchFamily="2" charset="-79"/>
              </a:rPr>
              <a:t>Parole</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GB" dirty="0">
                <a:latin typeface="Garamond" panose="02020404030301010803" pitchFamily="18" charset="0"/>
              </a:rPr>
              <a:t>Parole is a legal status granted to an offender who has been released from prison before completing their full sentence.</a:t>
            </a:r>
            <a:endParaRPr lang="en-GB" dirty="0">
              <a:latin typeface="Garamond" panose="02020404030301010803" pitchFamily="18" charset="0"/>
            </a:endParaRPr>
          </a:p>
          <a:p>
            <a:pPr algn="just"/>
            <a:r>
              <a:rPr lang="en-GB" dirty="0">
                <a:latin typeface="Garamond" panose="02020404030301010803" pitchFamily="18" charset="0"/>
              </a:rPr>
              <a:t> It allows the offender to serve the remaining portion of their sentence outside of prison, under supervision to certain conditions.</a:t>
            </a:r>
            <a:endParaRPr lang="en-US" dirty="0">
              <a:latin typeface="Garamond" panose="02020404030301010803" pitchFamily="18" charset="0"/>
            </a:endParaRPr>
          </a:p>
          <a:p>
            <a:pPr lvl="0" algn="just"/>
            <a:r>
              <a:rPr lang="en-GB" dirty="0">
                <a:latin typeface="Garamond" panose="02020404030301010803" pitchFamily="18" charset="0"/>
              </a:rPr>
              <a:t>An offender may be released on parole after serving a minimum of one-third of their sentences, the decision to grant parole is made by a parole board appointed by the Controller-General of Corrections.</a:t>
            </a:r>
            <a:endParaRPr lang="en-US" dirty="0">
              <a:latin typeface="Garamond" panose="02020404030301010803" pitchFamily="18" charset="0"/>
            </a:endParaRPr>
          </a:p>
          <a:p>
            <a:pPr lvl="0" algn="just"/>
            <a:r>
              <a:rPr lang="en-GB" dirty="0">
                <a:latin typeface="Garamond" panose="02020404030301010803" pitchFamily="18" charset="0"/>
              </a:rPr>
              <a:t>If the offender violates the conditions of their parole , they may be returned to prison to service the remainder of their sentences. </a:t>
            </a:r>
            <a:endParaRPr lang="en-GB" dirty="0">
              <a:latin typeface="Garamond" panose="02020404030301010803" pitchFamily="18" charset="0"/>
            </a:endParaRPr>
          </a:p>
          <a:p>
            <a:pPr lvl="0" algn="just"/>
            <a:r>
              <a:rPr lang="en-GB" dirty="0">
                <a:latin typeface="Garamond" panose="02020404030301010803" pitchFamily="18" charset="0"/>
              </a:rPr>
              <a:t>However, if they successfully complete their parole period, they will be discharged from supervision and considered to have fully served their sentence.</a:t>
            </a:r>
            <a:endParaRPr lang="en-US" dirty="0">
              <a:latin typeface="Garamond" panose="02020404030301010803" pitchFamily="18" charset="0"/>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6243" y="637762"/>
            <a:ext cx="3121391" cy="5576770"/>
          </a:xfrm>
        </p:spPr>
        <p:txBody>
          <a:bodyPr anchor="t">
            <a:normAutofit/>
          </a:bodyPr>
          <a:lstStyle/>
          <a:p>
            <a:pPr algn="just"/>
            <a:r>
              <a:rPr lang="en-GB" sz="3300" dirty="0">
                <a:solidFill>
                  <a:schemeClr val="bg1"/>
                </a:solidFill>
                <a:latin typeface="Aharoni" panose="02010803020104030203" pitchFamily="2" charset="-79"/>
                <a:cs typeface="Aharoni" panose="02010803020104030203" pitchFamily="2" charset="-79"/>
              </a:rPr>
              <a:t>SYNERGY BETWEEN THE ACJA/ACJLs AND THE NCSA, 2019</a:t>
            </a:r>
            <a:endParaRPr lang="en-GB" sz="3300" dirty="0">
              <a:solidFill>
                <a:schemeClr val="bg1"/>
              </a:solidFill>
              <a:latin typeface="Aharoni" panose="02010803020104030203" pitchFamily="2" charset="-79"/>
              <a:cs typeface="Aharoni" panose="02010803020104030203" pitchFamily="2" charset="-79"/>
            </a:endParaRPr>
          </a:p>
        </p:txBody>
      </p:sp>
      <p:sp>
        <p:nvSpPr>
          <p:cNvPr id="12" name="Rectangle 11"/>
          <p:cNvSpPr>
            <a:spLocks noGrp="1" noRot="1" noChangeAspect="1" noMove="1" noResize="1" noEditPoints="1" noAdjustHandles="1" noChangeArrowheads="1" noChangeShapeType="1" noTextEdit="1"/>
          </p:cNvSpPr>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98848" y="850052"/>
            <a:ext cx="6958584" cy="5532460"/>
          </a:xfrm>
        </p:spPr>
        <p:txBody>
          <a:bodyPr>
            <a:normAutofit fontScale="92500" lnSpcReduction="10000"/>
          </a:bodyPr>
          <a:lstStyle/>
          <a:p>
            <a:pPr lvl="0" algn="just"/>
            <a:r>
              <a:rPr lang="en-GB" sz="2400" dirty="0">
                <a:latin typeface="Garamond" panose="02020404030301010803" pitchFamily="18" charset="0"/>
              </a:rPr>
              <a:t>There are several areas where the ACJA and NCSA work together to achieve their common goal  of promoting a fair and effective criminal justice system in Nigeria.</a:t>
            </a:r>
            <a:endParaRPr lang="en-GB" sz="2400" dirty="0">
              <a:latin typeface="Garamond" panose="02020404030301010803" pitchFamily="18" charset="0"/>
            </a:endParaRPr>
          </a:p>
          <a:p>
            <a:pPr algn="just"/>
            <a:r>
              <a:rPr lang="en-GB" sz="2400" dirty="0">
                <a:latin typeface="Garamond" panose="02020404030301010803" pitchFamily="18" charset="0"/>
              </a:rPr>
              <a:t>Both laws emphasize the need for the rehabilitation and reintegration of offenders into society.</a:t>
            </a:r>
            <a:endParaRPr lang="en-GB" sz="2400" dirty="0">
              <a:latin typeface="Garamond" panose="02020404030301010803" pitchFamily="18" charset="0"/>
            </a:endParaRPr>
          </a:p>
          <a:p>
            <a:pPr algn="just"/>
            <a:r>
              <a:rPr lang="en-GB" sz="2400" dirty="0">
                <a:latin typeface="Garamond" panose="02020404030301010803" pitchFamily="18" charset="0"/>
              </a:rPr>
              <a:t>The ACJA provides for the establishment of community service orders and other non-custodial measures for certain offenses.</a:t>
            </a:r>
            <a:endParaRPr lang="en-GB" sz="2400" dirty="0">
              <a:latin typeface="Garamond" panose="02020404030301010803" pitchFamily="18" charset="0"/>
            </a:endParaRPr>
          </a:p>
          <a:p>
            <a:pPr algn="just"/>
            <a:r>
              <a:rPr lang="en-GB" sz="2400" dirty="0">
                <a:latin typeface="Garamond" panose="02020404030301010803" pitchFamily="18" charset="0"/>
              </a:rPr>
              <a:t>The ACJA and the NCSA provides for the protection of the rights of inmates and detainees. The ACJA requires that all persons arrested or detained must be informed of the reason of their arrest or detention, and be brought before a court of law within a reasonable time</a:t>
            </a:r>
            <a:endParaRPr lang="en-GB" sz="2400" dirty="0">
              <a:latin typeface="Garamond" panose="02020404030301010803" pitchFamily="18" charset="0"/>
            </a:endParaRPr>
          </a:p>
          <a:p>
            <a:pPr algn="just"/>
            <a:r>
              <a:rPr lang="en-GB" sz="2400" dirty="0">
                <a:latin typeface="Garamond" panose="02020404030301010803" pitchFamily="18" charset="0"/>
              </a:rPr>
              <a:t>The NCSA requires the Correctional Service to provide educational, vocational, and other forms of training to inmates to enable their successful reintegration into society upon release</a:t>
            </a:r>
            <a:endParaRPr lang="en-US" sz="2400" dirty="0">
              <a:latin typeface="Garamond" panose="02020404030301010803" pitchFamily="18" charset="0"/>
            </a:endParaRPr>
          </a:p>
          <a:p>
            <a:pPr algn="just"/>
            <a:endParaRPr lang="en-US" sz="2400" dirty="0">
              <a:latin typeface="Garamond" panose="02020404030301010803" pitchFamily="18" charset="0"/>
            </a:endParaRPr>
          </a:p>
          <a:p>
            <a:pPr algn="just"/>
            <a:endParaRPr lang="en-US" sz="2400" dirty="0">
              <a:latin typeface="Garamond" panose="02020404030301010803" pitchFamily="18" charset="0"/>
            </a:endParaRPr>
          </a:p>
          <a:p>
            <a:pPr algn="just"/>
            <a:endParaRPr lang="en-US" sz="2400" dirty="0"/>
          </a:p>
          <a:p>
            <a:pPr lvl="0" algn="just"/>
            <a:endParaRPr lang="en-GB" sz="2400" dirty="0"/>
          </a:p>
          <a:p>
            <a:pPr lvl="0" algn="just"/>
            <a:endParaRPr lang="en-US" sz="2400" dirty="0"/>
          </a:p>
          <a:p>
            <a:pPr marL="0" indent="0" algn="just">
              <a:buNone/>
            </a:pPr>
            <a:endParaRPr lang="en-GB" sz="2200" dirty="0"/>
          </a:p>
          <a:p>
            <a:pPr marL="0" indent="0" algn="just">
              <a:buNone/>
            </a:pPr>
            <a:endParaRPr lang="en-GB"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EXPECTED OUTCOME</a:t>
            </a:r>
            <a:endParaRPr lang="en-US" b="1" dirty="0">
              <a:latin typeface="Garamond" panose="02020404030301010803" pitchFamily="18" charset="0"/>
            </a:endParaRPr>
          </a:p>
        </p:txBody>
      </p:sp>
      <p:sp>
        <p:nvSpPr>
          <p:cNvPr id="3" name="Content Placeholder 2"/>
          <p:cNvSpPr>
            <a:spLocks noGrp="1"/>
          </p:cNvSpPr>
          <p:nvPr>
            <p:ph idx="1"/>
          </p:nvPr>
        </p:nvSpPr>
        <p:spPr/>
        <p:txBody>
          <a:bodyPr/>
          <a:lstStyle/>
          <a:p>
            <a:pPr algn="just"/>
            <a:r>
              <a:rPr lang="en-US" spc="80" dirty="0">
                <a:latin typeface="Garamond" panose="02020404030301010803" pitchFamily="18" charset="0"/>
                <a:cs typeface="Times New Roman" panose="02020603050405020304"/>
              </a:rPr>
              <a:t>It </a:t>
            </a:r>
            <a:r>
              <a:rPr lang="en-US" spc="-185" dirty="0">
                <a:latin typeface="Garamond" panose="02020404030301010803" pitchFamily="18" charset="0"/>
                <a:cs typeface="Times New Roman" panose="02020603050405020304"/>
              </a:rPr>
              <a:t>is </a:t>
            </a:r>
            <a:r>
              <a:rPr lang="en-US" spc="-85" dirty="0">
                <a:latin typeface="Garamond" panose="02020404030301010803" pitchFamily="18" charset="0"/>
                <a:cs typeface="Times New Roman" panose="02020603050405020304"/>
              </a:rPr>
              <a:t>expected </a:t>
            </a:r>
            <a:r>
              <a:rPr lang="en-US" spc="-5" dirty="0">
                <a:latin typeface="Garamond" panose="02020404030301010803" pitchFamily="18" charset="0"/>
                <a:cs typeface="Times New Roman" panose="02020603050405020304"/>
              </a:rPr>
              <a:t>that </a:t>
            </a:r>
            <a:r>
              <a:rPr lang="en-US" spc="-65" dirty="0">
                <a:latin typeface="Garamond" panose="02020404030301010803" pitchFamily="18" charset="0"/>
                <a:cs typeface="Times New Roman" panose="02020603050405020304"/>
              </a:rPr>
              <a:t>at </a:t>
            </a:r>
            <a:r>
              <a:rPr lang="en-US" spc="-15" dirty="0">
                <a:latin typeface="Garamond" panose="02020404030301010803" pitchFamily="18" charset="0"/>
                <a:cs typeface="Times New Roman" panose="02020603050405020304"/>
              </a:rPr>
              <a:t>the </a:t>
            </a:r>
            <a:r>
              <a:rPr lang="en-US" spc="-35" dirty="0">
                <a:latin typeface="Garamond" panose="02020404030301010803" pitchFamily="18" charset="0"/>
                <a:cs typeface="Times New Roman" panose="02020603050405020304"/>
              </a:rPr>
              <a:t>end </a:t>
            </a:r>
            <a:r>
              <a:rPr lang="en-US" spc="-5" dirty="0">
                <a:latin typeface="Garamond" panose="02020404030301010803" pitchFamily="18" charset="0"/>
                <a:cs typeface="Times New Roman" panose="02020603050405020304"/>
              </a:rPr>
              <a:t>of</a:t>
            </a:r>
            <a:r>
              <a:rPr lang="en-US" spc="1225" dirty="0">
                <a:latin typeface="Garamond" panose="02020404030301010803" pitchFamily="18" charset="0"/>
                <a:cs typeface="Times New Roman" panose="02020603050405020304"/>
              </a:rPr>
              <a:t> </a:t>
            </a:r>
            <a:r>
              <a:rPr lang="en-US" spc="-15" dirty="0">
                <a:latin typeface="Garamond" panose="02020404030301010803" pitchFamily="18" charset="0"/>
                <a:cs typeface="Times New Roman" panose="02020603050405020304"/>
              </a:rPr>
              <a:t>the </a:t>
            </a:r>
            <a:r>
              <a:rPr lang="en-US" spc="-110" dirty="0">
                <a:latin typeface="Garamond" panose="02020404030301010803" pitchFamily="18" charset="0"/>
                <a:cs typeface="Times New Roman" panose="02020603050405020304"/>
              </a:rPr>
              <a:t>training, </a:t>
            </a:r>
            <a:r>
              <a:rPr lang="en-US" spc="-80" dirty="0">
                <a:latin typeface="Garamond" panose="02020404030301010803" pitchFamily="18" charset="0"/>
                <a:cs typeface="Times New Roman" panose="02020603050405020304"/>
              </a:rPr>
              <a:t>participants </a:t>
            </a:r>
            <a:r>
              <a:rPr lang="en-US" spc="-135" dirty="0">
                <a:latin typeface="Garamond" panose="02020404030301010803" pitchFamily="18" charset="0"/>
                <a:cs typeface="Times New Roman" panose="02020603050405020304"/>
              </a:rPr>
              <a:t>would </a:t>
            </a:r>
            <a:r>
              <a:rPr lang="en-US" spc="-130" dirty="0">
                <a:latin typeface="Garamond" panose="02020404030301010803" pitchFamily="18" charset="0"/>
                <a:cs typeface="Times New Roman" panose="02020603050405020304"/>
              </a:rPr>
              <a:t> </a:t>
            </a:r>
            <a:r>
              <a:rPr lang="en-US" spc="-50" dirty="0">
                <a:latin typeface="Garamond" panose="02020404030301010803" pitchFamily="18" charset="0"/>
                <a:cs typeface="Times New Roman" panose="02020603050405020304"/>
              </a:rPr>
              <a:t>be </a:t>
            </a:r>
            <a:r>
              <a:rPr lang="en-US" spc="-135" dirty="0">
                <a:latin typeface="Garamond" panose="02020404030301010803" pitchFamily="18" charset="0"/>
                <a:cs typeface="Times New Roman" panose="02020603050405020304"/>
              </a:rPr>
              <a:t>able </a:t>
            </a:r>
            <a:r>
              <a:rPr lang="en-US" spc="55" dirty="0">
                <a:latin typeface="Garamond" panose="02020404030301010803" pitchFamily="18" charset="0"/>
                <a:cs typeface="Times New Roman" panose="02020603050405020304"/>
              </a:rPr>
              <a:t>to </a:t>
            </a:r>
            <a:r>
              <a:rPr lang="en-US" spc="-100" dirty="0">
                <a:latin typeface="Garamond" panose="02020404030301010803" pitchFamily="18" charset="0"/>
                <a:cs typeface="Times New Roman" panose="02020603050405020304"/>
              </a:rPr>
              <a:t>exhibit </a:t>
            </a:r>
            <a:r>
              <a:rPr lang="en-US" spc="-85" dirty="0">
                <a:latin typeface="Garamond" panose="02020404030301010803" pitchFamily="18" charset="0"/>
                <a:cs typeface="Times New Roman" panose="02020603050405020304"/>
              </a:rPr>
              <a:t>greater </a:t>
            </a:r>
            <a:r>
              <a:rPr lang="en-US" spc="-130" dirty="0">
                <a:latin typeface="Garamond" panose="02020404030301010803" pitchFamily="18" charset="0"/>
                <a:cs typeface="Times New Roman" panose="02020603050405020304"/>
              </a:rPr>
              <a:t>knowledge </a:t>
            </a:r>
            <a:r>
              <a:rPr lang="en-US" spc="-5" dirty="0">
                <a:latin typeface="Garamond" panose="02020404030301010803" pitchFamily="18" charset="0"/>
                <a:cs typeface="Times New Roman" panose="02020603050405020304"/>
              </a:rPr>
              <a:t>of </a:t>
            </a:r>
            <a:r>
              <a:rPr lang="en-US" spc="-70" dirty="0">
                <a:latin typeface="Garamond" panose="02020404030301010803" pitchFamily="18" charset="0"/>
                <a:cs typeface="Times New Roman" panose="02020603050405020304"/>
              </a:rPr>
              <a:t>non-custodial </a:t>
            </a:r>
            <a:r>
              <a:rPr lang="en-US" spc="-110" dirty="0">
                <a:latin typeface="Garamond" panose="02020404030301010803" pitchFamily="18" charset="0"/>
                <a:cs typeface="Times New Roman" panose="02020603050405020304"/>
              </a:rPr>
              <a:t>measures </a:t>
            </a:r>
            <a:r>
              <a:rPr lang="en-US" spc="-105" dirty="0">
                <a:latin typeface="Garamond" panose="02020404030301010803" pitchFamily="18" charset="0"/>
                <a:cs typeface="Times New Roman" panose="02020603050405020304"/>
              </a:rPr>
              <a:t> as provided </a:t>
            </a:r>
            <a:r>
              <a:rPr lang="en-US" spc="-40" dirty="0">
                <a:latin typeface="Garamond" panose="02020404030301010803" pitchFamily="18" charset="0"/>
                <a:cs typeface="Times New Roman" panose="02020603050405020304"/>
              </a:rPr>
              <a:t>under</a:t>
            </a:r>
            <a:r>
              <a:rPr lang="en-US" spc="-10" dirty="0">
                <a:latin typeface="Garamond" panose="02020404030301010803" pitchFamily="18" charset="0"/>
                <a:cs typeface="Times New Roman" panose="02020603050405020304"/>
              </a:rPr>
              <a:t> </a:t>
            </a:r>
            <a:r>
              <a:rPr lang="en-US" spc="-15" dirty="0">
                <a:latin typeface="Garamond" panose="02020404030301010803" pitchFamily="18" charset="0"/>
                <a:cs typeface="Times New Roman" panose="02020603050405020304"/>
              </a:rPr>
              <a:t>the</a:t>
            </a:r>
            <a:r>
              <a:rPr lang="en-US" spc="-10" dirty="0">
                <a:latin typeface="Garamond" panose="02020404030301010803" pitchFamily="18" charset="0"/>
                <a:cs typeface="Times New Roman" panose="02020603050405020304"/>
              </a:rPr>
              <a:t> </a:t>
            </a:r>
            <a:r>
              <a:rPr lang="en-US" dirty="0">
                <a:latin typeface="Garamond" panose="02020404030301010803" pitchFamily="18" charset="0"/>
              </a:rPr>
              <a:t>Administration of Criminal Justice Act, 2015, the Administration of Criminal Justice Laws of various States and the Nigerian Correctional Service Act 2019</a:t>
            </a:r>
            <a:endParaRPr lang="en-US" dirty="0">
              <a:latin typeface="Garamond" panose="02020404030301010803" pitchFamily="18" charset="0"/>
              <a:cs typeface="Times New Roman" panose="02020603050405020304"/>
            </a:endParaRP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031" name="Rectangle 1030"/>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p:cNvSpPr>
            <a:spLocks noGrp="1"/>
          </p:cNvSpPr>
          <p:nvPr>
            <p:ph idx="1"/>
          </p:nvPr>
        </p:nvSpPr>
        <p:spPr>
          <a:xfrm>
            <a:off x="329608" y="674486"/>
            <a:ext cx="6116912" cy="6046354"/>
          </a:xfrm>
        </p:spPr>
        <p:txBody>
          <a:bodyPr>
            <a:noAutofit/>
          </a:bodyPr>
          <a:lstStyle/>
          <a:p>
            <a:pPr marL="357505" indent="-357505" algn="just">
              <a:buFont typeface="Wingdings" panose="05000000000000000000" pitchFamily="2" charset="2"/>
              <a:buChar char="Ø"/>
            </a:pPr>
            <a:r>
              <a:rPr lang="en-GB" sz="2000" dirty="0">
                <a:latin typeface="Garamond" panose="02020404030301010803" pitchFamily="18" charset="0"/>
              </a:rPr>
              <a:t>The NCSA requires that all inmates be treated with dignity and respect, and be provided with adequate food, clothing and medical care.</a:t>
            </a:r>
            <a:endParaRPr lang="en-GB" sz="2000" dirty="0">
              <a:latin typeface="Garamond" panose="02020404030301010803" pitchFamily="18" charset="0"/>
            </a:endParaRPr>
          </a:p>
          <a:p>
            <a:pPr marL="357505" indent="-357505" algn="just">
              <a:buFont typeface="Wingdings" panose="05000000000000000000" pitchFamily="2" charset="2"/>
              <a:buChar char="Ø"/>
            </a:pPr>
            <a:r>
              <a:rPr lang="en-GB" sz="2000" dirty="0">
                <a:latin typeface="Garamond" panose="02020404030301010803" pitchFamily="18" charset="0"/>
              </a:rPr>
              <a:t>Both laws promote the use of technology in criminal justice administration. The ACJA provides for the use of electronic recording and transmission of court proceedings.</a:t>
            </a:r>
            <a:endParaRPr lang="en-GB" sz="2000" dirty="0">
              <a:latin typeface="Garamond" panose="02020404030301010803" pitchFamily="18" charset="0"/>
            </a:endParaRPr>
          </a:p>
          <a:p>
            <a:pPr marL="357505" indent="-357505" algn="just">
              <a:buFont typeface="Wingdings" panose="05000000000000000000" pitchFamily="2" charset="2"/>
              <a:buChar char="Ø"/>
            </a:pPr>
            <a:r>
              <a:rPr lang="en-GB" sz="2000" dirty="0">
                <a:latin typeface="Garamond" panose="02020404030301010803" pitchFamily="18" charset="0"/>
              </a:rPr>
              <a:t>The NCSA provides for the use of technology in the management of correctional facilities and rehabilitation of inmates. </a:t>
            </a:r>
            <a:endParaRPr lang="en-GB" sz="2000" dirty="0">
              <a:latin typeface="Garamond" panose="02020404030301010803" pitchFamily="18" charset="0"/>
            </a:endParaRPr>
          </a:p>
          <a:p>
            <a:pPr marL="357505" indent="-357505" algn="just">
              <a:buFont typeface="Wingdings" panose="05000000000000000000" pitchFamily="2" charset="2"/>
              <a:buChar char="Ø"/>
            </a:pPr>
            <a:r>
              <a:rPr lang="en-GB" sz="2000" dirty="0">
                <a:latin typeface="Garamond" panose="02020404030301010803" pitchFamily="18" charset="0"/>
              </a:rPr>
              <a:t>The two laws work together to ensure that the rights of inmates and detainees are protected.</a:t>
            </a:r>
            <a:endParaRPr lang="en-GB" sz="2000" dirty="0">
              <a:latin typeface="Garamond" panose="02020404030301010803" pitchFamily="18" charset="0"/>
            </a:endParaRPr>
          </a:p>
          <a:p>
            <a:pPr marL="357505" indent="-357505" algn="just">
              <a:buFont typeface="Wingdings" panose="05000000000000000000" pitchFamily="2" charset="2"/>
              <a:buChar char="Ø"/>
            </a:pPr>
            <a:r>
              <a:rPr lang="en-GB" sz="2000" dirty="0">
                <a:latin typeface="Garamond" panose="02020404030301010803" pitchFamily="18" charset="0"/>
              </a:rPr>
              <a:t>that offenders are rehabilitated and reintegrated into society and that technology is used to improve the administration of criminal justice.</a:t>
            </a:r>
            <a:endParaRPr lang="en-GB" sz="2000" dirty="0">
              <a:latin typeface="Garamond" panose="02020404030301010803" pitchFamily="18" charset="0"/>
            </a:endParaRPr>
          </a:p>
          <a:p>
            <a:pPr marL="0" indent="0" algn="just">
              <a:buNone/>
            </a:pPr>
            <a:endParaRPr lang="en-GB" sz="2000"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25355" y="1295416"/>
            <a:ext cx="5562584"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1033" name="!!Oval"/>
          <p:cNvSpPr>
            <a:spLocks noGrp="1" noRot="1" noChangeAspect="1" noMove="1" noResize="1" noEditPoints="1" noAdjustHandles="1" noChangeArrowheads="1" noChangeShapeType="1" noTextEdit="1"/>
          </p:cNvSpPr>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5" name="!!Arc"/>
          <p:cNvSpPr>
            <a:spLocks noGrp="1" noRot="1" noChangeAspect="1" noMove="1" noResize="1" noEditPoints="1" noAdjustHandles="1" noChangeArrowheads="1" noChangeShapeType="1" noTextEdit="1"/>
          </p:cNvSpPr>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5160" name="Rectangle 5146"/>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1" name="Freeform: Shape 5148"/>
          <p:cNvSpPr>
            <a:spLocks noGrp="1" noRot="1" noChangeAspect="1" noMove="1" noResize="1" noEditPoints="1" noAdjustHandles="1" noChangeArrowheads="1" noChangeShapeType="1" noTextEdit="1"/>
          </p:cNvSpPr>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44718" y="609600"/>
            <a:ext cx="5997275" cy="1330840"/>
          </a:xfrm>
        </p:spPr>
        <p:txBody>
          <a:bodyPr>
            <a:noAutofit/>
          </a:bodyPr>
          <a:lstStyle/>
          <a:p>
            <a:r>
              <a:rPr lang="en-GB" sz="2000" b="1" dirty="0">
                <a:latin typeface="Garamond" panose="02020404030301010803" pitchFamily="18" charset="0"/>
                <a:cs typeface="Aharoni" panose="02010803020104030203" pitchFamily="2" charset="-79"/>
              </a:rPr>
              <a:t>ROLE OF JUDICIAL OFFICERS IN ENHANCING THE USE OF NON-CUSTODIAL MEASURES AND SENTENCES IN THE CRIMINAL JUSTICE SYSTEM</a:t>
            </a:r>
            <a:endParaRPr lang="en-GB" sz="2000" b="1" dirty="0">
              <a:latin typeface="Garamond" panose="02020404030301010803" pitchFamily="18" charset="0"/>
              <a:cs typeface="Aharoni" panose="02010803020104030203" pitchFamily="2" charset="-79"/>
            </a:endParaRPr>
          </a:p>
        </p:txBody>
      </p:sp>
      <p:sp>
        <p:nvSpPr>
          <p:cNvPr id="3" name="Content Placeholder 2"/>
          <p:cNvSpPr>
            <a:spLocks noGrp="1"/>
          </p:cNvSpPr>
          <p:nvPr>
            <p:ph idx="1"/>
          </p:nvPr>
        </p:nvSpPr>
        <p:spPr>
          <a:xfrm>
            <a:off x="744718" y="1969887"/>
            <a:ext cx="6091100" cy="4538163"/>
          </a:xfrm>
        </p:spPr>
        <p:txBody>
          <a:bodyPr>
            <a:normAutofit fontScale="92500" lnSpcReduction="20000"/>
          </a:bodyPr>
          <a:lstStyle/>
          <a:p>
            <a:pPr algn="just"/>
            <a:r>
              <a:rPr lang="en-GB" sz="2000" b="1" dirty="0">
                <a:latin typeface="Garamond" panose="02020404030301010803" pitchFamily="18" charset="0"/>
              </a:rPr>
              <a:t>Education: </a:t>
            </a:r>
            <a:r>
              <a:rPr lang="en-GB" sz="2000" dirty="0">
                <a:latin typeface="Garamond" panose="02020404030301010803" pitchFamily="18" charset="0"/>
              </a:rPr>
              <a:t>Judicial officers can educate themselves and others in the criminal justice system on the benefits of non-custodial measures and sentences. </a:t>
            </a:r>
            <a:endParaRPr lang="en-GB" sz="2000" dirty="0">
              <a:latin typeface="Garamond" panose="02020404030301010803" pitchFamily="18" charset="0"/>
            </a:endParaRPr>
          </a:p>
          <a:p>
            <a:pPr algn="just"/>
            <a:r>
              <a:rPr lang="en-GB" sz="2000" dirty="0">
                <a:latin typeface="Garamond" panose="02020404030301010803" pitchFamily="18" charset="0"/>
              </a:rPr>
              <a:t>They can also educate defendants and their families about the different non-custodial options available to them.</a:t>
            </a:r>
            <a:endParaRPr lang="en-GB" sz="2000" dirty="0">
              <a:latin typeface="Garamond" panose="02020404030301010803" pitchFamily="18" charset="0"/>
            </a:endParaRPr>
          </a:p>
          <a:p>
            <a:pPr algn="just"/>
            <a:r>
              <a:rPr lang="en-GB" sz="2000" b="1" dirty="0">
                <a:latin typeface="Garamond" panose="02020404030301010803" pitchFamily="18" charset="0"/>
              </a:rPr>
              <a:t>Assessment:</a:t>
            </a:r>
            <a:r>
              <a:rPr lang="en-GB" sz="2000" dirty="0">
                <a:latin typeface="Garamond" panose="02020404030301010803" pitchFamily="18" charset="0"/>
              </a:rPr>
              <a:t> Judicial officers can assess the suitability of non-custodial measures and sentences for individual cases this involves considering the available options and the potential impact on public safety, as well as the offender’s needs and circumstances.</a:t>
            </a:r>
            <a:endParaRPr lang="en-GB" sz="2000" dirty="0">
              <a:latin typeface="Garamond" panose="02020404030301010803" pitchFamily="18" charset="0"/>
            </a:endParaRPr>
          </a:p>
          <a:p>
            <a:pPr algn="just"/>
            <a:r>
              <a:rPr lang="en-GB" sz="2000" b="1" dirty="0">
                <a:latin typeface="Garamond" panose="02020404030301010803" pitchFamily="18" charset="0"/>
              </a:rPr>
              <a:t>Monitoring:</a:t>
            </a:r>
            <a:r>
              <a:rPr lang="en-GB" sz="2000" dirty="0">
                <a:latin typeface="Garamond" panose="02020404030301010803" pitchFamily="18" charset="0"/>
              </a:rPr>
              <a:t> Judicial officers can monitor the effectiveness of non-custodial measures and sentences.</a:t>
            </a:r>
            <a:endParaRPr lang="en-GB" sz="2000" dirty="0">
              <a:latin typeface="Garamond" panose="02020404030301010803" pitchFamily="18" charset="0"/>
            </a:endParaRPr>
          </a:p>
          <a:p>
            <a:pPr algn="just"/>
            <a:r>
              <a:rPr lang="en-GB" sz="2000" dirty="0">
                <a:latin typeface="Garamond" panose="02020404030301010803" pitchFamily="18" charset="0"/>
              </a:rPr>
              <a:t>this involves ensuring that offenders comply with the conditions of their sentence and that they receive appropriate support and supervision.</a:t>
            </a:r>
            <a:endParaRPr lang="en-GB" sz="2000" dirty="0">
              <a:latin typeface="Garamond" panose="02020404030301010803" pitchFamily="18" charset="0"/>
            </a:endParaRPr>
          </a:p>
          <a:p>
            <a:pPr algn="just"/>
            <a:r>
              <a:rPr lang="en-GB" sz="2000" b="1" dirty="0">
                <a:latin typeface="Garamond" panose="02020404030301010803" pitchFamily="18" charset="0"/>
              </a:rPr>
              <a:t>Evaluation: </a:t>
            </a:r>
            <a:r>
              <a:rPr lang="en-GB" sz="2000" dirty="0">
                <a:latin typeface="Garamond" panose="02020404030301010803" pitchFamily="18" charset="0"/>
              </a:rPr>
              <a:t>Judicial officers should evaluate the effectiveness of those measures and examine the level of compliance with the measures</a:t>
            </a:r>
            <a:endParaRPr lang="en-GB" sz="2000" dirty="0">
              <a:latin typeface="Garamond" panose="02020404030301010803" pitchFamily="18" charset="0"/>
            </a:endParaRPr>
          </a:p>
          <a:p>
            <a:pPr algn="just"/>
            <a:endParaRPr lang="en-GB" sz="2000" dirty="0">
              <a:latin typeface="Garamond" panose="02020404030301010803" pitchFamily="18" charset="0"/>
            </a:endParaRPr>
          </a:p>
          <a:p>
            <a:pPr algn="just"/>
            <a:endParaRPr lang="en-GB" sz="1600" dirty="0"/>
          </a:p>
          <a:p>
            <a:pPr algn="just"/>
            <a:endParaRPr lang="en-GB" sz="1600" dirty="0"/>
          </a:p>
        </p:txBody>
      </p:sp>
      <p:pic>
        <p:nvPicPr>
          <p:cNvPr id="5122"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7252262" y="1060178"/>
            <a:ext cx="3938166" cy="47376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1" y="637762"/>
            <a:ext cx="9888496" cy="900131"/>
          </a:xfrm>
        </p:spPr>
        <p:txBody>
          <a:bodyPr anchor="t">
            <a:normAutofit/>
          </a:bodyPr>
          <a:lstStyle/>
          <a:p>
            <a:r>
              <a:rPr lang="en-GB" sz="4000" dirty="0">
                <a:solidFill>
                  <a:schemeClr val="bg1"/>
                </a:solidFill>
                <a:latin typeface="Aharoni" panose="02010803020104030203" pitchFamily="2" charset="-79"/>
                <a:cs typeface="Aharoni" panose="02010803020104030203" pitchFamily="2" charset="-79"/>
              </a:rPr>
              <a:t>CASES ON NON-CUSTODIAL SENTENCES</a:t>
            </a:r>
            <a:endParaRPr lang="en-GB" sz="4000" dirty="0">
              <a:solidFill>
                <a:schemeClr val="bg1"/>
              </a:solidFill>
              <a:latin typeface="Aharoni" panose="02010803020104030203" pitchFamily="2" charset="-79"/>
              <a:cs typeface="Aharoni" panose="02010803020104030203" pitchFamily="2" charset="-79"/>
            </a:endParaRPr>
          </a:p>
        </p:txBody>
      </p:sp>
      <p:sp>
        <p:nvSpPr>
          <p:cNvPr id="10" name="Rectangle 9"/>
          <p:cNvSpPr>
            <a:spLocks noGrp="1" noRot="1" noChangeAspect="1" noMove="1" noResize="1" noEditPoints="1" noAdjustHandles="1" noChangeArrowheads="1" noChangeShapeType="1" noTextEdit="1"/>
          </p:cNvSpPr>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55548" y="2217343"/>
            <a:ext cx="9880893" cy="3959619"/>
          </a:xfrm>
        </p:spPr>
        <p:txBody>
          <a:bodyPr>
            <a:normAutofit/>
          </a:bodyPr>
          <a:lstStyle/>
          <a:p>
            <a:pPr algn="just">
              <a:lnSpc>
                <a:spcPts val="3960"/>
              </a:lnSpc>
              <a:spcBef>
                <a:spcPts val="95"/>
              </a:spcBef>
            </a:pPr>
            <a:r>
              <a:rPr lang="en-US" sz="2200" b="1" spc="30" dirty="0">
                <a:solidFill>
                  <a:srgbClr val="2F313E"/>
                </a:solidFill>
                <a:latin typeface="Garamond" panose="02020404030301010803" pitchFamily="18" charset="0"/>
                <a:cs typeface="Times New Roman" panose="02020603050405020304"/>
              </a:rPr>
              <a:t>In UZUEGBUNAM</a:t>
            </a:r>
            <a:r>
              <a:rPr lang="en-US" sz="2200" b="1" spc="560" dirty="0">
                <a:solidFill>
                  <a:srgbClr val="2F313E"/>
                </a:solidFill>
                <a:latin typeface="Garamond" panose="02020404030301010803" pitchFamily="18" charset="0"/>
                <a:cs typeface="Times New Roman" panose="02020603050405020304"/>
              </a:rPr>
              <a:t> </a:t>
            </a:r>
            <a:r>
              <a:rPr lang="en-US" sz="2200" b="1" spc="-225" dirty="0">
                <a:solidFill>
                  <a:srgbClr val="2F313E"/>
                </a:solidFill>
                <a:latin typeface="Garamond" panose="02020404030301010803" pitchFamily="18" charset="0"/>
                <a:cs typeface="Times New Roman" panose="02020603050405020304"/>
              </a:rPr>
              <a:t>v.</a:t>
            </a:r>
            <a:r>
              <a:rPr lang="en-US" sz="2200" b="1" spc="-35" dirty="0">
                <a:solidFill>
                  <a:srgbClr val="2F313E"/>
                </a:solidFill>
                <a:latin typeface="Garamond" panose="02020404030301010803" pitchFamily="18" charset="0"/>
                <a:cs typeface="Times New Roman" panose="02020603050405020304"/>
              </a:rPr>
              <a:t> COP</a:t>
            </a:r>
            <a:r>
              <a:rPr lang="en-US" sz="2200" b="1" spc="565" dirty="0">
                <a:solidFill>
                  <a:srgbClr val="2F313E"/>
                </a:solidFill>
                <a:latin typeface="Garamond" panose="02020404030301010803" pitchFamily="18" charset="0"/>
                <a:cs typeface="Times New Roman" panose="02020603050405020304"/>
              </a:rPr>
              <a:t> </a:t>
            </a:r>
            <a:r>
              <a:rPr lang="en-US" sz="2200" b="1" spc="-90" dirty="0">
                <a:solidFill>
                  <a:srgbClr val="2F313E"/>
                </a:solidFill>
                <a:latin typeface="Garamond" panose="02020404030301010803" pitchFamily="18" charset="0"/>
                <a:cs typeface="Times New Roman" panose="02020603050405020304"/>
              </a:rPr>
              <a:t>(2018)</a:t>
            </a:r>
            <a:r>
              <a:rPr lang="en-US" sz="2200" b="1" spc="560" dirty="0">
                <a:solidFill>
                  <a:srgbClr val="2F313E"/>
                </a:solidFill>
                <a:latin typeface="Garamond" panose="02020404030301010803" pitchFamily="18" charset="0"/>
                <a:cs typeface="Times New Roman" panose="02020603050405020304"/>
              </a:rPr>
              <a:t> </a:t>
            </a:r>
            <a:r>
              <a:rPr lang="en-US" sz="2200" b="1" spc="-90" dirty="0">
                <a:solidFill>
                  <a:srgbClr val="2F313E"/>
                </a:solidFill>
                <a:latin typeface="Garamond" panose="02020404030301010803" pitchFamily="18" charset="0"/>
                <a:cs typeface="Times New Roman" panose="02020603050405020304"/>
              </a:rPr>
              <a:t>LPELR-43931</a:t>
            </a:r>
            <a:r>
              <a:rPr lang="en-US" sz="2200" b="1" spc="565" dirty="0">
                <a:solidFill>
                  <a:srgbClr val="2F313E"/>
                </a:solidFill>
                <a:latin typeface="Garamond" panose="02020404030301010803" pitchFamily="18" charset="0"/>
                <a:cs typeface="Times New Roman" panose="02020603050405020304"/>
              </a:rPr>
              <a:t> </a:t>
            </a:r>
            <a:r>
              <a:rPr lang="en-US" sz="2200" b="1" spc="-60" dirty="0">
                <a:solidFill>
                  <a:srgbClr val="2F313E"/>
                </a:solidFill>
                <a:latin typeface="Garamond" panose="02020404030301010803" pitchFamily="18" charset="0"/>
                <a:cs typeface="Times New Roman" panose="02020603050405020304"/>
              </a:rPr>
              <a:t>(CA)</a:t>
            </a:r>
            <a:r>
              <a:rPr lang="en-US" sz="2200" b="1" spc="35" dirty="0">
                <a:solidFill>
                  <a:srgbClr val="2F313E"/>
                </a:solidFill>
                <a:latin typeface="Garamond" panose="02020404030301010803" pitchFamily="18" charset="0"/>
                <a:cs typeface="Times New Roman" panose="02020603050405020304"/>
              </a:rPr>
              <a:t> </a:t>
            </a:r>
            <a:r>
              <a:rPr lang="en-US" sz="2200" spc="-10" dirty="0">
                <a:solidFill>
                  <a:srgbClr val="2F313E"/>
                </a:solidFill>
                <a:latin typeface="Garamond" panose="02020404030301010803" pitchFamily="18" charset="0"/>
                <a:cs typeface="Times New Roman" panose="02020603050405020304"/>
              </a:rPr>
              <a:t>the</a:t>
            </a:r>
            <a:r>
              <a:rPr lang="en-US" sz="2200" spc="560" dirty="0">
                <a:solidFill>
                  <a:srgbClr val="2F313E"/>
                </a:solidFill>
                <a:latin typeface="Garamond" panose="02020404030301010803" pitchFamily="18" charset="0"/>
                <a:cs typeface="Times New Roman" panose="02020603050405020304"/>
              </a:rPr>
              <a:t> </a:t>
            </a:r>
            <a:r>
              <a:rPr lang="en-US" sz="2200" spc="-60" dirty="0">
                <a:solidFill>
                  <a:srgbClr val="2F313E"/>
                </a:solidFill>
                <a:latin typeface="Garamond" panose="02020404030301010803" pitchFamily="18" charset="0"/>
                <a:cs typeface="Times New Roman" panose="02020603050405020304"/>
              </a:rPr>
              <a:t>convict</a:t>
            </a:r>
            <a:r>
              <a:rPr lang="en-US" sz="2200" spc="560" dirty="0">
                <a:solidFill>
                  <a:srgbClr val="2F313E"/>
                </a:solidFill>
                <a:latin typeface="Garamond" panose="02020404030301010803" pitchFamily="18" charset="0"/>
                <a:cs typeface="Times New Roman" panose="02020603050405020304"/>
              </a:rPr>
              <a:t> </a:t>
            </a:r>
            <a:r>
              <a:rPr lang="en-US" sz="2200" spc="-150" dirty="0">
                <a:solidFill>
                  <a:srgbClr val="2F313E"/>
                </a:solidFill>
                <a:latin typeface="Garamond" panose="02020404030301010803" pitchFamily="18" charset="0"/>
                <a:cs typeface="Times New Roman" panose="02020603050405020304"/>
              </a:rPr>
              <a:t>was</a:t>
            </a:r>
            <a:r>
              <a:rPr lang="en-US" sz="2200" dirty="0">
                <a:latin typeface="Garamond" panose="02020404030301010803" pitchFamily="18" charset="0"/>
                <a:cs typeface="Times New Roman" panose="02020603050405020304"/>
              </a:rPr>
              <a:t> </a:t>
            </a:r>
            <a:r>
              <a:rPr lang="en-US" sz="2200" spc="-30" dirty="0">
                <a:solidFill>
                  <a:srgbClr val="2F313E"/>
                </a:solidFill>
                <a:latin typeface="Garamond" panose="02020404030301010803" pitchFamily="18" charset="0"/>
                <a:cs typeface="Times New Roman" panose="02020603050405020304"/>
              </a:rPr>
              <a:t>handed</a:t>
            </a:r>
            <a:r>
              <a:rPr lang="en-US" sz="2200" spc="-25" dirty="0">
                <a:solidFill>
                  <a:srgbClr val="2F313E"/>
                </a:solidFill>
                <a:latin typeface="Garamond" panose="02020404030301010803" pitchFamily="18" charset="0"/>
                <a:cs typeface="Times New Roman" panose="02020603050405020304"/>
              </a:rPr>
              <a:t> </a:t>
            </a:r>
            <a:r>
              <a:rPr lang="en-US" sz="2200" spc="-10" dirty="0">
                <a:solidFill>
                  <a:srgbClr val="2F313E"/>
                </a:solidFill>
                <a:latin typeface="Garamond" panose="02020404030301010803" pitchFamily="18" charset="0"/>
                <a:cs typeface="Times New Roman" panose="02020603050405020304"/>
              </a:rPr>
              <a:t>the</a:t>
            </a:r>
            <a:r>
              <a:rPr lang="en-US" sz="2200" spc="-5" dirty="0">
                <a:solidFill>
                  <a:srgbClr val="2F313E"/>
                </a:solidFill>
                <a:latin typeface="Garamond" panose="02020404030301010803" pitchFamily="18" charset="0"/>
                <a:cs typeface="Times New Roman" panose="02020603050405020304"/>
              </a:rPr>
              <a:t> </a:t>
            </a:r>
            <a:r>
              <a:rPr lang="en-US" sz="2200" spc="-50" dirty="0">
                <a:solidFill>
                  <a:srgbClr val="2F313E"/>
                </a:solidFill>
                <a:latin typeface="Garamond" panose="02020404030301010803" pitchFamily="18" charset="0"/>
                <a:cs typeface="Times New Roman" panose="02020603050405020304"/>
              </a:rPr>
              <a:t>sentence</a:t>
            </a:r>
            <a:r>
              <a:rPr lang="en-US" sz="2200" spc="-45" dirty="0">
                <a:solidFill>
                  <a:srgbClr val="2F313E"/>
                </a:solidFill>
                <a:latin typeface="Garamond" panose="02020404030301010803" pitchFamily="18" charset="0"/>
                <a:cs typeface="Times New Roman" panose="02020603050405020304"/>
              </a:rPr>
              <a:t> </a:t>
            </a:r>
            <a:r>
              <a:rPr lang="en-US" sz="2200" spc="-5" dirty="0">
                <a:solidFill>
                  <a:srgbClr val="2F313E"/>
                </a:solidFill>
                <a:latin typeface="Garamond" panose="02020404030301010803" pitchFamily="18" charset="0"/>
                <a:cs typeface="Times New Roman" panose="02020603050405020304"/>
              </a:rPr>
              <a:t>of</a:t>
            </a:r>
            <a:r>
              <a:rPr lang="en-US" sz="2200" dirty="0">
                <a:solidFill>
                  <a:srgbClr val="2F313E"/>
                </a:solidFill>
                <a:latin typeface="Garamond" panose="02020404030301010803" pitchFamily="18" charset="0"/>
                <a:cs typeface="Times New Roman" panose="02020603050405020304"/>
              </a:rPr>
              <a:t> </a:t>
            </a:r>
            <a:r>
              <a:rPr lang="en-US" sz="2200" spc="-65" dirty="0">
                <a:solidFill>
                  <a:srgbClr val="2F313E"/>
                </a:solidFill>
                <a:latin typeface="Garamond" panose="02020404030301010803" pitchFamily="18" charset="0"/>
                <a:cs typeface="Times New Roman" panose="02020603050405020304"/>
              </a:rPr>
              <a:t>community</a:t>
            </a:r>
            <a:r>
              <a:rPr lang="en-US" sz="2200" spc="-60" dirty="0">
                <a:solidFill>
                  <a:srgbClr val="2F313E"/>
                </a:solidFill>
                <a:latin typeface="Garamond" panose="02020404030301010803" pitchFamily="18" charset="0"/>
                <a:cs typeface="Times New Roman" panose="02020603050405020304"/>
              </a:rPr>
              <a:t> </a:t>
            </a:r>
            <a:r>
              <a:rPr lang="en-US" sz="2200" spc="-90" dirty="0">
                <a:solidFill>
                  <a:srgbClr val="2F313E"/>
                </a:solidFill>
                <a:latin typeface="Garamond" panose="02020404030301010803" pitchFamily="18" charset="0"/>
                <a:cs typeface="Times New Roman" panose="02020603050405020304"/>
              </a:rPr>
              <a:t>service.</a:t>
            </a:r>
            <a:r>
              <a:rPr lang="en-US" sz="2200" spc="-85" dirty="0">
                <a:solidFill>
                  <a:srgbClr val="2F313E"/>
                </a:solidFill>
                <a:latin typeface="Garamond" panose="02020404030301010803" pitchFamily="18" charset="0"/>
                <a:cs typeface="Times New Roman" panose="02020603050405020304"/>
              </a:rPr>
              <a:t> </a:t>
            </a:r>
            <a:endParaRPr lang="en-US" sz="2200" spc="-85" dirty="0">
              <a:solidFill>
                <a:srgbClr val="2F313E"/>
              </a:solidFill>
              <a:latin typeface="Garamond" panose="02020404030301010803" pitchFamily="18" charset="0"/>
              <a:cs typeface="Times New Roman" panose="02020603050405020304"/>
            </a:endParaRPr>
          </a:p>
          <a:p>
            <a:pPr algn="just">
              <a:lnSpc>
                <a:spcPts val="3960"/>
              </a:lnSpc>
              <a:spcBef>
                <a:spcPts val="95"/>
              </a:spcBef>
            </a:pPr>
            <a:r>
              <a:rPr lang="en-US" sz="2200" spc="10" dirty="0">
                <a:solidFill>
                  <a:srgbClr val="2F313E"/>
                </a:solidFill>
                <a:latin typeface="Garamond" panose="02020404030301010803" pitchFamily="18" charset="0"/>
                <a:cs typeface="Times New Roman" panose="02020603050405020304"/>
              </a:rPr>
              <a:t>He</a:t>
            </a:r>
            <a:r>
              <a:rPr lang="en-US" sz="2200" spc="15" dirty="0">
                <a:solidFill>
                  <a:srgbClr val="2F313E"/>
                </a:solidFill>
                <a:latin typeface="Garamond" panose="02020404030301010803" pitchFamily="18" charset="0"/>
                <a:cs typeface="Times New Roman" panose="02020603050405020304"/>
              </a:rPr>
              <a:t> </a:t>
            </a:r>
            <a:r>
              <a:rPr lang="en-US" sz="2200" spc="-150" dirty="0">
                <a:solidFill>
                  <a:srgbClr val="2F313E"/>
                </a:solidFill>
                <a:latin typeface="Garamond" panose="02020404030301010803" pitchFamily="18" charset="0"/>
                <a:cs typeface="Times New Roman" panose="02020603050405020304"/>
              </a:rPr>
              <a:t>was</a:t>
            </a:r>
            <a:r>
              <a:rPr lang="en-US" sz="2200" spc="-145" dirty="0">
                <a:solidFill>
                  <a:srgbClr val="2F313E"/>
                </a:solidFill>
                <a:latin typeface="Garamond" panose="02020404030301010803" pitchFamily="18" charset="0"/>
                <a:cs typeface="Times New Roman" panose="02020603050405020304"/>
              </a:rPr>
              <a:t> </a:t>
            </a:r>
            <a:r>
              <a:rPr lang="en-US" sz="2200" spc="-45" dirty="0">
                <a:solidFill>
                  <a:srgbClr val="2F313E"/>
                </a:solidFill>
                <a:latin typeface="Garamond" panose="02020404030301010803" pitchFamily="18" charset="0"/>
                <a:cs typeface="Times New Roman" panose="02020603050405020304"/>
              </a:rPr>
              <a:t>sentenced</a:t>
            </a:r>
            <a:r>
              <a:rPr lang="en-US" sz="2200" spc="-40" dirty="0">
                <a:solidFill>
                  <a:srgbClr val="2F313E"/>
                </a:solidFill>
                <a:latin typeface="Garamond" panose="02020404030301010803" pitchFamily="18" charset="0"/>
                <a:cs typeface="Times New Roman" panose="02020603050405020304"/>
              </a:rPr>
              <a:t> </a:t>
            </a:r>
            <a:r>
              <a:rPr lang="en-US" sz="2200" spc="35" dirty="0">
                <a:solidFill>
                  <a:srgbClr val="2F313E"/>
                </a:solidFill>
                <a:latin typeface="Garamond" panose="02020404030301010803" pitchFamily="18" charset="0"/>
                <a:cs typeface="Times New Roman" panose="02020603050405020304"/>
              </a:rPr>
              <a:t>to </a:t>
            </a:r>
            <a:r>
              <a:rPr lang="en-US" sz="2200" spc="-110" dirty="0">
                <a:solidFill>
                  <a:srgbClr val="2F313E"/>
                </a:solidFill>
                <a:latin typeface="Garamond" panose="02020404030301010803" pitchFamily="18" charset="0"/>
                <a:cs typeface="Times New Roman" panose="02020603050405020304"/>
              </a:rPr>
              <a:t>30</a:t>
            </a:r>
            <a:r>
              <a:rPr lang="en-US" sz="2200" spc="-105" dirty="0">
                <a:solidFill>
                  <a:srgbClr val="2F313E"/>
                </a:solidFill>
                <a:latin typeface="Garamond" panose="02020404030301010803" pitchFamily="18" charset="0"/>
                <a:cs typeface="Times New Roman" panose="02020603050405020304"/>
              </a:rPr>
              <a:t> </a:t>
            </a:r>
            <a:r>
              <a:rPr lang="en-US" sz="2200" spc="-135" dirty="0">
                <a:solidFill>
                  <a:srgbClr val="2F313E"/>
                </a:solidFill>
                <a:latin typeface="Garamond" panose="02020404030301010803" pitchFamily="18" charset="0"/>
                <a:cs typeface="Times New Roman" panose="02020603050405020304"/>
              </a:rPr>
              <a:t>days </a:t>
            </a:r>
            <a:r>
              <a:rPr lang="en-US" sz="2200" spc="-130" dirty="0">
                <a:solidFill>
                  <a:srgbClr val="2F313E"/>
                </a:solidFill>
                <a:latin typeface="Garamond" panose="02020404030301010803" pitchFamily="18" charset="0"/>
                <a:cs typeface="Times New Roman" panose="02020603050405020304"/>
              </a:rPr>
              <a:t> </a:t>
            </a:r>
            <a:r>
              <a:rPr lang="en-US" sz="2200" spc="-65" dirty="0">
                <a:solidFill>
                  <a:srgbClr val="2F313E"/>
                </a:solidFill>
                <a:latin typeface="Garamond" panose="02020404030301010803" pitchFamily="18" charset="0"/>
                <a:cs typeface="Times New Roman" panose="02020603050405020304"/>
              </a:rPr>
              <a:t>community </a:t>
            </a:r>
            <a:r>
              <a:rPr lang="en-US" sz="2200" spc="-75" dirty="0">
                <a:solidFill>
                  <a:srgbClr val="2F313E"/>
                </a:solidFill>
                <a:latin typeface="Garamond" panose="02020404030301010803" pitchFamily="18" charset="0"/>
                <a:cs typeface="Times New Roman" panose="02020603050405020304"/>
              </a:rPr>
              <a:t>service </a:t>
            </a:r>
            <a:r>
              <a:rPr lang="en-US" sz="2200" spc="-145" dirty="0">
                <a:solidFill>
                  <a:srgbClr val="2F313E"/>
                </a:solidFill>
                <a:latin typeface="Garamond" panose="02020404030301010803" pitchFamily="18" charset="0"/>
                <a:cs typeface="Times New Roman" panose="02020603050405020304"/>
              </a:rPr>
              <a:t>by </a:t>
            </a:r>
            <a:r>
              <a:rPr lang="en-US" sz="2200" spc="-10" dirty="0">
                <a:solidFill>
                  <a:srgbClr val="2F313E"/>
                </a:solidFill>
                <a:latin typeface="Garamond" panose="02020404030301010803" pitchFamily="18" charset="0"/>
                <a:cs typeface="Times New Roman" panose="02020603050405020304"/>
              </a:rPr>
              <a:t>the </a:t>
            </a:r>
            <a:r>
              <a:rPr lang="en-US" sz="2200" spc="-50" dirty="0">
                <a:solidFill>
                  <a:srgbClr val="2F313E"/>
                </a:solidFill>
                <a:latin typeface="Garamond" panose="02020404030301010803" pitchFamily="18" charset="0"/>
                <a:cs typeface="Times New Roman" panose="02020603050405020304"/>
              </a:rPr>
              <a:t>High </a:t>
            </a:r>
            <a:r>
              <a:rPr lang="en-US" sz="2200" spc="-5" dirty="0">
                <a:solidFill>
                  <a:srgbClr val="2F313E"/>
                </a:solidFill>
                <a:latin typeface="Garamond" panose="02020404030301010803" pitchFamily="18" charset="0"/>
                <a:cs typeface="Times New Roman" panose="02020603050405020304"/>
              </a:rPr>
              <a:t>Court for </a:t>
            </a:r>
            <a:r>
              <a:rPr lang="en-US" sz="2200" spc="-10" dirty="0">
                <a:solidFill>
                  <a:srgbClr val="2F313E"/>
                </a:solidFill>
                <a:latin typeface="Garamond" panose="02020404030301010803" pitchFamily="18" charset="0"/>
                <a:cs typeface="Times New Roman" panose="02020603050405020304"/>
              </a:rPr>
              <a:t>the </a:t>
            </a:r>
            <a:r>
              <a:rPr lang="en-US" sz="2200" spc="-45" dirty="0">
                <a:solidFill>
                  <a:srgbClr val="2F313E"/>
                </a:solidFill>
                <a:latin typeface="Garamond" panose="02020404030301010803" pitchFamily="18" charset="0"/>
                <a:cs typeface="Times New Roman" panose="02020603050405020304"/>
              </a:rPr>
              <a:t>offence </a:t>
            </a:r>
            <a:r>
              <a:rPr lang="en-US" sz="2200" spc="-5" dirty="0">
                <a:solidFill>
                  <a:srgbClr val="2F313E"/>
                </a:solidFill>
                <a:latin typeface="Garamond" panose="02020404030301010803" pitchFamily="18" charset="0"/>
                <a:cs typeface="Times New Roman" panose="02020603050405020304"/>
              </a:rPr>
              <a:t>of</a:t>
            </a:r>
            <a:r>
              <a:rPr lang="en-US" sz="2200" dirty="0">
                <a:solidFill>
                  <a:srgbClr val="2F313E"/>
                </a:solidFill>
                <a:latin typeface="Garamond" panose="02020404030301010803" pitchFamily="18" charset="0"/>
                <a:cs typeface="Times New Roman" panose="02020603050405020304"/>
              </a:rPr>
              <a:t> </a:t>
            </a:r>
            <a:r>
              <a:rPr lang="en-US" sz="2200" spc="-80" dirty="0">
                <a:solidFill>
                  <a:srgbClr val="2F313E"/>
                </a:solidFill>
                <a:latin typeface="Garamond" panose="02020404030301010803" pitchFamily="18" charset="0"/>
                <a:cs typeface="Times New Roman" panose="02020603050405020304"/>
              </a:rPr>
              <a:t>conspiracy </a:t>
            </a:r>
            <a:r>
              <a:rPr lang="en-US" sz="2200" spc="35" dirty="0">
                <a:solidFill>
                  <a:srgbClr val="2F313E"/>
                </a:solidFill>
                <a:latin typeface="Garamond" panose="02020404030301010803" pitchFamily="18" charset="0"/>
                <a:cs typeface="Times New Roman" panose="02020603050405020304"/>
              </a:rPr>
              <a:t>to </a:t>
            </a:r>
            <a:r>
              <a:rPr lang="en-US" sz="2200" spc="-60" dirty="0">
                <a:solidFill>
                  <a:srgbClr val="2F313E"/>
                </a:solidFill>
                <a:latin typeface="Garamond" panose="02020404030301010803" pitchFamily="18" charset="0"/>
                <a:cs typeface="Times New Roman" panose="02020603050405020304"/>
              </a:rPr>
              <a:t>bring </a:t>
            </a:r>
            <a:r>
              <a:rPr lang="en-US" sz="2200" spc="-55" dirty="0">
                <a:solidFill>
                  <a:srgbClr val="2F313E"/>
                </a:solidFill>
                <a:latin typeface="Garamond" panose="02020404030301010803" pitchFamily="18" charset="0"/>
                <a:cs typeface="Times New Roman" panose="02020603050405020304"/>
              </a:rPr>
              <a:t> </a:t>
            </a:r>
            <a:r>
              <a:rPr lang="en-US" sz="2200" spc="-105" dirty="0">
                <a:solidFill>
                  <a:srgbClr val="2F313E"/>
                </a:solidFill>
                <a:latin typeface="Garamond" panose="02020404030301010803" pitchFamily="18" charset="0"/>
                <a:cs typeface="Times New Roman" panose="02020603050405020304"/>
              </a:rPr>
              <a:t>false </a:t>
            </a:r>
            <a:r>
              <a:rPr lang="en-US" sz="2200" spc="-65" dirty="0">
                <a:solidFill>
                  <a:srgbClr val="2F313E"/>
                </a:solidFill>
                <a:latin typeface="Garamond" panose="02020404030301010803" pitchFamily="18" charset="0"/>
                <a:cs typeface="Times New Roman" panose="02020603050405020304"/>
              </a:rPr>
              <a:t>accusation </a:t>
            </a:r>
            <a:r>
              <a:rPr lang="en-US" sz="2200" spc="-35" dirty="0">
                <a:solidFill>
                  <a:srgbClr val="2F313E"/>
                </a:solidFill>
                <a:latin typeface="Garamond" panose="02020404030301010803" pitchFamily="18" charset="0"/>
                <a:cs typeface="Times New Roman" panose="02020603050405020304"/>
              </a:rPr>
              <a:t>and </a:t>
            </a:r>
            <a:r>
              <a:rPr lang="en-US" sz="2200" spc="-140" dirty="0">
                <a:solidFill>
                  <a:srgbClr val="2F313E"/>
                </a:solidFill>
                <a:latin typeface="Garamond" panose="02020404030301010803" pitchFamily="18" charset="0"/>
                <a:cs typeface="Times New Roman" panose="02020603050405020304"/>
              </a:rPr>
              <a:t>giving</a:t>
            </a:r>
            <a:r>
              <a:rPr lang="en-US" sz="2200" spc="545" dirty="0">
                <a:solidFill>
                  <a:srgbClr val="2F313E"/>
                </a:solidFill>
                <a:latin typeface="Garamond" panose="02020404030301010803" pitchFamily="18" charset="0"/>
                <a:cs typeface="Times New Roman" panose="02020603050405020304"/>
              </a:rPr>
              <a:t> </a:t>
            </a:r>
            <a:r>
              <a:rPr lang="en-US" sz="2200" spc="-105" dirty="0">
                <a:solidFill>
                  <a:srgbClr val="2F313E"/>
                </a:solidFill>
                <a:latin typeface="Garamond" panose="02020404030301010803" pitchFamily="18" charset="0"/>
                <a:cs typeface="Times New Roman" panose="02020603050405020304"/>
              </a:rPr>
              <a:t>false </a:t>
            </a:r>
            <a:r>
              <a:rPr lang="en-US" sz="2200" spc="-25" dirty="0">
                <a:solidFill>
                  <a:srgbClr val="2F313E"/>
                </a:solidFill>
                <a:latin typeface="Garamond" panose="02020404030301010803" pitchFamily="18" charset="0"/>
                <a:cs typeface="Times New Roman" panose="02020603050405020304"/>
              </a:rPr>
              <a:t>information </a:t>
            </a:r>
            <a:r>
              <a:rPr lang="en-US" sz="2200" spc="35" dirty="0">
                <a:solidFill>
                  <a:srgbClr val="2F313E"/>
                </a:solidFill>
                <a:latin typeface="Garamond" panose="02020404030301010803" pitchFamily="18" charset="0"/>
                <a:cs typeface="Times New Roman" panose="02020603050405020304"/>
              </a:rPr>
              <a:t>to </a:t>
            </a:r>
            <a:r>
              <a:rPr lang="en-US" sz="2200" spc="-10" dirty="0">
                <a:solidFill>
                  <a:srgbClr val="2F313E"/>
                </a:solidFill>
                <a:latin typeface="Garamond" panose="02020404030301010803" pitchFamily="18" charset="0"/>
                <a:cs typeface="Times New Roman" panose="02020603050405020304"/>
              </a:rPr>
              <a:t>the </a:t>
            </a:r>
            <a:r>
              <a:rPr lang="en-US" sz="2200" spc="-80" dirty="0">
                <a:solidFill>
                  <a:srgbClr val="2F313E"/>
                </a:solidFill>
                <a:latin typeface="Garamond" panose="02020404030301010803" pitchFamily="18" charset="0"/>
                <a:cs typeface="Times New Roman" panose="02020603050405020304"/>
              </a:rPr>
              <a:t>police </a:t>
            </a:r>
            <a:r>
              <a:rPr lang="en-US" sz="2200" spc="-25" dirty="0">
                <a:solidFill>
                  <a:srgbClr val="2F313E"/>
                </a:solidFill>
                <a:latin typeface="Garamond" panose="02020404030301010803" pitchFamily="18" charset="0"/>
                <a:cs typeface="Times New Roman" panose="02020603050405020304"/>
              </a:rPr>
              <a:t>under </a:t>
            </a:r>
            <a:r>
              <a:rPr lang="en-US" sz="2200" spc="-75" dirty="0">
                <a:solidFill>
                  <a:srgbClr val="2F313E"/>
                </a:solidFill>
                <a:latin typeface="Garamond" panose="02020404030301010803" pitchFamily="18" charset="0"/>
                <a:cs typeface="Times New Roman" panose="02020603050405020304"/>
              </a:rPr>
              <a:t>Sections </a:t>
            </a:r>
            <a:r>
              <a:rPr lang="en-US" sz="2200" spc="-110" dirty="0">
                <a:solidFill>
                  <a:srgbClr val="2F313E"/>
                </a:solidFill>
                <a:latin typeface="Garamond" panose="02020404030301010803" pitchFamily="18" charset="0"/>
                <a:cs typeface="Times New Roman" panose="02020603050405020304"/>
              </a:rPr>
              <a:t>153 </a:t>
            </a:r>
            <a:r>
              <a:rPr lang="en-US" sz="2200" spc="-105" dirty="0">
                <a:solidFill>
                  <a:srgbClr val="2F313E"/>
                </a:solidFill>
                <a:latin typeface="Garamond" panose="02020404030301010803" pitchFamily="18" charset="0"/>
                <a:cs typeface="Times New Roman" panose="02020603050405020304"/>
              </a:rPr>
              <a:t> </a:t>
            </a:r>
            <a:r>
              <a:rPr lang="en-US" sz="2200" spc="-35" dirty="0">
                <a:solidFill>
                  <a:srgbClr val="2F313E"/>
                </a:solidFill>
                <a:latin typeface="Garamond" panose="02020404030301010803" pitchFamily="18" charset="0"/>
                <a:cs typeface="Times New Roman" panose="02020603050405020304"/>
              </a:rPr>
              <a:t>and </a:t>
            </a:r>
            <a:r>
              <a:rPr lang="en-US" sz="2200" spc="-120" dirty="0">
                <a:solidFill>
                  <a:srgbClr val="2F313E"/>
                </a:solidFill>
                <a:latin typeface="Garamond" panose="02020404030301010803" pitchFamily="18" charset="0"/>
                <a:cs typeface="Times New Roman" panose="02020603050405020304"/>
              </a:rPr>
              <a:t>154(1) </a:t>
            </a:r>
            <a:r>
              <a:rPr lang="en-US" sz="2200" spc="-140" dirty="0">
                <a:solidFill>
                  <a:srgbClr val="2F313E"/>
                </a:solidFill>
                <a:latin typeface="Garamond" panose="02020404030301010803" pitchFamily="18" charset="0"/>
                <a:cs typeface="Times New Roman" panose="02020603050405020304"/>
              </a:rPr>
              <a:t>(a) </a:t>
            </a:r>
            <a:r>
              <a:rPr lang="en-US" sz="2200" spc="-5" dirty="0">
                <a:solidFill>
                  <a:srgbClr val="2F313E"/>
                </a:solidFill>
                <a:latin typeface="Garamond" panose="02020404030301010803" pitchFamily="18" charset="0"/>
                <a:cs typeface="Times New Roman" panose="02020603050405020304"/>
              </a:rPr>
              <a:t>of </a:t>
            </a:r>
            <a:r>
              <a:rPr lang="en-US" sz="2200" spc="-10" dirty="0">
                <a:solidFill>
                  <a:srgbClr val="2F313E"/>
                </a:solidFill>
                <a:latin typeface="Garamond" panose="02020404030301010803" pitchFamily="18" charset="0"/>
                <a:cs typeface="Times New Roman" panose="02020603050405020304"/>
              </a:rPr>
              <a:t>the </a:t>
            </a:r>
            <a:r>
              <a:rPr lang="en-US" sz="2200" spc="-95" dirty="0">
                <a:solidFill>
                  <a:srgbClr val="2F313E"/>
                </a:solidFill>
                <a:latin typeface="Garamond" panose="02020404030301010803" pitchFamily="18" charset="0"/>
                <a:cs typeface="Times New Roman" panose="02020603050405020304"/>
              </a:rPr>
              <a:t>Criminal </a:t>
            </a:r>
            <a:r>
              <a:rPr lang="en-US" sz="2200" spc="-70" dirty="0">
                <a:solidFill>
                  <a:srgbClr val="2F313E"/>
                </a:solidFill>
                <a:latin typeface="Garamond" panose="02020404030301010803" pitchFamily="18" charset="0"/>
                <a:cs typeface="Times New Roman" panose="02020603050405020304"/>
              </a:rPr>
              <a:t>Code, Cap </a:t>
            </a:r>
            <a:r>
              <a:rPr lang="en-US" sz="2200" spc="-110" dirty="0">
                <a:solidFill>
                  <a:srgbClr val="2F313E"/>
                </a:solidFill>
                <a:latin typeface="Garamond" panose="02020404030301010803" pitchFamily="18" charset="0"/>
                <a:cs typeface="Times New Roman" panose="02020603050405020304"/>
              </a:rPr>
              <a:t>36 </a:t>
            </a:r>
            <a:r>
              <a:rPr lang="en-US" sz="2200" spc="-160" dirty="0">
                <a:solidFill>
                  <a:srgbClr val="2F313E"/>
                </a:solidFill>
                <a:latin typeface="Garamond" panose="02020404030301010803" pitchFamily="18" charset="0"/>
                <a:cs typeface="Times New Roman" panose="02020603050405020304"/>
              </a:rPr>
              <a:t>Vol. </a:t>
            </a:r>
            <a:r>
              <a:rPr lang="en-US" sz="2200" spc="-110" dirty="0">
                <a:solidFill>
                  <a:srgbClr val="2F313E"/>
                </a:solidFill>
                <a:latin typeface="Garamond" panose="02020404030301010803" pitchFamily="18" charset="0"/>
                <a:cs typeface="Times New Roman" panose="02020603050405020304"/>
              </a:rPr>
              <a:t>11, </a:t>
            </a:r>
            <a:r>
              <a:rPr lang="en-US" sz="2200" spc="-114" dirty="0">
                <a:solidFill>
                  <a:srgbClr val="2F313E"/>
                </a:solidFill>
                <a:latin typeface="Garamond" panose="02020404030301010803" pitchFamily="18" charset="0"/>
                <a:cs typeface="Times New Roman" panose="02020603050405020304"/>
              </a:rPr>
              <a:t>Revised </a:t>
            </a:r>
            <a:r>
              <a:rPr lang="en-US" sz="2200" spc="-145" dirty="0">
                <a:solidFill>
                  <a:srgbClr val="2F313E"/>
                </a:solidFill>
                <a:latin typeface="Garamond" panose="02020404030301010803" pitchFamily="18" charset="0"/>
                <a:cs typeface="Times New Roman" panose="02020603050405020304"/>
              </a:rPr>
              <a:t>Laws </a:t>
            </a:r>
            <a:r>
              <a:rPr lang="en-US" sz="2200" spc="-5" dirty="0">
                <a:solidFill>
                  <a:srgbClr val="2F313E"/>
                </a:solidFill>
                <a:latin typeface="Garamond" panose="02020404030301010803" pitchFamily="18" charset="0"/>
                <a:cs typeface="Times New Roman" panose="02020603050405020304"/>
              </a:rPr>
              <a:t>of </a:t>
            </a:r>
            <a:r>
              <a:rPr lang="en-US" sz="2200" spc="-60" dirty="0">
                <a:solidFill>
                  <a:srgbClr val="2F313E"/>
                </a:solidFill>
                <a:latin typeface="Garamond" panose="02020404030301010803" pitchFamily="18" charset="0"/>
                <a:cs typeface="Times New Roman" panose="02020603050405020304"/>
              </a:rPr>
              <a:t>Anambra </a:t>
            </a:r>
            <a:r>
              <a:rPr lang="en-US" sz="2200" spc="-55" dirty="0">
                <a:solidFill>
                  <a:srgbClr val="2F313E"/>
                </a:solidFill>
                <a:latin typeface="Garamond" panose="02020404030301010803" pitchFamily="18" charset="0"/>
                <a:cs typeface="Times New Roman" panose="02020603050405020304"/>
              </a:rPr>
              <a:t> </a:t>
            </a:r>
            <a:r>
              <a:rPr lang="en-US" sz="2200" spc="-80" dirty="0">
                <a:solidFill>
                  <a:srgbClr val="2F313E"/>
                </a:solidFill>
                <a:latin typeface="Garamond" panose="02020404030301010803" pitchFamily="18" charset="0"/>
                <a:cs typeface="Times New Roman" panose="02020603050405020304"/>
              </a:rPr>
              <a:t>State</a:t>
            </a:r>
            <a:r>
              <a:rPr lang="en-US" sz="2200" spc="-10" dirty="0">
                <a:solidFill>
                  <a:srgbClr val="2F313E"/>
                </a:solidFill>
                <a:latin typeface="Garamond" panose="02020404030301010803" pitchFamily="18" charset="0"/>
                <a:cs typeface="Times New Roman" panose="02020603050405020304"/>
              </a:rPr>
              <a:t> </a:t>
            </a:r>
            <a:r>
              <a:rPr lang="en-US" sz="2200" spc="-5" dirty="0">
                <a:solidFill>
                  <a:srgbClr val="2F313E"/>
                </a:solidFill>
                <a:latin typeface="Garamond" panose="02020404030301010803" pitchFamily="18" charset="0"/>
                <a:cs typeface="Times New Roman" panose="02020603050405020304"/>
              </a:rPr>
              <a:t>of</a:t>
            </a:r>
            <a:r>
              <a:rPr lang="en-US" sz="2200" spc="425" dirty="0">
                <a:solidFill>
                  <a:srgbClr val="2F313E"/>
                </a:solidFill>
                <a:latin typeface="Garamond" panose="02020404030301010803" pitchFamily="18" charset="0"/>
                <a:cs typeface="Times New Roman" panose="02020603050405020304"/>
              </a:rPr>
              <a:t> </a:t>
            </a:r>
            <a:r>
              <a:rPr lang="en-US" sz="2200" spc="-85" dirty="0">
                <a:solidFill>
                  <a:srgbClr val="2F313E"/>
                </a:solidFill>
                <a:latin typeface="Garamond" panose="02020404030301010803" pitchFamily="18" charset="0"/>
                <a:cs typeface="Times New Roman" panose="02020603050405020304"/>
              </a:rPr>
              <a:t>Nigeria.</a:t>
            </a:r>
            <a:endParaRPr lang="en-US" sz="2200" dirty="0">
              <a:latin typeface="Garamond" panose="02020404030301010803" pitchFamily="18" charset="0"/>
              <a:cs typeface="Times New Roman" panose="0202060305040502030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p:cNvSpPr>
            <a:spLocks noGrp="1" noRot="1" noChangeAspect="1" noMove="1" noResize="1" noEditPoints="1" noAdjustHandles="1" noChangeArrowheads="1" noChangeShapeType="1" noTextEdit="1"/>
          </p:cNvSpPr>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838200" y="1128040"/>
            <a:ext cx="10619232" cy="4532095"/>
          </a:xfrm>
        </p:spPr>
        <p:txBody>
          <a:bodyPr>
            <a:normAutofit lnSpcReduction="10000"/>
          </a:bodyPr>
          <a:lstStyle/>
          <a:p>
            <a:pPr algn="just"/>
            <a:r>
              <a:rPr lang="en-GB" sz="2200" dirty="0">
                <a:latin typeface="Garamond" panose="02020404030301010803" pitchFamily="18" charset="0"/>
              </a:rPr>
              <a:t>In </a:t>
            </a:r>
            <a:r>
              <a:rPr lang="en-GB" sz="2200" b="1" dirty="0">
                <a:latin typeface="Garamond" panose="02020404030301010803" pitchFamily="18" charset="0"/>
              </a:rPr>
              <a:t>NYA V EDEM (2005) 4 NWLR (PT 915) 353</a:t>
            </a:r>
            <a:r>
              <a:rPr lang="en-GB" sz="2200" dirty="0">
                <a:latin typeface="Garamond" panose="02020404030301010803" pitchFamily="18" charset="0"/>
              </a:rPr>
              <a:t> the court explained the meaning of suspended sentence in criminal law.</a:t>
            </a:r>
            <a:endParaRPr lang="en-GB" sz="2200" dirty="0">
              <a:latin typeface="Garamond" panose="02020404030301010803" pitchFamily="18" charset="0"/>
            </a:endParaRPr>
          </a:p>
          <a:p>
            <a:pPr algn="just"/>
            <a:r>
              <a:rPr lang="en-GB" sz="2200" dirty="0">
                <a:latin typeface="Garamond" panose="02020404030301010803" pitchFamily="18" charset="0"/>
              </a:rPr>
              <a:t> “in criminal law, suspended sentence means in effect that the defendant is not required at the time sentence is imposed to serve sentence.”</a:t>
            </a:r>
            <a:endParaRPr lang="en-GB" sz="2200" dirty="0">
              <a:latin typeface="Garamond" panose="02020404030301010803" pitchFamily="18" charset="0"/>
            </a:endParaRPr>
          </a:p>
          <a:p>
            <a:pPr algn="just"/>
            <a:r>
              <a:rPr lang="en-GB" sz="2200" dirty="0">
                <a:latin typeface="Garamond" panose="02020404030301010803" pitchFamily="18" charset="0"/>
              </a:rPr>
              <a:t>In </a:t>
            </a:r>
            <a:r>
              <a:rPr lang="en-GB" sz="2200" b="1" dirty="0">
                <a:latin typeface="Garamond" panose="02020404030301010803" pitchFamily="18" charset="0"/>
              </a:rPr>
              <a:t>ILANMA V SULEIMAN (2021) 11 NWLR (PT 1787) 291 </a:t>
            </a:r>
            <a:r>
              <a:rPr lang="en-GB" sz="2200" dirty="0">
                <a:latin typeface="Garamond" panose="02020404030301010803" pitchFamily="18" charset="0"/>
              </a:rPr>
              <a:t>the Court of Appeal on power of court to impose suspended sentence or make a probationary order against a defendant “under </a:t>
            </a:r>
            <a:r>
              <a:rPr lang="en-GB" sz="2200" b="1" dirty="0">
                <a:latin typeface="Garamond" panose="02020404030301010803" pitchFamily="18" charset="0"/>
              </a:rPr>
              <a:t>Section 8(1) </a:t>
            </a:r>
            <a:r>
              <a:rPr lang="en-GB" sz="2200" dirty="0">
                <a:latin typeface="Garamond" panose="02020404030301010803" pitchFamily="18" charset="0"/>
              </a:rPr>
              <a:t>of the probation of offenders law, a trial court having convicted an accused person of an offence can proceed to make a probationary order or suspended sentence, otherwise called an order of “cautioned and discharged” subject to the condition that the accused person commits no offence for a period not exceeding twelve months from the date the order was made”</a:t>
            </a:r>
            <a:endParaRPr lang="en-GB" sz="2200" dirty="0">
              <a:latin typeface="Garamond" panose="02020404030301010803" pitchFamily="18" charset="0"/>
            </a:endParaRPr>
          </a:p>
          <a:p>
            <a:pPr algn="just"/>
            <a:r>
              <a:rPr lang="en-GB" sz="2200" dirty="0">
                <a:latin typeface="Garamond" panose="02020404030301010803" pitchFamily="18" charset="0"/>
              </a:rPr>
              <a:t>In this case the provision of </a:t>
            </a:r>
            <a:r>
              <a:rPr lang="en-GB" sz="2200" b="1" dirty="0">
                <a:latin typeface="Garamond" panose="02020404030301010803" pitchFamily="18" charset="0"/>
              </a:rPr>
              <a:t>section 8(1) </a:t>
            </a:r>
            <a:r>
              <a:rPr lang="en-GB" sz="2200" dirty="0">
                <a:latin typeface="Garamond" panose="02020404030301010803" pitchFamily="18" charset="0"/>
              </a:rPr>
              <a:t>of the probation of offenders law under which the trial court made the probationary order was apparently complied with because the trial court had convicted the appellant before proceeding to make its order of conditional discharge.</a:t>
            </a:r>
            <a:endParaRPr lang="en-GB" sz="2200" dirty="0">
              <a:latin typeface="Garamond" panose="02020404030301010803" pitchFamily="18" charset="0"/>
            </a:endParaRPr>
          </a:p>
          <a:p>
            <a:pPr algn="just">
              <a:buFont typeface="Wingdings" panose="05000000000000000000" pitchFamily="2" charset="2"/>
              <a:buChar char="Ø"/>
            </a:pPr>
            <a:endParaRPr lang="en-GB" sz="2200" dirty="0">
              <a:latin typeface="Garamond" panose="02020404030301010803" pitchFamily="18" charset="0"/>
            </a:endParaRPr>
          </a:p>
          <a:p>
            <a:pPr algn="just">
              <a:buFont typeface="Wingdings" panose="05000000000000000000" pitchFamily="2" charset="2"/>
              <a:buChar char="Ø"/>
            </a:pPr>
            <a:endParaRPr lang="en-GB" sz="2000" dirty="0"/>
          </a:p>
          <a:p>
            <a:pPr algn="just">
              <a:buFont typeface="Wingdings" panose="05000000000000000000" pitchFamily="2" charset="2"/>
              <a:buChar char="Ø"/>
            </a:pPr>
            <a:endParaRPr lang="en-GB" sz="2000" dirty="0"/>
          </a:p>
          <a:p>
            <a:pPr algn="just">
              <a:buFont typeface="Wingdings" panose="05000000000000000000" pitchFamily="2" charset="2"/>
              <a:buChar char="Ø"/>
            </a:pPr>
            <a:endParaRPr lang="en-GB"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7034" y="609600"/>
            <a:ext cx="6831188" cy="1322887"/>
          </a:xfrm>
        </p:spPr>
        <p:txBody>
          <a:bodyPr>
            <a:normAutofit/>
          </a:bodyPr>
          <a:lstStyle/>
          <a:p>
            <a:pPr algn="ctr"/>
            <a:r>
              <a:rPr lang="en-GB" dirty="0">
                <a:latin typeface="Aharoni" panose="02010803020104030203" pitchFamily="2" charset="-79"/>
                <a:cs typeface="Aharoni" panose="02010803020104030203" pitchFamily="2" charset="-79"/>
              </a:rPr>
              <a:t>CHALLENGES</a:t>
            </a:r>
            <a:endParaRPr lang="en-GB"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22063" y="2194102"/>
            <a:ext cx="6328750" cy="4054298"/>
          </a:xfrm>
        </p:spPr>
        <p:txBody>
          <a:bodyPr>
            <a:noAutofit/>
          </a:bodyPr>
          <a:lstStyle/>
          <a:p>
            <a:pPr marL="0" indent="0" algn="just">
              <a:buNone/>
            </a:pPr>
            <a:r>
              <a:rPr lang="en-GB" dirty="0">
                <a:latin typeface="Garamond" panose="02020404030301010803" pitchFamily="18" charset="0"/>
              </a:rPr>
              <a:t>Here are some of the challenges facing the implementation of Non-custodial measures: </a:t>
            </a:r>
            <a:endParaRPr lang="en-GB" dirty="0">
              <a:latin typeface="Garamond" panose="02020404030301010803" pitchFamily="18" charset="0"/>
            </a:endParaRPr>
          </a:p>
          <a:p>
            <a:pPr algn="just"/>
            <a:r>
              <a:rPr lang="en-GB" dirty="0">
                <a:latin typeface="Garamond" panose="02020404030301010803" pitchFamily="18" charset="0"/>
              </a:rPr>
              <a:t>Funding</a:t>
            </a:r>
            <a:endParaRPr lang="en-GB" dirty="0">
              <a:latin typeface="Garamond" panose="02020404030301010803" pitchFamily="18" charset="0"/>
            </a:endParaRPr>
          </a:p>
          <a:p>
            <a:pPr algn="just"/>
            <a:r>
              <a:rPr lang="en-GB" dirty="0">
                <a:latin typeface="Garamond" panose="02020404030301010803" pitchFamily="18" charset="0"/>
              </a:rPr>
              <a:t>Overcrowding</a:t>
            </a:r>
            <a:endParaRPr lang="en-GB" dirty="0">
              <a:latin typeface="Garamond" panose="02020404030301010803" pitchFamily="18" charset="0"/>
            </a:endParaRPr>
          </a:p>
          <a:p>
            <a:pPr algn="just"/>
            <a:r>
              <a:rPr lang="en-GB" dirty="0">
                <a:latin typeface="Garamond" panose="02020404030301010803" pitchFamily="18" charset="0"/>
              </a:rPr>
              <a:t>Lack of awareness</a:t>
            </a:r>
            <a:endParaRPr lang="en-GB" dirty="0">
              <a:latin typeface="Garamond" panose="02020404030301010803" pitchFamily="18" charset="0"/>
            </a:endParaRPr>
          </a:p>
          <a:p>
            <a:pPr algn="just"/>
            <a:r>
              <a:rPr lang="en-GB" dirty="0">
                <a:latin typeface="Garamond" panose="02020404030301010803" pitchFamily="18" charset="0"/>
              </a:rPr>
              <a:t>Corruption</a:t>
            </a:r>
            <a:endParaRPr lang="en-GB" dirty="0">
              <a:latin typeface="Garamond" panose="02020404030301010803" pitchFamily="18" charset="0"/>
            </a:endParaRPr>
          </a:p>
          <a:p>
            <a:pPr marL="0" indent="0" algn="just">
              <a:buNone/>
            </a:pPr>
            <a:endParaRPr lang="en-GB" sz="2000" dirty="0"/>
          </a:p>
        </p:txBody>
      </p:sp>
      <p:pic>
        <p:nvPicPr>
          <p:cNvPr id="8" name="Picture 7" descr="Front steps and columns of a majestic city building"/>
          <p:cNvPicPr>
            <a:picLocks noChangeAspect="1"/>
          </p:cNvPicPr>
          <p:nvPr/>
        </p:nvPicPr>
        <p:blipFill rotWithShape="1">
          <a:blip r:embed="rId1"/>
          <a:srcRect l="28270" r="30619" b="-1"/>
          <a:stretch>
            <a:fillRect/>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xclamation mark on a yellow background"/>
          <p:cNvPicPr>
            <a:picLocks noChangeAspect="1"/>
          </p:cNvPicPr>
          <p:nvPr/>
        </p:nvPicPr>
        <p:blipFill rotWithShape="1">
          <a:blip r:embed="rId1"/>
          <a:srcRect l="33363" r="20446"/>
          <a:stretch>
            <a:fillRect/>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p:cNvSpPr>
            <a:spLocks noGrp="1"/>
          </p:cNvSpPr>
          <p:nvPr>
            <p:ph type="title"/>
          </p:nvPr>
        </p:nvSpPr>
        <p:spPr>
          <a:xfrm>
            <a:off x="1137034" y="609600"/>
            <a:ext cx="6831188" cy="1322887"/>
          </a:xfrm>
        </p:spPr>
        <p:txBody>
          <a:bodyPr>
            <a:normAutofit/>
          </a:bodyPr>
          <a:lstStyle/>
          <a:p>
            <a:r>
              <a:rPr lang="en-GB" dirty="0">
                <a:latin typeface="Aharoni" panose="02010803020104030203" pitchFamily="2" charset="-79"/>
                <a:cs typeface="Aharoni" panose="02010803020104030203" pitchFamily="2" charset="-79"/>
              </a:rPr>
              <a:t>			RECOMMENDATION</a:t>
            </a:r>
            <a:endParaRPr lang="en-GB"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137034" y="2194102"/>
            <a:ext cx="6969276" cy="4197554"/>
          </a:xfrm>
        </p:spPr>
        <p:txBody>
          <a:bodyPr>
            <a:normAutofit fontScale="92500" lnSpcReduction="10000"/>
          </a:bodyPr>
          <a:lstStyle/>
          <a:p>
            <a:pPr algn="just"/>
            <a:r>
              <a:rPr lang="en-GB" sz="2200" dirty="0">
                <a:latin typeface="Garamond" panose="02020404030301010803" pitchFamily="18" charset="0"/>
              </a:rPr>
              <a:t>The implementation of the provision of these laws outlined above will play a critical role in ensuring that justice is dispensed efficiently and effectively. </a:t>
            </a:r>
            <a:endParaRPr lang="en-GB" sz="2200" dirty="0">
              <a:latin typeface="Garamond" panose="02020404030301010803" pitchFamily="18" charset="0"/>
            </a:endParaRPr>
          </a:p>
          <a:p>
            <a:pPr algn="just"/>
            <a:r>
              <a:rPr lang="en-GB" sz="2200" dirty="0">
                <a:latin typeface="Garamond" panose="02020404030301010803" pitchFamily="18" charset="0"/>
              </a:rPr>
              <a:t>Implementation is crucial to the reform of the criminal justice system in the country especially as regards to non-custodial sentences:</a:t>
            </a:r>
            <a:endParaRPr lang="en-GB" sz="2200" dirty="0">
              <a:latin typeface="Garamond" panose="02020404030301010803" pitchFamily="18" charset="0"/>
            </a:endParaRPr>
          </a:p>
          <a:p>
            <a:pPr algn="just"/>
            <a:r>
              <a:rPr lang="en-GB" sz="2200" dirty="0">
                <a:latin typeface="Garamond" panose="02020404030301010803" pitchFamily="18" charset="0"/>
              </a:rPr>
              <a:t>Here are some recommendations:</a:t>
            </a:r>
            <a:endParaRPr lang="en-GB" sz="2200" dirty="0">
              <a:latin typeface="Garamond" panose="02020404030301010803" pitchFamily="18" charset="0"/>
            </a:endParaRPr>
          </a:p>
          <a:p>
            <a:pPr algn="just"/>
            <a:r>
              <a:rPr lang="en-GB" sz="2200" dirty="0">
                <a:latin typeface="Garamond" panose="02020404030301010803" pitchFamily="18" charset="0"/>
              </a:rPr>
              <a:t>Training and Capacity Building </a:t>
            </a:r>
            <a:endParaRPr lang="en-GB" sz="2200" dirty="0">
              <a:latin typeface="Garamond" panose="02020404030301010803" pitchFamily="18" charset="0"/>
            </a:endParaRPr>
          </a:p>
          <a:p>
            <a:pPr algn="just"/>
            <a:r>
              <a:rPr lang="en-GB" sz="2200" dirty="0">
                <a:latin typeface="Garamond" panose="02020404030301010803" pitchFamily="18" charset="0"/>
              </a:rPr>
              <a:t>Adequate funding</a:t>
            </a:r>
            <a:endParaRPr lang="en-GB" sz="2200" dirty="0">
              <a:latin typeface="Garamond" panose="02020404030301010803" pitchFamily="18" charset="0"/>
            </a:endParaRPr>
          </a:p>
          <a:p>
            <a:pPr algn="just"/>
            <a:r>
              <a:rPr lang="en-GB" sz="2200" dirty="0">
                <a:latin typeface="Garamond" panose="02020404030301010803" pitchFamily="18" charset="0"/>
              </a:rPr>
              <a:t>Improved data management </a:t>
            </a:r>
            <a:endParaRPr lang="en-GB" sz="2200" dirty="0">
              <a:latin typeface="Garamond" panose="02020404030301010803" pitchFamily="18" charset="0"/>
            </a:endParaRPr>
          </a:p>
          <a:p>
            <a:pPr algn="just"/>
            <a:r>
              <a:rPr lang="en-GB" sz="2200" dirty="0">
                <a:latin typeface="Garamond" panose="02020404030301010803" pitchFamily="18" charset="0"/>
              </a:rPr>
              <a:t>Community engagement</a:t>
            </a:r>
            <a:endParaRPr lang="en-GB" sz="2200" dirty="0">
              <a:latin typeface="Garamond" panose="02020404030301010803" pitchFamily="18" charset="0"/>
            </a:endParaRPr>
          </a:p>
          <a:p>
            <a:pPr algn="just"/>
            <a:r>
              <a:rPr lang="en-GB" sz="2200" dirty="0">
                <a:latin typeface="Garamond" panose="02020404030301010803" pitchFamily="18" charset="0"/>
              </a:rPr>
              <a:t>Review and monitoring</a:t>
            </a:r>
            <a:endParaRPr lang="en-GB" sz="2200" dirty="0">
              <a:latin typeface="Garamond" panose="02020404030301010803" pitchFamily="18" charset="0"/>
            </a:endParaRPr>
          </a:p>
          <a:p>
            <a:pPr algn="just">
              <a:buFont typeface="Wingdings" panose="05000000000000000000" pitchFamily="2" charset="2"/>
              <a:buChar char="Ø"/>
            </a:pPr>
            <a:endParaRPr lang="en-GB" sz="17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a:spLocks noGrp="1" noRot="1" noChangeAspect="1" noMove="1" noResize="1" noEditPoints="1" noAdjustHandles="1" noChangeArrowheads="1" noChangeShapeType="1" noTextEdit="1"/>
          </p:cNvSpPr>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p:cNvSpPr>
            <a:spLocks noGrp="1"/>
          </p:cNvSpPr>
          <p:nvPr>
            <p:ph type="title"/>
          </p:nvPr>
        </p:nvSpPr>
        <p:spPr>
          <a:xfrm>
            <a:off x="556181" y="643467"/>
            <a:ext cx="3346515" cy="5571066"/>
          </a:xfrm>
        </p:spPr>
        <p:txBody>
          <a:bodyPr>
            <a:normAutofit/>
          </a:bodyPr>
          <a:lstStyle/>
          <a:p>
            <a:r>
              <a:rPr lang="en-GB" sz="3600" dirty="0">
                <a:solidFill>
                  <a:srgbClr val="FFFFFF"/>
                </a:solidFill>
                <a:latin typeface="Aharoni" panose="02010803020104030203" pitchFamily="2" charset="-79"/>
                <a:cs typeface="Aharoni" panose="02010803020104030203" pitchFamily="2" charset="-79"/>
              </a:rPr>
              <a:t>CONCLUSION</a:t>
            </a:r>
            <a:endParaRPr lang="en-GB" sz="3600" dirty="0">
              <a:solidFill>
                <a:srgbClr val="FFFFFF"/>
              </a:solidFill>
              <a:latin typeface="Aharoni" panose="02010803020104030203" pitchFamily="2" charset="-79"/>
              <a:cs typeface="Aharoni" panose="02010803020104030203" pitchFamily="2" charset="-79"/>
            </a:endParaRPr>
          </a:p>
        </p:txBody>
      </p:sp>
      <p:sp>
        <p:nvSpPr>
          <p:cNvPr id="7" name="Rectangle 6"/>
          <p:cNvSpPr/>
          <p:nvPr/>
        </p:nvSpPr>
        <p:spPr>
          <a:xfrm>
            <a:off x="4780971" y="859571"/>
            <a:ext cx="6096000" cy="5419112"/>
          </a:xfrm>
          <a:prstGeom prst="rect">
            <a:avLst/>
          </a:prstGeom>
        </p:spPr>
        <p:txBody>
          <a:bodyPr>
            <a:spAutoFit/>
          </a:bodyPr>
          <a:lstStyle/>
          <a:p>
            <a:pPr marL="12700" marR="5080" algn="just">
              <a:lnSpc>
                <a:spcPct val="121000"/>
              </a:lnSpc>
              <a:spcBef>
                <a:spcPts val="95"/>
              </a:spcBef>
            </a:pPr>
            <a:r>
              <a:rPr lang="en-US" sz="2400" spc="-35" dirty="0">
                <a:solidFill>
                  <a:srgbClr val="2F313E"/>
                </a:solidFill>
                <a:latin typeface="Garamond" panose="02020404030301010803" pitchFamily="18" charset="0"/>
                <a:cs typeface="Times New Roman" panose="02020603050405020304"/>
              </a:rPr>
              <a:t>Non-Custodial </a:t>
            </a:r>
            <a:r>
              <a:rPr lang="en-US" sz="2400" spc="-75" dirty="0">
                <a:solidFill>
                  <a:srgbClr val="2F313E"/>
                </a:solidFill>
                <a:latin typeface="Garamond" panose="02020404030301010803" pitchFamily="18" charset="0"/>
                <a:cs typeface="Times New Roman" panose="02020603050405020304"/>
              </a:rPr>
              <a:t>Measures </a:t>
            </a:r>
            <a:r>
              <a:rPr lang="en-US" sz="2400" spc="-105" dirty="0">
                <a:solidFill>
                  <a:srgbClr val="2F313E"/>
                </a:solidFill>
                <a:latin typeface="Garamond" panose="02020404030301010803" pitchFamily="18" charset="0"/>
                <a:cs typeface="Times New Roman" panose="02020603050405020304"/>
              </a:rPr>
              <a:t>is a </a:t>
            </a:r>
            <a:r>
              <a:rPr lang="en-US" sz="2400" spc="-114" dirty="0">
                <a:solidFill>
                  <a:srgbClr val="2F313E"/>
                </a:solidFill>
                <a:latin typeface="Garamond" panose="02020404030301010803" pitchFamily="18" charset="0"/>
                <a:cs typeface="Times New Roman" panose="02020603050405020304"/>
              </a:rPr>
              <a:t>legal </a:t>
            </a:r>
            <a:r>
              <a:rPr lang="en-US" sz="2400" spc="-80" dirty="0">
                <a:solidFill>
                  <a:srgbClr val="2F313E"/>
                </a:solidFill>
                <a:latin typeface="Garamond" panose="02020404030301010803" pitchFamily="18" charset="0"/>
                <a:cs typeface="Times New Roman" panose="02020603050405020304"/>
              </a:rPr>
              <a:t>field </a:t>
            </a:r>
            <a:r>
              <a:rPr lang="en-US" sz="2400" dirty="0">
                <a:solidFill>
                  <a:srgbClr val="2F313E"/>
                </a:solidFill>
                <a:latin typeface="Garamond" panose="02020404030301010803" pitchFamily="18" charset="0"/>
                <a:cs typeface="Times New Roman" panose="02020603050405020304"/>
              </a:rPr>
              <a:t>that </a:t>
            </a:r>
            <a:r>
              <a:rPr lang="en-US" sz="2400" spc="-105" dirty="0">
                <a:solidFill>
                  <a:srgbClr val="2F313E"/>
                </a:solidFill>
                <a:latin typeface="Garamond" panose="02020404030301010803" pitchFamily="18" charset="0"/>
                <a:cs typeface="Times New Roman" panose="02020603050405020304"/>
              </a:rPr>
              <a:t>is </a:t>
            </a:r>
            <a:r>
              <a:rPr lang="en-US" sz="2400" spc="-45" dirty="0">
                <a:solidFill>
                  <a:srgbClr val="2F313E"/>
                </a:solidFill>
                <a:latin typeface="Garamond" panose="02020404030301010803" pitchFamily="18" charset="0"/>
                <a:cs typeface="Times New Roman" panose="02020603050405020304"/>
              </a:rPr>
              <a:t>far </a:t>
            </a:r>
            <a:r>
              <a:rPr lang="en-US" sz="2400" dirty="0">
                <a:solidFill>
                  <a:srgbClr val="2F313E"/>
                </a:solidFill>
                <a:latin typeface="Garamond" panose="02020404030301010803" pitchFamily="18" charset="0"/>
                <a:cs typeface="Times New Roman" panose="02020603050405020304"/>
              </a:rPr>
              <a:t>from </a:t>
            </a:r>
            <a:r>
              <a:rPr lang="en-US" sz="2400" spc="-25" dirty="0">
                <a:solidFill>
                  <a:srgbClr val="2F313E"/>
                </a:solidFill>
                <a:latin typeface="Garamond" panose="02020404030301010803" pitchFamily="18" charset="0"/>
                <a:cs typeface="Times New Roman" panose="02020603050405020304"/>
              </a:rPr>
              <a:t>been </a:t>
            </a:r>
            <a:r>
              <a:rPr lang="en-US" sz="2400" spc="-120" dirty="0">
                <a:solidFill>
                  <a:srgbClr val="2F313E"/>
                </a:solidFill>
                <a:latin typeface="Garamond" panose="02020404030301010803" pitchFamily="18" charset="0"/>
                <a:cs typeface="Times New Roman" panose="02020603050405020304"/>
              </a:rPr>
              <a:t>fully </a:t>
            </a:r>
            <a:r>
              <a:rPr lang="en-US" sz="2400" spc="-45" dirty="0">
                <a:solidFill>
                  <a:srgbClr val="2F313E"/>
                </a:solidFill>
                <a:latin typeface="Garamond" panose="02020404030301010803" pitchFamily="18" charset="0"/>
                <a:cs typeface="Times New Roman" panose="02020603050405020304"/>
              </a:rPr>
              <a:t>explored </a:t>
            </a:r>
            <a:r>
              <a:rPr lang="en-US" sz="2400" spc="15" dirty="0">
                <a:solidFill>
                  <a:srgbClr val="2F313E"/>
                </a:solidFill>
                <a:latin typeface="Garamond" panose="02020404030301010803" pitchFamily="18" charset="0"/>
                <a:cs typeface="Times New Roman" panose="02020603050405020304"/>
              </a:rPr>
              <a:t>but </a:t>
            </a:r>
            <a:r>
              <a:rPr lang="en-US" sz="2400" spc="-70" dirty="0">
                <a:solidFill>
                  <a:srgbClr val="2F313E"/>
                </a:solidFill>
                <a:latin typeface="Garamond" panose="02020404030301010803" pitchFamily="18" charset="0"/>
                <a:cs typeface="Times New Roman" panose="02020603050405020304"/>
              </a:rPr>
              <a:t>which </a:t>
            </a:r>
            <a:r>
              <a:rPr lang="en-US" sz="2400" spc="-50" dirty="0">
                <a:solidFill>
                  <a:srgbClr val="2F313E"/>
                </a:solidFill>
                <a:latin typeface="Garamond" panose="02020404030301010803" pitchFamily="18" charset="0"/>
                <a:cs typeface="Times New Roman" panose="02020603050405020304"/>
              </a:rPr>
              <a:t>has </a:t>
            </a:r>
            <a:r>
              <a:rPr lang="en-US" sz="2400" spc="-45" dirty="0">
                <a:solidFill>
                  <a:srgbClr val="2F313E"/>
                </a:solidFill>
                <a:latin typeface="Garamond" panose="02020404030301010803" pitchFamily="18" charset="0"/>
                <a:cs typeface="Times New Roman" panose="02020603050405020304"/>
              </a:rPr>
              <a:t> </a:t>
            </a:r>
            <a:r>
              <a:rPr lang="en-US" sz="2400" dirty="0">
                <a:solidFill>
                  <a:srgbClr val="2F313E"/>
                </a:solidFill>
                <a:latin typeface="Garamond" panose="02020404030301010803" pitchFamily="18" charset="0"/>
                <a:cs typeface="Times New Roman" panose="02020603050405020304"/>
              </a:rPr>
              <a:t>important </a:t>
            </a:r>
            <a:r>
              <a:rPr lang="en-US" sz="2400" spc="-40" dirty="0">
                <a:solidFill>
                  <a:srgbClr val="2F313E"/>
                </a:solidFill>
                <a:latin typeface="Garamond" panose="02020404030301010803" pitchFamily="18" charset="0"/>
                <a:cs typeface="Times New Roman" panose="02020603050405020304"/>
              </a:rPr>
              <a:t>potentials </a:t>
            </a:r>
            <a:r>
              <a:rPr lang="en-US" sz="2400" dirty="0">
                <a:solidFill>
                  <a:srgbClr val="2F313E"/>
                </a:solidFill>
                <a:latin typeface="Garamond" panose="02020404030301010803" pitchFamily="18" charset="0"/>
                <a:cs typeface="Times New Roman" panose="02020603050405020304"/>
              </a:rPr>
              <a:t>from </a:t>
            </a:r>
            <a:r>
              <a:rPr lang="en-US" sz="2400" spc="-70" dirty="0">
                <a:solidFill>
                  <a:srgbClr val="2F313E"/>
                </a:solidFill>
                <a:latin typeface="Garamond" panose="02020404030301010803" pitchFamily="18" charset="0"/>
                <a:cs typeface="Times New Roman" panose="02020603050405020304"/>
              </a:rPr>
              <a:t>which </a:t>
            </a:r>
            <a:r>
              <a:rPr lang="en-US" sz="2400" spc="35" dirty="0">
                <a:solidFill>
                  <a:srgbClr val="2F313E"/>
                </a:solidFill>
                <a:latin typeface="Garamond" panose="02020404030301010803" pitchFamily="18" charset="0"/>
                <a:cs typeface="Times New Roman" panose="02020603050405020304"/>
              </a:rPr>
              <a:t>both </a:t>
            </a:r>
            <a:r>
              <a:rPr lang="en-US" sz="2400" dirty="0">
                <a:solidFill>
                  <a:srgbClr val="2F313E"/>
                </a:solidFill>
                <a:latin typeface="Garamond" panose="02020404030301010803" pitchFamily="18" charset="0"/>
                <a:cs typeface="Times New Roman" panose="02020603050405020304"/>
              </a:rPr>
              <a:t>the </a:t>
            </a:r>
            <a:r>
              <a:rPr lang="en-US" sz="2400" spc="-80" dirty="0">
                <a:solidFill>
                  <a:srgbClr val="2F313E"/>
                </a:solidFill>
                <a:latin typeface="Garamond" panose="02020404030301010803" pitchFamily="18" charset="0"/>
                <a:cs typeface="Times New Roman" panose="02020603050405020304"/>
              </a:rPr>
              <a:t>community, </a:t>
            </a:r>
            <a:r>
              <a:rPr lang="en-US" sz="2400" spc="-75" dirty="0">
                <a:solidFill>
                  <a:srgbClr val="2F313E"/>
                </a:solidFill>
                <a:latin typeface="Garamond" panose="02020404030301010803" pitchFamily="18" charset="0"/>
                <a:cs typeface="Times New Roman" panose="02020603050405020304"/>
              </a:rPr>
              <a:t>victims </a:t>
            </a:r>
            <a:r>
              <a:rPr lang="en-US" sz="2400" spc="-25" dirty="0">
                <a:solidFill>
                  <a:srgbClr val="2F313E"/>
                </a:solidFill>
                <a:latin typeface="Garamond" panose="02020404030301010803" pitchFamily="18" charset="0"/>
                <a:cs typeface="Times New Roman" panose="02020603050405020304"/>
              </a:rPr>
              <a:t>and </a:t>
            </a:r>
            <a:r>
              <a:rPr lang="en-US" sz="2400" dirty="0">
                <a:solidFill>
                  <a:srgbClr val="2F313E"/>
                </a:solidFill>
                <a:latin typeface="Garamond" panose="02020404030301010803" pitchFamily="18" charset="0"/>
                <a:cs typeface="Times New Roman" panose="02020603050405020304"/>
              </a:rPr>
              <a:t>the </a:t>
            </a:r>
            <a:r>
              <a:rPr lang="en-US" sz="2400" spc="-25" dirty="0">
                <a:solidFill>
                  <a:srgbClr val="2F313E"/>
                </a:solidFill>
                <a:latin typeface="Garamond" panose="02020404030301010803" pitchFamily="18" charset="0"/>
                <a:cs typeface="Times New Roman" panose="02020603050405020304"/>
              </a:rPr>
              <a:t>offenders </a:t>
            </a:r>
            <a:r>
              <a:rPr lang="en-US" sz="2400" spc="-45" dirty="0">
                <a:solidFill>
                  <a:srgbClr val="2F313E"/>
                </a:solidFill>
                <a:latin typeface="Garamond" panose="02020404030301010803" pitchFamily="18" charset="0"/>
                <a:cs typeface="Times New Roman" panose="02020603050405020304"/>
              </a:rPr>
              <a:t>could </a:t>
            </a:r>
            <a:r>
              <a:rPr lang="en-US" sz="2400" spc="-40" dirty="0">
                <a:solidFill>
                  <a:srgbClr val="2F313E"/>
                </a:solidFill>
                <a:latin typeface="Garamond" panose="02020404030301010803" pitchFamily="18" charset="0"/>
                <a:cs typeface="Times New Roman" panose="02020603050405020304"/>
              </a:rPr>
              <a:t> benefit.</a:t>
            </a:r>
            <a:endParaRPr lang="en-US" sz="2400" dirty="0">
              <a:latin typeface="Garamond" panose="02020404030301010803" pitchFamily="18" charset="0"/>
              <a:cs typeface="Times New Roman" panose="02020603050405020304"/>
            </a:endParaRPr>
          </a:p>
          <a:p>
            <a:pPr marL="12700" marR="92075" algn="just">
              <a:lnSpc>
                <a:spcPct val="121000"/>
              </a:lnSpc>
              <a:spcBef>
                <a:spcPts val="1650"/>
              </a:spcBef>
            </a:pPr>
            <a:r>
              <a:rPr lang="en-US" sz="2400" spc="-100" dirty="0">
                <a:solidFill>
                  <a:srgbClr val="2F313E"/>
                </a:solidFill>
                <a:latin typeface="Garamond" panose="02020404030301010803" pitchFamily="18" charset="0"/>
                <a:cs typeface="Times New Roman" panose="02020603050405020304"/>
              </a:rPr>
              <a:t>As</a:t>
            </a:r>
            <a:r>
              <a:rPr lang="en-US" sz="2400" spc="-95" dirty="0">
                <a:solidFill>
                  <a:srgbClr val="2F313E"/>
                </a:solidFill>
                <a:latin typeface="Garamond" panose="02020404030301010803" pitchFamily="18" charset="0"/>
                <a:cs typeface="Times New Roman" panose="02020603050405020304"/>
              </a:rPr>
              <a:t> </a:t>
            </a:r>
            <a:r>
              <a:rPr lang="en-US" sz="2400" spc="5" dirty="0">
                <a:solidFill>
                  <a:srgbClr val="2F313E"/>
                </a:solidFill>
                <a:latin typeface="Garamond" panose="02020404030301010803" pitchFamily="18" charset="0"/>
                <a:cs typeface="Times New Roman" panose="02020603050405020304"/>
              </a:rPr>
              <a:t>our </a:t>
            </a:r>
            <a:r>
              <a:rPr lang="en-US" sz="2400" spc="-80" dirty="0">
                <a:solidFill>
                  <a:srgbClr val="2F313E"/>
                </a:solidFill>
                <a:latin typeface="Garamond" panose="02020404030301010803" pitchFamily="18" charset="0"/>
                <a:cs typeface="Times New Roman" panose="02020603050405020304"/>
              </a:rPr>
              <a:t>society </a:t>
            </a:r>
            <a:r>
              <a:rPr lang="en-US" sz="2400" spc="-105" dirty="0">
                <a:solidFill>
                  <a:srgbClr val="2F313E"/>
                </a:solidFill>
                <a:latin typeface="Garamond" panose="02020404030301010803" pitchFamily="18" charset="0"/>
                <a:cs typeface="Times New Roman" panose="02020603050405020304"/>
              </a:rPr>
              <a:t>evolves,</a:t>
            </a:r>
            <a:r>
              <a:rPr lang="en-US" sz="2400" spc="525" dirty="0">
                <a:solidFill>
                  <a:srgbClr val="2F313E"/>
                </a:solidFill>
                <a:latin typeface="Garamond" panose="02020404030301010803" pitchFamily="18" charset="0"/>
                <a:cs typeface="Times New Roman" panose="02020603050405020304"/>
              </a:rPr>
              <a:t> </a:t>
            </a:r>
            <a:r>
              <a:rPr lang="en-US" sz="2400" spc="-20" dirty="0">
                <a:solidFill>
                  <a:srgbClr val="2F313E"/>
                </a:solidFill>
                <a:latin typeface="Garamond" panose="02020404030301010803" pitchFamily="18" charset="0"/>
                <a:cs typeface="Times New Roman" panose="02020603050405020304"/>
              </a:rPr>
              <a:t>so </a:t>
            </a:r>
            <a:r>
              <a:rPr lang="en-US" sz="2400" spc="20" dirty="0">
                <a:solidFill>
                  <a:srgbClr val="2F313E"/>
                </a:solidFill>
                <a:latin typeface="Garamond" panose="02020404030301010803" pitchFamily="18" charset="0"/>
                <a:cs typeface="Times New Roman" panose="02020603050405020304"/>
              </a:rPr>
              <a:t>do </a:t>
            </a:r>
            <a:r>
              <a:rPr lang="en-US" sz="2400" dirty="0">
                <a:solidFill>
                  <a:srgbClr val="2F313E"/>
                </a:solidFill>
                <a:latin typeface="Garamond" panose="02020404030301010803" pitchFamily="18" charset="0"/>
                <a:cs typeface="Times New Roman" panose="02020603050405020304"/>
              </a:rPr>
              <a:t>the </a:t>
            </a:r>
            <a:r>
              <a:rPr lang="en-US" sz="2400" spc="-65" dirty="0">
                <a:solidFill>
                  <a:srgbClr val="2F313E"/>
                </a:solidFill>
                <a:latin typeface="Garamond" panose="02020404030301010803" pitchFamily="18" charset="0"/>
                <a:cs typeface="Times New Roman" panose="02020603050405020304"/>
              </a:rPr>
              <a:t>crimes </a:t>
            </a:r>
            <a:r>
              <a:rPr lang="en-US" sz="2400" spc="-25" dirty="0">
                <a:solidFill>
                  <a:srgbClr val="2F313E"/>
                </a:solidFill>
                <a:latin typeface="Garamond" panose="02020404030301010803" pitchFamily="18" charset="0"/>
                <a:cs typeface="Times New Roman" panose="02020603050405020304"/>
              </a:rPr>
              <a:t>committed and </a:t>
            </a:r>
            <a:r>
              <a:rPr lang="en-US" sz="2400" spc="-40" dirty="0">
                <a:solidFill>
                  <a:srgbClr val="2F313E"/>
                </a:solidFill>
                <a:latin typeface="Garamond" panose="02020404030301010803" pitchFamily="18" charset="0"/>
                <a:cs typeface="Times New Roman" panose="02020603050405020304"/>
              </a:rPr>
              <a:t>sanctions </a:t>
            </a:r>
            <a:r>
              <a:rPr lang="en-US" sz="2400" spc="-10" dirty="0">
                <a:solidFill>
                  <a:srgbClr val="2F313E"/>
                </a:solidFill>
                <a:latin typeface="Garamond" panose="02020404030301010803" pitchFamily="18" charset="0"/>
                <a:cs typeface="Times New Roman" panose="02020603050405020304"/>
              </a:rPr>
              <a:t>cannot </a:t>
            </a:r>
            <a:r>
              <a:rPr lang="en-US" sz="2400" spc="-5" dirty="0">
                <a:solidFill>
                  <a:srgbClr val="2F313E"/>
                </a:solidFill>
                <a:latin typeface="Garamond" panose="02020404030301010803" pitchFamily="18" charset="0"/>
                <a:cs typeface="Times New Roman" panose="02020603050405020304"/>
              </a:rPr>
              <a:t> </a:t>
            </a:r>
            <a:r>
              <a:rPr lang="en-US" sz="2400" spc="-20" dirty="0">
                <a:solidFill>
                  <a:srgbClr val="2F313E"/>
                </a:solidFill>
                <a:latin typeface="Garamond" panose="02020404030301010803" pitchFamily="18" charset="0"/>
                <a:cs typeface="Times New Roman" panose="02020603050405020304"/>
              </a:rPr>
              <a:t>be</a:t>
            </a:r>
            <a:r>
              <a:rPr lang="en-US" sz="2400" dirty="0">
                <a:solidFill>
                  <a:srgbClr val="2F313E"/>
                </a:solidFill>
                <a:latin typeface="Garamond" panose="02020404030301010803" pitchFamily="18" charset="0"/>
                <a:cs typeface="Times New Roman" panose="02020603050405020304"/>
              </a:rPr>
              <a:t> </a:t>
            </a:r>
            <a:r>
              <a:rPr lang="en-US" sz="2400" spc="-70" dirty="0">
                <a:solidFill>
                  <a:srgbClr val="2F313E"/>
                </a:solidFill>
                <a:latin typeface="Garamond" panose="02020404030301010803" pitchFamily="18" charset="0"/>
                <a:cs typeface="Times New Roman" panose="02020603050405020304"/>
              </a:rPr>
              <a:t>static,</a:t>
            </a:r>
            <a:r>
              <a:rPr lang="en-US" sz="2400" dirty="0">
                <a:solidFill>
                  <a:srgbClr val="2F313E"/>
                </a:solidFill>
                <a:latin typeface="Garamond" panose="02020404030301010803" pitchFamily="18" charset="0"/>
                <a:cs typeface="Times New Roman" panose="02020603050405020304"/>
              </a:rPr>
              <a:t> </a:t>
            </a:r>
            <a:r>
              <a:rPr lang="en-US" sz="2400" spc="-50" dirty="0">
                <a:solidFill>
                  <a:srgbClr val="2F313E"/>
                </a:solidFill>
                <a:latin typeface="Garamond" panose="02020404030301010803" pitchFamily="18" charset="0"/>
                <a:cs typeface="Times New Roman" panose="02020603050405020304"/>
              </a:rPr>
              <a:t>it</a:t>
            </a:r>
            <a:r>
              <a:rPr lang="en-US" sz="2400" dirty="0">
                <a:solidFill>
                  <a:srgbClr val="2F313E"/>
                </a:solidFill>
                <a:latin typeface="Garamond" panose="02020404030301010803" pitchFamily="18" charset="0"/>
                <a:cs typeface="Times New Roman" panose="02020603050405020304"/>
              </a:rPr>
              <a:t> </a:t>
            </a:r>
            <a:r>
              <a:rPr lang="en-US" sz="2400" spc="-30" dirty="0">
                <a:solidFill>
                  <a:srgbClr val="2F313E"/>
                </a:solidFill>
                <a:latin typeface="Garamond" panose="02020404030301010803" pitchFamily="18" charset="0"/>
                <a:cs typeface="Times New Roman" panose="02020603050405020304"/>
              </a:rPr>
              <a:t>must</a:t>
            </a:r>
            <a:r>
              <a:rPr lang="en-US" sz="2400" dirty="0">
                <a:solidFill>
                  <a:srgbClr val="2F313E"/>
                </a:solidFill>
                <a:latin typeface="Garamond" panose="02020404030301010803" pitchFamily="18" charset="0"/>
                <a:cs typeface="Times New Roman" panose="02020603050405020304"/>
              </a:rPr>
              <a:t> </a:t>
            </a:r>
            <a:r>
              <a:rPr lang="en-US" sz="2400" spc="-95" dirty="0">
                <a:solidFill>
                  <a:srgbClr val="2F313E"/>
                </a:solidFill>
                <a:latin typeface="Garamond" panose="02020404030301010803" pitchFamily="18" charset="0"/>
                <a:cs typeface="Times New Roman" panose="02020603050405020304"/>
              </a:rPr>
              <a:t>evolve</a:t>
            </a:r>
            <a:r>
              <a:rPr lang="en-US" sz="2400" spc="5" dirty="0">
                <a:solidFill>
                  <a:srgbClr val="2F313E"/>
                </a:solidFill>
                <a:latin typeface="Garamond" panose="02020404030301010803" pitchFamily="18" charset="0"/>
                <a:cs typeface="Times New Roman" panose="02020603050405020304"/>
              </a:rPr>
              <a:t> </a:t>
            </a:r>
            <a:r>
              <a:rPr lang="en-US" sz="2400" spc="-25" dirty="0">
                <a:solidFill>
                  <a:srgbClr val="2F313E"/>
                </a:solidFill>
                <a:latin typeface="Garamond" panose="02020404030301010803" pitchFamily="18" charset="0"/>
                <a:cs typeface="Times New Roman" panose="02020603050405020304"/>
              </a:rPr>
              <a:t>and</a:t>
            </a:r>
            <a:r>
              <a:rPr lang="en-US" sz="2400" dirty="0">
                <a:solidFill>
                  <a:srgbClr val="2F313E"/>
                </a:solidFill>
                <a:latin typeface="Garamond" panose="02020404030301010803" pitchFamily="18" charset="0"/>
                <a:cs typeface="Times New Roman" panose="02020603050405020304"/>
              </a:rPr>
              <a:t> </a:t>
            </a:r>
            <a:r>
              <a:rPr lang="en-US" sz="2400" spc="-20" dirty="0">
                <a:solidFill>
                  <a:srgbClr val="2F313E"/>
                </a:solidFill>
                <a:latin typeface="Garamond" panose="02020404030301010803" pitchFamily="18" charset="0"/>
                <a:cs typeface="Times New Roman" panose="02020603050405020304"/>
              </a:rPr>
              <a:t>be</a:t>
            </a:r>
            <a:r>
              <a:rPr lang="en-US" sz="2400" dirty="0">
                <a:solidFill>
                  <a:srgbClr val="2F313E"/>
                </a:solidFill>
                <a:latin typeface="Garamond" panose="02020404030301010803" pitchFamily="18" charset="0"/>
                <a:cs typeface="Times New Roman" panose="02020603050405020304"/>
              </a:rPr>
              <a:t> </a:t>
            </a:r>
            <a:r>
              <a:rPr lang="en-US" sz="2400" spc="-50" dirty="0">
                <a:solidFill>
                  <a:srgbClr val="2F313E"/>
                </a:solidFill>
                <a:latin typeface="Garamond" panose="02020404030301010803" pitchFamily="18" charset="0"/>
                <a:cs typeface="Times New Roman" panose="02020603050405020304"/>
              </a:rPr>
              <a:t>tailored</a:t>
            </a:r>
            <a:r>
              <a:rPr lang="en-US" sz="2400" dirty="0">
                <a:solidFill>
                  <a:srgbClr val="2F313E"/>
                </a:solidFill>
                <a:latin typeface="Garamond" panose="02020404030301010803" pitchFamily="18" charset="0"/>
                <a:cs typeface="Times New Roman" panose="02020603050405020304"/>
              </a:rPr>
              <a:t> </a:t>
            </a:r>
            <a:r>
              <a:rPr lang="en-US" sz="2400" spc="-50" dirty="0">
                <a:solidFill>
                  <a:srgbClr val="2F313E"/>
                </a:solidFill>
                <a:latin typeface="Garamond" panose="02020404030301010803" pitchFamily="18" charset="0"/>
                <a:cs typeface="Times New Roman" panose="02020603050405020304"/>
              </a:rPr>
              <a:t>towards</a:t>
            </a:r>
            <a:r>
              <a:rPr lang="en-US" sz="2400" spc="5" dirty="0">
                <a:solidFill>
                  <a:srgbClr val="2F313E"/>
                </a:solidFill>
                <a:latin typeface="Garamond" panose="02020404030301010803" pitchFamily="18" charset="0"/>
                <a:cs typeface="Times New Roman" panose="02020603050405020304"/>
              </a:rPr>
              <a:t> </a:t>
            </a:r>
            <a:r>
              <a:rPr lang="en-US" sz="2400" dirty="0">
                <a:solidFill>
                  <a:srgbClr val="2F313E"/>
                </a:solidFill>
                <a:latin typeface="Garamond" panose="02020404030301010803" pitchFamily="18" charset="0"/>
                <a:cs typeface="Times New Roman" panose="02020603050405020304"/>
              </a:rPr>
              <a:t>the </a:t>
            </a:r>
            <a:r>
              <a:rPr lang="en-US" sz="2400" spc="-40" dirty="0">
                <a:solidFill>
                  <a:srgbClr val="2F313E"/>
                </a:solidFill>
                <a:latin typeface="Garamond" panose="02020404030301010803" pitchFamily="18" charset="0"/>
                <a:cs typeface="Times New Roman" panose="02020603050405020304"/>
              </a:rPr>
              <a:t>needs</a:t>
            </a:r>
            <a:r>
              <a:rPr lang="en-US" sz="2400" dirty="0">
                <a:solidFill>
                  <a:srgbClr val="2F313E"/>
                </a:solidFill>
                <a:latin typeface="Garamond" panose="02020404030301010803" pitchFamily="18" charset="0"/>
                <a:cs typeface="Times New Roman" panose="02020603050405020304"/>
              </a:rPr>
              <a:t> </a:t>
            </a:r>
            <a:r>
              <a:rPr lang="en-US" sz="2400" spc="5" dirty="0">
                <a:solidFill>
                  <a:srgbClr val="2F313E"/>
                </a:solidFill>
                <a:latin typeface="Garamond" panose="02020404030301010803" pitchFamily="18" charset="0"/>
                <a:cs typeface="Times New Roman" panose="02020603050405020304"/>
              </a:rPr>
              <a:t>of</a:t>
            </a:r>
            <a:r>
              <a:rPr lang="en-US" sz="2400" spc="390" dirty="0">
                <a:solidFill>
                  <a:srgbClr val="2F313E"/>
                </a:solidFill>
                <a:latin typeface="Garamond" panose="02020404030301010803" pitchFamily="18" charset="0"/>
                <a:cs typeface="Times New Roman" panose="02020603050405020304"/>
              </a:rPr>
              <a:t> </a:t>
            </a:r>
            <a:r>
              <a:rPr lang="en-US" sz="2400" spc="-135" dirty="0">
                <a:solidFill>
                  <a:srgbClr val="2F313E"/>
                </a:solidFill>
                <a:latin typeface="Garamond" panose="02020404030301010803" pitchFamily="18" charset="0"/>
                <a:cs typeface="Times New Roman" panose="02020603050405020304"/>
              </a:rPr>
              <a:t>all</a:t>
            </a:r>
            <a:r>
              <a:rPr lang="en-US" sz="2400" dirty="0">
                <a:solidFill>
                  <a:srgbClr val="2F313E"/>
                </a:solidFill>
                <a:latin typeface="Garamond" panose="02020404030301010803" pitchFamily="18" charset="0"/>
                <a:cs typeface="Times New Roman" panose="02020603050405020304"/>
              </a:rPr>
              <a:t> </a:t>
            </a:r>
            <a:r>
              <a:rPr lang="en-US" sz="2400" spc="-25" dirty="0">
                <a:solidFill>
                  <a:srgbClr val="2F313E"/>
                </a:solidFill>
                <a:latin typeface="Garamond" panose="02020404030301010803" pitchFamily="18" charset="0"/>
                <a:cs typeface="Times New Roman" panose="02020603050405020304"/>
              </a:rPr>
              <a:t>concerned.</a:t>
            </a:r>
            <a:endParaRPr lang="en-US" sz="2400" spc="-25" dirty="0">
              <a:solidFill>
                <a:srgbClr val="2F313E"/>
              </a:solidFill>
              <a:latin typeface="Garamond" panose="02020404030301010803" pitchFamily="18" charset="0"/>
              <a:cs typeface="Times New Roman" panose="02020603050405020304"/>
            </a:endParaRPr>
          </a:p>
          <a:p>
            <a:pPr marL="12700" marR="92075" algn="just">
              <a:lnSpc>
                <a:spcPct val="121000"/>
              </a:lnSpc>
              <a:spcBef>
                <a:spcPts val="1650"/>
              </a:spcBef>
            </a:pPr>
            <a:r>
              <a:rPr lang="en-GB" sz="2400" dirty="0">
                <a:latin typeface="Garamond" panose="02020404030301010803" pitchFamily="18" charset="0"/>
              </a:rPr>
              <a:t>the ACJA/ACJLs and NCSA have provided a framework for the implementation of non-custodial sentences in Nigeria.</a:t>
            </a:r>
            <a:endParaRPr lang="en-GB" sz="2400" dirty="0">
              <a:latin typeface="Garamond" panose="02020404030301010803"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11328" y="3147027"/>
            <a:ext cx="5701745" cy="1130259"/>
          </a:xfrm>
        </p:spPr>
        <p:txBody>
          <a:bodyPr>
            <a:normAutofit/>
          </a:bodyPr>
          <a:lstStyle/>
          <a:p>
            <a:pPr marL="0" indent="0" algn="ctr">
              <a:buNone/>
            </a:pPr>
            <a:r>
              <a:rPr lang="en-GB" sz="4400" b="1" dirty="0">
                <a:latin typeface="Garamond" panose="02020404030301010803" pitchFamily="18" charset="0"/>
              </a:rPr>
              <a:t>THANK YOU</a:t>
            </a:r>
            <a:endParaRPr lang="en-GB" sz="4400" b="1" dirty="0">
              <a:latin typeface="Garamond" panose="02020404030301010803" pitchFamily="18" charset="0"/>
            </a:endParaRPr>
          </a:p>
        </p:txBody>
      </p:sp>
      <p:sp>
        <p:nvSpPr>
          <p:cNvPr id="12" name="Oval 11"/>
          <p:cNvSpPr>
            <a:spLocks noGrp="1" noRot="1" noChangeAspect="1" noMove="1" noResize="1" noEditPoints="1" noAdjustHandles="1" noChangeArrowheads="1" noChangeShapeType="1" noTextEdit="1"/>
          </p:cNvSpPr>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p:cNvSpPr>
            <a:spLocks noGrp="1" noRot="1" noChangeAspect="1" noMove="1" noResize="1" noEditPoints="1" noAdjustHandles="1" noChangeArrowheads="1" noChangeShapeType="1" noTextEdit="1"/>
          </p:cNvSpPr>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p:cNvSpPr>
            <a:spLocks noGrp="1" noRot="1" noChangeAspect="1" noMove="1" noResize="1" noEditPoints="1" noAdjustHandles="1" noChangeArrowheads="1" noChangeShapeType="1" noTextEdit="1"/>
          </p:cNvSpPr>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p:cNvCxnSpPr>
            <a:cxnSpLocks noGrp="1" noRot="1" noChangeAspect="1" noMove="1" noResize="1" noEditPoints="1" noAdjustHandles="1" noChangeArrowheads="1" noChangeShapeType="1"/>
          </p:cNvCxnSpPr>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p:cNvSpPr>
            <a:spLocks noGrp="1" noRot="1" noChangeAspect="1" noMove="1" noResize="1" noEditPoints="1" noAdjustHandles="1" noChangeArrowheads="1" noChangeShapeType="1" noTextEdit="1"/>
          </p:cNvSpPr>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p:cNvSpPr>
            <a:spLocks noGrp="1" noRot="1" noChangeAspect="1" noMove="1" noResize="1" noEditPoints="1" noAdjustHandles="1" noChangeArrowheads="1" noChangeShapeType="1" noTextEdit="1"/>
          </p:cNvSpPr>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p:cNvSpPr>
            <a:spLocks noGrp="1" noRot="1" noChangeAspect="1" noMove="1" noResize="1" noEditPoints="1" noAdjustHandles="1" noChangeArrowheads="1" noChangeShapeType="1" noTextEdit="1"/>
          </p:cNvSpPr>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a:grpSpLocks noGrp="1" noRot="1" noChangeAspect="1" noMove="1" noResize="1" noUngrp="1"/>
          </p:cNvGrpSpPr>
          <p:nvPr/>
        </p:nvGrpSpPr>
        <p:grpSpPr>
          <a:xfrm>
            <a:off x="4" y="1216597"/>
            <a:ext cx="731521" cy="673460"/>
            <a:chOff x="3940602" y="308034"/>
            <a:chExt cx="2116791" cy="3428999"/>
          </a:xfrm>
          <a:solidFill>
            <a:schemeClr val="accent4"/>
          </a:solidFill>
        </p:grpSpPr>
        <p:sp>
          <p:nvSpPr>
            <p:cNvPr id="12" name="Rectangle 11"/>
            <p:cNvSpPr/>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a:spLocks noGrp="1" noRot="1" noChangeAspect="1" noMove="1" noResize="1" noEditPoints="1" noAdjustHandles="1" noChangeArrowheads="1" noChangeShapeType="1" noTextEdit="1"/>
          </p:cNvSpPr>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10173010" cy="1554480"/>
          </a:xfrm>
        </p:spPr>
        <p:txBody>
          <a:bodyPr anchor="ctr">
            <a:normAutofit/>
          </a:bodyPr>
          <a:lstStyle/>
          <a:p>
            <a:r>
              <a:rPr lang="en-GB" sz="4800">
                <a:latin typeface="Aharoni" panose="02010803020104030203" pitchFamily="2" charset="-79"/>
                <a:cs typeface="Aharoni" panose="02010803020104030203" pitchFamily="2" charset="-79"/>
              </a:rPr>
              <a:t>			INTRODUCTION</a:t>
            </a:r>
            <a:endParaRPr lang="en-GB" sz="4800">
              <a:latin typeface="Aharoni" panose="02010803020104030203" pitchFamily="2" charset="-79"/>
              <a:cs typeface="Aharoni" panose="02010803020104030203" pitchFamily="2" charset="-79"/>
            </a:endParaRPr>
          </a:p>
        </p:txBody>
      </p:sp>
      <p:cxnSp>
        <p:nvCxnSpPr>
          <p:cNvPr id="18" name="Straight Connector 17"/>
          <p:cNvCxnSpPr>
            <a:cxnSpLocks noGrp="1" noRot="1" noChangeAspect="1" noMove="1" noResize="1" noEditPoints="1" noAdjustHandles="1" noChangeArrowheads="1" noChangeShapeType="1"/>
          </p:cNvCxnSpPr>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p:cNvGraphicFramePr>
            <a:graphicFrameLocks noGrp="1"/>
          </p:cNvGraphicFramePr>
          <p:nvPr>
            <p:ph idx="1"/>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3"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p:cNvSpPr>
            <a:spLocks noGrp="1" noRot="1" noChangeAspect="1" noMove="1" noResize="1" noEditPoints="1" noAdjustHandles="1" noChangeArrowheads="1" noChangeShapeType="1" noTextEdit="1"/>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p:cNvSpPr>
            <a:spLocks noGrp="1" noRot="1" noChangeAspect="1" noMove="1" noResize="1" noEditPoints="1" noAdjustHandles="1" noChangeArrowheads="1" noChangeShapeType="1" noTextEdit="1"/>
          </p:cNvSpPr>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pPr marL="342900" indent="-342900" algn="just">
              <a:lnSpc>
                <a:spcPct val="100000"/>
              </a:lnSpc>
              <a:spcBef>
                <a:spcPct val="20000"/>
              </a:spcBef>
            </a:pPr>
            <a:r>
              <a:rPr lang="en-US" sz="3000" dirty="0">
                <a:solidFill>
                  <a:prstClr val="black"/>
                </a:solidFill>
                <a:latin typeface="Garamond" panose="02020404030301010803" pitchFamily="18" charset="0"/>
              </a:rPr>
              <a:t> In this discussion, we will explore the provisions of the </a:t>
            </a:r>
            <a:r>
              <a:rPr lang="en-US" sz="3000" dirty="0">
                <a:latin typeface="Garamond" panose="02020404030301010803" pitchFamily="18" charset="0"/>
              </a:rPr>
              <a:t>Administration of Criminal Justice Act, (ACJA) 2015, the Administration of Criminal Justice Laws (ACJLs) of various States and the Nigerian Correctional Service Act, (NCSA) 2019 </a:t>
            </a:r>
            <a:r>
              <a:rPr lang="en-US" sz="3000" dirty="0">
                <a:solidFill>
                  <a:prstClr val="black"/>
                </a:solidFill>
                <a:latin typeface="Garamond" panose="02020404030301010803" pitchFamily="18" charset="0"/>
              </a:rPr>
              <a:t>related to Restorative Justice and Non-Custodial Measures, their implementation, and their potential impact on the Nigerian Criminal Justice System.</a:t>
            </a:r>
            <a:endParaRPr lang="en-US" sz="3000" dirty="0">
              <a:solidFill>
                <a:prstClr val="black"/>
              </a:solidFill>
              <a:latin typeface="Garamond" panose="02020404030301010803" pitchFamily="18" charset="0"/>
            </a:endParaRPr>
          </a:p>
          <a:p>
            <a:pPr marL="0" indent="0" algn="just">
              <a:buNone/>
            </a:pPr>
            <a:endParaRPr lang="en-GB"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6"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ketch line"/>
          <p:cNvSpPr>
            <a:spLocks noGrp="1" noRot="1" noChangeAspect="1" noMove="1" noResize="1" noEditPoints="1" noAdjustHandles="1" noChangeArrowheads="1" noChangeShapeType="1" noTextEdit="1"/>
          </p:cNvSpPr>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lgn="just">
              <a:buNone/>
            </a:pPr>
            <a:endParaRPr lang="en-GB" sz="2200" dirty="0"/>
          </a:p>
          <a:p>
            <a:pPr marL="342900" lvl="0" indent="-342900">
              <a:lnSpc>
                <a:spcPct val="100000"/>
              </a:lnSpc>
              <a:spcBef>
                <a:spcPct val="20000"/>
              </a:spcBef>
            </a:pPr>
            <a:r>
              <a:rPr lang="en-US" sz="3000" dirty="0">
                <a:solidFill>
                  <a:prstClr val="black"/>
                </a:solidFill>
              </a:rPr>
              <a:t> </a:t>
            </a:r>
            <a:r>
              <a:rPr lang="en-US" sz="3000" dirty="0">
                <a:solidFill>
                  <a:prstClr val="black"/>
                </a:solidFill>
                <a:latin typeface="Garamond" panose="02020404030301010803" pitchFamily="18" charset="0"/>
              </a:rPr>
              <a:t>Restorative Justice focuses on repairing the harm caused by criminal behavior through dialogue, mediation , and accountability processes involving victims, offenders and communities. </a:t>
            </a:r>
            <a:endParaRPr lang="en-US" sz="3000" dirty="0">
              <a:solidFill>
                <a:prstClr val="black"/>
              </a:solidFill>
              <a:latin typeface="Garamond" panose="02020404030301010803" pitchFamily="18" charset="0"/>
            </a:endParaRPr>
          </a:p>
          <a:p>
            <a:pPr marL="342900" lvl="0" indent="-342900">
              <a:lnSpc>
                <a:spcPct val="100000"/>
              </a:lnSpc>
              <a:spcBef>
                <a:spcPct val="20000"/>
              </a:spcBef>
            </a:pPr>
            <a:r>
              <a:rPr lang="en-US" sz="3000" dirty="0">
                <a:solidFill>
                  <a:prstClr val="black"/>
                </a:solidFill>
                <a:latin typeface="Garamond" panose="02020404030301010803" pitchFamily="18" charset="0"/>
              </a:rPr>
              <a:t>It seeks to address the underlying causes of crime and promote healing and reconciliation.</a:t>
            </a:r>
            <a:endParaRPr lang="en-US" sz="3000" dirty="0">
              <a:solidFill>
                <a:prstClr val="black"/>
              </a:solidFill>
              <a:latin typeface="Garamond" panose="02020404030301010803" pitchFamily="18" charset="0"/>
            </a:endParaRPr>
          </a:p>
          <a:p>
            <a:pPr marL="342900" lvl="0" indent="-342900">
              <a:lnSpc>
                <a:spcPct val="100000"/>
              </a:lnSpc>
              <a:spcBef>
                <a:spcPct val="20000"/>
              </a:spcBef>
            </a:pPr>
            <a:endParaRPr lang="en-GB" sz="2200" dirty="0"/>
          </a:p>
        </p:txBody>
      </p:sp>
      <p:sp>
        <p:nvSpPr>
          <p:cNvPr id="2" name="TextBox 1"/>
          <p:cNvSpPr txBox="1"/>
          <p:nvPr/>
        </p:nvSpPr>
        <p:spPr>
          <a:xfrm>
            <a:off x="669036" y="889652"/>
            <a:ext cx="11002407" cy="553998"/>
          </a:xfrm>
          <a:prstGeom prst="rect">
            <a:avLst/>
          </a:prstGeom>
          <a:noFill/>
        </p:spPr>
        <p:txBody>
          <a:bodyPr wrap="square" rtlCol="0">
            <a:spAutoFit/>
          </a:bodyPr>
          <a:lstStyle/>
          <a:p>
            <a:pPr algn="just"/>
            <a:r>
              <a:rPr lang="en-US" sz="3000" b="1" dirty="0">
                <a:latin typeface="Garamond" panose="02020404030301010803" pitchFamily="18" charset="0"/>
              </a:rPr>
              <a:t>Concept of Restorative Justice</a:t>
            </a:r>
            <a:endParaRPr lang="en-US" sz="3000" b="1" dirty="0">
              <a:latin typeface="Garamond" panose="02020404030301010803"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4688"/>
            <a:ext cx="11090097" cy="4506656"/>
          </a:xfrm>
        </p:spPr>
        <p:txBody>
          <a:bodyPr>
            <a:normAutofit fontScale="70000" lnSpcReduction="20000"/>
          </a:bodyPr>
          <a:lstStyle/>
          <a:p>
            <a:pPr marL="285750" lvl="0" indent="-285750">
              <a:lnSpc>
                <a:spcPct val="160000"/>
              </a:lnSpc>
            </a:pPr>
            <a:r>
              <a:rPr lang="en-US" sz="2900" dirty="0">
                <a:latin typeface="Garamond" panose="02020404030301010803" pitchFamily="18" charset="0"/>
              </a:rPr>
              <a:t>The historical background for the deployment of non-custodial options in sentencing is the ‘Tokyo Rules’ adopted in December 1990 as Resolution 45/110 by the United Nations which also approved that the Rules should be known as the Tokyo Rules”. </a:t>
            </a:r>
            <a:endParaRPr lang="en-US" sz="2900" dirty="0">
              <a:latin typeface="Garamond" panose="02020404030301010803" pitchFamily="18" charset="0"/>
            </a:endParaRPr>
          </a:p>
          <a:p>
            <a:pPr marL="285750" lvl="0" indent="-285750">
              <a:lnSpc>
                <a:spcPct val="160000"/>
              </a:lnSpc>
            </a:pPr>
            <a:r>
              <a:rPr lang="en-US" sz="2900" dirty="0">
                <a:latin typeface="Garamond" panose="02020404030301010803" pitchFamily="18" charset="0"/>
              </a:rPr>
              <a:t>In adopting the Tokyo Rules, the General Assembly expressed its conviction ‘that alternatives to imprisonment can be an effective means of treating offenders within the community to the best advantage of both the offenders and society’. </a:t>
            </a:r>
            <a:endParaRPr lang="en-US" sz="2900" dirty="0">
              <a:latin typeface="Garamond" panose="02020404030301010803" pitchFamily="18" charset="0"/>
            </a:endParaRPr>
          </a:p>
          <a:p>
            <a:pPr marL="285750" lvl="0" indent="-285750">
              <a:lnSpc>
                <a:spcPct val="160000"/>
              </a:lnSpc>
            </a:pPr>
            <a:r>
              <a:rPr lang="en-US" sz="2900" dirty="0">
                <a:latin typeface="Garamond" panose="02020404030301010803" pitchFamily="18" charset="0"/>
              </a:rPr>
              <a:t>The Tokyo Rules was subsequently complemented by another set of gender sensitive rules known as the UN Rules for the Treatment of Women Prisoners and Non-Custodial Measures for Women Offenders known as Bangkok Rules. </a:t>
            </a:r>
            <a:endParaRPr lang="en-US" sz="2900" dirty="0">
              <a:latin typeface="Garamond" panose="02020404030301010803" pitchFamily="18" charset="0"/>
            </a:endParaRPr>
          </a:p>
          <a:p>
            <a:pPr marL="0" lvl="0" indent="0">
              <a:lnSpc>
                <a:spcPct val="100000"/>
              </a:lnSpc>
              <a:spcBef>
                <a:spcPct val="20000"/>
              </a:spcBef>
              <a:buNone/>
            </a:pPr>
            <a:endParaRPr lang="en-GB" sz="2200" dirty="0"/>
          </a:p>
        </p:txBody>
      </p:sp>
      <p:sp>
        <p:nvSpPr>
          <p:cNvPr id="2" name="TextBox 1"/>
          <p:cNvSpPr txBox="1"/>
          <p:nvPr/>
        </p:nvSpPr>
        <p:spPr>
          <a:xfrm>
            <a:off x="593272" y="503752"/>
            <a:ext cx="7975375" cy="553998"/>
          </a:xfrm>
          <a:prstGeom prst="rect">
            <a:avLst/>
          </a:prstGeom>
          <a:noFill/>
        </p:spPr>
        <p:txBody>
          <a:bodyPr wrap="square" rtlCol="0">
            <a:spAutoFit/>
          </a:bodyPr>
          <a:lstStyle/>
          <a:p>
            <a:pPr algn="just"/>
            <a:r>
              <a:rPr lang="en-US" sz="3000" b="1" dirty="0">
                <a:latin typeface="Garamond" panose="02020404030301010803" pitchFamily="18" charset="0"/>
              </a:rPr>
              <a:t>Background of Non-Custodial Measures</a:t>
            </a:r>
            <a:endParaRPr lang="en-US" sz="3000" b="1" dirty="0">
              <a:latin typeface="Garamond" panose="02020404030301010803" pitchFamily="18" charset="0"/>
            </a:endParaRPr>
          </a:p>
        </p:txBody>
      </p:sp>
      <p:pic>
        <p:nvPicPr>
          <p:cNvPr id="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9627" y="277402"/>
            <a:ext cx="1869101" cy="14897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Background of Non-Custodial Measures Cont..</a:t>
            </a:r>
            <a:endParaRPr lang="en-US" dirty="0"/>
          </a:p>
        </p:txBody>
      </p:sp>
      <p:sp>
        <p:nvSpPr>
          <p:cNvPr id="3" name="Content Placeholder 2"/>
          <p:cNvSpPr>
            <a:spLocks noGrp="1"/>
          </p:cNvSpPr>
          <p:nvPr>
            <p:ph idx="1"/>
          </p:nvPr>
        </p:nvSpPr>
        <p:spPr>
          <a:xfrm>
            <a:off x="838200" y="1825625"/>
            <a:ext cx="7483867" cy="4351338"/>
          </a:xfrm>
        </p:spPr>
        <p:txBody>
          <a:bodyPr>
            <a:normAutofit fontScale="92500"/>
          </a:bodyPr>
          <a:lstStyle/>
          <a:p>
            <a:pPr marL="285750" lvl="0" indent="-285750"/>
            <a:r>
              <a:rPr lang="en-US" dirty="0">
                <a:latin typeface="Garamond" panose="02020404030301010803" pitchFamily="18" charset="0"/>
              </a:rPr>
              <a:t>The Bangkok Rules specifically require judges to impose shorter prison sentences or alternatives to imprisonment where the offender is a woman who is:</a:t>
            </a:r>
            <a:endParaRPr lang="en-US" dirty="0">
              <a:latin typeface="Garamond" panose="02020404030301010803" pitchFamily="18" charset="0"/>
            </a:endParaRPr>
          </a:p>
          <a:p>
            <a:pPr marL="342900" lvl="0" indent="-342900">
              <a:buFont typeface="+mj-lt"/>
              <a:buAutoNum type="alphaLcParenR"/>
            </a:pPr>
            <a:r>
              <a:rPr lang="en-US" dirty="0">
                <a:latin typeface="Garamond" panose="02020404030301010803" pitchFamily="18" charset="0"/>
              </a:rPr>
              <a:t>living in a situation of</a:t>
            </a:r>
            <a:r>
              <a:rPr lang="en-US" dirty="0">
                <a:latin typeface="Garamond" panose="02020404030301010803" pitchFamily="18" charset="0"/>
              </a:rPr>
              <a:t> </a:t>
            </a:r>
            <a:r>
              <a:rPr lang="en-US" dirty="0">
                <a:latin typeface="Garamond" panose="02020404030301010803" pitchFamily="18" charset="0"/>
              </a:rPr>
              <a:t>poverty,</a:t>
            </a:r>
            <a:endParaRPr lang="en-US" dirty="0">
              <a:latin typeface="Garamond" panose="02020404030301010803" pitchFamily="18" charset="0"/>
            </a:endParaRPr>
          </a:p>
          <a:p>
            <a:pPr marL="342900" lvl="0" indent="-342900">
              <a:buFont typeface="+mj-lt"/>
              <a:buAutoNum type="alphaLcParenR"/>
            </a:pPr>
            <a:r>
              <a:rPr lang="en-US" dirty="0">
                <a:latin typeface="Garamond" panose="02020404030301010803" pitchFamily="18" charset="0"/>
              </a:rPr>
              <a:t>head of</a:t>
            </a:r>
            <a:r>
              <a:rPr lang="en-US" dirty="0">
                <a:latin typeface="Garamond" panose="02020404030301010803" pitchFamily="18" charset="0"/>
              </a:rPr>
              <a:t> </a:t>
            </a:r>
            <a:r>
              <a:rPr lang="en-US" dirty="0">
                <a:latin typeface="Garamond" panose="02020404030301010803" pitchFamily="18" charset="0"/>
              </a:rPr>
              <a:t>the household in a situation of</a:t>
            </a:r>
            <a:r>
              <a:rPr lang="en-US" dirty="0">
                <a:latin typeface="Garamond" panose="02020404030301010803" pitchFamily="18" charset="0"/>
              </a:rPr>
              <a:t> </a:t>
            </a:r>
            <a:r>
              <a:rPr lang="en-US" dirty="0">
                <a:latin typeface="Garamond" panose="02020404030301010803" pitchFamily="18" charset="0"/>
              </a:rPr>
              <a:t>vulnerability,</a:t>
            </a:r>
            <a:endParaRPr lang="en-US" dirty="0">
              <a:latin typeface="Garamond" panose="02020404030301010803" pitchFamily="18" charset="0"/>
            </a:endParaRPr>
          </a:p>
          <a:p>
            <a:pPr marL="342900" lvl="0" indent="-342900">
              <a:buFont typeface="+mj-lt"/>
              <a:buAutoNum type="alphaLcParenR"/>
            </a:pPr>
            <a:r>
              <a:rPr lang="en-US" dirty="0">
                <a:latin typeface="Garamond" panose="02020404030301010803" pitchFamily="18" charset="0"/>
              </a:rPr>
              <a:t>responsible for minors, elder people or people with any kind of disability or dependence, or</a:t>
            </a:r>
            <a:endParaRPr lang="en-US" dirty="0">
              <a:latin typeface="Garamond" panose="02020404030301010803" pitchFamily="18" charset="0"/>
            </a:endParaRPr>
          </a:p>
          <a:p>
            <a:pPr marL="342900" lvl="0" indent="-342900">
              <a:buFont typeface="+mj-lt"/>
              <a:buAutoNum type="alphaLcParenR"/>
            </a:pPr>
            <a:r>
              <a:rPr lang="en-US" dirty="0">
                <a:latin typeface="Garamond" panose="02020404030301010803" pitchFamily="18" charset="0"/>
              </a:rPr>
              <a:t>an elderly person in a situation of vulnerability or</a:t>
            </a:r>
            <a:endParaRPr lang="en-US" dirty="0">
              <a:latin typeface="Garamond" panose="02020404030301010803" pitchFamily="18" charset="0"/>
            </a:endParaRPr>
          </a:p>
          <a:p>
            <a:pPr marL="342900" lvl="0" indent="-342900">
              <a:buFont typeface="+mj-lt"/>
              <a:buAutoNum type="alphaLcParenR"/>
            </a:pPr>
            <a:r>
              <a:rPr lang="en-US" dirty="0">
                <a:latin typeface="Garamond" panose="02020404030301010803" pitchFamily="18" charset="0"/>
              </a:rPr>
              <a:t>pregnant women or mothers with dependent children.</a:t>
            </a:r>
            <a:endParaRPr lang="en-US" dirty="0">
              <a:latin typeface="Garamond" panose="02020404030301010803" pitchFamily="18" charset="0"/>
            </a:endParaRPr>
          </a:p>
          <a:p>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04954" y="2239765"/>
            <a:ext cx="3082246" cy="318498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055" name="Rectangle 2054"/>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45810"/>
            <a:ext cx="5120561" cy="1325563"/>
          </a:xfrm>
        </p:spPr>
        <p:txBody>
          <a:bodyPr>
            <a:normAutofit/>
          </a:bodyPr>
          <a:lstStyle/>
          <a:p>
            <a:pPr algn="ctr"/>
            <a:r>
              <a:rPr lang="en-GB" dirty="0">
                <a:latin typeface="Aharoni" panose="02010803020104030203" pitchFamily="2" charset="-79"/>
                <a:cs typeface="Aharoni" panose="02010803020104030203" pitchFamily="2" charset="-79"/>
              </a:rPr>
              <a:t>PURPOSE</a:t>
            </a:r>
            <a:endParaRPr lang="en-GB"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1" y="1825625"/>
            <a:ext cx="5092194" cy="4351338"/>
          </a:xfrm>
        </p:spPr>
        <p:txBody>
          <a:bodyPr>
            <a:normAutofit fontScale="92500" lnSpcReduction="10000"/>
          </a:bodyPr>
          <a:lstStyle/>
          <a:p>
            <a:pPr marL="0" indent="0" algn="just">
              <a:buNone/>
            </a:pPr>
            <a:r>
              <a:rPr lang="en-GB" sz="2000" dirty="0">
                <a:latin typeface="Garamond" panose="02020404030301010803" pitchFamily="18" charset="0"/>
              </a:rPr>
              <a:t>The purpose of non-custodial sentences in the criminal justice system is to achieve several objectives</a:t>
            </a:r>
            <a:endParaRPr lang="en-GB" sz="2000" dirty="0">
              <a:latin typeface="Garamond" panose="02020404030301010803" pitchFamily="18" charset="0"/>
            </a:endParaRPr>
          </a:p>
          <a:p>
            <a:pPr algn="just"/>
            <a:r>
              <a:rPr lang="en-GB" sz="2000" dirty="0">
                <a:latin typeface="Garamond" panose="02020404030301010803" pitchFamily="18" charset="0"/>
              </a:rPr>
              <a:t>Deterrence: deters offenders from committing crimes in the future by imposing a penalty that is less severe than imprisonment.</a:t>
            </a:r>
            <a:endParaRPr lang="en-GB" sz="2000" dirty="0">
              <a:latin typeface="Garamond" panose="02020404030301010803" pitchFamily="18" charset="0"/>
            </a:endParaRPr>
          </a:p>
          <a:p>
            <a:pPr algn="just"/>
            <a:r>
              <a:rPr lang="en-GB" sz="2000" dirty="0">
                <a:latin typeface="Garamond" panose="02020404030301010803" pitchFamily="18" charset="0"/>
              </a:rPr>
              <a:t>Rehabilitation: provides offenders with access to programs and services that can help address the root causes of their criminal behaviour and reduce likelihood of reoffending’</a:t>
            </a:r>
            <a:endParaRPr lang="en-GB" sz="2000" dirty="0">
              <a:latin typeface="Garamond" panose="02020404030301010803" pitchFamily="18" charset="0"/>
            </a:endParaRPr>
          </a:p>
          <a:p>
            <a:pPr algn="just"/>
            <a:r>
              <a:rPr lang="en-GB" sz="2000" dirty="0">
                <a:latin typeface="Garamond" panose="02020404030301010803" pitchFamily="18" charset="0"/>
              </a:rPr>
              <a:t>Punishment: used to punish offenders for their crimes and hold them accountable for their actions</a:t>
            </a:r>
            <a:endParaRPr lang="en-GB" sz="2000" dirty="0">
              <a:latin typeface="Garamond" panose="02020404030301010803" pitchFamily="18" charset="0"/>
            </a:endParaRPr>
          </a:p>
          <a:p>
            <a:pPr algn="just"/>
            <a:r>
              <a:rPr lang="en-GB" sz="2000" dirty="0">
                <a:latin typeface="Garamond" panose="02020404030301010803" pitchFamily="18" charset="0"/>
              </a:rPr>
              <a:t>Restitution: the objective of compensating the victim or family of the victim of the offence.</a:t>
            </a:r>
            <a:endParaRPr lang="en-GB" sz="2000" dirty="0">
              <a:latin typeface="Garamond" panose="02020404030301010803" pitchFamily="18" charset="0"/>
            </a:endParaRPr>
          </a:p>
          <a:p>
            <a:pPr marL="0" indent="0">
              <a:buNone/>
            </a:pPr>
            <a:endParaRPr lang="en-GB" sz="1800" dirty="0"/>
          </a:p>
        </p:txBody>
      </p:sp>
      <p:sp>
        <p:nvSpPr>
          <p:cNvPr id="2057" name="Oval 2056"/>
          <p:cNvSpPr>
            <a:spLocks noGrp="1" noRot="1" noChangeAspect="1" noMove="1" noResize="1" noEditPoints="1" noAdjustHandles="1" noChangeArrowheads="1" noChangeShapeType="1" noTextEdit="1"/>
          </p:cNvSpPr>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Criminology, Criminal Justice Careers List | Mallory"/>
          <p:cNvPicPr>
            <a:picLocks noChangeAspect="1" noChangeArrowheads="1"/>
          </p:cNvPicPr>
          <p:nvPr/>
        </p:nvPicPr>
        <p:blipFill rotWithShape="1">
          <a:blip r:embed="rId1">
            <a:extLst>
              <a:ext uri="{28A0092B-C50C-407E-A947-70E740481C1C}">
                <a14:useLocalDpi xmlns:a14="http://schemas.microsoft.com/office/drawing/2010/main" val="0"/>
              </a:ext>
            </a:extLst>
          </a:blip>
          <a:srcRect l="34084" r="11377"/>
          <a:stretch>
            <a:fillRect/>
          </a:stretch>
        </p:blipFill>
        <p:spPr bwMode="auto">
          <a:xfrm>
            <a:off x="7569725" y="2408593"/>
            <a:ext cx="4622276" cy="4449407"/>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2059" name="Arc 2058"/>
          <p:cNvSpPr>
            <a:spLocks noGrp="1" noRot="1" noChangeAspect="1" noMove="1" noResize="1" noEditPoints="1" noAdjustHandles="1" noChangeArrowheads="1" noChangeShapeType="1" noTextEdit="1"/>
          </p:cNvSpPr>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Padlock on computer motherboard"/>
          <p:cNvPicPr>
            <a:picLocks noChangeAspect="1"/>
          </p:cNvPicPr>
          <p:nvPr/>
        </p:nvPicPr>
        <p:blipFill rotWithShape="1">
          <a:blip r:embed="rId2"/>
          <a:srcRect r="21904" b="4"/>
          <a:stretch>
            <a:fillRect/>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18853</Words>
  <Application>WPS Presentation</Application>
  <PresentationFormat>Widescreen</PresentationFormat>
  <Paragraphs>317</Paragraphs>
  <Slides>37</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37</vt:i4>
      </vt:variant>
    </vt:vector>
  </HeadingPairs>
  <TitlesOfParts>
    <vt:vector size="52" baseType="lpstr">
      <vt:lpstr>Arial</vt:lpstr>
      <vt:lpstr>SimSun</vt:lpstr>
      <vt:lpstr>Wingdings</vt:lpstr>
      <vt:lpstr>Meiryo</vt:lpstr>
      <vt:lpstr>Garamond</vt:lpstr>
      <vt:lpstr>Aharoni</vt:lpstr>
      <vt:lpstr>Humnst777 Blk BT</vt:lpstr>
      <vt:lpstr>Times New Roman</vt:lpstr>
      <vt:lpstr>Calibri</vt:lpstr>
      <vt:lpstr>Segoe Print</vt:lpstr>
      <vt:lpstr>Microsoft YaHei</vt:lpstr>
      <vt:lpstr>Arial Unicode MS</vt:lpstr>
      <vt:lpstr>Calibri</vt:lpstr>
      <vt:lpstr>Times New Roman</vt:lpstr>
      <vt:lpstr>Default Design</vt:lpstr>
      <vt:lpstr>PowerPoint 演示文稿</vt:lpstr>
      <vt:lpstr>				CONTENT</vt:lpstr>
      <vt:lpstr>EXPECTED OUTCOME</vt:lpstr>
      <vt:lpstr>			INTRODUCTION</vt:lpstr>
      <vt:lpstr>PowerPoint 演示文稿</vt:lpstr>
      <vt:lpstr>PowerPoint 演示文稿</vt:lpstr>
      <vt:lpstr>PowerPoint 演示文稿</vt:lpstr>
      <vt:lpstr>Background of Non-Custodial Measures Cont..</vt:lpstr>
      <vt:lpstr>PURPOSE</vt:lpstr>
      <vt:lpstr>Overview of Non-custodial Measures Under ACJA/ACJLs And NCSA, 2019</vt:lpstr>
      <vt:lpstr>NON-CUSTODIAL SENTENCES UNDER THE ACJA/ACJLs</vt:lpstr>
      <vt:lpstr>Fine, Cost, Compensation, Damages &amp; Restitution</vt:lpstr>
      <vt:lpstr>Caning</vt:lpstr>
      <vt:lpstr>Probation</vt:lpstr>
      <vt:lpstr>Probation Cont..</vt:lpstr>
      <vt:lpstr>Suspended Sentence</vt:lpstr>
      <vt:lpstr>Community Service </vt:lpstr>
      <vt:lpstr>PowerPoint 演示文稿</vt:lpstr>
      <vt:lpstr>PowerPoint 演示文稿</vt:lpstr>
      <vt:lpstr>Confinement in a Rehabilitation Facility</vt:lpstr>
      <vt:lpstr>PAROLE</vt:lpstr>
      <vt:lpstr>Deportation</vt:lpstr>
      <vt:lpstr>NON-CUSTODIAL SENTENCES UNDER THE NIGERIAN CORRECTIONAL SERVICES ACT, 2019</vt:lpstr>
      <vt:lpstr>Probation</vt:lpstr>
      <vt:lpstr>Community Service</vt:lpstr>
      <vt:lpstr>Restorative Justice</vt:lpstr>
      <vt:lpstr>Restorative Justice Cont..</vt:lpstr>
      <vt:lpstr>Parole</vt:lpstr>
      <vt:lpstr>SYNERGY BETWEEN THE ACJA/ACJLs AND THE NCSA, 2019</vt:lpstr>
      <vt:lpstr>PowerPoint 演示文稿</vt:lpstr>
      <vt:lpstr>ROLE OF JUDICIAL OFFICERS IN ENHANCING THE USE OF NON-CUSTODIAL MEASURES AND SENTENCES IN THE CRIMINAL JUSTICE SYSTEM</vt:lpstr>
      <vt:lpstr>CASES ON NON-CUSTODIAL SENTENCES</vt:lpstr>
      <vt:lpstr>PowerPoint 演示文稿</vt:lpstr>
      <vt:lpstr>CHALLENGES</vt:lpstr>
      <vt:lpstr>			RECOMMENDATION</vt:lpstr>
      <vt:lpstr>CONCLUSION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dc:title>
  <dc:creator>ugochukwu94</dc:creator>
  <cp:lastModifiedBy>REPRODUCTION UNIT</cp:lastModifiedBy>
  <cp:revision>309</cp:revision>
  <dcterms:created xsi:type="dcterms:W3CDTF">2023-04-05T12:12:00Z</dcterms:created>
  <dcterms:modified xsi:type="dcterms:W3CDTF">2024-05-10T10:01:23Z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22D49C596A4D40FC91250C37B75576D6_12</vt:lpwstr>
  </property>
  <property fmtid="{D5CDD505-2E9C-101B-9397-08002B2CF9AE}" pid="3" name="KSOProductBuildVer">
    <vt:lpwstr>1033-12.2.0.16731</vt:lpwstr>
  </property>
</Properties>
</file>