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FFBA6DE-9033-4F98-81EE-1EBF76457A8F}"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FBA6DE-9033-4F98-81EE-1EBF76457A8F}"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FFBA6DE-9033-4F98-81EE-1EBF76457A8F}"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FBA6DE-9033-4F98-81EE-1EBF76457A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0603BE9-0087-4CC7-A114-294EBDCF81F2}" type="datetimeFigureOut">
              <a:rPr lang="en-US" smtClean="0"/>
              <a:t>6/21/2024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FBA6DE-9033-4F98-81EE-1EBF76457A8F}"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603BE9-0087-4CC7-A114-294EBDCF81F2}" type="datetimeFigureOut">
              <a:rPr lang="en-US" smtClean="0"/>
              <a:t>6/21/2024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FFBA6DE-9033-4F98-81EE-1EBF76457A8F}"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0"/>
            <a:ext cx="8458200" cy="5334000"/>
          </a:xfrm>
        </p:spPr>
        <p:txBody>
          <a:bodyPr>
            <a:normAutofit/>
          </a:bodyPr>
          <a:lstStyle/>
          <a:p>
            <a:pPr algn="ctr"/>
            <a:r>
              <a:rPr lang="en-US" sz="3600" dirty="0">
                <a:solidFill>
                  <a:srgbClr val="FF0000"/>
                </a:solidFill>
                <a:effectLst>
                  <a:outerShdw blurRad="38100" dist="38100" dir="2700000" algn="tl">
                    <a:srgbClr val="000000">
                      <a:alpha val="43137"/>
                    </a:srgbClr>
                  </a:outerShdw>
                </a:effectLst>
                <a:latin typeface="Arial Rounded MT Bold" pitchFamily="34" charset="0"/>
                <a:cs typeface="Aharoni" pitchFamily="2" charset="-79"/>
              </a:rPr>
              <a:t>P</a:t>
            </a:r>
            <a:r>
              <a:rPr lang="en-US" sz="3600" dirty="0">
                <a:solidFill>
                  <a:srgbClr val="FF0000"/>
                </a:solidFill>
                <a:latin typeface="Arial Rounded MT Bold" pitchFamily="34" charset="0"/>
                <a:cs typeface="Aharoni" pitchFamily="2" charset="-79"/>
              </a:rPr>
              <a:t>APER PRESENTATION ON ADMINISTRATIVE </a:t>
            </a:r>
            <a:r>
              <a:rPr lang="en-US" sz="3600" dirty="0" smtClean="0">
                <a:solidFill>
                  <a:srgbClr val="FF0000"/>
                </a:solidFill>
                <a:latin typeface="Arial Rounded MT Bold" pitchFamily="34" charset="0"/>
                <a:cs typeface="Aharoni" pitchFamily="2" charset="-79"/>
              </a:rPr>
              <a:t>PRACTICES</a:t>
            </a:r>
            <a:r>
              <a:rPr lang="en-US" sz="3600" dirty="0" smtClean="0">
                <a:latin typeface="Arial Rounded MT Bold" pitchFamily="34" charset="0"/>
                <a:cs typeface="Aharoni" pitchFamily="2" charset="-79"/>
              </a:rPr>
              <a:t/>
            </a:r>
            <a:br>
              <a:rPr lang="en-US" sz="3600" dirty="0" smtClean="0">
                <a:latin typeface="Arial Rounded MT Bold" pitchFamily="34" charset="0"/>
                <a:cs typeface="Aharoni" pitchFamily="2" charset="-79"/>
              </a:rPr>
            </a:br>
            <a:r>
              <a:rPr lang="en-US" sz="3600" dirty="0" smtClean="0">
                <a:latin typeface="Arial Rounded MT Bold" pitchFamily="34" charset="0"/>
                <a:cs typeface="Aharoni" pitchFamily="2" charset="-79"/>
              </a:rPr>
              <a:t/>
            </a:r>
            <a:br>
              <a:rPr lang="en-US" sz="3600" dirty="0" smtClean="0">
                <a:latin typeface="Arial Rounded MT Bold" pitchFamily="34" charset="0"/>
                <a:cs typeface="Aharoni" pitchFamily="2" charset="-79"/>
              </a:rPr>
            </a:br>
            <a:r>
              <a:rPr lang="en-US" sz="2400" dirty="0" smtClean="0">
                <a:solidFill>
                  <a:schemeClr val="accent6">
                    <a:lumMod val="50000"/>
                  </a:schemeClr>
                </a:solidFill>
                <a:latin typeface="Arial Rounded MT Bold" pitchFamily="34" charset="0"/>
                <a:cs typeface="Aharoni" pitchFamily="2" charset="-79"/>
              </a:rPr>
              <a:t>MINUTES </a:t>
            </a:r>
            <a:r>
              <a:rPr lang="en-US" sz="2400" dirty="0">
                <a:solidFill>
                  <a:schemeClr val="accent6">
                    <a:lumMod val="50000"/>
                  </a:schemeClr>
                </a:solidFill>
                <a:latin typeface="Arial Rounded MT Bold" pitchFamily="34" charset="0"/>
                <a:cs typeface="Aharoni" pitchFamily="2" charset="-79"/>
              </a:rPr>
              <a:t>AND REPORT WRITING, </a:t>
            </a:r>
            <a:r>
              <a:rPr lang="en-US" sz="2400" dirty="0" smtClean="0">
                <a:solidFill>
                  <a:schemeClr val="accent6">
                    <a:lumMod val="50000"/>
                  </a:schemeClr>
                </a:solidFill>
                <a:latin typeface="Arial Rounded MT Bold" pitchFamily="34" charset="0"/>
                <a:cs typeface="Aharoni" pitchFamily="2" charset="-79"/>
              </a:rPr>
              <a:t/>
            </a:r>
            <a:br>
              <a:rPr lang="en-US" sz="2400" dirty="0" smtClean="0">
                <a:solidFill>
                  <a:schemeClr val="accent6">
                    <a:lumMod val="50000"/>
                  </a:schemeClr>
                </a:solidFill>
                <a:latin typeface="Arial Rounded MT Bold" pitchFamily="34" charset="0"/>
                <a:cs typeface="Aharoni" pitchFamily="2" charset="-79"/>
              </a:rPr>
            </a:br>
            <a:r>
              <a:rPr lang="en-US" sz="2400" dirty="0">
                <a:solidFill>
                  <a:schemeClr val="accent6">
                    <a:lumMod val="50000"/>
                  </a:schemeClr>
                </a:solidFill>
                <a:latin typeface="Arial Rounded MT Bold" pitchFamily="34" charset="0"/>
                <a:cs typeface="Aharoni" pitchFamily="2" charset="-79"/>
              </a:rPr>
              <a:t>AT THE WORKSHOP ON RESEARCH, </a:t>
            </a:r>
            <a:r>
              <a:rPr lang="en-US" sz="2400" dirty="0" smtClean="0">
                <a:solidFill>
                  <a:schemeClr val="accent6">
                    <a:lumMod val="50000"/>
                  </a:schemeClr>
                </a:solidFill>
                <a:latin typeface="Arial Rounded MT Bold" pitchFamily="34" charset="0"/>
                <a:cs typeface="Aharoni" pitchFamily="2" charset="-79"/>
              </a:rPr>
              <a:t>INFORMATION</a:t>
            </a:r>
            <a:r>
              <a:rPr lang="en-US" sz="2400" dirty="0" smtClean="0">
                <a:solidFill>
                  <a:srgbClr val="FF0000"/>
                </a:solidFill>
                <a:latin typeface="Arial Rounded MT Bold" pitchFamily="34" charset="0"/>
                <a:cs typeface="Aharoni" pitchFamily="2" charset="-79"/>
              </a:rPr>
              <a:t/>
            </a:r>
            <a:br>
              <a:rPr lang="en-US" sz="2400" dirty="0" smtClean="0">
                <a:solidFill>
                  <a:srgbClr val="FF0000"/>
                </a:solidFill>
                <a:latin typeface="Arial Rounded MT Bold" pitchFamily="34" charset="0"/>
                <a:cs typeface="Aharoni" pitchFamily="2" charset="-79"/>
              </a:rPr>
            </a:br>
            <a:r>
              <a:rPr lang="en-US" sz="2400" dirty="0" smtClean="0">
                <a:solidFill>
                  <a:srgbClr val="FF0000"/>
                </a:solidFill>
                <a:latin typeface="Arial Rounded MT Bold" pitchFamily="34" charset="0"/>
                <a:cs typeface="Aharoni" pitchFamily="2" charset="-79"/>
              </a:rPr>
              <a:t/>
            </a:r>
            <a:br>
              <a:rPr lang="en-US" sz="2400" dirty="0" smtClean="0">
                <a:solidFill>
                  <a:srgbClr val="FF0000"/>
                </a:solidFill>
                <a:latin typeface="Arial Rounded MT Bold" pitchFamily="34" charset="0"/>
                <a:cs typeface="Aharoni" pitchFamily="2" charset="-79"/>
              </a:rPr>
            </a:br>
            <a:r>
              <a:rPr lang="en-US" sz="2400" i="1" dirty="0" smtClean="0">
                <a:solidFill>
                  <a:srgbClr val="FF0000"/>
                </a:solidFill>
                <a:latin typeface="Arial Rounded MT Bold" pitchFamily="34" charset="0"/>
                <a:cs typeface="Aharoni" pitchFamily="2" charset="-79"/>
              </a:rPr>
              <a:t>AND </a:t>
            </a:r>
            <a:br>
              <a:rPr lang="en-US" sz="2400" i="1" dirty="0" smtClean="0">
                <a:solidFill>
                  <a:srgbClr val="FF0000"/>
                </a:solidFill>
                <a:latin typeface="Arial Rounded MT Bold" pitchFamily="34" charset="0"/>
                <a:cs typeface="Aharoni" pitchFamily="2" charset="-79"/>
              </a:rPr>
            </a:br>
            <a:r>
              <a:rPr lang="en-US" sz="3200" dirty="0" smtClean="0">
                <a:solidFill>
                  <a:srgbClr val="FF0000"/>
                </a:solidFill>
                <a:latin typeface="Arial Rounded MT Bold" pitchFamily="34" charset="0"/>
                <a:cs typeface="Aharoni" pitchFamily="2" charset="-79"/>
              </a:rPr>
              <a:t/>
            </a:r>
            <a:br>
              <a:rPr lang="en-US" sz="3200" dirty="0" smtClean="0">
                <a:solidFill>
                  <a:srgbClr val="FF0000"/>
                </a:solidFill>
                <a:latin typeface="Arial Rounded MT Bold" pitchFamily="34" charset="0"/>
                <a:cs typeface="Aharoni" pitchFamily="2" charset="-79"/>
              </a:rPr>
            </a:br>
            <a:r>
              <a:rPr lang="en-US" sz="2400" b="1" dirty="0">
                <a:solidFill>
                  <a:schemeClr val="tx2">
                    <a:lumMod val="60000"/>
                    <a:lumOff val="40000"/>
                  </a:schemeClr>
                </a:solidFill>
                <a:latin typeface="Arial Rounded MT Bold" pitchFamily="34" charset="0"/>
                <a:cs typeface="Aharoni" pitchFamily="2" charset="-79"/>
              </a:rPr>
              <a:t>COMMUNICATION TECHNOLOGY HELD AT THE NATIONAL JUDICIAL INSTITUTE</a:t>
            </a:r>
          </a:p>
        </p:txBody>
      </p:sp>
    </p:spTree>
    <p:extLst>
      <p:ext uri="{BB962C8B-B14F-4D97-AF65-F5344CB8AC3E}">
        <p14:creationId xmlns:p14="http://schemas.microsoft.com/office/powerpoint/2010/main" val="1249933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534400" cy="6740307"/>
          </a:xfrm>
          <a:prstGeom prst="rect">
            <a:avLst/>
          </a:prstGeom>
          <a:noFill/>
        </p:spPr>
        <p:txBody>
          <a:bodyPr wrap="square" rtlCol="0">
            <a:spAutoFit/>
          </a:bodyPr>
          <a:lstStyle/>
          <a:p>
            <a:r>
              <a:rPr lang="en-US" b="1" dirty="0" smtClean="0">
                <a:solidFill>
                  <a:srgbClr val="7030A0"/>
                </a:solidFill>
              </a:rPr>
              <a:t>4.5</a:t>
            </a:r>
            <a:r>
              <a:rPr lang="en-US" dirty="0" smtClean="0">
                <a:solidFill>
                  <a:srgbClr val="7030A0"/>
                </a:solidFill>
              </a:rPr>
              <a:t>  Before Minutes writing the following activities are expected to be carried out: </a:t>
            </a:r>
            <a:endParaRPr lang="en-US" dirty="0" smtClean="0">
              <a:solidFill>
                <a:srgbClr val="7030A0"/>
              </a:solidFill>
              <a:effectLst/>
            </a:endParaRPr>
          </a:p>
          <a:p>
            <a:r>
              <a:rPr lang="en-US" dirty="0" smtClean="0">
                <a:solidFill>
                  <a:srgbClr val="FF0000"/>
                </a:solidFill>
              </a:rPr>
              <a:t>• </a:t>
            </a:r>
            <a:r>
              <a:rPr lang="en-US" dirty="0" smtClean="0"/>
              <a:t>Concerned members invited (invitation to members through a Circular or text  </a:t>
            </a:r>
            <a:endParaRPr lang="en-US" dirty="0" smtClean="0">
              <a:effectLst/>
            </a:endParaRPr>
          </a:p>
          <a:p>
            <a:r>
              <a:rPr lang="en-US" dirty="0" smtClean="0"/>
              <a:t>  messages); </a:t>
            </a:r>
            <a:endParaRPr lang="en-US" dirty="0" smtClean="0">
              <a:effectLst/>
            </a:endParaRPr>
          </a:p>
          <a:p>
            <a:r>
              <a:rPr lang="en-US" dirty="0" smtClean="0">
                <a:solidFill>
                  <a:srgbClr val="FF0000"/>
                </a:solidFill>
              </a:rPr>
              <a:t>•</a:t>
            </a:r>
            <a:r>
              <a:rPr lang="en-US" dirty="0" smtClean="0"/>
              <a:t> An agenda exists; </a:t>
            </a:r>
            <a:endParaRPr lang="en-US" dirty="0" smtClean="0">
              <a:effectLst/>
            </a:endParaRPr>
          </a:p>
          <a:p>
            <a:r>
              <a:rPr lang="en-US" dirty="0" smtClean="0">
                <a:solidFill>
                  <a:srgbClr val="FF0000"/>
                </a:solidFill>
              </a:rPr>
              <a:t>•</a:t>
            </a:r>
            <a:r>
              <a:rPr lang="en-US" dirty="0" smtClean="0"/>
              <a:t> Arrangements made for a meeting (servicing of meeting); </a:t>
            </a:r>
            <a:endParaRPr lang="en-US" dirty="0" smtClean="0">
              <a:effectLst/>
            </a:endParaRPr>
          </a:p>
          <a:p>
            <a:r>
              <a:rPr lang="en-US" dirty="0" smtClean="0">
                <a:solidFill>
                  <a:srgbClr val="FF0000"/>
                </a:solidFill>
              </a:rPr>
              <a:t>•</a:t>
            </a:r>
            <a:r>
              <a:rPr lang="en-US" dirty="0" smtClean="0"/>
              <a:t> Working papers are circulated; and </a:t>
            </a:r>
            <a:endParaRPr lang="en-US" dirty="0" smtClean="0">
              <a:effectLst/>
            </a:endParaRPr>
          </a:p>
          <a:p>
            <a:r>
              <a:rPr lang="en-US" dirty="0" smtClean="0">
                <a:solidFill>
                  <a:srgbClr val="FF0000"/>
                </a:solidFill>
              </a:rPr>
              <a:t>•</a:t>
            </a:r>
            <a:r>
              <a:rPr lang="en-US" dirty="0" smtClean="0"/>
              <a:t> Relevant files are brought to meeting if necessary.</a:t>
            </a:r>
            <a:endParaRPr lang="en-US" dirty="0" smtClean="0">
              <a:effectLst/>
            </a:endParaRPr>
          </a:p>
          <a:p>
            <a:r>
              <a:rPr lang="en-GB" dirty="0"/>
              <a:t> </a:t>
            </a:r>
            <a:r>
              <a:rPr lang="en-US" dirty="0"/>
              <a:t> </a:t>
            </a:r>
            <a:endParaRPr lang="en-US" dirty="0" smtClean="0">
              <a:effectLst/>
            </a:endParaRPr>
          </a:p>
          <a:p>
            <a:r>
              <a:rPr lang="en-US" b="1" dirty="0" smtClean="0">
                <a:solidFill>
                  <a:srgbClr val="7030A0"/>
                </a:solidFill>
              </a:rPr>
              <a:t>4.6   STRUCTURE</a:t>
            </a:r>
            <a:r>
              <a:rPr lang="en-US" b="1" dirty="0">
                <a:solidFill>
                  <a:srgbClr val="7030A0"/>
                </a:solidFill>
              </a:rPr>
              <a:t>/ FORMAT OF MINUTES </a:t>
            </a:r>
            <a:endParaRPr lang="en-US" b="1" dirty="0" smtClean="0">
              <a:solidFill>
                <a:srgbClr val="7030A0"/>
              </a:solidFill>
              <a:effectLst/>
            </a:endParaRPr>
          </a:p>
          <a:p>
            <a:r>
              <a:rPr lang="en-US" dirty="0">
                <a:solidFill>
                  <a:srgbClr val="FF0000"/>
                </a:solidFill>
              </a:rPr>
              <a:t>•</a:t>
            </a:r>
            <a:r>
              <a:rPr lang="en-US" dirty="0"/>
              <a:t> The Heading reflecting the purpose, venue, date and nature of the meeting </a:t>
            </a:r>
            <a:endParaRPr lang="en-US" dirty="0" smtClean="0">
              <a:effectLst/>
            </a:endParaRPr>
          </a:p>
          <a:p>
            <a:r>
              <a:rPr lang="en-US" dirty="0">
                <a:solidFill>
                  <a:srgbClr val="FF0000"/>
                </a:solidFill>
              </a:rPr>
              <a:t>•</a:t>
            </a:r>
            <a:r>
              <a:rPr lang="en-US" dirty="0"/>
              <a:t> Present </a:t>
            </a:r>
            <a:endParaRPr lang="en-US" dirty="0" smtClean="0">
              <a:effectLst/>
            </a:endParaRPr>
          </a:p>
          <a:p>
            <a:r>
              <a:rPr lang="en-US" dirty="0">
                <a:solidFill>
                  <a:srgbClr val="FF0000"/>
                </a:solidFill>
              </a:rPr>
              <a:t>•</a:t>
            </a:r>
            <a:r>
              <a:rPr lang="en-US" dirty="0"/>
              <a:t> Apology </a:t>
            </a:r>
            <a:endParaRPr lang="en-US" dirty="0" smtClean="0">
              <a:effectLst/>
            </a:endParaRPr>
          </a:p>
          <a:p>
            <a:r>
              <a:rPr lang="en-US" dirty="0">
                <a:solidFill>
                  <a:srgbClr val="FF0000"/>
                </a:solidFill>
              </a:rPr>
              <a:t>•</a:t>
            </a:r>
            <a:r>
              <a:rPr lang="en-US" dirty="0"/>
              <a:t> Absent </a:t>
            </a:r>
            <a:endParaRPr lang="en-US" dirty="0" smtClean="0">
              <a:effectLst/>
            </a:endParaRPr>
          </a:p>
          <a:p>
            <a:r>
              <a:rPr lang="en-US" dirty="0">
                <a:solidFill>
                  <a:srgbClr val="FF0000"/>
                </a:solidFill>
              </a:rPr>
              <a:t>•</a:t>
            </a:r>
            <a:r>
              <a:rPr lang="en-US" dirty="0"/>
              <a:t> In attendance </a:t>
            </a:r>
            <a:endParaRPr lang="en-US" dirty="0" smtClean="0">
              <a:effectLst/>
            </a:endParaRPr>
          </a:p>
          <a:p>
            <a:r>
              <a:rPr lang="en-US" dirty="0">
                <a:solidFill>
                  <a:srgbClr val="FF0000"/>
                </a:solidFill>
              </a:rPr>
              <a:t>•</a:t>
            </a:r>
            <a:r>
              <a:rPr lang="en-US" dirty="0"/>
              <a:t> Secretariat </a:t>
            </a:r>
            <a:endParaRPr lang="en-US" dirty="0" smtClean="0">
              <a:effectLst/>
            </a:endParaRPr>
          </a:p>
          <a:p>
            <a:r>
              <a:rPr lang="en-US" dirty="0">
                <a:solidFill>
                  <a:srgbClr val="FF0000"/>
                </a:solidFill>
              </a:rPr>
              <a:t>•</a:t>
            </a:r>
            <a:r>
              <a:rPr lang="en-US" dirty="0"/>
              <a:t> Opening </a:t>
            </a:r>
            <a:endParaRPr lang="en-US" dirty="0" smtClean="0">
              <a:effectLst/>
            </a:endParaRPr>
          </a:p>
          <a:p>
            <a:r>
              <a:rPr lang="en-US" dirty="0">
                <a:solidFill>
                  <a:srgbClr val="FF0000"/>
                </a:solidFill>
              </a:rPr>
              <a:t>•</a:t>
            </a:r>
            <a:r>
              <a:rPr lang="en-US" dirty="0"/>
              <a:t> Adoption of Agenda </a:t>
            </a:r>
            <a:endParaRPr lang="en-US" dirty="0" smtClean="0">
              <a:effectLst/>
            </a:endParaRPr>
          </a:p>
          <a:p>
            <a:r>
              <a:rPr lang="en-US" dirty="0">
                <a:solidFill>
                  <a:srgbClr val="FF0000"/>
                </a:solidFill>
              </a:rPr>
              <a:t>•</a:t>
            </a:r>
            <a:r>
              <a:rPr lang="en-US" dirty="0"/>
              <a:t> Reading &amp; Adoption of last minutes </a:t>
            </a:r>
            <a:endParaRPr lang="en-US" dirty="0" smtClean="0">
              <a:effectLst/>
            </a:endParaRPr>
          </a:p>
          <a:p>
            <a:r>
              <a:rPr lang="en-US" dirty="0">
                <a:solidFill>
                  <a:srgbClr val="FF0000"/>
                </a:solidFill>
              </a:rPr>
              <a:t>•</a:t>
            </a:r>
            <a:r>
              <a:rPr lang="en-US" dirty="0"/>
              <a:t> Matters Arising </a:t>
            </a:r>
            <a:endParaRPr lang="en-US" dirty="0" smtClean="0">
              <a:effectLst/>
            </a:endParaRPr>
          </a:p>
          <a:p>
            <a:r>
              <a:rPr lang="en-US" dirty="0">
                <a:solidFill>
                  <a:srgbClr val="FF0000"/>
                </a:solidFill>
              </a:rPr>
              <a:t>•</a:t>
            </a:r>
            <a:r>
              <a:rPr lang="en-US" dirty="0"/>
              <a:t> The Body </a:t>
            </a:r>
            <a:endParaRPr lang="en-US" dirty="0" smtClean="0">
              <a:effectLst/>
            </a:endParaRPr>
          </a:p>
          <a:p>
            <a:r>
              <a:rPr lang="en-US" dirty="0">
                <a:solidFill>
                  <a:srgbClr val="FF0000"/>
                </a:solidFill>
              </a:rPr>
              <a:t>•</a:t>
            </a:r>
            <a:r>
              <a:rPr lang="en-US" dirty="0"/>
              <a:t> Any other business (AOB) </a:t>
            </a:r>
            <a:endParaRPr lang="en-US" dirty="0" smtClean="0">
              <a:effectLst/>
            </a:endParaRPr>
          </a:p>
          <a:p>
            <a:r>
              <a:rPr lang="en-US" dirty="0">
                <a:solidFill>
                  <a:srgbClr val="FF0000"/>
                </a:solidFill>
              </a:rPr>
              <a:t>•</a:t>
            </a:r>
            <a:r>
              <a:rPr lang="en-US" dirty="0"/>
              <a:t> Closing </a:t>
            </a:r>
            <a:endParaRPr lang="en-US" dirty="0" smtClean="0">
              <a:effectLst/>
            </a:endParaRPr>
          </a:p>
          <a:p>
            <a:r>
              <a:rPr lang="en-US" dirty="0">
                <a:solidFill>
                  <a:srgbClr val="FF0000"/>
                </a:solidFill>
              </a:rPr>
              <a:t>•</a:t>
            </a:r>
            <a:r>
              <a:rPr lang="en-US" dirty="0"/>
              <a:t> Space for chairman’s signature </a:t>
            </a:r>
            <a:endParaRPr lang="en-US" dirty="0" smtClean="0">
              <a:effectLst/>
            </a:endParaRPr>
          </a:p>
          <a:p>
            <a:endParaRPr lang="en-US" dirty="0"/>
          </a:p>
        </p:txBody>
      </p:sp>
    </p:spTree>
    <p:extLst>
      <p:ext uri="{BB962C8B-B14F-4D97-AF65-F5344CB8AC3E}">
        <p14:creationId xmlns:p14="http://schemas.microsoft.com/office/powerpoint/2010/main" val="2839032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458200" cy="5355312"/>
          </a:xfrm>
          <a:prstGeom prst="rect">
            <a:avLst/>
          </a:prstGeom>
          <a:noFill/>
        </p:spPr>
        <p:txBody>
          <a:bodyPr wrap="square" rtlCol="0">
            <a:spAutoFit/>
          </a:bodyPr>
          <a:lstStyle/>
          <a:p>
            <a:r>
              <a:rPr lang="en-US" b="1" dirty="0" smtClean="0">
                <a:solidFill>
                  <a:srgbClr val="7030A0"/>
                </a:solidFill>
              </a:rPr>
              <a:t>4.7   ESSENTIAL </a:t>
            </a:r>
            <a:r>
              <a:rPr lang="en-US" b="1" dirty="0">
                <a:solidFill>
                  <a:srgbClr val="7030A0"/>
                </a:solidFill>
              </a:rPr>
              <a:t>OF GOOD MINUTE WRITING</a:t>
            </a:r>
            <a:r>
              <a:rPr lang="en-US" b="1" u="sng" dirty="0">
                <a:solidFill>
                  <a:srgbClr val="7030A0"/>
                </a:solidFill>
              </a:rPr>
              <a:t> </a:t>
            </a:r>
            <a:endParaRPr lang="en-US" dirty="0">
              <a:solidFill>
                <a:srgbClr val="7030A0"/>
              </a:solidFill>
            </a:endParaRPr>
          </a:p>
          <a:p>
            <a:pPr lvl="0"/>
            <a:r>
              <a:rPr lang="en-US" dirty="0"/>
              <a:t>Accurate: true, impartial and balance account of proceedings. </a:t>
            </a:r>
          </a:p>
          <a:p>
            <a:r>
              <a:rPr lang="en-US" dirty="0">
                <a:solidFill>
                  <a:srgbClr val="FF0000"/>
                </a:solidFill>
              </a:rPr>
              <a:t>•</a:t>
            </a:r>
            <a:r>
              <a:rPr lang="en-US" dirty="0"/>
              <a:t> Complete: The full record of the meeting in clear, concise and unambiguous  </a:t>
            </a:r>
            <a:endParaRPr lang="en-US" dirty="0" smtClean="0">
              <a:effectLst/>
            </a:endParaRPr>
          </a:p>
          <a:p>
            <a:r>
              <a:rPr lang="en-US" dirty="0"/>
              <a:t>   language. </a:t>
            </a:r>
            <a:endParaRPr lang="en-US" dirty="0" smtClean="0">
              <a:effectLst/>
            </a:endParaRPr>
          </a:p>
          <a:p>
            <a:r>
              <a:rPr lang="en-US" dirty="0">
                <a:solidFill>
                  <a:srgbClr val="FF0000"/>
                </a:solidFill>
              </a:rPr>
              <a:t>•</a:t>
            </a:r>
            <a:r>
              <a:rPr lang="en-US" dirty="0"/>
              <a:t> Brief: Be brief as much as possible and compatible with the degree of accuracy   </a:t>
            </a:r>
            <a:endParaRPr lang="en-US" dirty="0" smtClean="0">
              <a:effectLst/>
            </a:endParaRPr>
          </a:p>
          <a:p>
            <a:r>
              <a:rPr lang="en-US" dirty="0"/>
              <a:t>  required. </a:t>
            </a:r>
            <a:endParaRPr lang="en-US" dirty="0" smtClean="0">
              <a:effectLst/>
            </a:endParaRPr>
          </a:p>
          <a:p>
            <a:r>
              <a:rPr lang="en-US" dirty="0">
                <a:solidFill>
                  <a:srgbClr val="FF0000"/>
                </a:solidFill>
              </a:rPr>
              <a:t>•</a:t>
            </a:r>
            <a:r>
              <a:rPr lang="en-US" dirty="0"/>
              <a:t> Methodical: Follow a method of presentation which makes for rapid assimilation of   </a:t>
            </a:r>
            <a:endParaRPr lang="en-US" dirty="0" smtClean="0">
              <a:effectLst/>
            </a:endParaRPr>
          </a:p>
          <a:p>
            <a:r>
              <a:rPr lang="en-US" dirty="0"/>
              <a:t>  Contents. </a:t>
            </a:r>
            <a:endParaRPr lang="en-US" dirty="0" smtClean="0">
              <a:effectLst/>
            </a:endParaRPr>
          </a:p>
          <a:p>
            <a:r>
              <a:rPr lang="en-US" dirty="0">
                <a:solidFill>
                  <a:srgbClr val="FF0000"/>
                </a:solidFill>
              </a:rPr>
              <a:t>•</a:t>
            </a:r>
            <a:r>
              <a:rPr lang="en-US" dirty="0"/>
              <a:t> It should be well paragraphed. </a:t>
            </a:r>
            <a:endParaRPr lang="en-US" dirty="0" smtClean="0">
              <a:effectLst/>
            </a:endParaRPr>
          </a:p>
          <a:p>
            <a:r>
              <a:rPr lang="en-US" dirty="0">
                <a:solidFill>
                  <a:srgbClr val="FF0000"/>
                </a:solidFill>
              </a:rPr>
              <a:t>•</a:t>
            </a:r>
            <a:r>
              <a:rPr lang="en-US" dirty="0"/>
              <a:t> Simplicity of style, elegance and good expression of language should be displayed. </a:t>
            </a:r>
            <a:endParaRPr lang="en-US" dirty="0" smtClean="0">
              <a:effectLst/>
            </a:endParaRPr>
          </a:p>
          <a:p>
            <a:r>
              <a:rPr lang="en-US" dirty="0"/>
              <a:t> </a:t>
            </a:r>
            <a:endParaRPr lang="en-US" dirty="0" smtClean="0">
              <a:effectLst/>
            </a:endParaRPr>
          </a:p>
          <a:p>
            <a:r>
              <a:rPr lang="en-US" b="1" dirty="0" smtClean="0">
                <a:solidFill>
                  <a:srgbClr val="7030A0"/>
                </a:solidFill>
              </a:rPr>
              <a:t>4.8  RULES </a:t>
            </a:r>
            <a:r>
              <a:rPr lang="en-US" b="1" dirty="0">
                <a:solidFill>
                  <a:srgbClr val="7030A0"/>
                </a:solidFill>
              </a:rPr>
              <a:t>TO OBSERVE IN MINUTE WRITING</a:t>
            </a:r>
            <a:r>
              <a:rPr lang="en-US" b="1" u="sng" dirty="0">
                <a:solidFill>
                  <a:srgbClr val="7030A0"/>
                </a:solidFill>
              </a:rPr>
              <a:t> </a:t>
            </a:r>
            <a:endParaRPr lang="en-US" dirty="0" smtClean="0">
              <a:solidFill>
                <a:srgbClr val="7030A0"/>
              </a:solidFill>
              <a:effectLst/>
            </a:endParaRPr>
          </a:p>
          <a:p>
            <a:r>
              <a:rPr lang="en-US" dirty="0">
                <a:solidFill>
                  <a:srgbClr val="FF0000"/>
                </a:solidFill>
              </a:rPr>
              <a:t>•</a:t>
            </a:r>
            <a:r>
              <a:rPr lang="en-US" dirty="0"/>
              <a:t> Avoid verbosity, flowery language and use of idioms. </a:t>
            </a:r>
            <a:endParaRPr lang="en-US" dirty="0" smtClean="0">
              <a:effectLst/>
            </a:endParaRPr>
          </a:p>
          <a:p>
            <a:r>
              <a:rPr lang="en-US" dirty="0">
                <a:solidFill>
                  <a:srgbClr val="FF0000"/>
                </a:solidFill>
              </a:rPr>
              <a:t>•</a:t>
            </a:r>
            <a:r>
              <a:rPr lang="en-US" dirty="0"/>
              <a:t> Keep sentences short and follow logical order. </a:t>
            </a:r>
            <a:endParaRPr lang="en-US" dirty="0" smtClean="0">
              <a:effectLst/>
            </a:endParaRPr>
          </a:p>
          <a:p>
            <a:r>
              <a:rPr lang="en-US" dirty="0">
                <a:solidFill>
                  <a:srgbClr val="FF0000"/>
                </a:solidFill>
              </a:rPr>
              <a:t>•</a:t>
            </a:r>
            <a:r>
              <a:rPr lang="en-US" dirty="0"/>
              <a:t> Each paragraph should have a single theme. </a:t>
            </a:r>
            <a:endParaRPr lang="en-US" dirty="0" smtClean="0">
              <a:effectLst/>
            </a:endParaRPr>
          </a:p>
          <a:p>
            <a:r>
              <a:rPr lang="en-US" dirty="0">
                <a:solidFill>
                  <a:srgbClr val="FF0000"/>
                </a:solidFill>
              </a:rPr>
              <a:t>•</a:t>
            </a:r>
            <a:r>
              <a:rPr lang="en-US" dirty="0"/>
              <a:t> Observe the rules of 4“C” (clear, concise, complete and correct) </a:t>
            </a:r>
            <a:endParaRPr lang="en-US" dirty="0" smtClean="0">
              <a:effectLst/>
            </a:endParaRPr>
          </a:p>
          <a:p>
            <a:r>
              <a:rPr lang="en-US" dirty="0">
                <a:solidFill>
                  <a:srgbClr val="FF0000"/>
                </a:solidFill>
              </a:rPr>
              <a:t>•</a:t>
            </a:r>
            <a:r>
              <a:rPr lang="en-US" dirty="0"/>
              <a:t> Minutes must be written in reported speech and verb must be in past tense.</a:t>
            </a:r>
            <a:endParaRPr lang="en-US" dirty="0" smtClean="0">
              <a:effectLst/>
            </a:endParaRPr>
          </a:p>
          <a:p>
            <a:r>
              <a:rPr lang="en-US" dirty="0"/>
              <a:t> </a:t>
            </a:r>
            <a:endParaRPr lang="en-US" dirty="0" smtClean="0">
              <a:effectLst/>
            </a:endParaRPr>
          </a:p>
          <a:p>
            <a:endParaRPr lang="en-US" dirty="0"/>
          </a:p>
        </p:txBody>
      </p:sp>
    </p:spTree>
    <p:extLst>
      <p:ext uri="{BB962C8B-B14F-4D97-AF65-F5344CB8AC3E}">
        <p14:creationId xmlns:p14="http://schemas.microsoft.com/office/powerpoint/2010/main" val="4193563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8077200" cy="6909584"/>
          </a:xfrm>
          <a:prstGeom prst="rect">
            <a:avLst/>
          </a:prstGeom>
          <a:noFill/>
        </p:spPr>
        <p:txBody>
          <a:bodyPr wrap="square" rtlCol="0">
            <a:spAutoFit/>
          </a:bodyPr>
          <a:lstStyle/>
          <a:p>
            <a:r>
              <a:rPr lang="en-US" sz="1700" b="1" dirty="0" smtClean="0">
                <a:solidFill>
                  <a:srgbClr val="7030A0"/>
                </a:solidFill>
              </a:rPr>
              <a:t>5.0  </a:t>
            </a:r>
            <a:r>
              <a:rPr lang="en-US" sz="1700" b="1" u="sng" dirty="0" smtClean="0">
                <a:solidFill>
                  <a:srgbClr val="7030A0"/>
                </a:solidFill>
              </a:rPr>
              <a:t>REPORT </a:t>
            </a:r>
            <a:r>
              <a:rPr lang="en-US" sz="1700" b="1" u="sng" dirty="0">
                <a:solidFill>
                  <a:srgbClr val="7030A0"/>
                </a:solidFill>
              </a:rPr>
              <a:t>WRITING- </a:t>
            </a:r>
            <a:r>
              <a:rPr lang="en-US" sz="1700" b="1" u="sng" dirty="0" smtClean="0">
                <a:solidFill>
                  <a:srgbClr val="7030A0"/>
                </a:solidFill>
              </a:rPr>
              <a:t>DEFININTIONS </a:t>
            </a:r>
            <a:endParaRPr lang="en-US" sz="1700" b="1" dirty="0" smtClean="0">
              <a:solidFill>
                <a:srgbClr val="7030A0"/>
              </a:solidFill>
            </a:endParaRPr>
          </a:p>
          <a:p>
            <a:r>
              <a:rPr lang="en-US" sz="1700" dirty="0" smtClean="0"/>
              <a:t>A report is an </a:t>
            </a:r>
            <a:r>
              <a:rPr lang="en-US" sz="1700" dirty="0" err="1" smtClean="0"/>
              <a:t>organised</a:t>
            </a:r>
            <a:r>
              <a:rPr lang="en-US" sz="1700" dirty="0" smtClean="0"/>
              <a:t>, factual and objective presentation of information. It is also a document written on a given subject, to convey information and ideas and, at times to make recommendations. (Oxford).  A report is seen as a formal or an official statement of facts, such as of the results of an investigation or matter referred. (Chamber). A factual account of an event, an investigation or a piece of research. (Encarta). It is a formal statement of the result of an investigation on which definite information is required where a given problem is examined for the purpose of expressing findings, putting forward ideas and making recommendation. A report could also be described as a spoken or written account of something heard, seen or studied. Also, it could be rendered either orally or in writing. The written form is however preferred. It involves not only the findings but the views and recommendations of the person writing the report. That not-withstanding, the report must be written without bias. </a:t>
            </a:r>
          </a:p>
          <a:p>
            <a:r>
              <a:rPr lang="en-US" sz="1700" dirty="0"/>
              <a:t> </a:t>
            </a:r>
          </a:p>
          <a:p>
            <a:r>
              <a:rPr lang="en-US" sz="1700" b="1" dirty="0" smtClean="0">
                <a:solidFill>
                  <a:srgbClr val="7030A0"/>
                </a:solidFill>
              </a:rPr>
              <a:t>5.1   TYPES </a:t>
            </a:r>
            <a:r>
              <a:rPr lang="en-US" sz="1700" b="1" dirty="0">
                <a:solidFill>
                  <a:srgbClr val="7030A0"/>
                </a:solidFill>
              </a:rPr>
              <a:t>OF REPORTS:</a:t>
            </a:r>
            <a:r>
              <a:rPr lang="en-US" sz="1700" dirty="0">
                <a:solidFill>
                  <a:srgbClr val="7030A0"/>
                </a:solidFill>
              </a:rPr>
              <a:t> </a:t>
            </a:r>
            <a:endParaRPr lang="en-US" sz="1700" dirty="0" smtClean="0">
              <a:solidFill>
                <a:srgbClr val="7030A0"/>
              </a:solidFill>
            </a:endParaRPr>
          </a:p>
          <a:p>
            <a:r>
              <a:rPr lang="en-US" sz="1700" dirty="0" smtClean="0"/>
              <a:t>There </a:t>
            </a:r>
            <a:r>
              <a:rPr lang="en-US" sz="1700" dirty="0"/>
              <a:t>are different types of report. Report could be quarterly, Half-yearly or annual report. These includes: </a:t>
            </a:r>
          </a:p>
          <a:p>
            <a:r>
              <a:rPr lang="en-US" sz="1700" dirty="0">
                <a:solidFill>
                  <a:srgbClr val="FF0000"/>
                </a:solidFill>
              </a:rPr>
              <a:t>•</a:t>
            </a:r>
            <a:r>
              <a:rPr lang="en-US" sz="1700" dirty="0"/>
              <a:t> Accident Report; </a:t>
            </a:r>
          </a:p>
          <a:p>
            <a:r>
              <a:rPr lang="en-US" sz="1700" dirty="0">
                <a:solidFill>
                  <a:srgbClr val="FF0000"/>
                </a:solidFill>
              </a:rPr>
              <a:t>•</a:t>
            </a:r>
            <a:r>
              <a:rPr lang="en-US" sz="1700" dirty="0"/>
              <a:t> Internal Audit Report; </a:t>
            </a:r>
          </a:p>
          <a:p>
            <a:r>
              <a:rPr lang="en-US" sz="1700" dirty="0">
                <a:solidFill>
                  <a:srgbClr val="FF0000"/>
                </a:solidFill>
              </a:rPr>
              <a:t>•</a:t>
            </a:r>
            <a:r>
              <a:rPr lang="en-US" sz="1700" dirty="0"/>
              <a:t> Reports of Committees of Inquiry; </a:t>
            </a:r>
          </a:p>
          <a:p>
            <a:r>
              <a:rPr lang="en-US" sz="1700" dirty="0">
                <a:solidFill>
                  <a:srgbClr val="FF0000"/>
                </a:solidFill>
              </a:rPr>
              <a:t>•</a:t>
            </a:r>
            <a:r>
              <a:rPr lang="en-US" sz="1700" dirty="0"/>
              <a:t> Report on conference/seminars; </a:t>
            </a:r>
          </a:p>
          <a:p>
            <a:r>
              <a:rPr lang="en-US" sz="1700" dirty="0">
                <a:solidFill>
                  <a:srgbClr val="FF0000"/>
                </a:solidFill>
              </a:rPr>
              <a:t>•</a:t>
            </a:r>
            <a:r>
              <a:rPr lang="en-US" sz="1700" dirty="0"/>
              <a:t> Financial Report; </a:t>
            </a:r>
          </a:p>
          <a:p>
            <a:r>
              <a:rPr lang="en-US" sz="1700" dirty="0">
                <a:solidFill>
                  <a:srgbClr val="FF0000"/>
                </a:solidFill>
              </a:rPr>
              <a:t>•</a:t>
            </a:r>
            <a:r>
              <a:rPr lang="en-US" sz="1700" dirty="0"/>
              <a:t> Marketing report; </a:t>
            </a:r>
          </a:p>
          <a:p>
            <a:r>
              <a:rPr lang="en-US" sz="1700" dirty="0">
                <a:solidFill>
                  <a:srgbClr val="FF0000"/>
                </a:solidFill>
              </a:rPr>
              <a:t>•</a:t>
            </a:r>
            <a:r>
              <a:rPr lang="en-US" sz="1700" dirty="0"/>
              <a:t> Medical report; </a:t>
            </a:r>
          </a:p>
          <a:p>
            <a:r>
              <a:rPr lang="en-US" sz="1700" dirty="0">
                <a:solidFill>
                  <a:srgbClr val="FF0000"/>
                </a:solidFill>
              </a:rPr>
              <a:t>•</a:t>
            </a:r>
            <a:r>
              <a:rPr lang="en-US" sz="1700" dirty="0"/>
              <a:t> Proposal reports etc. </a:t>
            </a:r>
          </a:p>
          <a:p>
            <a:endParaRPr lang="en-US" dirty="0"/>
          </a:p>
        </p:txBody>
      </p:sp>
    </p:spTree>
    <p:extLst>
      <p:ext uri="{BB962C8B-B14F-4D97-AF65-F5344CB8AC3E}">
        <p14:creationId xmlns:p14="http://schemas.microsoft.com/office/powerpoint/2010/main" val="2500820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305800" cy="5078313"/>
          </a:xfrm>
          <a:prstGeom prst="rect">
            <a:avLst/>
          </a:prstGeom>
          <a:noFill/>
        </p:spPr>
        <p:txBody>
          <a:bodyPr wrap="square" rtlCol="0">
            <a:spAutoFit/>
          </a:bodyPr>
          <a:lstStyle/>
          <a:p>
            <a:r>
              <a:rPr lang="en-US" b="1" dirty="0" smtClean="0">
                <a:solidFill>
                  <a:srgbClr val="7030A0"/>
                </a:solidFill>
              </a:rPr>
              <a:t>5.2   REASONS </a:t>
            </a:r>
            <a:r>
              <a:rPr lang="en-US" b="1" dirty="0">
                <a:solidFill>
                  <a:srgbClr val="7030A0"/>
                </a:solidFill>
              </a:rPr>
              <a:t>FOR WRITING </a:t>
            </a:r>
            <a:r>
              <a:rPr lang="en-US" b="1" dirty="0" smtClean="0">
                <a:solidFill>
                  <a:srgbClr val="7030A0"/>
                </a:solidFill>
              </a:rPr>
              <a:t>REPORT</a:t>
            </a:r>
          </a:p>
          <a:p>
            <a:r>
              <a:rPr lang="en-US" b="1" u="sng" dirty="0" smtClean="0"/>
              <a:t> </a:t>
            </a:r>
            <a:endParaRPr lang="en-US" dirty="0"/>
          </a:p>
          <a:p>
            <a:r>
              <a:rPr lang="en-US" dirty="0">
                <a:solidFill>
                  <a:srgbClr val="FF0000"/>
                </a:solidFill>
              </a:rPr>
              <a:t>•</a:t>
            </a:r>
            <a:r>
              <a:rPr lang="en-US" dirty="0"/>
              <a:t> Inform- to provide information or place Interpretation on known facts. </a:t>
            </a:r>
          </a:p>
          <a:p>
            <a:r>
              <a:rPr lang="en-US" dirty="0">
                <a:solidFill>
                  <a:srgbClr val="FF0000"/>
                </a:solidFill>
              </a:rPr>
              <a:t>• </a:t>
            </a:r>
            <a:r>
              <a:rPr lang="en-US" dirty="0"/>
              <a:t>Explain specific events. </a:t>
            </a:r>
          </a:p>
          <a:p>
            <a:r>
              <a:rPr lang="en-US" dirty="0">
                <a:solidFill>
                  <a:srgbClr val="FF0000"/>
                </a:solidFill>
              </a:rPr>
              <a:t>•</a:t>
            </a:r>
            <a:r>
              <a:rPr lang="en-US" dirty="0"/>
              <a:t> Obtain agreement to a course of action as a basis for discussion. </a:t>
            </a:r>
          </a:p>
          <a:p>
            <a:r>
              <a:rPr lang="en-US" dirty="0">
                <a:solidFill>
                  <a:srgbClr val="FF0000"/>
                </a:solidFill>
              </a:rPr>
              <a:t>•</a:t>
            </a:r>
            <a:r>
              <a:rPr lang="en-US" dirty="0"/>
              <a:t> Put forward ideas. </a:t>
            </a:r>
          </a:p>
          <a:p>
            <a:r>
              <a:rPr lang="en-US" dirty="0">
                <a:solidFill>
                  <a:srgbClr val="FF0000"/>
                </a:solidFill>
              </a:rPr>
              <a:t>•</a:t>
            </a:r>
            <a:r>
              <a:rPr lang="en-US" dirty="0"/>
              <a:t> Make recommendations for WH Questions of Report Writing. </a:t>
            </a:r>
          </a:p>
          <a:p>
            <a:r>
              <a:rPr lang="en-US" dirty="0">
                <a:solidFill>
                  <a:srgbClr val="FF0000"/>
                </a:solidFill>
              </a:rPr>
              <a:t>•</a:t>
            </a:r>
            <a:r>
              <a:rPr lang="en-US" dirty="0"/>
              <a:t> What am I writing about? </a:t>
            </a:r>
          </a:p>
          <a:p>
            <a:r>
              <a:rPr lang="en-US" dirty="0">
                <a:solidFill>
                  <a:srgbClr val="FF0000"/>
                </a:solidFill>
              </a:rPr>
              <a:t>•</a:t>
            </a:r>
            <a:r>
              <a:rPr lang="en-US" dirty="0"/>
              <a:t> What is the purpose for my writing? </a:t>
            </a:r>
          </a:p>
          <a:p>
            <a:r>
              <a:rPr lang="en-US" dirty="0">
                <a:solidFill>
                  <a:srgbClr val="FF0000"/>
                </a:solidFill>
              </a:rPr>
              <a:t>•</a:t>
            </a:r>
            <a:r>
              <a:rPr lang="en-US" dirty="0"/>
              <a:t> Who is going to read it? </a:t>
            </a:r>
          </a:p>
          <a:p>
            <a:r>
              <a:rPr lang="en-US" dirty="0">
                <a:solidFill>
                  <a:srgbClr val="FF0000"/>
                </a:solidFill>
              </a:rPr>
              <a:t>•</a:t>
            </a:r>
            <a:r>
              <a:rPr lang="en-US" dirty="0"/>
              <a:t> What is the educational background of the readers? </a:t>
            </a:r>
          </a:p>
          <a:p>
            <a:r>
              <a:rPr lang="en-US" dirty="0">
                <a:solidFill>
                  <a:srgbClr val="FF0000"/>
                </a:solidFill>
              </a:rPr>
              <a:t>•</a:t>
            </a:r>
            <a:r>
              <a:rPr lang="en-US" dirty="0"/>
              <a:t> What have they known already and what are they yet to know? </a:t>
            </a:r>
          </a:p>
          <a:p>
            <a:r>
              <a:rPr lang="en-US" dirty="0">
                <a:solidFill>
                  <a:srgbClr val="FF0000"/>
                </a:solidFill>
              </a:rPr>
              <a:t>•</a:t>
            </a:r>
            <a:r>
              <a:rPr lang="en-US" dirty="0"/>
              <a:t> What is the use of the report to the readers? </a:t>
            </a:r>
          </a:p>
          <a:p>
            <a:r>
              <a:rPr lang="en-US" dirty="0">
                <a:solidFill>
                  <a:srgbClr val="FF0000"/>
                </a:solidFill>
              </a:rPr>
              <a:t>•</a:t>
            </a:r>
            <a:r>
              <a:rPr lang="en-US" dirty="0"/>
              <a:t> What procedural techniques will I adopt? </a:t>
            </a:r>
          </a:p>
          <a:p>
            <a:r>
              <a:rPr lang="en-US" dirty="0">
                <a:solidFill>
                  <a:srgbClr val="FF0000"/>
                </a:solidFill>
              </a:rPr>
              <a:t>•</a:t>
            </a:r>
            <a:r>
              <a:rPr lang="en-US" dirty="0"/>
              <a:t> What material will I use and will I source for it? </a:t>
            </a:r>
          </a:p>
          <a:p>
            <a:r>
              <a:rPr lang="en-US" dirty="0">
                <a:solidFill>
                  <a:srgbClr val="FF0000"/>
                </a:solidFill>
              </a:rPr>
              <a:t>•</a:t>
            </a:r>
            <a:r>
              <a:rPr lang="en-US" dirty="0"/>
              <a:t> What will I expect if I where the reader? </a:t>
            </a:r>
          </a:p>
          <a:p>
            <a:r>
              <a:rPr lang="en-US" dirty="0">
                <a:solidFill>
                  <a:srgbClr val="FF0000"/>
                </a:solidFill>
              </a:rPr>
              <a:t>•</a:t>
            </a:r>
            <a:r>
              <a:rPr lang="en-US" dirty="0"/>
              <a:t> What effect will this report have on the reader? </a:t>
            </a:r>
          </a:p>
          <a:p>
            <a:endParaRPr lang="en-US" dirty="0"/>
          </a:p>
        </p:txBody>
      </p:sp>
    </p:spTree>
    <p:extLst>
      <p:ext uri="{BB962C8B-B14F-4D97-AF65-F5344CB8AC3E}">
        <p14:creationId xmlns:p14="http://schemas.microsoft.com/office/powerpoint/2010/main" val="3990328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8382000" cy="6463308"/>
          </a:xfrm>
          <a:prstGeom prst="rect">
            <a:avLst/>
          </a:prstGeom>
          <a:noFill/>
        </p:spPr>
        <p:txBody>
          <a:bodyPr wrap="square" rtlCol="0">
            <a:spAutoFit/>
          </a:bodyPr>
          <a:lstStyle/>
          <a:p>
            <a:r>
              <a:rPr lang="en-US" b="1" dirty="0" smtClean="0">
                <a:solidFill>
                  <a:srgbClr val="7030A0"/>
                </a:solidFill>
              </a:rPr>
              <a:t>5.3    ESSENTIAL </a:t>
            </a:r>
            <a:r>
              <a:rPr lang="en-US" b="1" dirty="0">
                <a:solidFill>
                  <a:srgbClr val="7030A0"/>
                </a:solidFill>
              </a:rPr>
              <a:t>STAGES OF GOOD REPORT WRITING </a:t>
            </a:r>
            <a:endParaRPr lang="en-US" dirty="0">
              <a:solidFill>
                <a:srgbClr val="7030A0"/>
              </a:solidFill>
            </a:endParaRPr>
          </a:p>
          <a:p>
            <a:r>
              <a:rPr lang="en-US" dirty="0">
                <a:solidFill>
                  <a:srgbClr val="FF0000"/>
                </a:solidFill>
              </a:rPr>
              <a:t>•</a:t>
            </a:r>
            <a:r>
              <a:rPr lang="en-US" dirty="0"/>
              <a:t> Define or understand the objective </a:t>
            </a:r>
          </a:p>
          <a:p>
            <a:r>
              <a:rPr lang="en-US" dirty="0">
                <a:solidFill>
                  <a:srgbClr val="FF0000"/>
                </a:solidFill>
              </a:rPr>
              <a:t>•</a:t>
            </a:r>
            <a:r>
              <a:rPr lang="en-US" dirty="0"/>
              <a:t> Clarify The Terms of Reference - function as a guide to the scope of the report. </a:t>
            </a:r>
          </a:p>
          <a:p>
            <a:r>
              <a:rPr lang="en-US" dirty="0">
                <a:solidFill>
                  <a:srgbClr val="FF0000"/>
                </a:solidFill>
              </a:rPr>
              <a:t>•</a:t>
            </a:r>
            <a:r>
              <a:rPr lang="en-US" dirty="0"/>
              <a:t> Identify the audience </a:t>
            </a:r>
          </a:p>
          <a:p>
            <a:r>
              <a:rPr lang="en-US" dirty="0">
                <a:solidFill>
                  <a:srgbClr val="FF0000"/>
                </a:solidFill>
              </a:rPr>
              <a:t>•</a:t>
            </a:r>
            <a:r>
              <a:rPr lang="en-US" dirty="0"/>
              <a:t> Gather information </a:t>
            </a:r>
          </a:p>
          <a:p>
            <a:r>
              <a:rPr lang="en-US" dirty="0">
                <a:solidFill>
                  <a:srgbClr val="FF0000"/>
                </a:solidFill>
              </a:rPr>
              <a:t>•</a:t>
            </a:r>
            <a:r>
              <a:rPr lang="en-US" dirty="0"/>
              <a:t> </a:t>
            </a:r>
            <a:r>
              <a:rPr lang="en-US" dirty="0" err="1"/>
              <a:t>Analyse</a:t>
            </a:r>
            <a:r>
              <a:rPr lang="en-US" dirty="0"/>
              <a:t> information </a:t>
            </a:r>
          </a:p>
          <a:p>
            <a:r>
              <a:rPr lang="en-US" dirty="0">
                <a:solidFill>
                  <a:srgbClr val="FF0000"/>
                </a:solidFill>
              </a:rPr>
              <a:t>•</a:t>
            </a:r>
            <a:r>
              <a:rPr lang="en-US" dirty="0"/>
              <a:t> Write the report </a:t>
            </a:r>
          </a:p>
          <a:p>
            <a:r>
              <a:rPr lang="en-US" dirty="0">
                <a:solidFill>
                  <a:srgbClr val="FF0000"/>
                </a:solidFill>
              </a:rPr>
              <a:t>•</a:t>
            </a:r>
            <a:r>
              <a:rPr lang="en-US" dirty="0"/>
              <a:t> Review and redraft </a:t>
            </a:r>
          </a:p>
          <a:p>
            <a:r>
              <a:rPr lang="en-US" dirty="0">
                <a:solidFill>
                  <a:srgbClr val="FF0000"/>
                </a:solidFill>
              </a:rPr>
              <a:t>•</a:t>
            </a:r>
            <a:r>
              <a:rPr lang="en-US" dirty="0"/>
              <a:t> Edit and proof-read the report </a:t>
            </a:r>
          </a:p>
          <a:p>
            <a:r>
              <a:rPr lang="en-US" dirty="0">
                <a:solidFill>
                  <a:srgbClr val="FF0000"/>
                </a:solidFill>
              </a:rPr>
              <a:t>•</a:t>
            </a:r>
            <a:r>
              <a:rPr lang="en-US" dirty="0"/>
              <a:t> Submit/Present the report </a:t>
            </a:r>
          </a:p>
          <a:p>
            <a:r>
              <a:rPr lang="en-US" dirty="0"/>
              <a:t> </a:t>
            </a:r>
          </a:p>
          <a:p>
            <a:r>
              <a:rPr lang="en-US" b="1" dirty="0" smtClean="0">
                <a:solidFill>
                  <a:srgbClr val="7030A0"/>
                </a:solidFill>
              </a:rPr>
              <a:t>5.4    MAIN </a:t>
            </a:r>
            <a:r>
              <a:rPr lang="en-US" b="1" dirty="0">
                <a:solidFill>
                  <a:srgbClr val="7030A0"/>
                </a:solidFill>
              </a:rPr>
              <a:t>REPORT STRUCTURE</a:t>
            </a:r>
            <a:r>
              <a:rPr lang="en-US" b="1" u="sng" dirty="0">
                <a:solidFill>
                  <a:srgbClr val="7030A0"/>
                </a:solidFill>
              </a:rPr>
              <a:t> </a:t>
            </a:r>
            <a:endParaRPr lang="en-US" dirty="0">
              <a:solidFill>
                <a:srgbClr val="7030A0"/>
              </a:solidFill>
            </a:endParaRPr>
          </a:p>
          <a:p>
            <a:r>
              <a:rPr lang="en-US" dirty="0">
                <a:solidFill>
                  <a:srgbClr val="FF0000"/>
                </a:solidFill>
              </a:rPr>
              <a:t>•</a:t>
            </a:r>
            <a:r>
              <a:rPr lang="en-US" dirty="0"/>
              <a:t> Letter of Transmittal </a:t>
            </a:r>
          </a:p>
          <a:p>
            <a:r>
              <a:rPr lang="en-US" dirty="0">
                <a:solidFill>
                  <a:srgbClr val="FF0000"/>
                </a:solidFill>
              </a:rPr>
              <a:t>•</a:t>
            </a:r>
            <a:r>
              <a:rPr lang="en-US" dirty="0"/>
              <a:t> Title page • Summary (Abstract) </a:t>
            </a:r>
          </a:p>
          <a:p>
            <a:r>
              <a:rPr lang="en-US" dirty="0">
                <a:solidFill>
                  <a:srgbClr val="FF0000"/>
                </a:solidFill>
              </a:rPr>
              <a:t>•</a:t>
            </a:r>
            <a:r>
              <a:rPr lang="en-US" dirty="0"/>
              <a:t> Contents (Table of contents) </a:t>
            </a:r>
          </a:p>
          <a:p>
            <a:r>
              <a:rPr lang="en-US" dirty="0">
                <a:solidFill>
                  <a:srgbClr val="FF0000"/>
                </a:solidFill>
              </a:rPr>
              <a:t>•</a:t>
            </a:r>
            <a:r>
              <a:rPr lang="en-US" dirty="0"/>
              <a:t> Introduction </a:t>
            </a:r>
          </a:p>
          <a:p>
            <a:r>
              <a:rPr lang="en-US" dirty="0">
                <a:solidFill>
                  <a:srgbClr val="FF0000"/>
                </a:solidFill>
              </a:rPr>
              <a:t>•</a:t>
            </a:r>
            <a:r>
              <a:rPr lang="en-US" dirty="0"/>
              <a:t> Main Body/Discussion </a:t>
            </a:r>
          </a:p>
          <a:p>
            <a:r>
              <a:rPr lang="en-US" dirty="0">
                <a:solidFill>
                  <a:srgbClr val="FF0000"/>
                </a:solidFill>
              </a:rPr>
              <a:t>•</a:t>
            </a:r>
            <a:r>
              <a:rPr lang="en-US" dirty="0"/>
              <a:t> Conclusion </a:t>
            </a:r>
          </a:p>
          <a:p>
            <a:r>
              <a:rPr lang="en-US" dirty="0">
                <a:solidFill>
                  <a:srgbClr val="FF0000"/>
                </a:solidFill>
              </a:rPr>
              <a:t>•</a:t>
            </a:r>
            <a:r>
              <a:rPr lang="en-US" dirty="0"/>
              <a:t> Recommendations </a:t>
            </a:r>
          </a:p>
          <a:p>
            <a:r>
              <a:rPr lang="en-US" dirty="0">
                <a:solidFill>
                  <a:srgbClr val="FF0000"/>
                </a:solidFill>
              </a:rPr>
              <a:t>•</a:t>
            </a:r>
            <a:r>
              <a:rPr lang="en-US" dirty="0"/>
              <a:t> References </a:t>
            </a:r>
          </a:p>
          <a:p>
            <a:r>
              <a:rPr lang="en-US" dirty="0">
                <a:solidFill>
                  <a:srgbClr val="FF0000"/>
                </a:solidFill>
              </a:rPr>
              <a:t>•</a:t>
            </a:r>
            <a:r>
              <a:rPr lang="en-US" dirty="0"/>
              <a:t> Appendices (Terms of reference, Objectives, Team composition, Period covered,    Preliminary work done) </a:t>
            </a:r>
          </a:p>
          <a:p>
            <a:endParaRPr lang="en-US" dirty="0"/>
          </a:p>
        </p:txBody>
      </p:sp>
    </p:spTree>
    <p:extLst>
      <p:ext uri="{BB962C8B-B14F-4D97-AF65-F5344CB8AC3E}">
        <p14:creationId xmlns:p14="http://schemas.microsoft.com/office/powerpoint/2010/main" val="286683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305800" cy="6186309"/>
          </a:xfrm>
          <a:prstGeom prst="rect">
            <a:avLst/>
          </a:prstGeom>
          <a:noFill/>
        </p:spPr>
        <p:txBody>
          <a:bodyPr wrap="square" rtlCol="0">
            <a:spAutoFit/>
          </a:bodyPr>
          <a:lstStyle/>
          <a:p>
            <a:r>
              <a:rPr lang="en-US" b="1" dirty="0" smtClean="0">
                <a:solidFill>
                  <a:srgbClr val="7030A0"/>
                </a:solidFill>
              </a:rPr>
              <a:t>5.5   THE </a:t>
            </a:r>
            <a:r>
              <a:rPr lang="en-US" b="1" dirty="0">
                <a:solidFill>
                  <a:srgbClr val="7030A0"/>
                </a:solidFill>
              </a:rPr>
              <a:t>SECTIONS OF A REPORT</a:t>
            </a:r>
            <a:r>
              <a:rPr lang="en-US" dirty="0">
                <a:solidFill>
                  <a:srgbClr val="7030A0"/>
                </a:solidFill>
              </a:rPr>
              <a:t>: </a:t>
            </a:r>
            <a:endParaRPr lang="en-US" dirty="0" smtClean="0">
              <a:solidFill>
                <a:srgbClr val="7030A0"/>
              </a:solidFill>
            </a:endParaRPr>
          </a:p>
          <a:p>
            <a:r>
              <a:rPr lang="en-US" dirty="0" smtClean="0"/>
              <a:t>Depending </a:t>
            </a:r>
            <a:r>
              <a:rPr lang="en-US" dirty="0"/>
              <a:t>on its type, volume and purpose, a report will usually contain the following order of sections: </a:t>
            </a:r>
          </a:p>
          <a:p>
            <a:r>
              <a:rPr lang="en-US" b="1" dirty="0" smtClean="0">
                <a:solidFill>
                  <a:srgbClr val="7030A0"/>
                </a:solidFill>
              </a:rPr>
              <a:t>5.5.1 LETTER </a:t>
            </a:r>
            <a:r>
              <a:rPr lang="en-US" b="1" dirty="0">
                <a:solidFill>
                  <a:srgbClr val="7030A0"/>
                </a:solidFill>
              </a:rPr>
              <a:t>OF TRANSMITTAL:</a:t>
            </a:r>
            <a:r>
              <a:rPr lang="en-US" dirty="0">
                <a:solidFill>
                  <a:srgbClr val="7030A0"/>
                </a:solidFill>
              </a:rPr>
              <a:t> </a:t>
            </a:r>
            <a:endParaRPr lang="en-US" dirty="0" smtClean="0">
              <a:solidFill>
                <a:srgbClr val="7030A0"/>
              </a:solidFill>
            </a:endParaRPr>
          </a:p>
          <a:p>
            <a:r>
              <a:rPr lang="en-US" dirty="0" smtClean="0"/>
              <a:t>formal </a:t>
            </a:r>
            <a:r>
              <a:rPr lang="en-US" dirty="0"/>
              <a:t>letter to the person / authority who commissioned the report to be written. The letter will contain the following: </a:t>
            </a:r>
          </a:p>
          <a:p>
            <a:r>
              <a:rPr lang="en-US" dirty="0">
                <a:solidFill>
                  <a:srgbClr val="FF0000"/>
                </a:solidFill>
              </a:rPr>
              <a:t>–</a:t>
            </a:r>
            <a:r>
              <a:rPr lang="en-US" dirty="0"/>
              <a:t> A salutation (e.g., Your Excellency, Dear Sir, etc.);</a:t>
            </a:r>
          </a:p>
          <a:p>
            <a:r>
              <a:rPr lang="en-US" dirty="0" smtClean="0">
                <a:solidFill>
                  <a:srgbClr val="FF0000"/>
                </a:solidFill>
              </a:rPr>
              <a:t>–</a:t>
            </a:r>
            <a:r>
              <a:rPr lang="en-US" dirty="0" smtClean="0"/>
              <a:t> </a:t>
            </a:r>
            <a:r>
              <a:rPr lang="en-US" dirty="0"/>
              <a:t>The purpose of the letter; </a:t>
            </a:r>
          </a:p>
          <a:p>
            <a:r>
              <a:rPr lang="en-US" dirty="0">
                <a:solidFill>
                  <a:srgbClr val="FF0000"/>
                </a:solidFill>
              </a:rPr>
              <a:t>–</a:t>
            </a:r>
            <a:r>
              <a:rPr lang="en-US" dirty="0"/>
              <a:t> A summary of the main finding of the report; </a:t>
            </a:r>
          </a:p>
          <a:p>
            <a:r>
              <a:rPr lang="en-US" dirty="0">
                <a:solidFill>
                  <a:srgbClr val="FF0000"/>
                </a:solidFill>
              </a:rPr>
              <a:t>–</a:t>
            </a:r>
            <a:r>
              <a:rPr lang="en-US" dirty="0"/>
              <a:t> Any important considerations; and</a:t>
            </a:r>
          </a:p>
          <a:p>
            <a:r>
              <a:rPr lang="en-US" dirty="0">
                <a:solidFill>
                  <a:srgbClr val="FF0000"/>
                </a:solidFill>
              </a:rPr>
              <a:t>–</a:t>
            </a:r>
            <a:r>
              <a:rPr lang="en-US" dirty="0"/>
              <a:t> An expression of pleasure or gratitude (e.g. Thank you for the opportunity –   </a:t>
            </a:r>
          </a:p>
          <a:p>
            <a:r>
              <a:rPr lang="en-US" dirty="0"/>
              <a:t>   Acknowledgement of any significant help. </a:t>
            </a:r>
          </a:p>
          <a:p>
            <a:r>
              <a:rPr lang="en-US" dirty="0"/>
              <a:t> </a:t>
            </a:r>
          </a:p>
          <a:p>
            <a:r>
              <a:rPr lang="en-US" b="1" dirty="0" smtClean="0">
                <a:solidFill>
                  <a:srgbClr val="7030A0"/>
                </a:solidFill>
              </a:rPr>
              <a:t>5.5.2</a:t>
            </a:r>
            <a:r>
              <a:rPr lang="en-US" dirty="0">
                <a:solidFill>
                  <a:srgbClr val="7030A0"/>
                </a:solidFill>
              </a:rPr>
              <a:t> </a:t>
            </a:r>
            <a:r>
              <a:rPr lang="en-US" dirty="0" smtClean="0">
                <a:solidFill>
                  <a:srgbClr val="7030A0"/>
                </a:solidFill>
              </a:rPr>
              <a:t> </a:t>
            </a:r>
            <a:r>
              <a:rPr lang="en-US" b="1" dirty="0" smtClean="0">
                <a:solidFill>
                  <a:srgbClr val="7030A0"/>
                </a:solidFill>
              </a:rPr>
              <a:t>COVER </a:t>
            </a:r>
            <a:r>
              <a:rPr lang="en-US" b="1" dirty="0">
                <a:solidFill>
                  <a:srgbClr val="7030A0"/>
                </a:solidFill>
              </a:rPr>
              <a:t>PAGE</a:t>
            </a:r>
            <a:r>
              <a:rPr lang="en-US" dirty="0">
                <a:solidFill>
                  <a:srgbClr val="7030A0"/>
                </a:solidFill>
              </a:rPr>
              <a:t>: </a:t>
            </a:r>
            <a:endParaRPr lang="en-US" dirty="0" smtClean="0">
              <a:solidFill>
                <a:srgbClr val="7030A0"/>
              </a:solidFill>
            </a:endParaRPr>
          </a:p>
          <a:p>
            <a:r>
              <a:rPr lang="en-US" dirty="0" smtClean="0"/>
              <a:t>It </a:t>
            </a:r>
            <a:r>
              <a:rPr lang="en-US" dirty="0"/>
              <a:t>is the outer part that covers the report for security reasons. </a:t>
            </a:r>
            <a:endParaRPr lang="en-US" dirty="0" smtClean="0"/>
          </a:p>
          <a:p>
            <a:endParaRPr lang="en-US" dirty="0"/>
          </a:p>
          <a:p>
            <a:r>
              <a:rPr lang="en-US" b="1" dirty="0" smtClean="0">
                <a:solidFill>
                  <a:srgbClr val="7030A0"/>
                </a:solidFill>
              </a:rPr>
              <a:t>5.5.3</a:t>
            </a:r>
            <a:r>
              <a:rPr lang="en-US" dirty="0">
                <a:solidFill>
                  <a:srgbClr val="7030A0"/>
                </a:solidFill>
              </a:rPr>
              <a:t> </a:t>
            </a:r>
            <a:r>
              <a:rPr lang="en-US" dirty="0" smtClean="0">
                <a:solidFill>
                  <a:srgbClr val="7030A0"/>
                </a:solidFill>
              </a:rPr>
              <a:t> </a:t>
            </a:r>
            <a:r>
              <a:rPr lang="en-US" b="1" dirty="0" smtClean="0">
                <a:solidFill>
                  <a:srgbClr val="7030A0"/>
                </a:solidFill>
              </a:rPr>
              <a:t>EXECUTIVE </a:t>
            </a:r>
            <a:r>
              <a:rPr lang="en-US" b="1" dirty="0">
                <a:solidFill>
                  <a:srgbClr val="7030A0"/>
                </a:solidFill>
              </a:rPr>
              <a:t>SUMMARY OR ABSTRACT</a:t>
            </a:r>
            <a:r>
              <a:rPr lang="en-US" dirty="0">
                <a:solidFill>
                  <a:srgbClr val="7030A0"/>
                </a:solidFill>
              </a:rPr>
              <a:t>: </a:t>
            </a:r>
            <a:endParaRPr lang="en-US" dirty="0" smtClean="0">
              <a:solidFill>
                <a:srgbClr val="7030A0"/>
              </a:solidFill>
            </a:endParaRPr>
          </a:p>
          <a:p>
            <a:r>
              <a:rPr lang="en-US" dirty="0" smtClean="0"/>
              <a:t>An </a:t>
            </a:r>
            <a:r>
              <a:rPr lang="en-US" dirty="0"/>
              <a:t>abstract or Executive Summary is a summary of the entire report in a few sentences, usually two or three sentences for every main section of the report. It is a concise idea of the report without necessarily having to read the entire volume. The Executive summary must have:</a:t>
            </a:r>
          </a:p>
          <a:p>
            <a:endParaRPr lang="en-US" dirty="0"/>
          </a:p>
        </p:txBody>
      </p:sp>
    </p:spTree>
    <p:extLst>
      <p:ext uri="{BB962C8B-B14F-4D97-AF65-F5344CB8AC3E}">
        <p14:creationId xmlns:p14="http://schemas.microsoft.com/office/powerpoint/2010/main" val="1291601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305800" cy="5078313"/>
          </a:xfrm>
          <a:prstGeom prst="rect">
            <a:avLst/>
          </a:prstGeom>
          <a:noFill/>
        </p:spPr>
        <p:txBody>
          <a:bodyPr wrap="square" rtlCol="0">
            <a:spAutoFit/>
          </a:bodyPr>
          <a:lstStyle/>
          <a:p>
            <a:r>
              <a:rPr lang="en-US" b="1" dirty="0">
                <a:solidFill>
                  <a:srgbClr val="7030A0"/>
                </a:solidFill>
              </a:rPr>
              <a:t>EXECUTIVE SUMMARY OR </a:t>
            </a:r>
            <a:r>
              <a:rPr lang="en-US" b="1" dirty="0" smtClean="0">
                <a:solidFill>
                  <a:srgbClr val="7030A0"/>
                </a:solidFill>
              </a:rPr>
              <a:t>ABSTRACT (CONTINUES)</a:t>
            </a:r>
            <a:endParaRPr lang="en-US" dirty="0" smtClean="0">
              <a:solidFill>
                <a:srgbClr val="FF0000"/>
              </a:solidFill>
            </a:endParaRPr>
          </a:p>
          <a:p>
            <a:pPr marL="115888" indent="-115888">
              <a:buFont typeface="Arial" pitchFamily="34" charset="0"/>
              <a:buChar char="•"/>
            </a:pPr>
            <a:r>
              <a:rPr lang="en-US" dirty="0" smtClean="0"/>
              <a:t>The </a:t>
            </a:r>
            <a:r>
              <a:rPr lang="en-US" dirty="0"/>
              <a:t>context of the research </a:t>
            </a:r>
          </a:p>
          <a:p>
            <a:r>
              <a:rPr lang="en-US" dirty="0">
                <a:solidFill>
                  <a:srgbClr val="FF0000"/>
                </a:solidFill>
              </a:rPr>
              <a:t>•</a:t>
            </a:r>
            <a:r>
              <a:rPr lang="en-US" dirty="0"/>
              <a:t> </a:t>
            </a:r>
            <a:r>
              <a:rPr lang="en-US" dirty="0" smtClean="0"/>
              <a:t>The </a:t>
            </a:r>
            <a:r>
              <a:rPr lang="en-US" dirty="0"/>
              <a:t>purpose of the report </a:t>
            </a:r>
          </a:p>
          <a:p>
            <a:r>
              <a:rPr lang="en-US" dirty="0">
                <a:solidFill>
                  <a:srgbClr val="FF0000"/>
                </a:solidFill>
              </a:rPr>
              <a:t>•</a:t>
            </a:r>
            <a:r>
              <a:rPr lang="en-US" dirty="0"/>
              <a:t> </a:t>
            </a:r>
            <a:r>
              <a:rPr lang="en-US" dirty="0" smtClean="0"/>
              <a:t>The </a:t>
            </a:r>
            <a:r>
              <a:rPr lang="en-US" dirty="0"/>
              <a:t>major findings of the report (requiring more than a few sentences) </a:t>
            </a:r>
          </a:p>
          <a:p>
            <a:r>
              <a:rPr lang="en-US" dirty="0">
                <a:solidFill>
                  <a:srgbClr val="FF0000"/>
                </a:solidFill>
              </a:rPr>
              <a:t>•</a:t>
            </a:r>
            <a:r>
              <a:rPr lang="en-US" dirty="0"/>
              <a:t> </a:t>
            </a:r>
            <a:r>
              <a:rPr lang="en-US" dirty="0" smtClean="0"/>
              <a:t>The </a:t>
            </a:r>
            <a:r>
              <a:rPr lang="en-US" dirty="0"/>
              <a:t>conclusions </a:t>
            </a:r>
          </a:p>
          <a:p>
            <a:r>
              <a:rPr lang="en-US" dirty="0">
                <a:solidFill>
                  <a:srgbClr val="FF0000"/>
                </a:solidFill>
              </a:rPr>
              <a:t>•</a:t>
            </a:r>
            <a:r>
              <a:rPr lang="en-US" dirty="0"/>
              <a:t> </a:t>
            </a:r>
            <a:r>
              <a:rPr lang="en-US" dirty="0" smtClean="0"/>
              <a:t>The </a:t>
            </a:r>
            <a:r>
              <a:rPr lang="en-US" dirty="0"/>
              <a:t>main recommendations </a:t>
            </a:r>
          </a:p>
          <a:p>
            <a:r>
              <a:rPr lang="en-US" dirty="0"/>
              <a:t> </a:t>
            </a:r>
          </a:p>
          <a:p>
            <a:r>
              <a:rPr lang="en-US" b="1" dirty="0">
                <a:solidFill>
                  <a:srgbClr val="7030A0"/>
                </a:solidFill>
              </a:rPr>
              <a:t>5.5.4	TITLE PAGE</a:t>
            </a:r>
            <a:r>
              <a:rPr lang="en-US" b="1" dirty="0"/>
              <a:t>:</a:t>
            </a:r>
            <a:r>
              <a:rPr lang="en-US" dirty="0"/>
              <a:t> </a:t>
            </a:r>
            <a:endParaRPr lang="en-US" dirty="0" smtClean="0"/>
          </a:p>
          <a:p>
            <a:r>
              <a:rPr lang="en-US" dirty="0" smtClean="0"/>
              <a:t>This </a:t>
            </a:r>
            <a:r>
              <a:rPr lang="en-US" dirty="0"/>
              <a:t>must show the title of the report, which must show the purpose of the report, the list of persons who prepared the report, and the date of the report. </a:t>
            </a:r>
          </a:p>
          <a:p>
            <a:r>
              <a:rPr lang="en-US" dirty="0"/>
              <a:t> </a:t>
            </a:r>
          </a:p>
          <a:p>
            <a:r>
              <a:rPr lang="en-US" b="1" dirty="0">
                <a:solidFill>
                  <a:srgbClr val="7030A0"/>
                </a:solidFill>
              </a:rPr>
              <a:t>5.5.5	TABLE OF CONTENTS:</a:t>
            </a:r>
            <a:r>
              <a:rPr lang="en-US" dirty="0">
                <a:solidFill>
                  <a:srgbClr val="7030A0"/>
                </a:solidFill>
              </a:rPr>
              <a:t> </a:t>
            </a:r>
            <a:endParaRPr lang="en-US" dirty="0" smtClean="0">
              <a:solidFill>
                <a:srgbClr val="7030A0"/>
              </a:solidFill>
            </a:endParaRPr>
          </a:p>
          <a:p>
            <a:r>
              <a:rPr lang="en-US" dirty="0" smtClean="0"/>
              <a:t>This </a:t>
            </a:r>
            <a:r>
              <a:rPr lang="en-US" dirty="0"/>
              <a:t>is a list of the headings of the report, usually required where the report is more than ten pages in length. </a:t>
            </a:r>
          </a:p>
          <a:p>
            <a:r>
              <a:rPr lang="en-US" dirty="0"/>
              <a:t> </a:t>
            </a:r>
          </a:p>
          <a:p>
            <a:r>
              <a:rPr lang="en-US" b="1" dirty="0">
                <a:solidFill>
                  <a:srgbClr val="7030A0"/>
                </a:solidFill>
              </a:rPr>
              <a:t>5.5.6</a:t>
            </a:r>
            <a:r>
              <a:rPr lang="en-US" dirty="0">
                <a:solidFill>
                  <a:srgbClr val="7030A0"/>
                </a:solidFill>
              </a:rPr>
              <a:t>	</a:t>
            </a:r>
            <a:r>
              <a:rPr lang="en-US" b="1" dirty="0">
                <a:solidFill>
                  <a:srgbClr val="7030A0"/>
                </a:solidFill>
              </a:rPr>
              <a:t>LIST OF ABBREVIATION OR GLOSSARY:</a:t>
            </a:r>
            <a:r>
              <a:rPr lang="en-US" dirty="0">
                <a:solidFill>
                  <a:srgbClr val="7030A0"/>
                </a:solidFill>
              </a:rPr>
              <a:t> </a:t>
            </a:r>
            <a:endParaRPr lang="en-US" dirty="0" smtClean="0">
              <a:solidFill>
                <a:srgbClr val="7030A0"/>
              </a:solidFill>
            </a:endParaRPr>
          </a:p>
          <a:p>
            <a:r>
              <a:rPr lang="en-US" dirty="0" smtClean="0"/>
              <a:t>A </a:t>
            </a:r>
            <a:r>
              <a:rPr lang="en-US" dirty="0"/>
              <a:t>list of all abbreviations in an alphabetical order. Brief explanation of technical terms.</a:t>
            </a:r>
          </a:p>
          <a:p>
            <a:endParaRPr lang="en-US" dirty="0"/>
          </a:p>
        </p:txBody>
      </p:sp>
    </p:spTree>
    <p:extLst>
      <p:ext uri="{BB962C8B-B14F-4D97-AF65-F5344CB8AC3E}">
        <p14:creationId xmlns:p14="http://schemas.microsoft.com/office/powerpoint/2010/main" val="1645835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528" y="152400"/>
            <a:ext cx="8382000" cy="7448193"/>
          </a:xfrm>
          <a:prstGeom prst="rect">
            <a:avLst/>
          </a:prstGeom>
          <a:noFill/>
        </p:spPr>
        <p:txBody>
          <a:bodyPr wrap="square" rtlCol="0">
            <a:spAutoFit/>
          </a:bodyPr>
          <a:lstStyle/>
          <a:p>
            <a:pPr algn="just"/>
            <a:r>
              <a:rPr lang="en-US" sz="1700" b="1" dirty="0">
                <a:solidFill>
                  <a:srgbClr val="7030A0"/>
                </a:solidFill>
              </a:rPr>
              <a:t>5.5.7</a:t>
            </a:r>
            <a:r>
              <a:rPr lang="en-US" sz="1700" dirty="0">
                <a:solidFill>
                  <a:srgbClr val="7030A0"/>
                </a:solidFill>
              </a:rPr>
              <a:t>	</a:t>
            </a:r>
            <a:r>
              <a:rPr lang="en-US" sz="1700" b="1" dirty="0">
                <a:solidFill>
                  <a:srgbClr val="7030A0"/>
                </a:solidFill>
              </a:rPr>
              <a:t>INTRODUCTION:</a:t>
            </a:r>
            <a:r>
              <a:rPr lang="en-US" sz="1700" dirty="0">
                <a:solidFill>
                  <a:srgbClr val="7030A0"/>
                </a:solidFill>
              </a:rPr>
              <a:t> </a:t>
            </a:r>
            <a:endParaRPr lang="en-US" sz="1700" dirty="0" smtClean="0">
              <a:solidFill>
                <a:srgbClr val="7030A0"/>
              </a:solidFill>
            </a:endParaRPr>
          </a:p>
          <a:p>
            <a:pPr algn="just"/>
            <a:r>
              <a:rPr lang="en-US" sz="1700" dirty="0" smtClean="0"/>
              <a:t>This </a:t>
            </a:r>
            <a:r>
              <a:rPr lang="en-US" sz="1700" dirty="0"/>
              <a:t>is where you outline the terms of reference, give sufficient background information to establish the subject of the report, state the objectives of the report and define the context and the scope of the report. These are very important, hence it should begin with a very catchy rather than a bland statement. </a:t>
            </a:r>
          </a:p>
          <a:p>
            <a:pPr algn="just"/>
            <a:r>
              <a:rPr lang="en-US" sz="1700" dirty="0"/>
              <a:t> </a:t>
            </a:r>
            <a:r>
              <a:rPr lang="en-US" sz="1700" b="1" dirty="0" smtClean="0">
                <a:solidFill>
                  <a:srgbClr val="7030A0"/>
                </a:solidFill>
              </a:rPr>
              <a:t>5.5.8</a:t>
            </a:r>
            <a:r>
              <a:rPr lang="en-US" sz="1700" b="1" dirty="0" smtClean="0">
                <a:solidFill>
                  <a:srgbClr val="7030A0"/>
                </a:solidFill>
              </a:rPr>
              <a:t>	LITERATURE REVIEW</a:t>
            </a:r>
            <a:r>
              <a:rPr lang="en-US" sz="1700" dirty="0" smtClean="0">
                <a:solidFill>
                  <a:srgbClr val="7030A0"/>
                </a:solidFill>
              </a:rPr>
              <a:t>: </a:t>
            </a:r>
            <a:endParaRPr lang="en-US" sz="1700" dirty="0" smtClean="0">
              <a:solidFill>
                <a:srgbClr val="7030A0"/>
              </a:solidFill>
            </a:endParaRPr>
          </a:p>
          <a:p>
            <a:pPr algn="just"/>
            <a:r>
              <a:rPr lang="en-US" sz="1700" dirty="0" smtClean="0"/>
              <a:t>This </a:t>
            </a:r>
            <a:r>
              <a:rPr lang="en-US" sz="1700" dirty="0" smtClean="0"/>
              <a:t>is what other people have written about the topic (which should lead towards the research question). </a:t>
            </a:r>
          </a:p>
          <a:p>
            <a:pPr algn="just"/>
            <a:r>
              <a:rPr lang="en-US" sz="1700" dirty="0"/>
              <a:t> </a:t>
            </a:r>
            <a:endParaRPr lang="en-US" sz="1700" dirty="0" smtClean="0"/>
          </a:p>
          <a:p>
            <a:pPr algn="just"/>
            <a:r>
              <a:rPr lang="en-US" sz="1700" b="1" dirty="0" smtClean="0">
                <a:solidFill>
                  <a:srgbClr val="7030A0"/>
                </a:solidFill>
              </a:rPr>
              <a:t>5.5.9	METHODOLOGY: </a:t>
            </a:r>
            <a:endParaRPr lang="en-US" sz="1700" b="1" dirty="0" smtClean="0">
              <a:solidFill>
                <a:srgbClr val="7030A0"/>
              </a:solidFill>
            </a:endParaRPr>
          </a:p>
          <a:p>
            <a:pPr algn="just"/>
            <a:r>
              <a:rPr lang="en-US" sz="1700" dirty="0" smtClean="0"/>
              <a:t>This </a:t>
            </a:r>
            <a:r>
              <a:rPr lang="en-US" sz="1700" dirty="0" smtClean="0"/>
              <a:t>usually features in big reports. </a:t>
            </a:r>
          </a:p>
          <a:p>
            <a:pPr algn="just"/>
            <a:r>
              <a:rPr lang="en-US" sz="1700" dirty="0" smtClean="0">
                <a:solidFill>
                  <a:srgbClr val="FF0000"/>
                </a:solidFill>
              </a:rPr>
              <a:t>•</a:t>
            </a:r>
            <a:r>
              <a:rPr lang="en-US" sz="1700" dirty="0" smtClean="0"/>
              <a:t> </a:t>
            </a:r>
            <a:r>
              <a:rPr lang="en-US" sz="1700" dirty="0"/>
              <a:t>It explains how the problems were tackled and why particular methods and </a:t>
            </a:r>
          </a:p>
          <a:p>
            <a:pPr algn="just"/>
            <a:r>
              <a:rPr lang="en-US" sz="1700" dirty="0"/>
              <a:t>  techniques were used. i.e., a summary of how you did what you did and why. </a:t>
            </a:r>
          </a:p>
          <a:p>
            <a:pPr algn="just"/>
            <a:r>
              <a:rPr lang="en-US" sz="1700" dirty="0">
                <a:solidFill>
                  <a:srgbClr val="FF0000"/>
                </a:solidFill>
              </a:rPr>
              <a:t>•</a:t>
            </a:r>
            <a:r>
              <a:rPr lang="en-US" sz="1700" dirty="0"/>
              <a:t> Here you should provide answers to such questions as: what form did your enquiry </a:t>
            </a:r>
          </a:p>
          <a:p>
            <a:pPr algn="just"/>
            <a:r>
              <a:rPr lang="en-US" sz="1700" dirty="0"/>
              <a:t>  take? </a:t>
            </a:r>
          </a:p>
          <a:p>
            <a:pPr algn="just"/>
            <a:r>
              <a:rPr lang="en-US" sz="1700" dirty="0">
                <a:solidFill>
                  <a:srgbClr val="FF0000"/>
                </a:solidFill>
              </a:rPr>
              <a:t>•</a:t>
            </a:r>
            <a:r>
              <a:rPr lang="en-US" sz="1700" dirty="0"/>
              <a:t> Did you conduct interviews, distribute questionnaires or carry out laboratory </a:t>
            </a:r>
          </a:p>
          <a:p>
            <a:pPr algn="just"/>
            <a:r>
              <a:rPr lang="en-US" sz="1700" dirty="0"/>
              <a:t>  experiments? </a:t>
            </a:r>
          </a:p>
          <a:p>
            <a:pPr algn="just"/>
            <a:r>
              <a:rPr lang="en-US" sz="1700" dirty="0">
                <a:solidFill>
                  <a:srgbClr val="FF0000"/>
                </a:solidFill>
              </a:rPr>
              <a:t>•</a:t>
            </a:r>
            <a:r>
              <a:rPr lang="en-US" sz="1700" dirty="0"/>
              <a:t> How did you collect or collate your data? </a:t>
            </a:r>
          </a:p>
          <a:p>
            <a:pPr algn="just"/>
            <a:r>
              <a:rPr lang="en-US" sz="1700" dirty="0">
                <a:solidFill>
                  <a:srgbClr val="FF0000"/>
                </a:solidFill>
              </a:rPr>
              <a:t>• </a:t>
            </a:r>
            <a:r>
              <a:rPr lang="en-US" sz="1700" dirty="0"/>
              <a:t>What measurements did you make? </a:t>
            </a:r>
          </a:p>
          <a:p>
            <a:pPr algn="just"/>
            <a:r>
              <a:rPr lang="en-US" sz="1700" dirty="0">
                <a:solidFill>
                  <a:srgbClr val="FF0000"/>
                </a:solidFill>
              </a:rPr>
              <a:t>•</a:t>
            </a:r>
            <a:r>
              <a:rPr lang="en-US" sz="1700" dirty="0"/>
              <a:t> How did you choose the subjects for your interviews? </a:t>
            </a:r>
          </a:p>
          <a:p>
            <a:pPr algn="just"/>
            <a:r>
              <a:rPr lang="en-US" sz="1700" dirty="0">
                <a:solidFill>
                  <a:srgbClr val="FF0000"/>
                </a:solidFill>
              </a:rPr>
              <a:t>•</a:t>
            </a:r>
            <a:r>
              <a:rPr lang="en-US" sz="1700" dirty="0"/>
              <a:t> Information organized under relevant headings and sub-headings; </a:t>
            </a:r>
            <a:endParaRPr lang="en-US" sz="1700" dirty="0" smtClean="0"/>
          </a:p>
          <a:p>
            <a:pPr algn="just"/>
            <a:r>
              <a:rPr lang="en-US" sz="1700" dirty="0"/>
              <a:t>Materials from a variety of sources will be synthesized under appropriate headings </a:t>
            </a:r>
          </a:p>
          <a:p>
            <a:pPr algn="just"/>
            <a:r>
              <a:rPr lang="en-US" sz="1700" dirty="0"/>
              <a:t>  and sub-headings; and</a:t>
            </a:r>
          </a:p>
          <a:p>
            <a:pPr algn="just"/>
            <a:r>
              <a:rPr lang="en-US" sz="1700" dirty="0">
                <a:solidFill>
                  <a:srgbClr val="FF0000"/>
                </a:solidFill>
              </a:rPr>
              <a:t>•</a:t>
            </a:r>
            <a:r>
              <a:rPr lang="en-US" sz="1700" dirty="0"/>
              <a:t> Analysis or discussion of the various sources from which information was gleaned.      </a:t>
            </a:r>
          </a:p>
          <a:p>
            <a:pPr algn="just"/>
            <a:r>
              <a:rPr lang="en-US" sz="1700" dirty="0"/>
              <a:t>  All this information should be presented in a concise and logical manner. </a:t>
            </a:r>
          </a:p>
          <a:p>
            <a:endParaRPr lang="en-US" dirty="0"/>
          </a:p>
          <a:p>
            <a:endParaRPr lang="en-US" dirty="0"/>
          </a:p>
        </p:txBody>
      </p:sp>
    </p:spTree>
    <p:extLst>
      <p:ext uri="{BB962C8B-B14F-4D97-AF65-F5344CB8AC3E}">
        <p14:creationId xmlns:p14="http://schemas.microsoft.com/office/powerpoint/2010/main" val="3876334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7017306"/>
          </a:xfrm>
          <a:prstGeom prst="rect">
            <a:avLst/>
          </a:prstGeom>
          <a:noFill/>
        </p:spPr>
        <p:txBody>
          <a:bodyPr wrap="square" rtlCol="0">
            <a:spAutoFit/>
          </a:bodyPr>
          <a:lstStyle/>
          <a:p>
            <a:r>
              <a:rPr lang="en-US" b="1" dirty="0">
                <a:solidFill>
                  <a:srgbClr val="7030A0"/>
                </a:solidFill>
              </a:rPr>
              <a:t>5.5.10	BODY OF THE REPORT: </a:t>
            </a:r>
            <a:endParaRPr lang="en-US" b="1" dirty="0" smtClean="0">
              <a:solidFill>
                <a:srgbClr val="7030A0"/>
              </a:solidFill>
            </a:endParaRPr>
          </a:p>
          <a:p>
            <a:r>
              <a:rPr lang="en-US" dirty="0" smtClean="0"/>
              <a:t>This </a:t>
            </a:r>
            <a:r>
              <a:rPr lang="en-US" dirty="0"/>
              <a:t>is regarded as the heart of the report where all the materials gathered during the investigation stage are clearly and logically presented. </a:t>
            </a:r>
          </a:p>
          <a:p>
            <a:r>
              <a:rPr lang="en-US" dirty="0"/>
              <a:t> </a:t>
            </a:r>
          </a:p>
          <a:p>
            <a:r>
              <a:rPr lang="en-US" b="1" dirty="0">
                <a:solidFill>
                  <a:srgbClr val="7030A0"/>
                </a:solidFill>
              </a:rPr>
              <a:t>5.5.11 	FINDINGS/OBSERVATIONS</a:t>
            </a:r>
            <a:r>
              <a:rPr lang="en-US" dirty="0">
                <a:solidFill>
                  <a:srgbClr val="7030A0"/>
                </a:solidFill>
              </a:rPr>
              <a:t>: </a:t>
            </a:r>
            <a:endParaRPr lang="en-US" dirty="0" smtClean="0">
              <a:solidFill>
                <a:srgbClr val="7030A0"/>
              </a:solidFill>
            </a:endParaRPr>
          </a:p>
          <a:p>
            <a:r>
              <a:rPr lang="en-US" dirty="0" smtClean="0"/>
              <a:t>Specifics </a:t>
            </a:r>
            <a:r>
              <a:rPr lang="en-US" dirty="0"/>
              <a:t>and General Results and findings, i.e., information revealed by various methods of investigation adopted should be presented as simply as possible, to ensure that they are easily understood. Complex data are often very difficult to understand or interpret. Results or findings can be more easily presented by a recourse to the following: </a:t>
            </a:r>
          </a:p>
          <a:p>
            <a:r>
              <a:rPr lang="en-US" dirty="0">
                <a:solidFill>
                  <a:srgbClr val="FF0000"/>
                </a:solidFill>
              </a:rPr>
              <a:t>– </a:t>
            </a:r>
            <a:r>
              <a:rPr lang="en-US" dirty="0" smtClean="0"/>
              <a:t>Tables</a:t>
            </a:r>
          </a:p>
          <a:p>
            <a:r>
              <a:rPr lang="en-US" dirty="0" smtClean="0">
                <a:solidFill>
                  <a:srgbClr val="FF0000"/>
                </a:solidFill>
              </a:rPr>
              <a:t>–</a:t>
            </a:r>
            <a:r>
              <a:rPr lang="en-US" dirty="0" smtClean="0"/>
              <a:t> </a:t>
            </a:r>
            <a:r>
              <a:rPr lang="en-US" dirty="0"/>
              <a:t>Graphs, </a:t>
            </a:r>
          </a:p>
          <a:p>
            <a:r>
              <a:rPr lang="en-US" dirty="0">
                <a:solidFill>
                  <a:srgbClr val="FF0000"/>
                </a:solidFill>
              </a:rPr>
              <a:t>–</a:t>
            </a:r>
            <a:r>
              <a:rPr lang="en-US" dirty="0"/>
              <a:t> Pie charts</a:t>
            </a:r>
          </a:p>
          <a:p>
            <a:r>
              <a:rPr lang="en-US" dirty="0" smtClean="0">
                <a:solidFill>
                  <a:srgbClr val="FF0000"/>
                </a:solidFill>
              </a:rPr>
              <a:t>–</a:t>
            </a:r>
            <a:r>
              <a:rPr lang="en-US" dirty="0" smtClean="0"/>
              <a:t> </a:t>
            </a:r>
            <a:r>
              <a:rPr lang="en-US" dirty="0"/>
              <a:t>Bar charts </a:t>
            </a:r>
          </a:p>
          <a:p>
            <a:r>
              <a:rPr lang="en-US" dirty="0">
                <a:solidFill>
                  <a:srgbClr val="FF0000"/>
                </a:solidFill>
              </a:rPr>
              <a:t>–</a:t>
            </a:r>
            <a:r>
              <a:rPr lang="en-US" dirty="0"/>
              <a:t> Diagrams </a:t>
            </a:r>
          </a:p>
          <a:p>
            <a:r>
              <a:rPr lang="en-US" dirty="0"/>
              <a:t> </a:t>
            </a:r>
            <a:r>
              <a:rPr lang="en-US" dirty="0" smtClean="0"/>
              <a:t>Note </a:t>
            </a:r>
            <a:r>
              <a:rPr lang="en-US" dirty="0"/>
              <a:t>that, as a precaution, it is advisable to create an Illustration Checklist, to ensure that all your diagrams and illustrations: </a:t>
            </a:r>
          </a:p>
          <a:p>
            <a:r>
              <a:rPr lang="en-US" dirty="0"/>
              <a:t>• are clearly labeled </a:t>
            </a:r>
          </a:p>
          <a:p>
            <a:r>
              <a:rPr lang="en-US" dirty="0"/>
              <a:t>• all have titles </a:t>
            </a:r>
          </a:p>
          <a:p>
            <a:r>
              <a:rPr lang="en-US" dirty="0"/>
              <a:t>• are closely linked to the text </a:t>
            </a:r>
          </a:p>
          <a:p>
            <a:r>
              <a:rPr lang="en-US" dirty="0"/>
              <a:t>• have precise headings </a:t>
            </a:r>
          </a:p>
          <a:p>
            <a:r>
              <a:rPr lang="en-US" dirty="0"/>
              <a:t>• have the axes of the graphs clearly labeled </a:t>
            </a:r>
          </a:p>
          <a:p>
            <a:r>
              <a:rPr lang="en-US" dirty="0"/>
              <a:t>• have tables that can be easily interpreted and are in conformity with all copyright     </a:t>
            </a:r>
          </a:p>
          <a:p>
            <a:r>
              <a:rPr lang="en-US" dirty="0"/>
              <a:t>  laws, where these have been culled from other published works. </a:t>
            </a:r>
          </a:p>
          <a:p>
            <a:r>
              <a:rPr lang="en-US" dirty="0"/>
              <a:t> </a:t>
            </a:r>
          </a:p>
          <a:p>
            <a:endParaRPr lang="en-US" dirty="0"/>
          </a:p>
        </p:txBody>
      </p:sp>
    </p:spTree>
    <p:extLst>
      <p:ext uri="{BB962C8B-B14F-4D97-AF65-F5344CB8AC3E}">
        <p14:creationId xmlns:p14="http://schemas.microsoft.com/office/powerpoint/2010/main" val="3759171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7154" y="76200"/>
            <a:ext cx="8382000" cy="7017306"/>
          </a:xfrm>
          <a:prstGeom prst="rect">
            <a:avLst/>
          </a:prstGeom>
          <a:noFill/>
        </p:spPr>
        <p:txBody>
          <a:bodyPr wrap="square" rtlCol="0">
            <a:spAutoFit/>
          </a:bodyPr>
          <a:lstStyle/>
          <a:p>
            <a:r>
              <a:rPr lang="en-US" b="1" dirty="0">
                <a:solidFill>
                  <a:srgbClr val="7030A0"/>
                </a:solidFill>
              </a:rPr>
              <a:t>5.5.12	CONCLUSION: </a:t>
            </a:r>
            <a:endParaRPr lang="en-US" b="1" dirty="0" smtClean="0">
              <a:solidFill>
                <a:srgbClr val="7030A0"/>
              </a:solidFill>
            </a:endParaRPr>
          </a:p>
          <a:p>
            <a:r>
              <a:rPr lang="en-US" dirty="0" smtClean="0"/>
              <a:t>This </a:t>
            </a:r>
            <a:r>
              <a:rPr lang="en-US" dirty="0"/>
              <a:t>section gives the writer the opportunity to express opinions as against reporting the facts. The aim is to present opinions in a way that the reader is able to follow the argument even though his interpretation of the fact may differ. All the main issues of the report are drawn together, and all the essential points summed up. It should relate to the objectives of the report and should not contain any new information. </a:t>
            </a:r>
          </a:p>
          <a:p>
            <a:r>
              <a:rPr lang="en-US" dirty="0"/>
              <a:t> </a:t>
            </a:r>
          </a:p>
          <a:p>
            <a:r>
              <a:rPr lang="en-US" b="1" dirty="0">
                <a:solidFill>
                  <a:srgbClr val="7030A0"/>
                </a:solidFill>
              </a:rPr>
              <a:t>5.5.13	RECOMMENDATIONS:</a:t>
            </a:r>
            <a:r>
              <a:rPr lang="en-US" dirty="0">
                <a:solidFill>
                  <a:srgbClr val="7030A0"/>
                </a:solidFill>
              </a:rPr>
              <a:t> </a:t>
            </a:r>
            <a:endParaRPr lang="en-US" dirty="0" smtClean="0">
              <a:solidFill>
                <a:srgbClr val="7030A0"/>
              </a:solidFill>
            </a:endParaRPr>
          </a:p>
          <a:p>
            <a:r>
              <a:rPr lang="en-US" dirty="0" smtClean="0"/>
              <a:t>This </a:t>
            </a:r>
            <a:r>
              <a:rPr lang="en-US" dirty="0"/>
              <a:t>section proffers solution to the problems that gave rise to the assignment in the first instance. It consists of suggestions for future action, or suggested remedies for problems observed during the investigation or study. They must, therefore, logically derive from the body of the report. </a:t>
            </a:r>
          </a:p>
          <a:p>
            <a:r>
              <a:rPr lang="en-US" dirty="0"/>
              <a:t> </a:t>
            </a:r>
          </a:p>
          <a:p>
            <a:r>
              <a:rPr lang="en-US" b="1" dirty="0">
                <a:solidFill>
                  <a:srgbClr val="7030A0"/>
                </a:solidFill>
              </a:rPr>
              <a:t>5.5.14	REFERENCE/BIBLIOGRAPHY:</a:t>
            </a:r>
            <a:r>
              <a:rPr lang="en-US" dirty="0">
                <a:solidFill>
                  <a:srgbClr val="7030A0"/>
                </a:solidFill>
              </a:rPr>
              <a:t> </a:t>
            </a:r>
            <a:endParaRPr lang="en-US" dirty="0" smtClean="0">
              <a:solidFill>
                <a:srgbClr val="7030A0"/>
              </a:solidFill>
            </a:endParaRPr>
          </a:p>
          <a:p>
            <a:r>
              <a:rPr lang="en-US" dirty="0" smtClean="0"/>
              <a:t>Where </a:t>
            </a:r>
            <a:r>
              <a:rPr lang="en-US" dirty="0"/>
              <a:t>the report contains information already contained in an existing publication it should be properly acknowledged in References or Bibliography. To do otherwise, is plagiarism, which is not only morally unacceptable, but criminal in nature. </a:t>
            </a:r>
            <a:endParaRPr lang="en-US" dirty="0" smtClean="0"/>
          </a:p>
          <a:p>
            <a:endParaRPr lang="en-US" dirty="0" smtClean="0"/>
          </a:p>
          <a:p>
            <a:r>
              <a:rPr lang="en-US" b="1" dirty="0" smtClean="0">
                <a:solidFill>
                  <a:srgbClr val="7030A0"/>
                </a:solidFill>
              </a:rPr>
              <a:t>5.5.15</a:t>
            </a:r>
            <a:r>
              <a:rPr lang="en-US" b="1" dirty="0">
                <a:solidFill>
                  <a:srgbClr val="7030A0"/>
                </a:solidFill>
              </a:rPr>
              <a:t>	</a:t>
            </a:r>
            <a:r>
              <a:rPr lang="en-US" b="1" dirty="0" smtClean="0">
                <a:solidFill>
                  <a:srgbClr val="7030A0"/>
                </a:solidFill>
              </a:rPr>
              <a:t>APPENDICES</a:t>
            </a:r>
            <a:r>
              <a:rPr lang="en-US" dirty="0" smtClean="0">
                <a:solidFill>
                  <a:srgbClr val="7030A0"/>
                </a:solidFill>
              </a:rPr>
              <a:t>: </a:t>
            </a:r>
          </a:p>
          <a:p>
            <a:r>
              <a:rPr lang="en-US" dirty="0" smtClean="0"/>
              <a:t>This section is useful in removing detailed statistics, tables, and volumes from the body of the report. All document mentioned in the body of the report must be attached as appendices. An appendix serves to provide more detailed information on an issue that has earlier been mentioned in the body of the report.  This is a supplementary document. </a:t>
            </a:r>
          </a:p>
          <a:p>
            <a:endParaRPr lang="en-US" dirty="0"/>
          </a:p>
        </p:txBody>
      </p:sp>
    </p:spTree>
    <p:extLst>
      <p:ext uri="{BB962C8B-B14F-4D97-AF65-F5344CB8AC3E}">
        <p14:creationId xmlns:p14="http://schemas.microsoft.com/office/powerpoint/2010/main" val="3258334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228600"/>
            <a:ext cx="8382000" cy="5078313"/>
          </a:xfrm>
          <a:prstGeom prst="rect">
            <a:avLst/>
          </a:prstGeom>
          <a:noFill/>
        </p:spPr>
        <p:txBody>
          <a:bodyPr wrap="square" rtlCol="0">
            <a:spAutoFit/>
          </a:bodyPr>
          <a:lstStyle/>
          <a:p>
            <a:endParaRPr lang="en-US" b="1" dirty="0" smtClean="0"/>
          </a:p>
          <a:p>
            <a:r>
              <a:rPr lang="en-US" b="1" dirty="0" smtClean="0">
                <a:solidFill>
                  <a:srgbClr val="7030A0"/>
                </a:solidFill>
              </a:rPr>
              <a:t>1.0   INTRODUCTION</a:t>
            </a:r>
          </a:p>
          <a:p>
            <a:pPr algn="just"/>
            <a:r>
              <a:rPr lang="en-US" dirty="0" smtClean="0"/>
              <a:t/>
            </a:r>
            <a:br>
              <a:rPr lang="en-US" dirty="0" smtClean="0"/>
            </a:br>
            <a:r>
              <a:rPr lang="en-US" dirty="0" smtClean="0"/>
              <a:t>The purpose of this lecture and the discussion that would follow is to give participants basic grounding on the administrative practices/procedure, minutes and report writing of the public service. This is to enable them perform proficiently, develop professionally and to even guide their juniors on the job. The lesson should be seen as an abridgement of a very broad and diverse subject, which can be grasped and exploited for self-development by any person who is serious to make a successful career.</a:t>
            </a:r>
            <a:r>
              <a:rPr lang="en-US" dirty="0" smtClean="0">
                <a:effectLst/>
              </a:rPr>
              <a:t/>
            </a:r>
            <a:br>
              <a:rPr lang="en-US" dirty="0" smtClean="0">
                <a:effectLst/>
              </a:rPr>
            </a:br>
            <a:r>
              <a:rPr lang="en-US" dirty="0" smtClean="0"/>
              <a:t> </a:t>
            </a:r>
            <a:r>
              <a:rPr lang="en-US" dirty="0" smtClean="0">
                <a:effectLst/>
              </a:rPr>
              <a:t/>
            </a:r>
            <a:br>
              <a:rPr lang="en-US" dirty="0" smtClean="0">
                <a:effectLst/>
              </a:rPr>
            </a:br>
            <a:r>
              <a:rPr lang="en-US" dirty="0" smtClean="0"/>
              <a:t>The key ingredient of a good Administrator or Officer in the public service is ability to communicate effectively to various stakeholders as the occasion demands. Government business is based, very largely on, laid down procedures, methods and practices. Therefore, it has its own ways of communicating in its own unique way of writing. Report writing and recording of proceedings of a meeting are parts of various forms of communicating in our bureaucracy. The significant purpose of communication is to pass information to the appropriate quarters </a:t>
            </a:r>
            <a:r>
              <a:rPr lang="en-US" dirty="0" smtClean="0">
                <a:effectLst/>
              </a:rPr>
              <a:t/>
            </a:r>
            <a:br>
              <a:rPr lang="en-US" dirty="0" smtClean="0">
                <a:effectLst/>
              </a:rPr>
            </a:br>
            <a:r>
              <a:rPr lang="en-GB" dirty="0" smtClean="0"/>
              <a:t> </a:t>
            </a:r>
            <a:endParaRPr lang="en-US" dirty="0"/>
          </a:p>
        </p:txBody>
      </p:sp>
    </p:spTree>
    <p:extLst>
      <p:ext uri="{BB962C8B-B14F-4D97-AF65-F5344CB8AC3E}">
        <p14:creationId xmlns:p14="http://schemas.microsoft.com/office/powerpoint/2010/main" val="4182960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382000" cy="6186309"/>
          </a:xfrm>
          <a:prstGeom prst="rect">
            <a:avLst/>
          </a:prstGeom>
          <a:noFill/>
        </p:spPr>
        <p:txBody>
          <a:bodyPr wrap="square" rtlCol="0">
            <a:spAutoFit/>
          </a:bodyPr>
          <a:lstStyle/>
          <a:p>
            <a:r>
              <a:rPr lang="en-US" b="1" dirty="0" smtClean="0">
                <a:solidFill>
                  <a:srgbClr val="7030A0"/>
                </a:solidFill>
              </a:rPr>
              <a:t>6.0   QUALITIES </a:t>
            </a:r>
            <a:r>
              <a:rPr lang="en-US" b="1" dirty="0">
                <a:solidFill>
                  <a:srgbClr val="7030A0"/>
                </a:solidFill>
              </a:rPr>
              <a:t>OF A GOOD REPORT </a:t>
            </a:r>
            <a:endParaRPr lang="en-US" dirty="0">
              <a:solidFill>
                <a:srgbClr val="7030A0"/>
              </a:solidFill>
            </a:endParaRPr>
          </a:p>
          <a:p>
            <a:r>
              <a:rPr lang="en-US" dirty="0">
                <a:solidFill>
                  <a:srgbClr val="FF0000"/>
                </a:solidFill>
              </a:rPr>
              <a:t>•</a:t>
            </a:r>
            <a:r>
              <a:rPr lang="en-US" dirty="0"/>
              <a:t> Be clear; </a:t>
            </a:r>
          </a:p>
          <a:p>
            <a:r>
              <a:rPr lang="en-US" dirty="0">
                <a:solidFill>
                  <a:srgbClr val="FF0000"/>
                </a:solidFill>
              </a:rPr>
              <a:t>•</a:t>
            </a:r>
            <a:r>
              <a:rPr lang="en-US" dirty="0"/>
              <a:t> Complete; </a:t>
            </a:r>
          </a:p>
          <a:p>
            <a:r>
              <a:rPr lang="en-US" dirty="0">
                <a:solidFill>
                  <a:srgbClr val="FF0000"/>
                </a:solidFill>
              </a:rPr>
              <a:t>•</a:t>
            </a:r>
            <a:r>
              <a:rPr lang="en-US" dirty="0"/>
              <a:t> Concise; </a:t>
            </a:r>
          </a:p>
          <a:p>
            <a:r>
              <a:rPr lang="en-US" dirty="0">
                <a:solidFill>
                  <a:srgbClr val="FF0000"/>
                </a:solidFill>
              </a:rPr>
              <a:t>•</a:t>
            </a:r>
            <a:r>
              <a:rPr lang="en-US" dirty="0"/>
              <a:t> Correct; and</a:t>
            </a:r>
          </a:p>
          <a:p>
            <a:r>
              <a:rPr lang="en-US" dirty="0">
                <a:solidFill>
                  <a:srgbClr val="FF0000"/>
                </a:solidFill>
              </a:rPr>
              <a:t>•</a:t>
            </a:r>
            <a:r>
              <a:rPr lang="en-US" dirty="0"/>
              <a:t> Neat. </a:t>
            </a:r>
          </a:p>
          <a:p>
            <a:r>
              <a:rPr lang="en-US" dirty="0"/>
              <a:t> </a:t>
            </a:r>
          </a:p>
          <a:p>
            <a:r>
              <a:rPr lang="en-US" b="1" dirty="0" smtClean="0">
                <a:solidFill>
                  <a:srgbClr val="7030A0"/>
                </a:solidFill>
              </a:rPr>
              <a:t>7.0   TIPS </a:t>
            </a:r>
            <a:r>
              <a:rPr lang="en-US" b="1" dirty="0">
                <a:solidFill>
                  <a:srgbClr val="7030A0"/>
                </a:solidFill>
              </a:rPr>
              <a:t>OF A GOOD REPORT </a:t>
            </a:r>
            <a:endParaRPr lang="en-US" dirty="0">
              <a:solidFill>
                <a:srgbClr val="7030A0"/>
              </a:solidFill>
            </a:endParaRPr>
          </a:p>
          <a:p>
            <a:r>
              <a:rPr lang="en-US" dirty="0">
                <a:solidFill>
                  <a:srgbClr val="FF0000"/>
                </a:solidFill>
              </a:rPr>
              <a:t>• </a:t>
            </a:r>
            <a:r>
              <a:rPr lang="en-US" dirty="0"/>
              <a:t>Must be understood by the end user.  Must speak to self </a:t>
            </a:r>
          </a:p>
          <a:p>
            <a:r>
              <a:rPr lang="en-US" dirty="0">
                <a:solidFill>
                  <a:srgbClr val="FF0000"/>
                </a:solidFill>
              </a:rPr>
              <a:t>•</a:t>
            </a:r>
            <a:r>
              <a:rPr lang="en-US" dirty="0"/>
              <a:t> written in simple language devoid of technical jargons and ‘big words’. </a:t>
            </a:r>
          </a:p>
          <a:p>
            <a:r>
              <a:rPr lang="en-US" dirty="0">
                <a:solidFill>
                  <a:srgbClr val="FF0000"/>
                </a:solidFill>
              </a:rPr>
              <a:t>•</a:t>
            </a:r>
            <a:r>
              <a:rPr lang="en-US" dirty="0"/>
              <a:t> main report be first written in draft form to give room for corrections and additions. </a:t>
            </a:r>
          </a:p>
          <a:p>
            <a:r>
              <a:rPr lang="en-US" dirty="0">
                <a:solidFill>
                  <a:srgbClr val="FF0000"/>
                </a:solidFill>
              </a:rPr>
              <a:t>•</a:t>
            </a:r>
            <a:r>
              <a:rPr lang="en-US" dirty="0"/>
              <a:t> essence of writing the report is not to impress the reader but to express views and </a:t>
            </a:r>
          </a:p>
          <a:p>
            <a:r>
              <a:rPr lang="en-US" dirty="0"/>
              <a:t>  opinions. </a:t>
            </a:r>
          </a:p>
          <a:p>
            <a:r>
              <a:rPr lang="en-US" dirty="0">
                <a:solidFill>
                  <a:srgbClr val="FF0000"/>
                </a:solidFill>
              </a:rPr>
              <a:t>•</a:t>
            </a:r>
            <a:r>
              <a:rPr lang="en-US" dirty="0"/>
              <a:t> Short sentences are recommended as they are more easily understood and </a:t>
            </a:r>
          </a:p>
          <a:p>
            <a:r>
              <a:rPr lang="en-US" dirty="0"/>
              <a:t>  assimilated. </a:t>
            </a:r>
          </a:p>
          <a:p>
            <a:r>
              <a:rPr lang="en-US" dirty="0">
                <a:solidFill>
                  <a:srgbClr val="FF0000"/>
                </a:solidFill>
              </a:rPr>
              <a:t>•</a:t>
            </a:r>
            <a:r>
              <a:rPr lang="en-US" dirty="0"/>
              <a:t> ensure logical sequence and comprehension. </a:t>
            </a:r>
          </a:p>
          <a:p>
            <a:r>
              <a:rPr lang="en-US" dirty="0">
                <a:solidFill>
                  <a:srgbClr val="FF0000"/>
                </a:solidFill>
              </a:rPr>
              <a:t>•</a:t>
            </a:r>
            <a:r>
              <a:rPr lang="en-US" dirty="0"/>
              <a:t> Simplicity of Language - written in the passive, rather than the active voice, for e.g. </a:t>
            </a:r>
          </a:p>
          <a:p>
            <a:r>
              <a:rPr lang="en-US" dirty="0">
                <a:solidFill>
                  <a:srgbClr val="FF0000"/>
                </a:solidFill>
              </a:rPr>
              <a:t>–</a:t>
            </a:r>
            <a:r>
              <a:rPr lang="en-US" dirty="0"/>
              <a:t> “I want you to note that…” (Active voice) </a:t>
            </a:r>
          </a:p>
          <a:p>
            <a:r>
              <a:rPr lang="en-US" dirty="0">
                <a:solidFill>
                  <a:srgbClr val="FF0000"/>
                </a:solidFill>
              </a:rPr>
              <a:t>–</a:t>
            </a:r>
            <a:r>
              <a:rPr lang="en-US" dirty="0"/>
              <a:t> “It should be noted that…” (Passive voice) </a:t>
            </a:r>
          </a:p>
          <a:p>
            <a:r>
              <a:rPr lang="en-US" dirty="0">
                <a:solidFill>
                  <a:srgbClr val="FF0000"/>
                </a:solidFill>
              </a:rPr>
              <a:t>–</a:t>
            </a:r>
            <a:r>
              <a:rPr lang="en-US" dirty="0"/>
              <a:t> Review to dot the “I” and cross the “t’, to check for bad grammar, spellings, mistakes, </a:t>
            </a:r>
          </a:p>
          <a:p>
            <a:r>
              <a:rPr lang="en-US" dirty="0"/>
              <a:t>   errors arising from punctuation, omission, clarity, etc. </a:t>
            </a:r>
          </a:p>
          <a:p>
            <a:endParaRPr lang="en-US" dirty="0"/>
          </a:p>
        </p:txBody>
      </p:sp>
    </p:spTree>
    <p:extLst>
      <p:ext uri="{BB962C8B-B14F-4D97-AF65-F5344CB8AC3E}">
        <p14:creationId xmlns:p14="http://schemas.microsoft.com/office/powerpoint/2010/main" val="3027321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382000" cy="7186583"/>
          </a:xfrm>
          <a:prstGeom prst="rect">
            <a:avLst/>
          </a:prstGeom>
          <a:noFill/>
        </p:spPr>
        <p:txBody>
          <a:bodyPr wrap="square" rtlCol="0">
            <a:spAutoFit/>
          </a:bodyPr>
          <a:lstStyle/>
          <a:p>
            <a:r>
              <a:rPr lang="en-US" sz="1700" b="1" dirty="0" smtClean="0">
                <a:solidFill>
                  <a:srgbClr val="7030A0"/>
                </a:solidFill>
              </a:rPr>
              <a:t>8.0</a:t>
            </a:r>
            <a:r>
              <a:rPr lang="en-US" sz="1700" b="1" dirty="0"/>
              <a:t> </a:t>
            </a:r>
            <a:r>
              <a:rPr lang="en-US" sz="1700" b="1" dirty="0" smtClean="0"/>
              <a:t>   </a:t>
            </a:r>
            <a:r>
              <a:rPr lang="en-US" sz="1700" b="1" dirty="0" smtClean="0">
                <a:solidFill>
                  <a:srgbClr val="7030A0"/>
                </a:solidFill>
              </a:rPr>
              <a:t>TIPS </a:t>
            </a:r>
            <a:r>
              <a:rPr lang="en-US" sz="1700" b="1" dirty="0" smtClean="0">
                <a:solidFill>
                  <a:srgbClr val="7030A0"/>
                </a:solidFill>
              </a:rPr>
              <a:t>OF SUCCESSFUL REPORT </a:t>
            </a:r>
            <a:endParaRPr lang="en-US" sz="1700" dirty="0" smtClean="0">
              <a:solidFill>
                <a:srgbClr val="7030A0"/>
              </a:solidFill>
            </a:endParaRPr>
          </a:p>
          <a:p>
            <a:r>
              <a:rPr lang="en-US" sz="1700" b="1" u="sng" dirty="0" smtClean="0">
                <a:solidFill>
                  <a:srgbClr val="7030A0"/>
                </a:solidFill>
              </a:rPr>
              <a:t>Layout</a:t>
            </a:r>
            <a:r>
              <a:rPr lang="en-US" sz="1700" b="1" u="sng" dirty="0" smtClean="0"/>
              <a:t> </a:t>
            </a:r>
            <a:endParaRPr lang="en-US" sz="1700" dirty="0" smtClean="0"/>
          </a:p>
          <a:p>
            <a:r>
              <a:rPr lang="en-US" sz="1700" dirty="0" smtClean="0"/>
              <a:t>The numbering system used in a report is often a very important aid to easy reading and full understanding of the contents. The main Sections should be numbered in Arabic numerals: 1, 2, 3, etc. The sub-paragraphs should be given decimal numbers, e.g., 1.1. 1.2, 1.3, etc. These could be further divided into 1.1.1, 1.1.2, 1.1.3, 1.1.4, etc. </a:t>
            </a:r>
          </a:p>
          <a:p>
            <a:r>
              <a:rPr lang="en-US" sz="1700" dirty="0" smtClean="0"/>
              <a:t> </a:t>
            </a:r>
          </a:p>
          <a:p>
            <a:r>
              <a:rPr lang="en-US" sz="1700" b="1" dirty="0" smtClean="0">
                <a:solidFill>
                  <a:srgbClr val="7030A0"/>
                </a:solidFill>
              </a:rPr>
              <a:t>9.0  IN </a:t>
            </a:r>
            <a:r>
              <a:rPr lang="en-US" sz="1700" b="1" dirty="0" smtClean="0">
                <a:solidFill>
                  <a:srgbClr val="7030A0"/>
                </a:solidFill>
              </a:rPr>
              <a:t>CONCLUSION:</a:t>
            </a:r>
            <a:r>
              <a:rPr lang="en-US" sz="1700" dirty="0" smtClean="0">
                <a:solidFill>
                  <a:srgbClr val="7030A0"/>
                </a:solidFill>
              </a:rPr>
              <a:t> </a:t>
            </a:r>
          </a:p>
          <a:p>
            <a:r>
              <a:rPr lang="en-US" sz="1700" dirty="0" smtClean="0"/>
              <a:t>Effective administrative practices, accurate minute-taking, and clear report writing are essential skills for any organization to succeed. By implementing the best practices and guidelines outlined in this presentation, you will be able to enhance your productivity, improve communication, and make informed decisions.</a:t>
            </a:r>
          </a:p>
          <a:p>
            <a:r>
              <a:rPr lang="en-US" sz="1700" dirty="0" smtClean="0"/>
              <a:t> </a:t>
            </a:r>
          </a:p>
          <a:p>
            <a:r>
              <a:rPr lang="en-US" sz="1700" dirty="0" smtClean="0"/>
              <a:t>Remember, accurate and timely documentation is crucial for accountability, transparency, and future reference. By mastering the art of minute-taking and report writing, you will be able to effectively capture and communicate important information, drive progress, and achieve your goals.</a:t>
            </a:r>
          </a:p>
          <a:p>
            <a:r>
              <a:rPr lang="en-US" sz="1700" dirty="0" smtClean="0"/>
              <a:t> </a:t>
            </a:r>
          </a:p>
          <a:p>
            <a:r>
              <a:rPr lang="en-US" sz="1700" b="1" dirty="0" smtClean="0"/>
              <a:t>Let's recap the key takeaways from this presentation</a:t>
            </a:r>
            <a:r>
              <a:rPr lang="en-US" sz="1700" dirty="0" smtClean="0"/>
              <a:t>:</a:t>
            </a:r>
          </a:p>
          <a:p>
            <a:r>
              <a:rPr lang="en-US" sz="1700" dirty="0" smtClean="0">
                <a:solidFill>
                  <a:srgbClr val="FF0000"/>
                </a:solidFill>
              </a:rPr>
              <a:t>-</a:t>
            </a:r>
            <a:r>
              <a:rPr lang="en-US" sz="1700" dirty="0" smtClean="0"/>
              <a:t> Effective administrative practices are crucial for organizational success;</a:t>
            </a:r>
          </a:p>
          <a:p>
            <a:r>
              <a:rPr lang="en-US" sz="1700" dirty="0" smtClean="0">
                <a:solidFill>
                  <a:srgbClr val="FF0000"/>
                </a:solidFill>
              </a:rPr>
              <a:t>- </a:t>
            </a:r>
            <a:r>
              <a:rPr lang="en-US" sz="1700" dirty="0" smtClean="0"/>
              <a:t>Accurate minute-taking is essential for capturing important information;</a:t>
            </a:r>
          </a:p>
          <a:p>
            <a:r>
              <a:rPr lang="en-US" sz="1700" dirty="0" smtClean="0">
                <a:solidFill>
                  <a:srgbClr val="FF0000"/>
                </a:solidFill>
              </a:rPr>
              <a:t>-</a:t>
            </a:r>
            <a:r>
              <a:rPr lang="en-US" sz="1700" dirty="0" smtClean="0"/>
              <a:t> Clear report writing is critical for communicating findings and recommendations; and</a:t>
            </a:r>
          </a:p>
          <a:p>
            <a:r>
              <a:rPr lang="en-US" sz="1700" dirty="0" smtClean="0">
                <a:solidFill>
                  <a:srgbClr val="FF0000"/>
                </a:solidFill>
              </a:rPr>
              <a:t>-</a:t>
            </a:r>
            <a:r>
              <a:rPr lang="en-US" sz="1700" dirty="0" smtClean="0"/>
              <a:t> Best practices and guidelines should be followed to ensure consistency and quality.</a:t>
            </a:r>
          </a:p>
          <a:p>
            <a:r>
              <a:rPr lang="en-US" sz="1700" dirty="0" smtClean="0"/>
              <a:t> </a:t>
            </a:r>
            <a:r>
              <a:rPr lang="en-US" sz="1700" dirty="0" smtClean="0"/>
              <a:t>Thank </a:t>
            </a:r>
            <a:r>
              <a:rPr lang="en-US" sz="1700" dirty="0" smtClean="0"/>
              <a:t>you for your attention, and I welcome any questions or feedback you may have.</a:t>
            </a:r>
          </a:p>
          <a:p>
            <a:r>
              <a:rPr lang="en-GB" dirty="0" smtClean="0"/>
              <a:t> </a:t>
            </a:r>
            <a:endParaRPr lang="en-US" dirty="0" smtClean="0"/>
          </a:p>
          <a:p>
            <a:endParaRPr lang="en-US" dirty="0"/>
          </a:p>
        </p:txBody>
      </p:sp>
    </p:spTree>
    <p:extLst>
      <p:ext uri="{BB962C8B-B14F-4D97-AF65-F5344CB8AC3E}">
        <p14:creationId xmlns:p14="http://schemas.microsoft.com/office/powerpoint/2010/main" val="1075093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763000" cy="6678751"/>
          </a:xfrm>
          <a:prstGeom prst="rect">
            <a:avLst/>
          </a:prstGeom>
          <a:noFill/>
        </p:spPr>
        <p:txBody>
          <a:bodyPr wrap="square" rtlCol="0">
            <a:spAutoFit/>
          </a:bodyPr>
          <a:lstStyle/>
          <a:p>
            <a:endParaRPr lang="en-US" sz="1400" b="1" dirty="0" smtClean="0"/>
          </a:p>
          <a:p>
            <a:r>
              <a:rPr lang="en-US" sz="1400" b="1" dirty="0" smtClean="0">
                <a:solidFill>
                  <a:srgbClr val="7030A0"/>
                </a:solidFill>
              </a:rPr>
              <a:t>1.1   </a:t>
            </a:r>
            <a:r>
              <a:rPr lang="en-US" b="1" dirty="0" smtClean="0">
                <a:solidFill>
                  <a:srgbClr val="7030A0"/>
                </a:solidFill>
              </a:rPr>
              <a:t>LEARNING </a:t>
            </a:r>
            <a:r>
              <a:rPr lang="en-US" b="1" dirty="0">
                <a:solidFill>
                  <a:srgbClr val="7030A0"/>
                </a:solidFill>
              </a:rPr>
              <a:t>OBJECTIVES</a:t>
            </a:r>
            <a:r>
              <a:rPr lang="en-US" dirty="0">
                <a:solidFill>
                  <a:srgbClr val="7030A0"/>
                </a:solidFill>
              </a:rPr>
              <a:t>: </a:t>
            </a:r>
            <a:r>
              <a:rPr lang="en-US" dirty="0" smtClean="0">
                <a:solidFill>
                  <a:srgbClr val="7030A0"/>
                </a:solidFill>
              </a:rPr>
              <a:t> </a:t>
            </a:r>
            <a:endParaRPr lang="en-US" dirty="0" smtClean="0">
              <a:solidFill>
                <a:srgbClr val="7030A0"/>
              </a:solidFill>
            </a:endParaRPr>
          </a:p>
          <a:p>
            <a:r>
              <a:rPr lang="en-US" dirty="0" smtClean="0"/>
              <a:t>At </a:t>
            </a:r>
            <a:r>
              <a:rPr lang="en-US" dirty="0"/>
              <a:t>the end of this Presentation, </a:t>
            </a:r>
            <a:r>
              <a:rPr lang="en-US" dirty="0" smtClean="0"/>
              <a:t> participants </a:t>
            </a:r>
            <a:r>
              <a:rPr lang="en-US" dirty="0"/>
              <a:t>will be able to: </a:t>
            </a:r>
            <a:endParaRPr lang="en-US" dirty="0" smtClean="0">
              <a:effectLst/>
            </a:endParaRPr>
          </a:p>
          <a:p>
            <a:r>
              <a:rPr lang="en-US" dirty="0">
                <a:solidFill>
                  <a:srgbClr val="FF0000"/>
                </a:solidFill>
              </a:rPr>
              <a:t>▪</a:t>
            </a:r>
            <a:r>
              <a:rPr lang="en-US" dirty="0"/>
              <a:t> </a:t>
            </a:r>
            <a:r>
              <a:rPr lang="en-US" dirty="0" smtClean="0"/>
              <a:t>Identify </a:t>
            </a:r>
            <a:r>
              <a:rPr lang="en-US" dirty="0"/>
              <a:t>basic administrative practices; </a:t>
            </a:r>
            <a:endParaRPr lang="en-US" dirty="0" smtClean="0">
              <a:effectLst/>
            </a:endParaRPr>
          </a:p>
          <a:p>
            <a:r>
              <a:rPr lang="en-US" dirty="0">
                <a:solidFill>
                  <a:srgbClr val="FF0000"/>
                </a:solidFill>
              </a:rPr>
              <a:t>▪</a:t>
            </a:r>
            <a:r>
              <a:rPr lang="en-US" dirty="0"/>
              <a:t> discuss and list procedure for minutes writing; </a:t>
            </a:r>
            <a:endParaRPr lang="en-US" dirty="0" smtClean="0">
              <a:effectLst/>
            </a:endParaRPr>
          </a:p>
          <a:p>
            <a:r>
              <a:rPr lang="en-US" dirty="0">
                <a:solidFill>
                  <a:srgbClr val="FF0000"/>
                </a:solidFill>
              </a:rPr>
              <a:t>▪</a:t>
            </a:r>
            <a:r>
              <a:rPr lang="en-US" dirty="0"/>
              <a:t> Understand the use and need of minutes of meeting; and</a:t>
            </a:r>
            <a:endParaRPr lang="en-US" dirty="0" smtClean="0">
              <a:effectLst/>
            </a:endParaRPr>
          </a:p>
          <a:p>
            <a:r>
              <a:rPr lang="en-US" dirty="0">
                <a:solidFill>
                  <a:srgbClr val="FF0000"/>
                </a:solidFill>
              </a:rPr>
              <a:t>▪</a:t>
            </a:r>
            <a:r>
              <a:rPr lang="en-US" dirty="0"/>
              <a:t> Note the importance and procedure of report writing in an organization, </a:t>
            </a:r>
            <a:endParaRPr lang="en-US" dirty="0" smtClean="0">
              <a:effectLst/>
            </a:endParaRPr>
          </a:p>
          <a:p>
            <a:r>
              <a:rPr lang="en-US" dirty="0"/>
              <a:t> </a:t>
            </a:r>
            <a:endParaRPr lang="en-US" dirty="0" smtClean="0">
              <a:effectLst/>
            </a:endParaRPr>
          </a:p>
          <a:p>
            <a:r>
              <a:rPr lang="en-US" b="1" dirty="0" smtClean="0">
                <a:solidFill>
                  <a:srgbClr val="7030A0"/>
                </a:solidFill>
              </a:rPr>
              <a:t>2.0  BASICS </a:t>
            </a:r>
            <a:r>
              <a:rPr lang="en-US" b="1" dirty="0">
                <a:solidFill>
                  <a:srgbClr val="7030A0"/>
                </a:solidFill>
              </a:rPr>
              <a:t>OF ADMINISTRATIVE PRACTICES </a:t>
            </a:r>
            <a:endParaRPr lang="en-US" dirty="0" smtClean="0">
              <a:solidFill>
                <a:srgbClr val="7030A0"/>
              </a:solidFill>
              <a:effectLst/>
            </a:endParaRPr>
          </a:p>
          <a:p>
            <a:r>
              <a:rPr lang="en-US" dirty="0"/>
              <a:t>Administrative procedure is the established process and method of conducting business in an office. It is either stipulated by written regulation or developed out of traditional practice. The essence is to provide standard guide to personnel and outsiders. It is important to note that apart from admin. procedure there are also technical operational procedures/processes for certain depts. </a:t>
            </a:r>
            <a:endParaRPr lang="en-US" dirty="0" smtClean="0">
              <a:effectLst/>
            </a:endParaRPr>
          </a:p>
          <a:p>
            <a:r>
              <a:rPr lang="en-US" dirty="0"/>
              <a:t> </a:t>
            </a:r>
            <a:endParaRPr lang="en-US" dirty="0" smtClean="0">
              <a:effectLst/>
            </a:endParaRPr>
          </a:p>
          <a:p>
            <a:r>
              <a:rPr lang="en-US" b="1" dirty="0" smtClean="0">
                <a:solidFill>
                  <a:srgbClr val="7030A0"/>
                </a:solidFill>
              </a:rPr>
              <a:t>2.1  SOME SUBJECTS OF PRACTICES:</a:t>
            </a:r>
            <a:r>
              <a:rPr lang="en-US" dirty="0" smtClean="0">
                <a:solidFill>
                  <a:srgbClr val="7030A0"/>
                </a:solidFill>
              </a:rPr>
              <a:t>  </a:t>
            </a:r>
          </a:p>
          <a:p>
            <a:r>
              <a:rPr lang="en-US" dirty="0" smtClean="0"/>
              <a:t>Some subjects for which there are practices </a:t>
            </a:r>
            <a:r>
              <a:rPr lang="en-US" dirty="0" err="1" smtClean="0"/>
              <a:t>vis</a:t>
            </a:r>
            <a:r>
              <a:rPr lang="en-US" dirty="0" smtClean="0"/>
              <a:t>-a-</a:t>
            </a:r>
            <a:r>
              <a:rPr lang="en-US" dirty="0" err="1" smtClean="0"/>
              <a:t>vis</a:t>
            </a:r>
            <a:r>
              <a:rPr lang="en-US" dirty="0" smtClean="0"/>
              <a:t> procedures are: </a:t>
            </a:r>
            <a:endParaRPr lang="en-US" dirty="0" smtClean="0">
              <a:effectLst/>
            </a:endParaRPr>
          </a:p>
          <a:p>
            <a:r>
              <a:rPr lang="en-US" dirty="0" smtClean="0">
                <a:solidFill>
                  <a:srgbClr val="FF0000"/>
                </a:solidFill>
              </a:rPr>
              <a:t>•</a:t>
            </a:r>
            <a:r>
              <a:rPr lang="en-US" dirty="0" smtClean="0"/>
              <a:t> </a:t>
            </a:r>
            <a:r>
              <a:rPr lang="en-US" dirty="0"/>
              <a:t>Correspondence (in-coming &amp; out-going) </a:t>
            </a:r>
            <a:endParaRPr lang="en-US" dirty="0" smtClean="0">
              <a:effectLst/>
            </a:endParaRPr>
          </a:p>
          <a:p>
            <a:r>
              <a:rPr lang="en-US" dirty="0">
                <a:solidFill>
                  <a:srgbClr val="FF0000"/>
                </a:solidFill>
              </a:rPr>
              <a:t>•</a:t>
            </a:r>
            <a:r>
              <a:rPr lang="en-US" dirty="0"/>
              <a:t> Decision making </a:t>
            </a:r>
            <a:endParaRPr lang="en-US" dirty="0" smtClean="0">
              <a:effectLst/>
            </a:endParaRPr>
          </a:p>
          <a:p>
            <a:r>
              <a:rPr lang="en-US" dirty="0">
                <a:solidFill>
                  <a:srgbClr val="FF0000"/>
                </a:solidFill>
              </a:rPr>
              <a:t>•</a:t>
            </a:r>
            <a:r>
              <a:rPr lang="en-US" dirty="0"/>
              <a:t> Meetings </a:t>
            </a:r>
            <a:endParaRPr lang="en-US" dirty="0" smtClean="0">
              <a:effectLst/>
            </a:endParaRPr>
          </a:p>
          <a:p>
            <a:r>
              <a:rPr lang="en-US" dirty="0">
                <a:solidFill>
                  <a:srgbClr val="FF0000"/>
                </a:solidFill>
              </a:rPr>
              <a:t>•</a:t>
            </a:r>
            <a:r>
              <a:rPr lang="en-US" dirty="0"/>
              <a:t> Tender (procurement &amp; disposal) </a:t>
            </a:r>
            <a:endParaRPr lang="en-US" dirty="0" smtClean="0">
              <a:effectLst/>
            </a:endParaRPr>
          </a:p>
          <a:p>
            <a:r>
              <a:rPr lang="en-US" dirty="0">
                <a:solidFill>
                  <a:srgbClr val="FF0000"/>
                </a:solidFill>
              </a:rPr>
              <a:t>•</a:t>
            </a:r>
            <a:r>
              <a:rPr lang="en-US" dirty="0"/>
              <a:t> Recruitment (employment) </a:t>
            </a:r>
            <a:endParaRPr lang="en-US" dirty="0" smtClean="0">
              <a:effectLst/>
            </a:endParaRPr>
          </a:p>
          <a:p>
            <a:r>
              <a:rPr lang="en-US" dirty="0">
                <a:solidFill>
                  <a:srgbClr val="FF0000"/>
                </a:solidFill>
              </a:rPr>
              <a:t>•</a:t>
            </a:r>
            <a:r>
              <a:rPr lang="en-US" dirty="0"/>
              <a:t> Discipline </a:t>
            </a:r>
            <a:endParaRPr lang="en-US" dirty="0" smtClean="0">
              <a:effectLst/>
            </a:endParaRPr>
          </a:p>
          <a:p>
            <a:endParaRPr lang="en-US" dirty="0"/>
          </a:p>
        </p:txBody>
      </p:sp>
    </p:spTree>
    <p:extLst>
      <p:ext uri="{BB962C8B-B14F-4D97-AF65-F5344CB8AC3E}">
        <p14:creationId xmlns:p14="http://schemas.microsoft.com/office/powerpoint/2010/main" val="3913857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
            <a:ext cx="8763000" cy="7278916"/>
          </a:xfrm>
          <a:prstGeom prst="rect">
            <a:avLst/>
          </a:prstGeom>
          <a:noFill/>
        </p:spPr>
        <p:txBody>
          <a:bodyPr wrap="square" rtlCol="0">
            <a:spAutoFit/>
          </a:bodyPr>
          <a:lstStyle/>
          <a:p>
            <a:r>
              <a:rPr lang="en-US" sz="1400" b="1" dirty="0" smtClean="0">
                <a:solidFill>
                  <a:srgbClr val="7030A0"/>
                </a:solidFill>
              </a:rPr>
              <a:t>SOME </a:t>
            </a:r>
            <a:r>
              <a:rPr lang="en-US" sz="1400" b="1" dirty="0">
                <a:solidFill>
                  <a:srgbClr val="7030A0"/>
                </a:solidFill>
              </a:rPr>
              <a:t>SUBJECTS OF </a:t>
            </a:r>
            <a:r>
              <a:rPr lang="en-US" sz="1400" b="1" dirty="0" smtClean="0">
                <a:solidFill>
                  <a:srgbClr val="7030A0"/>
                </a:solidFill>
              </a:rPr>
              <a:t>PRACTICES (CONTINUES)</a:t>
            </a:r>
            <a:r>
              <a:rPr lang="en-US" sz="1400" dirty="0" smtClean="0">
                <a:solidFill>
                  <a:srgbClr val="7030A0"/>
                </a:solidFill>
              </a:rPr>
              <a:t>  </a:t>
            </a:r>
            <a:endParaRPr lang="en-US" sz="1400" dirty="0">
              <a:solidFill>
                <a:srgbClr val="7030A0"/>
              </a:solidFill>
            </a:endParaRPr>
          </a:p>
          <a:p>
            <a:pPr marL="115888" indent="-115888">
              <a:buClr>
                <a:srgbClr val="FF0000"/>
              </a:buClr>
              <a:buFont typeface="Arial" pitchFamily="34" charset="0"/>
              <a:buChar char="•"/>
              <a:tabLst>
                <a:tab pos="115888" algn="l"/>
              </a:tabLst>
            </a:pPr>
            <a:r>
              <a:rPr lang="en-US" sz="1450" dirty="0" smtClean="0"/>
              <a:t>Promotion </a:t>
            </a:r>
            <a:endParaRPr lang="en-US" sz="1450" dirty="0" smtClean="0">
              <a:effectLst/>
            </a:endParaRPr>
          </a:p>
          <a:p>
            <a:r>
              <a:rPr lang="en-US" sz="1450" dirty="0">
                <a:solidFill>
                  <a:srgbClr val="FF0000"/>
                </a:solidFill>
              </a:rPr>
              <a:t>•</a:t>
            </a:r>
            <a:r>
              <a:rPr lang="en-US" sz="1450" dirty="0"/>
              <a:t> </a:t>
            </a:r>
            <a:r>
              <a:rPr lang="en-US" sz="1450" dirty="0" smtClean="0"/>
              <a:t>Budgeting </a:t>
            </a:r>
            <a:endParaRPr lang="en-US" sz="1450" dirty="0" smtClean="0">
              <a:effectLst/>
            </a:endParaRPr>
          </a:p>
          <a:p>
            <a:r>
              <a:rPr lang="en-US" sz="1450" dirty="0">
                <a:solidFill>
                  <a:srgbClr val="FF0000"/>
                </a:solidFill>
              </a:rPr>
              <a:t>•</a:t>
            </a:r>
            <a:r>
              <a:rPr lang="en-US" sz="1450" dirty="0"/>
              <a:t> Payment </a:t>
            </a:r>
            <a:endParaRPr lang="en-US" sz="1450" dirty="0" smtClean="0">
              <a:effectLst/>
            </a:endParaRPr>
          </a:p>
          <a:p>
            <a:r>
              <a:rPr lang="en-US" sz="1450" dirty="0">
                <a:solidFill>
                  <a:srgbClr val="FF0000"/>
                </a:solidFill>
              </a:rPr>
              <a:t>•</a:t>
            </a:r>
            <a:r>
              <a:rPr lang="en-US" sz="1450" dirty="0"/>
              <a:t> Record management </a:t>
            </a:r>
            <a:endParaRPr lang="en-US" sz="1450" dirty="0" smtClean="0">
              <a:effectLst/>
            </a:endParaRPr>
          </a:p>
          <a:p>
            <a:r>
              <a:rPr lang="en-US" sz="1450" dirty="0">
                <a:solidFill>
                  <a:srgbClr val="FF0000"/>
                </a:solidFill>
              </a:rPr>
              <a:t>•</a:t>
            </a:r>
            <a:r>
              <a:rPr lang="en-US" sz="1450" dirty="0"/>
              <a:t> Stores </a:t>
            </a:r>
            <a:endParaRPr lang="en-US" sz="1450" dirty="0" smtClean="0">
              <a:effectLst/>
            </a:endParaRPr>
          </a:p>
          <a:p>
            <a:r>
              <a:rPr lang="en-US" sz="1450" dirty="0">
                <a:solidFill>
                  <a:srgbClr val="FF0000"/>
                </a:solidFill>
              </a:rPr>
              <a:t>•</a:t>
            </a:r>
            <a:r>
              <a:rPr lang="en-US" sz="1450" dirty="0"/>
              <a:t> Auctioning </a:t>
            </a:r>
            <a:endParaRPr lang="en-US" sz="1450" dirty="0" smtClean="0">
              <a:effectLst/>
            </a:endParaRPr>
          </a:p>
          <a:p>
            <a:r>
              <a:rPr lang="en-US" sz="1450" dirty="0">
                <a:solidFill>
                  <a:srgbClr val="FF0000"/>
                </a:solidFill>
              </a:rPr>
              <a:t>•</a:t>
            </a:r>
            <a:r>
              <a:rPr lang="en-US" sz="1450" dirty="0"/>
              <a:t> Classified documents/information </a:t>
            </a:r>
            <a:endParaRPr lang="en-US" sz="1450" dirty="0" smtClean="0">
              <a:effectLst/>
            </a:endParaRPr>
          </a:p>
          <a:p>
            <a:r>
              <a:rPr lang="en-US" sz="1450" dirty="0"/>
              <a:t> </a:t>
            </a:r>
            <a:r>
              <a:rPr lang="en-US" sz="1450" b="1" dirty="0" smtClean="0">
                <a:solidFill>
                  <a:srgbClr val="7030A0"/>
                </a:solidFill>
              </a:rPr>
              <a:t>2.2   </a:t>
            </a:r>
            <a:r>
              <a:rPr lang="en-US" sz="1450" b="1" dirty="0" smtClean="0">
                <a:solidFill>
                  <a:srgbClr val="7030A0"/>
                </a:solidFill>
              </a:rPr>
              <a:t>CHAIN </a:t>
            </a:r>
            <a:r>
              <a:rPr lang="en-US" sz="1450" b="1" dirty="0">
                <a:solidFill>
                  <a:srgbClr val="7030A0"/>
                </a:solidFill>
              </a:rPr>
              <a:t>OF RESPONSIBILITY:</a:t>
            </a:r>
            <a:r>
              <a:rPr lang="en-US" sz="1450" dirty="0">
                <a:solidFill>
                  <a:srgbClr val="7030A0"/>
                </a:solidFill>
              </a:rPr>
              <a:t> </a:t>
            </a:r>
            <a:endParaRPr lang="en-US" sz="1450" dirty="0" smtClean="0">
              <a:solidFill>
                <a:srgbClr val="7030A0"/>
              </a:solidFill>
            </a:endParaRPr>
          </a:p>
          <a:p>
            <a:r>
              <a:rPr lang="en-US" sz="1450" dirty="0" smtClean="0"/>
              <a:t>For </a:t>
            </a:r>
            <a:r>
              <a:rPr lang="en-US" sz="1450" dirty="0"/>
              <a:t>a typical Ministry, the hierarchy is in descending order thus: </a:t>
            </a:r>
            <a:endParaRPr lang="en-US" sz="1450" dirty="0" smtClean="0">
              <a:effectLst/>
            </a:endParaRPr>
          </a:p>
          <a:p>
            <a:pPr algn="ctr"/>
            <a:r>
              <a:rPr lang="en-US" sz="1450" dirty="0"/>
              <a:t>Minister</a:t>
            </a:r>
            <a:endParaRPr lang="en-US" sz="1450" dirty="0" smtClean="0">
              <a:effectLst/>
            </a:endParaRPr>
          </a:p>
          <a:p>
            <a:pPr algn="ctr"/>
            <a:r>
              <a:rPr lang="en-US" sz="1450" dirty="0"/>
              <a:t>!</a:t>
            </a:r>
            <a:endParaRPr lang="en-US" sz="1450" dirty="0" smtClean="0">
              <a:effectLst/>
            </a:endParaRPr>
          </a:p>
          <a:p>
            <a:pPr algn="ctr"/>
            <a:r>
              <a:rPr lang="en-US" sz="1450" dirty="0"/>
              <a:t>Permanent Secretary</a:t>
            </a:r>
            <a:endParaRPr lang="en-US" sz="1450" dirty="0" smtClean="0">
              <a:effectLst/>
            </a:endParaRPr>
          </a:p>
          <a:p>
            <a:pPr algn="ctr"/>
            <a:r>
              <a:rPr lang="en-US" sz="1450" dirty="0"/>
              <a:t>!</a:t>
            </a:r>
            <a:endParaRPr lang="en-US" sz="1450" dirty="0" smtClean="0">
              <a:effectLst/>
            </a:endParaRPr>
          </a:p>
          <a:p>
            <a:pPr algn="ctr"/>
            <a:r>
              <a:rPr lang="en-US" sz="1450" dirty="0"/>
              <a:t>Head of Dept. (Director)</a:t>
            </a:r>
            <a:endParaRPr lang="en-US" sz="1450" dirty="0" smtClean="0">
              <a:effectLst/>
            </a:endParaRPr>
          </a:p>
          <a:p>
            <a:pPr algn="ctr"/>
            <a:r>
              <a:rPr lang="en-US" sz="1450" dirty="0"/>
              <a:t>!</a:t>
            </a:r>
            <a:endParaRPr lang="en-US" sz="1450" dirty="0" smtClean="0">
              <a:effectLst/>
            </a:endParaRPr>
          </a:p>
          <a:p>
            <a:pPr algn="ctr"/>
            <a:r>
              <a:rPr lang="en-US" sz="1450" dirty="0"/>
              <a:t>Head of Div. (Dep. Director)</a:t>
            </a:r>
            <a:endParaRPr lang="en-US" sz="1450" dirty="0" smtClean="0">
              <a:effectLst/>
            </a:endParaRPr>
          </a:p>
          <a:p>
            <a:pPr algn="ctr"/>
            <a:r>
              <a:rPr lang="en-US" sz="1450" dirty="0"/>
              <a:t>!</a:t>
            </a:r>
            <a:endParaRPr lang="en-US" sz="1450" dirty="0" smtClean="0">
              <a:effectLst/>
            </a:endParaRPr>
          </a:p>
          <a:p>
            <a:pPr algn="ctr"/>
            <a:r>
              <a:rPr lang="en-US" sz="1450" dirty="0"/>
              <a:t>Head of Branch (Asst. Director)</a:t>
            </a:r>
            <a:endParaRPr lang="en-US" sz="1450" dirty="0" smtClean="0">
              <a:effectLst/>
            </a:endParaRPr>
          </a:p>
          <a:p>
            <a:pPr algn="ctr"/>
            <a:r>
              <a:rPr lang="en-US" sz="1450" dirty="0"/>
              <a:t>!</a:t>
            </a:r>
            <a:endParaRPr lang="en-US" sz="1450" dirty="0" smtClean="0">
              <a:effectLst/>
            </a:endParaRPr>
          </a:p>
          <a:p>
            <a:pPr algn="ctr"/>
            <a:r>
              <a:rPr lang="en-US" sz="1450" dirty="0"/>
              <a:t>Head of Section (Chief Officer)</a:t>
            </a:r>
            <a:endParaRPr lang="en-US" sz="1450" dirty="0" smtClean="0">
              <a:effectLst/>
            </a:endParaRPr>
          </a:p>
          <a:p>
            <a:pPr algn="ctr"/>
            <a:r>
              <a:rPr lang="en-US" sz="1450" dirty="0"/>
              <a:t>!</a:t>
            </a:r>
            <a:endParaRPr lang="en-US" sz="1450" dirty="0" smtClean="0">
              <a:effectLst/>
            </a:endParaRPr>
          </a:p>
          <a:p>
            <a:pPr algn="ctr"/>
            <a:r>
              <a:rPr lang="en-US" sz="1450" dirty="0"/>
              <a:t>Schedule Officer/Supervisor</a:t>
            </a:r>
            <a:endParaRPr lang="en-US" sz="1450" dirty="0" smtClean="0">
              <a:effectLst/>
            </a:endParaRPr>
          </a:p>
          <a:p>
            <a:pPr algn="ctr"/>
            <a:r>
              <a:rPr lang="en-US" sz="1450" dirty="0"/>
              <a:t>!</a:t>
            </a:r>
            <a:endParaRPr lang="en-US" sz="1450" dirty="0" smtClean="0">
              <a:effectLst/>
            </a:endParaRPr>
          </a:p>
          <a:p>
            <a:pPr algn="ctr"/>
            <a:r>
              <a:rPr lang="en-US" sz="1450" dirty="0"/>
              <a:t>Operating (or Support) Staff</a:t>
            </a:r>
            <a:endParaRPr lang="en-US" sz="1450" dirty="0" smtClean="0">
              <a:effectLst/>
            </a:endParaRPr>
          </a:p>
          <a:p>
            <a:r>
              <a:rPr lang="en-US" sz="1450" b="1" dirty="0" smtClean="0">
                <a:solidFill>
                  <a:srgbClr val="7030A0"/>
                </a:solidFill>
              </a:rPr>
              <a:t>2.3    </a:t>
            </a:r>
            <a:r>
              <a:rPr lang="en-US" sz="1450" b="1" dirty="0" smtClean="0">
                <a:solidFill>
                  <a:srgbClr val="7030A0"/>
                </a:solidFill>
              </a:rPr>
              <a:t>ASSIGNMENT </a:t>
            </a:r>
            <a:r>
              <a:rPr lang="en-US" sz="1450" b="1" dirty="0">
                <a:solidFill>
                  <a:srgbClr val="7030A0"/>
                </a:solidFill>
              </a:rPr>
              <a:t>OF DUTIES: </a:t>
            </a:r>
            <a:endParaRPr lang="en-US" sz="1450" dirty="0" smtClean="0">
              <a:solidFill>
                <a:srgbClr val="7030A0"/>
              </a:solidFill>
              <a:effectLst/>
            </a:endParaRPr>
          </a:p>
          <a:p>
            <a:r>
              <a:rPr lang="en-US" sz="1450" dirty="0">
                <a:solidFill>
                  <a:srgbClr val="FF0000"/>
                </a:solidFill>
              </a:rPr>
              <a:t>•</a:t>
            </a:r>
            <a:r>
              <a:rPr lang="en-US" sz="1450" dirty="0"/>
              <a:t> Duties are assigned to an officer by his superior officer. </a:t>
            </a:r>
            <a:endParaRPr lang="en-US" sz="1450" dirty="0" smtClean="0">
              <a:effectLst/>
            </a:endParaRPr>
          </a:p>
          <a:p>
            <a:r>
              <a:rPr lang="en-US" sz="1450" dirty="0">
                <a:solidFill>
                  <a:srgbClr val="FF0000"/>
                </a:solidFill>
              </a:rPr>
              <a:t>•</a:t>
            </a:r>
            <a:r>
              <a:rPr lang="en-US" sz="1450" dirty="0"/>
              <a:t> The latter reports on performance to the former. </a:t>
            </a:r>
            <a:endParaRPr lang="en-US" sz="1450" dirty="0" smtClean="0">
              <a:effectLst/>
            </a:endParaRPr>
          </a:p>
          <a:p>
            <a:r>
              <a:rPr lang="en-US" sz="1450" dirty="0">
                <a:solidFill>
                  <a:srgbClr val="FF0000"/>
                </a:solidFill>
              </a:rPr>
              <a:t>•</a:t>
            </a:r>
            <a:r>
              <a:rPr lang="en-US" sz="1450" dirty="0"/>
              <a:t> Duties are assigned normally according to officer’s schedule of duties. </a:t>
            </a:r>
            <a:endParaRPr lang="en-US" sz="1450" dirty="0" smtClean="0">
              <a:effectLst/>
            </a:endParaRPr>
          </a:p>
          <a:p>
            <a:r>
              <a:rPr lang="en-US" sz="1450" dirty="0">
                <a:solidFill>
                  <a:srgbClr val="FF0000"/>
                </a:solidFill>
              </a:rPr>
              <a:t>•</a:t>
            </a:r>
            <a:r>
              <a:rPr lang="en-US" sz="1450" dirty="0"/>
              <a:t> However, schedule of duties are not rigid as duties can be assigned outside it, especially in emergencies. </a:t>
            </a:r>
            <a:endParaRPr lang="en-US" sz="1450" dirty="0" smtClean="0">
              <a:effectLst/>
            </a:endParaRPr>
          </a:p>
          <a:p>
            <a:r>
              <a:rPr lang="en-US" dirty="0"/>
              <a:t> </a:t>
            </a:r>
            <a:endParaRPr lang="en-US" dirty="0" smtClean="0">
              <a:effectLst/>
            </a:endParaRPr>
          </a:p>
        </p:txBody>
      </p:sp>
    </p:spTree>
    <p:extLst>
      <p:ext uri="{BB962C8B-B14F-4D97-AF65-F5344CB8AC3E}">
        <p14:creationId xmlns:p14="http://schemas.microsoft.com/office/powerpoint/2010/main" val="1450245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32792"/>
            <a:ext cx="8534400" cy="5078313"/>
          </a:xfrm>
          <a:prstGeom prst="rect">
            <a:avLst/>
          </a:prstGeom>
          <a:noFill/>
        </p:spPr>
        <p:txBody>
          <a:bodyPr wrap="square" rtlCol="0">
            <a:spAutoFit/>
          </a:bodyPr>
          <a:lstStyle/>
          <a:p>
            <a:pPr algn="just"/>
            <a:r>
              <a:rPr lang="en-US" b="1" dirty="0" smtClean="0"/>
              <a:t> </a:t>
            </a:r>
            <a:r>
              <a:rPr lang="en-US" b="1" dirty="0" smtClean="0">
                <a:solidFill>
                  <a:srgbClr val="7030A0"/>
                </a:solidFill>
              </a:rPr>
              <a:t>2.4 DECISION </a:t>
            </a:r>
            <a:r>
              <a:rPr lang="en-US" b="1" dirty="0">
                <a:solidFill>
                  <a:srgbClr val="7030A0"/>
                </a:solidFill>
              </a:rPr>
              <a:t>MAKING</a:t>
            </a:r>
            <a:r>
              <a:rPr lang="en-US" b="1" dirty="0" smtClean="0">
                <a:solidFill>
                  <a:srgbClr val="7030A0"/>
                </a:solidFill>
              </a:rPr>
              <a:t>:</a:t>
            </a:r>
          </a:p>
          <a:p>
            <a:pPr algn="just"/>
            <a:r>
              <a:rPr lang="en-US" b="1" dirty="0" smtClean="0"/>
              <a:t>  </a:t>
            </a:r>
            <a:r>
              <a:rPr lang="en-US" dirty="0" smtClean="0"/>
              <a:t>Decision-making </a:t>
            </a:r>
            <a:r>
              <a:rPr lang="en-US" dirty="0"/>
              <a:t>process takes the following forms: </a:t>
            </a:r>
            <a:endParaRPr lang="en-US" dirty="0" smtClean="0">
              <a:effectLst/>
            </a:endParaRPr>
          </a:p>
          <a:p>
            <a:pPr algn="just"/>
            <a:r>
              <a:rPr lang="en-US" dirty="0">
                <a:solidFill>
                  <a:srgbClr val="FF0000"/>
                </a:solidFill>
              </a:rPr>
              <a:t>*</a:t>
            </a:r>
            <a:r>
              <a:rPr lang="en-US" dirty="0"/>
              <a:t> File </a:t>
            </a:r>
            <a:r>
              <a:rPr lang="en-US" dirty="0" err="1"/>
              <a:t>minuting</a:t>
            </a:r>
            <a:r>
              <a:rPr lang="en-US" dirty="0"/>
              <a:t> </a:t>
            </a:r>
            <a:endParaRPr lang="en-US" dirty="0" smtClean="0">
              <a:effectLst/>
            </a:endParaRPr>
          </a:p>
          <a:p>
            <a:pPr algn="just"/>
            <a:r>
              <a:rPr lang="en-US" dirty="0">
                <a:solidFill>
                  <a:srgbClr val="FF0000"/>
                </a:solidFill>
              </a:rPr>
              <a:t>*</a:t>
            </a:r>
            <a:r>
              <a:rPr lang="en-US" dirty="0"/>
              <a:t> Meeting </a:t>
            </a:r>
            <a:endParaRPr lang="en-US" dirty="0" smtClean="0">
              <a:effectLst/>
            </a:endParaRPr>
          </a:p>
          <a:p>
            <a:pPr algn="just"/>
            <a:r>
              <a:rPr lang="en-US" dirty="0">
                <a:solidFill>
                  <a:srgbClr val="FF0000"/>
                </a:solidFill>
              </a:rPr>
              <a:t>*</a:t>
            </a:r>
            <a:r>
              <a:rPr lang="en-US" dirty="0"/>
              <a:t> Instant directive </a:t>
            </a:r>
            <a:endParaRPr lang="en-US" dirty="0" smtClean="0">
              <a:effectLst/>
            </a:endParaRPr>
          </a:p>
          <a:p>
            <a:pPr algn="just"/>
            <a:r>
              <a:rPr lang="en-US" dirty="0">
                <a:solidFill>
                  <a:srgbClr val="FF0000"/>
                </a:solidFill>
              </a:rPr>
              <a:t>•</a:t>
            </a:r>
            <a:r>
              <a:rPr lang="en-US" dirty="0"/>
              <a:t> Decision taken must be followed by action and report on progress. </a:t>
            </a:r>
            <a:endParaRPr lang="en-US" dirty="0" smtClean="0">
              <a:effectLst/>
            </a:endParaRPr>
          </a:p>
          <a:p>
            <a:pPr algn="just"/>
            <a:r>
              <a:rPr lang="en-US" b="1" dirty="0"/>
              <a:t> </a:t>
            </a:r>
            <a:endParaRPr lang="en-US" dirty="0" smtClean="0">
              <a:effectLst/>
            </a:endParaRPr>
          </a:p>
          <a:p>
            <a:pPr algn="just"/>
            <a:r>
              <a:rPr lang="en-US" b="1" dirty="0" smtClean="0">
                <a:solidFill>
                  <a:srgbClr val="7030A0"/>
                </a:solidFill>
              </a:rPr>
              <a:t>2.5  CORRESPONDENCE</a:t>
            </a:r>
            <a:r>
              <a:rPr lang="en-US" b="1" dirty="0">
                <a:solidFill>
                  <a:srgbClr val="7030A0"/>
                </a:solidFill>
              </a:rPr>
              <a:t>: </a:t>
            </a:r>
            <a:endParaRPr lang="en-US" dirty="0" smtClean="0">
              <a:solidFill>
                <a:srgbClr val="7030A0"/>
              </a:solidFill>
              <a:effectLst/>
            </a:endParaRPr>
          </a:p>
          <a:p>
            <a:pPr algn="just"/>
            <a:r>
              <a:rPr lang="en-US" dirty="0">
                <a:solidFill>
                  <a:srgbClr val="FF0000"/>
                </a:solidFill>
              </a:rPr>
              <a:t>•</a:t>
            </a:r>
            <a:r>
              <a:rPr lang="en-US" dirty="0"/>
              <a:t> Letters from outside should be addressed to the Minister or the Chief Executive. </a:t>
            </a:r>
            <a:endParaRPr lang="en-US" dirty="0" smtClean="0">
              <a:effectLst/>
            </a:endParaRPr>
          </a:p>
          <a:p>
            <a:pPr algn="just"/>
            <a:r>
              <a:rPr lang="en-US" dirty="0">
                <a:solidFill>
                  <a:srgbClr val="FF0000"/>
                </a:solidFill>
              </a:rPr>
              <a:t>•</a:t>
            </a:r>
            <a:r>
              <a:rPr lang="en-US" dirty="0"/>
              <a:t> Letters to out-stations of the MDA are addressed to head of the station/branch office. </a:t>
            </a:r>
            <a:endParaRPr lang="en-US" dirty="0" smtClean="0">
              <a:effectLst/>
            </a:endParaRPr>
          </a:p>
          <a:p>
            <a:pPr algn="just"/>
            <a:r>
              <a:rPr lang="en-US" dirty="0">
                <a:solidFill>
                  <a:srgbClr val="FF0000"/>
                </a:solidFill>
              </a:rPr>
              <a:t>•</a:t>
            </a:r>
            <a:r>
              <a:rPr lang="en-US" dirty="0"/>
              <a:t>Traditionally, letters are received in the MDA’s registry, but now it is in the   </a:t>
            </a:r>
            <a:endParaRPr lang="en-US" dirty="0" smtClean="0">
              <a:effectLst/>
            </a:endParaRPr>
          </a:p>
          <a:p>
            <a:pPr algn="just"/>
            <a:r>
              <a:rPr lang="en-US" dirty="0"/>
              <a:t>  Ministry’s/CEO’s office. </a:t>
            </a:r>
            <a:endParaRPr lang="en-US" dirty="0" smtClean="0">
              <a:effectLst/>
            </a:endParaRPr>
          </a:p>
          <a:p>
            <a:pPr algn="just"/>
            <a:r>
              <a:rPr lang="en-US" dirty="0">
                <a:solidFill>
                  <a:srgbClr val="FF0000"/>
                </a:solidFill>
              </a:rPr>
              <a:t>•</a:t>
            </a:r>
            <a:r>
              <a:rPr lang="en-US" dirty="0"/>
              <a:t> Letters may be marked for attention of handling officer. </a:t>
            </a:r>
            <a:endParaRPr lang="en-US" dirty="0" smtClean="0">
              <a:effectLst/>
            </a:endParaRPr>
          </a:p>
          <a:p>
            <a:pPr algn="just"/>
            <a:r>
              <a:rPr lang="en-US" dirty="0">
                <a:solidFill>
                  <a:srgbClr val="FF0000"/>
                </a:solidFill>
              </a:rPr>
              <a:t>•</a:t>
            </a:r>
            <a:r>
              <a:rPr lang="en-US" dirty="0"/>
              <a:t> Letters going out of the MDA should be endorsed at the end “For </a:t>
            </a:r>
            <a:r>
              <a:rPr lang="en-US" dirty="0" err="1"/>
              <a:t>Honourable</a:t>
            </a:r>
            <a:r>
              <a:rPr lang="en-US" dirty="0"/>
              <a:t> </a:t>
            </a:r>
            <a:endParaRPr lang="en-US" dirty="0" smtClean="0">
              <a:effectLst/>
            </a:endParaRPr>
          </a:p>
          <a:p>
            <a:pPr algn="just"/>
            <a:r>
              <a:rPr lang="en-US" dirty="0"/>
              <a:t>  Minister” or the CEO. </a:t>
            </a:r>
            <a:endParaRPr lang="en-US" dirty="0" smtClean="0">
              <a:effectLst/>
            </a:endParaRPr>
          </a:p>
          <a:p>
            <a:pPr algn="just"/>
            <a:r>
              <a:rPr lang="en-US" dirty="0">
                <a:solidFill>
                  <a:srgbClr val="FF0000"/>
                </a:solidFill>
              </a:rPr>
              <a:t>• </a:t>
            </a:r>
            <a:r>
              <a:rPr lang="en-US" dirty="0"/>
              <a:t>Letters traditionally start with “I am directed to…”, but that may not be necessary </a:t>
            </a:r>
            <a:endParaRPr lang="en-US" dirty="0" smtClean="0">
              <a:effectLst/>
            </a:endParaRPr>
          </a:p>
          <a:p>
            <a:pPr algn="just"/>
            <a:r>
              <a:rPr lang="en-US" dirty="0"/>
              <a:t>  now. </a:t>
            </a:r>
            <a:endParaRPr lang="en-US" dirty="0" smtClean="0">
              <a:effectLst/>
            </a:endParaRPr>
          </a:p>
          <a:p>
            <a:pPr algn="just"/>
            <a:r>
              <a:rPr lang="en-US" dirty="0">
                <a:solidFill>
                  <a:srgbClr val="FF0000"/>
                </a:solidFill>
              </a:rPr>
              <a:t>•</a:t>
            </a:r>
            <a:r>
              <a:rPr lang="en-US" dirty="0"/>
              <a:t> Letters are to be polite, unambiguous and straight to the point</a:t>
            </a:r>
            <a:endParaRPr lang="en-US" dirty="0">
              <a:effectLst/>
            </a:endParaRPr>
          </a:p>
        </p:txBody>
      </p:sp>
    </p:spTree>
    <p:extLst>
      <p:ext uri="{BB962C8B-B14F-4D97-AF65-F5344CB8AC3E}">
        <p14:creationId xmlns:p14="http://schemas.microsoft.com/office/powerpoint/2010/main" val="938894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8305800" cy="7232749"/>
          </a:xfrm>
          <a:prstGeom prst="rect">
            <a:avLst/>
          </a:prstGeom>
          <a:noFill/>
        </p:spPr>
        <p:txBody>
          <a:bodyPr wrap="square" rtlCol="0">
            <a:spAutoFit/>
          </a:bodyPr>
          <a:lstStyle/>
          <a:p>
            <a:pPr algn="just"/>
            <a:r>
              <a:rPr lang="en-US" sz="1600" b="1" dirty="0" smtClean="0">
                <a:solidFill>
                  <a:srgbClr val="7030A0"/>
                </a:solidFill>
              </a:rPr>
              <a:t>3.0   DEFINITION </a:t>
            </a:r>
            <a:r>
              <a:rPr lang="en-US" sz="1600" b="1" dirty="0">
                <a:solidFill>
                  <a:srgbClr val="7030A0"/>
                </a:solidFill>
              </a:rPr>
              <a:t>OF COMMUNICATION:</a:t>
            </a:r>
            <a:r>
              <a:rPr lang="en-US" sz="1600" dirty="0">
                <a:solidFill>
                  <a:srgbClr val="7030A0"/>
                </a:solidFill>
              </a:rPr>
              <a:t> </a:t>
            </a:r>
            <a:endParaRPr lang="en-US" sz="1600" dirty="0" smtClean="0">
              <a:solidFill>
                <a:srgbClr val="7030A0"/>
              </a:solidFill>
            </a:endParaRPr>
          </a:p>
          <a:p>
            <a:pPr algn="just"/>
            <a:r>
              <a:rPr lang="en-US" sz="1600" dirty="0" smtClean="0"/>
              <a:t>Communication </a:t>
            </a:r>
            <a:r>
              <a:rPr lang="en-US" sz="1600" dirty="0"/>
              <a:t>is a process of transmitting information (ideas, thoughts, feelings and emotions) of one person (sender) to another (receiver) and understood as intended by the sender. It is the process by which information is shared through a channel in order to achieve a particular purpose. Communication involves sharing and exchanging information and ideas. The process is not a one-way transfer of information but with the expectation to elicit a response. Communication comes in form of minutes, reports, etc. Good communication has to do with getting the right message to the right people in the right medium at the right time.</a:t>
            </a:r>
            <a:endParaRPr lang="en-US" sz="1600" dirty="0" smtClean="0">
              <a:effectLst/>
            </a:endParaRPr>
          </a:p>
          <a:p>
            <a:r>
              <a:rPr lang="en-US" sz="1600" b="1" dirty="0"/>
              <a:t> </a:t>
            </a:r>
            <a:endParaRPr lang="en-US" sz="1600" dirty="0" smtClean="0">
              <a:effectLst/>
            </a:endParaRPr>
          </a:p>
          <a:p>
            <a:r>
              <a:rPr lang="en-US" sz="1600" b="1" dirty="0" smtClean="0">
                <a:solidFill>
                  <a:srgbClr val="7030A0"/>
                </a:solidFill>
              </a:rPr>
              <a:t>3.1     WHY </a:t>
            </a:r>
            <a:r>
              <a:rPr lang="en-US" sz="1600" b="1" dirty="0">
                <a:solidFill>
                  <a:srgbClr val="7030A0"/>
                </a:solidFill>
              </a:rPr>
              <a:t>DO WE COMMUNICATE? </a:t>
            </a:r>
            <a:endParaRPr lang="en-US" sz="1600" dirty="0" smtClean="0">
              <a:solidFill>
                <a:srgbClr val="7030A0"/>
              </a:solidFill>
              <a:effectLst/>
            </a:endParaRPr>
          </a:p>
          <a:p>
            <a:pPr algn="just"/>
            <a:r>
              <a:rPr lang="en-US" sz="1600" dirty="0">
                <a:solidFill>
                  <a:srgbClr val="FF0000"/>
                </a:solidFill>
              </a:rPr>
              <a:t>•</a:t>
            </a:r>
            <a:r>
              <a:rPr lang="en-US" sz="1600" dirty="0"/>
              <a:t> It is the vehicle for action and interaction in any system - vital to the success of any </a:t>
            </a:r>
            <a:endParaRPr lang="en-US" sz="1600" dirty="0" smtClean="0">
              <a:effectLst/>
            </a:endParaRPr>
          </a:p>
          <a:p>
            <a:pPr algn="just"/>
            <a:r>
              <a:rPr lang="en-US" sz="1600" dirty="0"/>
              <a:t>   </a:t>
            </a:r>
            <a:r>
              <a:rPr lang="en-US" sz="1600" dirty="0" err="1"/>
              <a:t>endeavour</a:t>
            </a:r>
            <a:r>
              <a:rPr lang="en-US" sz="1600" dirty="0"/>
              <a:t>; </a:t>
            </a:r>
            <a:endParaRPr lang="en-US" sz="1600" dirty="0" smtClean="0">
              <a:effectLst/>
            </a:endParaRPr>
          </a:p>
          <a:p>
            <a:pPr algn="just"/>
            <a:r>
              <a:rPr lang="en-US" sz="1600" dirty="0">
                <a:solidFill>
                  <a:srgbClr val="FF0000"/>
                </a:solidFill>
              </a:rPr>
              <a:t>•</a:t>
            </a:r>
            <a:r>
              <a:rPr lang="en-US" sz="1600" dirty="0"/>
              <a:t> It promotes and ensures the survival/sustenance of our ways of life (culture); </a:t>
            </a:r>
            <a:endParaRPr lang="en-US" sz="1600" dirty="0" smtClean="0">
              <a:effectLst/>
            </a:endParaRPr>
          </a:p>
          <a:p>
            <a:pPr algn="just"/>
            <a:r>
              <a:rPr lang="en-US" sz="1600" dirty="0">
                <a:solidFill>
                  <a:srgbClr val="FF0000"/>
                </a:solidFill>
              </a:rPr>
              <a:t>•</a:t>
            </a:r>
            <a:r>
              <a:rPr lang="en-US" sz="1600" dirty="0"/>
              <a:t> It enhances all aspects of life from the personal to the professional level; </a:t>
            </a:r>
            <a:endParaRPr lang="en-US" sz="1600" dirty="0" smtClean="0">
              <a:effectLst/>
            </a:endParaRPr>
          </a:p>
          <a:p>
            <a:pPr algn="just"/>
            <a:r>
              <a:rPr lang="en-US" sz="1600" dirty="0">
                <a:solidFill>
                  <a:srgbClr val="FF0000"/>
                </a:solidFill>
              </a:rPr>
              <a:t>•</a:t>
            </a:r>
            <a:r>
              <a:rPr lang="en-US" sz="1600" dirty="0"/>
              <a:t> Communication is the basis of relationships and transactions;  </a:t>
            </a:r>
            <a:endParaRPr lang="en-US" sz="1600" dirty="0" smtClean="0">
              <a:effectLst/>
            </a:endParaRPr>
          </a:p>
          <a:p>
            <a:pPr algn="just"/>
            <a:r>
              <a:rPr lang="en-US" sz="1600" dirty="0">
                <a:solidFill>
                  <a:srgbClr val="FF0000"/>
                </a:solidFill>
              </a:rPr>
              <a:t>•</a:t>
            </a:r>
            <a:r>
              <a:rPr lang="en-US" sz="1600" dirty="0"/>
              <a:t> Communication brings, keeps people together and ensures that the individual and </a:t>
            </a:r>
            <a:endParaRPr lang="en-US" sz="1600" dirty="0" smtClean="0">
              <a:effectLst/>
            </a:endParaRPr>
          </a:p>
          <a:p>
            <a:pPr algn="just"/>
            <a:r>
              <a:rPr lang="en-US" sz="1600" dirty="0"/>
              <a:t>  groups understand one another</a:t>
            </a:r>
            <a:r>
              <a:rPr lang="en-US" sz="1600" dirty="0" smtClean="0"/>
              <a:t>;</a:t>
            </a:r>
          </a:p>
          <a:p>
            <a:pPr lvl="0" algn="just"/>
            <a:r>
              <a:rPr lang="en-US" sz="1600" dirty="0" smtClean="0"/>
              <a:t>Communication </a:t>
            </a:r>
            <a:r>
              <a:rPr lang="en-US" sz="1600" dirty="0"/>
              <a:t>is essential for inter-personal relations, intra and inter-group relations; and</a:t>
            </a:r>
          </a:p>
          <a:p>
            <a:pPr lvl="0" algn="just"/>
            <a:r>
              <a:rPr lang="en-US" sz="1600" dirty="0"/>
              <a:t>Communication further helps: </a:t>
            </a:r>
          </a:p>
          <a:p>
            <a:pPr algn="just"/>
            <a:r>
              <a:rPr lang="en-US" sz="1600" dirty="0">
                <a:solidFill>
                  <a:srgbClr val="FF0000"/>
                </a:solidFill>
              </a:rPr>
              <a:t>➢</a:t>
            </a:r>
            <a:r>
              <a:rPr lang="en-US" sz="1600" dirty="0"/>
              <a:t> To prevent the occurrence of a defect or problem; </a:t>
            </a:r>
            <a:endParaRPr lang="en-US" sz="1600" dirty="0" smtClean="0">
              <a:effectLst/>
            </a:endParaRPr>
          </a:p>
          <a:p>
            <a:pPr algn="just"/>
            <a:r>
              <a:rPr lang="en-US" sz="1600" dirty="0">
                <a:solidFill>
                  <a:srgbClr val="FF0000"/>
                </a:solidFill>
              </a:rPr>
              <a:t>➢</a:t>
            </a:r>
            <a:r>
              <a:rPr lang="en-US" sz="1600" dirty="0"/>
              <a:t> To resolve problems not clearly defined; </a:t>
            </a:r>
            <a:endParaRPr lang="en-US" sz="1600" dirty="0" smtClean="0">
              <a:effectLst/>
            </a:endParaRPr>
          </a:p>
          <a:p>
            <a:pPr algn="just"/>
            <a:r>
              <a:rPr lang="en-US" sz="1600" dirty="0">
                <a:solidFill>
                  <a:srgbClr val="FF0000"/>
                </a:solidFill>
              </a:rPr>
              <a:t>➢</a:t>
            </a:r>
            <a:r>
              <a:rPr lang="en-US" sz="1600" dirty="0"/>
              <a:t> To inform others of new developments on their jobs; </a:t>
            </a:r>
            <a:endParaRPr lang="en-US" sz="1600" dirty="0" smtClean="0">
              <a:effectLst/>
            </a:endParaRPr>
          </a:p>
          <a:p>
            <a:r>
              <a:rPr lang="en-US" sz="1600" dirty="0">
                <a:solidFill>
                  <a:srgbClr val="FF0000"/>
                </a:solidFill>
              </a:rPr>
              <a:t>➢ </a:t>
            </a:r>
            <a:r>
              <a:rPr lang="en-US" sz="1600" dirty="0"/>
              <a:t>To find out the needs of our customers /clients; </a:t>
            </a:r>
            <a:endParaRPr lang="en-US" sz="1600" dirty="0" smtClean="0">
              <a:effectLst/>
            </a:endParaRPr>
          </a:p>
          <a:p>
            <a:r>
              <a:rPr lang="en-US" sz="1600" dirty="0">
                <a:solidFill>
                  <a:srgbClr val="FF0000"/>
                </a:solidFill>
              </a:rPr>
              <a:t>➢</a:t>
            </a:r>
            <a:r>
              <a:rPr lang="en-US" sz="1600" dirty="0"/>
              <a:t> To exchange information amongst colleagues, clients and stakeholders; </a:t>
            </a:r>
            <a:endParaRPr lang="en-US" sz="1600" dirty="0" smtClean="0">
              <a:effectLst/>
            </a:endParaRPr>
          </a:p>
          <a:p>
            <a:r>
              <a:rPr lang="en-US" sz="1600" dirty="0">
                <a:solidFill>
                  <a:srgbClr val="FF0000"/>
                </a:solidFill>
              </a:rPr>
              <a:t>➢</a:t>
            </a:r>
            <a:r>
              <a:rPr lang="en-US" sz="1600" dirty="0"/>
              <a:t> To announce our products and services to prospective customers; </a:t>
            </a:r>
            <a:endParaRPr lang="en-US" sz="1600" dirty="0" smtClean="0"/>
          </a:p>
          <a:p>
            <a:pPr marL="285750" indent="-285750">
              <a:buClr>
                <a:srgbClr val="FF0000"/>
              </a:buClr>
              <a:buFont typeface="Wingdings" pitchFamily="2" charset="2"/>
              <a:buChar char="Ø"/>
            </a:pPr>
            <a:r>
              <a:rPr lang="en-US" sz="1600" dirty="0"/>
              <a:t>To persuade or influence the sale of our products and services etc. </a:t>
            </a:r>
          </a:p>
          <a:p>
            <a:endParaRPr lang="en-US" sz="1600" dirty="0" smtClean="0">
              <a:effectLst/>
            </a:endParaRPr>
          </a:p>
          <a:p>
            <a:endParaRPr lang="en-US" sz="1600" dirty="0">
              <a:effectLst/>
            </a:endParaRPr>
          </a:p>
        </p:txBody>
      </p:sp>
    </p:spTree>
    <p:extLst>
      <p:ext uri="{BB962C8B-B14F-4D97-AF65-F5344CB8AC3E}">
        <p14:creationId xmlns:p14="http://schemas.microsoft.com/office/powerpoint/2010/main" val="3738997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458200" cy="5632311"/>
          </a:xfrm>
          <a:prstGeom prst="rect">
            <a:avLst/>
          </a:prstGeom>
          <a:noFill/>
        </p:spPr>
        <p:txBody>
          <a:bodyPr wrap="square" rtlCol="0">
            <a:spAutoFit/>
          </a:bodyPr>
          <a:lstStyle/>
          <a:p>
            <a:endParaRPr lang="en-US" dirty="0" smtClean="0"/>
          </a:p>
          <a:p>
            <a:r>
              <a:rPr lang="en-US" dirty="0" smtClean="0"/>
              <a:t>Thus</a:t>
            </a:r>
            <a:r>
              <a:rPr lang="en-US" dirty="0"/>
              <a:t>, the absence of effective communication has the tendency of creating problems in the smooth operation of any organization.</a:t>
            </a:r>
            <a:endParaRPr lang="en-US" dirty="0" smtClean="0">
              <a:effectLst/>
            </a:endParaRPr>
          </a:p>
          <a:p>
            <a:r>
              <a:rPr lang="en-US" dirty="0"/>
              <a:t> </a:t>
            </a:r>
            <a:endParaRPr lang="en-US" dirty="0" smtClean="0">
              <a:effectLst/>
            </a:endParaRPr>
          </a:p>
          <a:p>
            <a:r>
              <a:rPr lang="en-US" b="1" dirty="0" smtClean="0">
                <a:solidFill>
                  <a:srgbClr val="7030A0"/>
                </a:solidFill>
              </a:rPr>
              <a:t>4.0  MINUTES/MINUTING</a:t>
            </a:r>
            <a:endParaRPr lang="en-US" dirty="0">
              <a:solidFill>
                <a:srgbClr val="7030A0"/>
              </a:solidFill>
            </a:endParaRPr>
          </a:p>
          <a:p>
            <a:r>
              <a:rPr lang="en-US" dirty="0"/>
              <a:t>"minutes" typically refer to the official record of proceedings or decisions made during a meeting. It is a written document that summarizes the key points discussed, actions taken, and decisions reached during a meeting.</a:t>
            </a:r>
          </a:p>
          <a:p>
            <a:r>
              <a:rPr lang="en-US" dirty="0"/>
              <a:t> </a:t>
            </a:r>
          </a:p>
          <a:p>
            <a:pPr algn="just"/>
            <a:r>
              <a:rPr lang="en-US" dirty="0"/>
              <a:t>In the context of Nigerian public service, minutes are usually taken during meetings of government agencies, committees, and boards. The person responsible for taking minutes is often an administrator, secretary, or clerk. However, the minutes of the Federal Executive Council is referred to as “Conclusions”. </a:t>
            </a:r>
            <a:r>
              <a:rPr lang="en-US" dirty="0" err="1"/>
              <a:t>Minuting</a:t>
            </a:r>
            <a:r>
              <a:rPr lang="en-US" dirty="0"/>
              <a:t> is considered as one of the most effective methods of official written communication used in day to day administration of government business, as decisions are reached through </a:t>
            </a:r>
            <a:r>
              <a:rPr lang="en-US" dirty="0" err="1"/>
              <a:t>minuting</a:t>
            </a:r>
            <a:r>
              <a:rPr lang="en-US" dirty="0"/>
              <a:t> and directives for implementation are given. All officers should acquaint themselves with the basic issues of </a:t>
            </a:r>
            <a:r>
              <a:rPr lang="en-US" dirty="0" err="1"/>
              <a:t>minuting</a:t>
            </a:r>
            <a:r>
              <a:rPr lang="en-US" dirty="0"/>
              <a:t> as it is necessary art and science in bureaucracy and official communication across all cadres, profession, etc. </a:t>
            </a:r>
          </a:p>
          <a:p>
            <a:r>
              <a:rPr lang="en-US" dirty="0"/>
              <a:t> </a:t>
            </a:r>
          </a:p>
          <a:p>
            <a:endParaRPr lang="en-US" dirty="0"/>
          </a:p>
        </p:txBody>
      </p:sp>
    </p:spTree>
    <p:extLst>
      <p:ext uri="{BB962C8B-B14F-4D97-AF65-F5344CB8AC3E}">
        <p14:creationId xmlns:p14="http://schemas.microsoft.com/office/powerpoint/2010/main" val="4073876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81000"/>
            <a:ext cx="8229600" cy="6186309"/>
          </a:xfrm>
          <a:prstGeom prst="rect">
            <a:avLst/>
          </a:prstGeom>
          <a:noFill/>
        </p:spPr>
        <p:txBody>
          <a:bodyPr wrap="square" rtlCol="0">
            <a:spAutoFit/>
          </a:bodyPr>
          <a:lstStyle/>
          <a:p>
            <a:pPr algn="just"/>
            <a:r>
              <a:rPr lang="en-US" b="1" dirty="0" smtClean="0">
                <a:solidFill>
                  <a:srgbClr val="7030A0"/>
                </a:solidFill>
              </a:rPr>
              <a:t>4.1</a:t>
            </a:r>
            <a:r>
              <a:rPr lang="en-US" dirty="0" smtClean="0">
                <a:solidFill>
                  <a:srgbClr val="7030A0"/>
                </a:solidFill>
              </a:rPr>
              <a:t>    </a:t>
            </a:r>
            <a:r>
              <a:rPr lang="en-US" b="1" dirty="0" smtClean="0">
                <a:solidFill>
                  <a:srgbClr val="7030A0"/>
                </a:solidFill>
              </a:rPr>
              <a:t>WHAT IS A MEETING? </a:t>
            </a:r>
          </a:p>
          <a:p>
            <a:pPr algn="just"/>
            <a:r>
              <a:rPr lang="en-US" dirty="0" smtClean="0"/>
              <a:t>Meeting </a:t>
            </a:r>
            <a:r>
              <a:rPr lang="en-US" dirty="0"/>
              <a:t>as defined by Oxford Advanced Dictionary is “The coming together of a number of persons at a time and place for discussion”. The discussion could be political, social, economic, environmental, ‘official, international, etc. while forum as defined by the same Oxford Dictionary is a “Public place for meetings/Public Discussion”. There are different </a:t>
            </a:r>
            <a:r>
              <a:rPr lang="en-US" dirty="0" smtClean="0"/>
              <a:t>for a </a:t>
            </a:r>
            <a:r>
              <a:rPr lang="en-US" dirty="0"/>
              <a:t>where meetings/discussion could be held, for example, Television and Radio are good for discussion while place’s such as the International Conference Centre, National Arts Theatre, etc. are for discussing either World Affairs, Arts, Social and Educational subjects.</a:t>
            </a:r>
            <a:endParaRPr lang="en-US" dirty="0" smtClean="0">
              <a:effectLst/>
            </a:endParaRPr>
          </a:p>
          <a:p>
            <a:pPr algn="just"/>
            <a:r>
              <a:rPr lang="en-US" dirty="0"/>
              <a:t> </a:t>
            </a:r>
            <a:endParaRPr lang="en-US" dirty="0" smtClean="0">
              <a:effectLst/>
            </a:endParaRPr>
          </a:p>
          <a:p>
            <a:pPr algn="just"/>
            <a:r>
              <a:rPr lang="en-US" b="1" dirty="0" smtClean="0">
                <a:solidFill>
                  <a:srgbClr val="7030A0"/>
                </a:solidFill>
              </a:rPr>
              <a:t>4.2</a:t>
            </a:r>
            <a:r>
              <a:rPr lang="en-US" dirty="0" smtClean="0">
                <a:solidFill>
                  <a:srgbClr val="7030A0"/>
                </a:solidFill>
              </a:rPr>
              <a:t>   </a:t>
            </a:r>
            <a:r>
              <a:rPr lang="en-US" b="1" dirty="0" smtClean="0">
                <a:solidFill>
                  <a:srgbClr val="7030A0"/>
                </a:solidFill>
              </a:rPr>
              <a:t>TYPES </a:t>
            </a:r>
            <a:r>
              <a:rPr lang="en-US" b="1" dirty="0">
                <a:solidFill>
                  <a:srgbClr val="7030A0"/>
                </a:solidFill>
              </a:rPr>
              <a:t>OF MEETINGS:</a:t>
            </a:r>
            <a:r>
              <a:rPr lang="en-US" dirty="0">
                <a:solidFill>
                  <a:srgbClr val="7030A0"/>
                </a:solidFill>
              </a:rPr>
              <a:t> </a:t>
            </a:r>
            <a:endParaRPr lang="en-US" dirty="0" smtClean="0">
              <a:solidFill>
                <a:srgbClr val="7030A0"/>
              </a:solidFill>
            </a:endParaRPr>
          </a:p>
          <a:p>
            <a:pPr algn="just"/>
            <a:r>
              <a:rPr lang="en-US" dirty="0" smtClean="0"/>
              <a:t>There </a:t>
            </a:r>
            <a:r>
              <a:rPr lang="en-US" dirty="0"/>
              <a:t>are many types of meetings but for the purpose of this - discussion, we shall select a few, more especially those that are relevant to the Civil Service/Government Agencies. </a:t>
            </a:r>
            <a:endParaRPr lang="en-US" dirty="0" smtClean="0">
              <a:effectLst/>
            </a:endParaRPr>
          </a:p>
          <a:p>
            <a:r>
              <a:rPr lang="en-US" dirty="0">
                <a:solidFill>
                  <a:srgbClr val="FF0000"/>
                </a:solidFill>
              </a:rPr>
              <a:t>•</a:t>
            </a:r>
            <a:r>
              <a:rPr lang="en-US" dirty="0"/>
              <a:t> International Organizations (e.g. UN, OAU, etc.) meetings; </a:t>
            </a:r>
            <a:endParaRPr lang="en-US" dirty="0" smtClean="0">
              <a:effectLst/>
            </a:endParaRPr>
          </a:p>
          <a:p>
            <a:r>
              <a:rPr lang="en-US" dirty="0">
                <a:solidFill>
                  <a:srgbClr val="FF0000"/>
                </a:solidFill>
              </a:rPr>
              <a:t>•</a:t>
            </a:r>
            <a:r>
              <a:rPr lang="en-US" dirty="0"/>
              <a:t> Bilateral Meetings; </a:t>
            </a:r>
            <a:endParaRPr lang="en-US" dirty="0" smtClean="0">
              <a:effectLst/>
            </a:endParaRPr>
          </a:p>
          <a:p>
            <a:r>
              <a:rPr lang="en-US" dirty="0">
                <a:solidFill>
                  <a:srgbClr val="FF0000"/>
                </a:solidFill>
              </a:rPr>
              <a:t>•</a:t>
            </a:r>
            <a:r>
              <a:rPr lang="en-US" dirty="0"/>
              <a:t> Inter-Ministerial Meetings; </a:t>
            </a:r>
            <a:endParaRPr lang="en-US" dirty="0" smtClean="0">
              <a:effectLst/>
            </a:endParaRPr>
          </a:p>
          <a:p>
            <a:r>
              <a:rPr lang="en-US" dirty="0">
                <a:solidFill>
                  <a:srgbClr val="FF0000"/>
                </a:solidFill>
              </a:rPr>
              <a:t>•</a:t>
            </a:r>
            <a:r>
              <a:rPr lang="en-US" dirty="0"/>
              <a:t> Departmental Meetings; </a:t>
            </a:r>
            <a:endParaRPr lang="en-US" dirty="0" smtClean="0">
              <a:effectLst/>
            </a:endParaRPr>
          </a:p>
          <a:p>
            <a:r>
              <a:rPr lang="en-US" dirty="0">
                <a:solidFill>
                  <a:srgbClr val="FF0000"/>
                </a:solidFill>
              </a:rPr>
              <a:t>•</a:t>
            </a:r>
            <a:r>
              <a:rPr lang="en-US" dirty="0"/>
              <a:t> Federal Executive Council Meetings; </a:t>
            </a:r>
            <a:endParaRPr lang="en-US" dirty="0" smtClean="0">
              <a:effectLst/>
            </a:endParaRPr>
          </a:p>
          <a:p>
            <a:r>
              <a:rPr lang="en-US" dirty="0">
                <a:solidFill>
                  <a:srgbClr val="FF0000"/>
                </a:solidFill>
              </a:rPr>
              <a:t>•</a:t>
            </a:r>
            <a:r>
              <a:rPr lang="en-US" dirty="0"/>
              <a:t> Committee Meetings etc. </a:t>
            </a:r>
            <a:endParaRPr lang="en-US" dirty="0" smtClean="0">
              <a:effectLst/>
            </a:endParaRPr>
          </a:p>
          <a:p>
            <a:r>
              <a:rPr lang="en-US" dirty="0">
                <a:solidFill>
                  <a:srgbClr val="FF0000"/>
                </a:solidFill>
              </a:rPr>
              <a:t>• </a:t>
            </a:r>
            <a:r>
              <a:rPr lang="en-US" dirty="0"/>
              <a:t>Management Meetings; etc.</a:t>
            </a:r>
            <a:endParaRPr lang="en-US" dirty="0" smtClean="0">
              <a:effectLst/>
            </a:endParaRPr>
          </a:p>
          <a:p>
            <a:endParaRPr lang="en-US" dirty="0"/>
          </a:p>
        </p:txBody>
      </p:sp>
    </p:spTree>
    <p:extLst>
      <p:ext uri="{BB962C8B-B14F-4D97-AF65-F5344CB8AC3E}">
        <p14:creationId xmlns:p14="http://schemas.microsoft.com/office/powerpoint/2010/main" val="3846156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4524315"/>
          </a:xfrm>
          <a:prstGeom prst="rect">
            <a:avLst/>
          </a:prstGeom>
          <a:noFill/>
        </p:spPr>
        <p:txBody>
          <a:bodyPr wrap="square" rtlCol="0">
            <a:spAutoFit/>
          </a:bodyPr>
          <a:lstStyle/>
          <a:p>
            <a:r>
              <a:rPr lang="en-US" b="1" dirty="0" smtClean="0">
                <a:solidFill>
                  <a:srgbClr val="7030A0"/>
                </a:solidFill>
              </a:rPr>
              <a:t>4.3  Minutes </a:t>
            </a:r>
            <a:r>
              <a:rPr lang="en-US" b="1" dirty="0">
                <a:solidFill>
                  <a:srgbClr val="7030A0"/>
                </a:solidFill>
              </a:rPr>
              <a:t>of meetings typically include:</a:t>
            </a:r>
          </a:p>
          <a:p>
            <a:r>
              <a:rPr lang="en-US" dirty="0">
                <a:solidFill>
                  <a:srgbClr val="FF0000"/>
                </a:solidFill>
              </a:rPr>
              <a:t>-</a:t>
            </a:r>
            <a:r>
              <a:rPr lang="en-US" dirty="0"/>
              <a:t> Date and time of the meeting</a:t>
            </a:r>
          </a:p>
          <a:p>
            <a:r>
              <a:rPr lang="en-US" dirty="0">
                <a:solidFill>
                  <a:srgbClr val="FF0000"/>
                </a:solidFill>
              </a:rPr>
              <a:t>-</a:t>
            </a:r>
            <a:r>
              <a:rPr lang="en-US" dirty="0"/>
              <a:t> Names of attendees and apologies for absence</a:t>
            </a:r>
          </a:p>
          <a:p>
            <a:r>
              <a:rPr lang="en-US" dirty="0">
                <a:solidFill>
                  <a:srgbClr val="FF0000"/>
                </a:solidFill>
              </a:rPr>
              <a:t>-</a:t>
            </a:r>
            <a:r>
              <a:rPr lang="en-US" dirty="0"/>
              <a:t> Summary of discussions and decisions made</a:t>
            </a:r>
          </a:p>
          <a:p>
            <a:r>
              <a:rPr lang="en-US" dirty="0">
                <a:solidFill>
                  <a:srgbClr val="FF0000"/>
                </a:solidFill>
              </a:rPr>
              <a:t>-</a:t>
            </a:r>
            <a:r>
              <a:rPr lang="en-US" dirty="0"/>
              <a:t> Action points and responsibilities assigned to individuals</a:t>
            </a:r>
          </a:p>
          <a:p>
            <a:r>
              <a:rPr lang="en-US" dirty="0">
                <a:solidFill>
                  <a:srgbClr val="FF0000"/>
                </a:solidFill>
              </a:rPr>
              <a:t>-</a:t>
            </a:r>
            <a:r>
              <a:rPr lang="en-US" dirty="0"/>
              <a:t> Next steps and follow-up actions</a:t>
            </a:r>
          </a:p>
          <a:p>
            <a:r>
              <a:rPr lang="en-US" dirty="0">
                <a:solidFill>
                  <a:srgbClr val="FF0000"/>
                </a:solidFill>
              </a:rPr>
              <a:t>-</a:t>
            </a:r>
            <a:r>
              <a:rPr lang="en-US" dirty="0"/>
              <a:t> Sign-off or approval by the chairperson or authorized personnel</a:t>
            </a:r>
          </a:p>
          <a:p>
            <a:r>
              <a:rPr lang="en-US" dirty="0"/>
              <a:t> </a:t>
            </a:r>
          </a:p>
          <a:p>
            <a:r>
              <a:rPr lang="en-US" b="1" dirty="0" smtClean="0">
                <a:solidFill>
                  <a:srgbClr val="7030A0"/>
                </a:solidFill>
              </a:rPr>
              <a:t>4.4   The </a:t>
            </a:r>
            <a:r>
              <a:rPr lang="en-US" b="1" dirty="0">
                <a:solidFill>
                  <a:srgbClr val="7030A0"/>
                </a:solidFill>
              </a:rPr>
              <a:t>purpose of minutes is to:</a:t>
            </a:r>
          </a:p>
          <a:p>
            <a:r>
              <a:rPr lang="en-US" dirty="0">
                <a:solidFill>
                  <a:srgbClr val="FF0000"/>
                </a:solidFill>
              </a:rPr>
              <a:t>-</a:t>
            </a:r>
            <a:r>
              <a:rPr lang="en-US" dirty="0"/>
              <a:t> Keep a permanent record of meetings and decisions;</a:t>
            </a:r>
          </a:p>
          <a:p>
            <a:r>
              <a:rPr lang="en-US" dirty="0">
                <a:solidFill>
                  <a:srgbClr val="FF0000"/>
                </a:solidFill>
              </a:rPr>
              <a:t>-</a:t>
            </a:r>
            <a:r>
              <a:rPr lang="en-US" dirty="0"/>
              <a:t> Provide a reference point for future actions and decisions;</a:t>
            </a:r>
          </a:p>
          <a:p>
            <a:r>
              <a:rPr lang="en-US" dirty="0">
                <a:solidFill>
                  <a:srgbClr val="FF0000"/>
                </a:solidFill>
              </a:rPr>
              <a:t>-</a:t>
            </a:r>
            <a:r>
              <a:rPr lang="en-US" dirty="0"/>
              <a:t> Ensure transparency and accountability;</a:t>
            </a:r>
          </a:p>
          <a:p>
            <a:r>
              <a:rPr lang="en-US" dirty="0">
                <a:solidFill>
                  <a:srgbClr val="FF0000"/>
                </a:solidFill>
              </a:rPr>
              <a:t>-</a:t>
            </a:r>
            <a:r>
              <a:rPr lang="en-US" dirty="0"/>
              <a:t> Facilitate communication and information sharing among stakeholders;</a:t>
            </a:r>
          </a:p>
          <a:p>
            <a:r>
              <a:rPr lang="en-US" dirty="0">
                <a:solidFill>
                  <a:srgbClr val="FF0000"/>
                </a:solidFill>
              </a:rPr>
              <a:t>-</a:t>
            </a:r>
            <a:r>
              <a:rPr lang="en-US" dirty="0"/>
              <a:t> Support decision-making and policy implementation; and</a:t>
            </a:r>
          </a:p>
          <a:p>
            <a:r>
              <a:rPr lang="en-US" dirty="0">
                <a:solidFill>
                  <a:srgbClr val="FF0000"/>
                </a:solidFill>
              </a:rPr>
              <a:t>-</a:t>
            </a:r>
            <a:r>
              <a:rPr lang="en-US" dirty="0"/>
              <a:t>Provide as evidence in court of law. Assumption.</a:t>
            </a:r>
          </a:p>
          <a:p>
            <a:endParaRPr lang="en-US" dirty="0"/>
          </a:p>
        </p:txBody>
      </p:sp>
    </p:spTree>
    <p:extLst>
      <p:ext uri="{BB962C8B-B14F-4D97-AF65-F5344CB8AC3E}">
        <p14:creationId xmlns:p14="http://schemas.microsoft.com/office/powerpoint/2010/main" val="15003549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TotalTime>
  <Words>1343</Words>
  <Application>Microsoft Office PowerPoint</Application>
  <PresentationFormat>On-screen Show (4:3)</PresentationFormat>
  <Paragraphs>338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PAPER PRESENTATION ON ADMINISTRATIVE PRACTICES  MINUTES AND REPORT WRITING,  AT THE WORKSHOP ON RESEARCH, INFORMATION  AND   COMMUNICATION TECHNOLOGY HELD AT THE NATIONAL JUDICIAL INSTITUTE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PRESENTATION ON ADMINISTRATIVE PRACTICES  MINUTES AND REPORT WRITING,  AT THE WORKSHOP ON RESEARCH, INFORMATION  AND  COMMUNICATION TECHNOLOGY HELD AT THE NATIONAL JUDICIAL INSTITUTE</dc:title>
  <dc:creator>user</dc:creator>
  <cp:lastModifiedBy>user</cp:lastModifiedBy>
  <cp:revision>122</cp:revision>
  <dcterms:created xsi:type="dcterms:W3CDTF">2024-06-21T16:43:11Z</dcterms:created>
  <dcterms:modified xsi:type="dcterms:W3CDTF">2024-06-21T19:37:05Z</dcterms:modified>
</cp:coreProperties>
</file>