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5"/>
  </p:notesMasterIdLst>
  <p:handoutMasterIdLst>
    <p:handoutMasterId r:id="rId26"/>
  </p:handoutMasterIdLst>
  <p:sldIdLst>
    <p:sldId id="269" r:id="rId2"/>
    <p:sldId id="258" r:id="rId3"/>
    <p:sldId id="347" r:id="rId4"/>
    <p:sldId id="259" r:id="rId5"/>
    <p:sldId id="262" r:id="rId6"/>
    <p:sldId id="312" r:id="rId7"/>
    <p:sldId id="348" r:id="rId8"/>
    <p:sldId id="357" r:id="rId9"/>
    <p:sldId id="349" r:id="rId10"/>
    <p:sldId id="314" r:id="rId11"/>
    <p:sldId id="318" r:id="rId12"/>
    <p:sldId id="270" r:id="rId13"/>
    <p:sldId id="350" r:id="rId14"/>
    <p:sldId id="273" r:id="rId15"/>
    <p:sldId id="355" r:id="rId16"/>
    <p:sldId id="352" r:id="rId17"/>
    <p:sldId id="281" r:id="rId18"/>
    <p:sldId id="353" r:id="rId19"/>
    <p:sldId id="322" r:id="rId20"/>
    <p:sldId id="354" r:id="rId21"/>
    <p:sldId id="356" r:id="rId22"/>
    <p:sldId id="321" r:id="rId23"/>
    <p:sldId id="34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422"/>
    <a:srgbClr val="418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88732" autoAdjust="0"/>
  </p:normalViewPr>
  <p:slideViewPr>
    <p:cSldViewPr snapToGrid="0">
      <p:cViewPr>
        <p:scale>
          <a:sx n="50" d="100"/>
          <a:sy n="50" d="100"/>
        </p:scale>
        <p:origin x="90" y="24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handoutMaster" Target="handoutMasters/handoutMaster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69"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789EF8-613D-419F-B0D8-AF9C5CEB0CC7}" type="datetime1">
              <a:rPr lang="zh-CN" altLang="en-US" smtClean="0"/>
              <a:t>2022/7/21</a:t>
            </a:fld>
            <a:endParaRPr lang="en-US"/>
          </a:p>
        </p:txBody>
      </p:sp>
      <p:sp>
        <p:nvSpPr>
          <p:cNvPr id="1048770"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71"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6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6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82652-1E5A-49BB-A29D-595021E00DE1}" type="datetime1">
              <a:rPr lang="zh-CN" altLang="en-US" smtClean="0"/>
              <a:t>2022/7/21</a:t>
            </a:fld>
            <a:endParaRPr lang="zh-CN" altLang="en-US"/>
          </a:p>
        </p:txBody>
      </p:sp>
      <p:sp>
        <p:nvSpPr>
          <p:cNvPr id="104876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6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6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6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EA792-08B3-4A15-9729-343F8E6FD0C5}"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幻灯片图像占位符 1"/>
          <p:cNvSpPr>
            <a:spLocks noGrp="1" noRot="1" noChangeAspect="1"/>
          </p:cNvSpPr>
          <p:nvPr>
            <p:ph type="sldImg"/>
          </p:nvPr>
        </p:nvSpPr>
        <p:spPr>
          <a:xfrm>
            <a:off x="1371600" y="1143000"/>
            <a:ext cx="4114800" cy="3086100"/>
          </a:xfrm>
        </p:spPr>
      </p:sp>
      <p:sp>
        <p:nvSpPr>
          <p:cNvPr id="1048710" name="备注占位符 2"/>
          <p:cNvSpPr>
            <a:spLocks noGrp="1"/>
          </p:cNvSpPr>
          <p:nvPr>
            <p:ph type="body" idx="1"/>
          </p:nvPr>
        </p:nvSpPr>
        <p:spPr/>
        <p:txBody>
          <a:bodyPr/>
          <a:lstStyle/>
          <a:p>
            <a:endParaRPr lang="zh-CN" altLang="en-US" dirty="0"/>
          </a:p>
        </p:txBody>
      </p:sp>
      <p:sp>
        <p:nvSpPr>
          <p:cNvPr id="1048711" name="灯片编号占位符 3"/>
          <p:cNvSpPr>
            <a:spLocks noGrp="1"/>
          </p:cNvSpPr>
          <p:nvPr>
            <p:ph type="sldNum" sz="quarter" idx="10"/>
          </p:nvPr>
        </p:nvSpPr>
        <p:spPr/>
        <p:txBody>
          <a:bodyPr/>
          <a:lstStyle/>
          <a:p>
            <a:fld id="{5F2AEFA7-F12C-44B2-9E95-B3C34BEE9550}" type="slidenum">
              <a:rPr lang="zh-CN" altLang="en-US" smtClean="0"/>
              <a:t>1</a:t>
            </a:fld>
            <a:endParaRPr lang="zh-CN" altLang="en-US"/>
          </a:p>
        </p:txBody>
      </p:sp>
      <p:sp>
        <p:nvSpPr>
          <p:cNvPr id="2" name="Date Placeholder 1">
            <a:extLst>
              <a:ext uri="{FF2B5EF4-FFF2-40B4-BE49-F238E27FC236}">
                <a16:creationId xmlns:a16="http://schemas.microsoft.com/office/drawing/2014/main" id="{5F39C2DE-AC75-44F4-ABD4-DE30A0667C7E}"/>
              </a:ext>
            </a:extLst>
          </p:cNvPr>
          <p:cNvSpPr>
            <a:spLocks noGrp="1"/>
          </p:cNvSpPr>
          <p:nvPr>
            <p:ph type="dt" idx="1"/>
          </p:nvPr>
        </p:nvSpPr>
        <p:spPr/>
        <p:txBody>
          <a:bodyPr/>
          <a:lstStyle/>
          <a:p>
            <a:fld id="{B2C5018D-5C66-4276-A5BA-682FBA8EFE86}" type="datetime1">
              <a:rPr lang="zh-CN" altLang="en-US" smtClean="0"/>
              <a:t>2022/7/21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22BEEB32-57DE-4983-8A78-E4C290CA176D}"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21</a:t>
            </a:fld>
            <a:endParaRPr lang="zh-CN" altLang="en-US"/>
          </a:p>
        </p:txBody>
      </p:sp>
    </p:spTree>
    <p:extLst>
      <p:ext uri="{BB962C8B-B14F-4D97-AF65-F5344CB8AC3E}">
        <p14:creationId xmlns:p14="http://schemas.microsoft.com/office/powerpoint/2010/main" val="361620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幻灯片图像占位符 1"/>
          <p:cNvSpPr>
            <a:spLocks noGrp="1" noRot="1" noChangeAspect="1"/>
          </p:cNvSpPr>
          <p:nvPr>
            <p:ph type="sldImg"/>
          </p:nvPr>
        </p:nvSpPr>
        <p:spPr>
          <a:xfrm>
            <a:off x="1371600" y="1143000"/>
            <a:ext cx="4114800" cy="3086100"/>
          </a:xfrm>
        </p:spPr>
      </p:sp>
      <p:sp>
        <p:nvSpPr>
          <p:cNvPr id="1048595" name="备注占位符 2"/>
          <p:cNvSpPr>
            <a:spLocks noGrp="1"/>
          </p:cNvSpPr>
          <p:nvPr>
            <p:ph type="body" idx="1"/>
          </p:nvPr>
        </p:nvSpPr>
        <p:spPr/>
        <p:txBody>
          <a:bodyPr/>
          <a:lstStyle/>
          <a:p>
            <a:endParaRPr lang="zh-CN" altLang="en-US" dirty="0"/>
          </a:p>
        </p:txBody>
      </p:sp>
      <p:sp>
        <p:nvSpPr>
          <p:cNvPr id="1048596" name="灯片编号占位符 3"/>
          <p:cNvSpPr>
            <a:spLocks noGrp="1"/>
          </p:cNvSpPr>
          <p:nvPr>
            <p:ph type="sldNum" sz="quarter" idx="10"/>
          </p:nvPr>
        </p:nvSpPr>
        <p:spPr/>
        <p:txBody>
          <a:bodyPr/>
          <a:lstStyle/>
          <a:p>
            <a:fld id="{E9E6FDB6-6D2B-46C1-9FA1-D82906A37C3A}" type="slidenum">
              <a:rPr lang="zh-CN" altLang="en-US" smtClean="0"/>
              <a:t>2</a:t>
            </a:fld>
            <a:endParaRPr lang="zh-CN" altLang="en-US"/>
          </a:p>
        </p:txBody>
      </p:sp>
      <p:sp>
        <p:nvSpPr>
          <p:cNvPr id="2" name="Date Placeholder 1">
            <a:extLst>
              <a:ext uri="{FF2B5EF4-FFF2-40B4-BE49-F238E27FC236}">
                <a16:creationId xmlns:a16="http://schemas.microsoft.com/office/drawing/2014/main" id="{AC12A4A3-14F5-4ED5-8965-AE8D6A949035}"/>
              </a:ext>
            </a:extLst>
          </p:cNvPr>
          <p:cNvSpPr>
            <a:spLocks noGrp="1"/>
          </p:cNvSpPr>
          <p:nvPr>
            <p:ph type="dt" idx="1"/>
          </p:nvPr>
        </p:nvSpPr>
        <p:spPr/>
        <p:txBody>
          <a:bodyPr/>
          <a:lstStyle/>
          <a:p>
            <a:fld id="{7717D4B2-8C3E-47C2-937C-8F3A116D9714}" type="datetime1">
              <a:rPr lang="zh-CN" altLang="en-US" smtClean="0"/>
              <a:t>2022/7/21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EE144B5-12A8-45BE-B910-CBFEFF915AD3}"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5</a:t>
            </a:fld>
            <a:endParaRPr lang="zh-CN" altLang="en-US"/>
          </a:p>
        </p:txBody>
      </p:sp>
    </p:spTree>
    <p:extLst>
      <p:ext uri="{BB962C8B-B14F-4D97-AF65-F5344CB8AC3E}">
        <p14:creationId xmlns:p14="http://schemas.microsoft.com/office/powerpoint/2010/main" val="307272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B0283544-6553-48A4-B005-544E8E069C97}"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6</a:t>
            </a:fld>
            <a:endParaRPr lang="zh-CN" altLang="en-US"/>
          </a:p>
        </p:txBody>
      </p:sp>
    </p:spTree>
    <p:extLst>
      <p:ext uri="{BB962C8B-B14F-4D97-AF65-F5344CB8AC3E}">
        <p14:creationId xmlns:p14="http://schemas.microsoft.com/office/powerpoint/2010/main" val="285911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51C965CE-AB98-4ECE-8619-C5E44A6EB6DE}"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7</a:t>
            </a:fld>
            <a:endParaRPr lang="zh-CN" altLang="en-US"/>
          </a:p>
        </p:txBody>
      </p:sp>
    </p:spTree>
    <p:extLst>
      <p:ext uri="{BB962C8B-B14F-4D97-AF65-F5344CB8AC3E}">
        <p14:creationId xmlns:p14="http://schemas.microsoft.com/office/powerpoint/2010/main" val="5227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9C74B8A9-BCE5-40F4-B522-08B503B5A5F5}"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8</a:t>
            </a:fld>
            <a:endParaRPr lang="zh-CN" altLang="en-US"/>
          </a:p>
        </p:txBody>
      </p:sp>
    </p:spTree>
    <p:extLst>
      <p:ext uri="{BB962C8B-B14F-4D97-AF65-F5344CB8AC3E}">
        <p14:creationId xmlns:p14="http://schemas.microsoft.com/office/powerpoint/2010/main" val="3719428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D27377A0-E2A4-43B8-BE78-4AE254CA41C2}"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9</a:t>
            </a:fld>
            <a:endParaRPr lang="zh-CN" altLang="en-US"/>
          </a:p>
        </p:txBody>
      </p:sp>
    </p:spTree>
    <p:extLst>
      <p:ext uri="{BB962C8B-B14F-4D97-AF65-F5344CB8AC3E}">
        <p14:creationId xmlns:p14="http://schemas.microsoft.com/office/powerpoint/2010/main" val="3400342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74A4606-BD9A-4256-AB7C-265DA3B4EDAF}" type="datetime1">
              <a:rPr lang="zh-CN" altLang="en-US" smtClean="0"/>
              <a:t>2022/7/21</a:t>
            </a:fld>
            <a:endParaRPr lang="zh-CN" altLang="en-US"/>
          </a:p>
        </p:txBody>
      </p:sp>
      <p:sp>
        <p:nvSpPr>
          <p:cNvPr id="5" name="Slide Number Placeholder 4"/>
          <p:cNvSpPr>
            <a:spLocks noGrp="1"/>
          </p:cNvSpPr>
          <p:nvPr>
            <p:ph type="sldNum" sz="quarter" idx="5"/>
          </p:nvPr>
        </p:nvSpPr>
        <p:spPr/>
        <p:txBody>
          <a:bodyPr/>
          <a:lstStyle/>
          <a:p>
            <a:fld id="{5ECEA792-08B3-4A15-9729-343F8E6FD0C5}" type="slidenum">
              <a:rPr lang="zh-CN" altLang="en-US" smtClean="0"/>
              <a:t>11</a:t>
            </a:fld>
            <a:endParaRPr lang="zh-CN" altLang="en-US"/>
          </a:p>
        </p:txBody>
      </p:sp>
    </p:spTree>
    <p:extLst>
      <p:ext uri="{BB962C8B-B14F-4D97-AF65-F5344CB8AC3E}">
        <p14:creationId xmlns:p14="http://schemas.microsoft.com/office/powerpoint/2010/main" val="347949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CEA792-08B3-4A15-9729-343F8E6FD0C5}" type="slidenum">
              <a:rPr lang="zh-CN" altLang="en-US" smtClean="0"/>
              <a:t>12</a:t>
            </a:fld>
            <a:endParaRPr lang="zh-CN" altLang="en-US"/>
          </a:p>
        </p:txBody>
      </p:sp>
      <p:sp>
        <p:nvSpPr>
          <p:cNvPr id="5" name="Date Placeholder 4">
            <a:extLst>
              <a:ext uri="{FF2B5EF4-FFF2-40B4-BE49-F238E27FC236}">
                <a16:creationId xmlns:a16="http://schemas.microsoft.com/office/drawing/2014/main" id="{D960AEE7-9125-41DD-A28B-631903C9AA4D}"/>
              </a:ext>
            </a:extLst>
          </p:cNvPr>
          <p:cNvSpPr>
            <a:spLocks noGrp="1"/>
          </p:cNvSpPr>
          <p:nvPr>
            <p:ph type="dt" idx="1"/>
          </p:nvPr>
        </p:nvSpPr>
        <p:spPr/>
        <p:txBody>
          <a:bodyPr/>
          <a:lstStyle/>
          <a:p>
            <a:fld id="{07D315F4-271A-4473-B003-48936D768D1D}" type="datetime1">
              <a:rPr lang="zh-CN" altLang="en-US" smtClean="0"/>
              <a:t>2022/7/21</a:t>
            </a:fld>
            <a:endParaRPr lang="zh-CN" altLang="en-US"/>
          </a:p>
        </p:txBody>
      </p:sp>
    </p:spTree>
    <p:extLst>
      <p:ext uri="{BB962C8B-B14F-4D97-AF65-F5344CB8AC3E}">
        <p14:creationId xmlns:p14="http://schemas.microsoft.com/office/powerpoint/2010/main" val="424057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48597"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1048598"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1048599" name="日期占位符 3"/>
          <p:cNvSpPr>
            <a:spLocks noGrp="1"/>
          </p:cNvSpPr>
          <p:nvPr>
            <p:ph type="dt" sz="half" idx="10"/>
          </p:nvPr>
        </p:nvSpPr>
        <p:spPr/>
        <p:txBody>
          <a:bodyPr/>
          <a:lstStyle/>
          <a:p>
            <a:fld id="{4BA068D6-BA44-481A-981D-616C996DA078}" type="datetime1">
              <a:rPr lang="en-US" altLang="zh-CN" smtClean="0"/>
              <a:t>7/21/2022</a:t>
            </a:fld>
            <a:endParaRPr lang="zh-CN" altLang="en-US"/>
          </a:p>
        </p:txBody>
      </p:sp>
      <p:sp>
        <p:nvSpPr>
          <p:cNvPr id="1048600" name="页脚占位符 4"/>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601" name="灯片编号占位符 5"/>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1048732" name="标题 1"/>
          <p:cNvSpPr>
            <a:spLocks noGrp="1"/>
          </p:cNvSpPr>
          <p:nvPr>
            <p:ph type="title"/>
          </p:nvPr>
        </p:nvSpPr>
        <p:spPr/>
        <p:txBody>
          <a:bodyPr/>
          <a:lstStyle/>
          <a:p>
            <a:r>
              <a:rPr lang="zh-CN" altLang="en-US"/>
              <a:t>单击此处编辑母版标题样式</a:t>
            </a:r>
          </a:p>
        </p:txBody>
      </p:sp>
      <p:sp>
        <p:nvSpPr>
          <p:cNvPr id="104873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34" name="日期占位符 3"/>
          <p:cNvSpPr>
            <a:spLocks noGrp="1"/>
          </p:cNvSpPr>
          <p:nvPr>
            <p:ph type="dt" sz="half" idx="10"/>
          </p:nvPr>
        </p:nvSpPr>
        <p:spPr/>
        <p:txBody>
          <a:bodyPr/>
          <a:lstStyle/>
          <a:p>
            <a:fld id="{3F6E7682-B2B2-42CE-819B-ABEF455321C2}" type="datetime1">
              <a:rPr lang="en-US" altLang="zh-CN" smtClean="0"/>
              <a:t>7/21/2022</a:t>
            </a:fld>
            <a:endParaRPr lang="zh-CN" altLang="en-US"/>
          </a:p>
        </p:txBody>
      </p:sp>
      <p:sp>
        <p:nvSpPr>
          <p:cNvPr id="1048735" name="页脚占位符 4"/>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36" name="灯片编号占位符 5"/>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1048716"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1048717" name="竖排文字占位符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18" name="日期占位符 3"/>
          <p:cNvSpPr>
            <a:spLocks noGrp="1"/>
          </p:cNvSpPr>
          <p:nvPr>
            <p:ph type="dt" sz="half" idx="10"/>
          </p:nvPr>
        </p:nvSpPr>
        <p:spPr/>
        <p:txBody>
          <a:bodyPr/>
          <a:lstStyle/>
          <a:p>
            <a:fld id="{E507F908-B512-4310-81A3-DD4C63A0780C}" type="datetime1">
              <a:rPr lang="en-US" altLang="zh-CN" smtClean="0"/>
              <a:t>7/21/2022</a:t>
            </a:fld>
            <a:endParaRPr lang="zh-CN" altLang="en-US"/>
          </a:p>
        </p:txBody>
      </p:sp>
      <p:sp>
        <p:nvSpPr>
          <p:cNvPr id="1048719" name="页脚占位符 4"/>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20" name="灯片编号占位符 5"/>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1048721" name="标题 1"/>
          <p:cNvSpPr>
            <a:spLocks noGrp="1"/>
          </p:cNvSpPr>
          <p:nvPr>
            <p:ph type="title"/>
          </p:nvPr>
        </p:nvSpPr>
        <p:spPr/>
        <p:txBody>
          <a:bodyPr/>
          <a:lstStyle/>
          <a:p>
            <a:r>
              <a:rPr lang="zh-CN" altLang="en-US"/>
              <a:t>单击此处编辑母版标题样式</a:t>
            </a:r>
          </a:p>
        </p:txBody>
      </p:sp>
      <p:sp>
        <p:nvSpPr>
          <p:cNvPr id="1048722"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23" name="日期占位符 3"/>
          <p:cNvSpPr>
            <a:spLocks noGrp="1"/>
          </p:cNvSpPr>
          <p:nvPr>
            <p:ph type="dt" sz="half" idx="10"/>
          </p:nvPr>
        </p:nvSpPr>
        <p:spPr/>
        <p:txBody>
          <a:bodyPr/>
          <a:lstStyle/>
          <a:p>
            <a:fld id="{1BD969F1-015F-4394-96B0-7E05B4480C38}" type="datetime1">
              <a:rPr lang="en-US" altLang="zh-CN" smtClean="0"/>
              <a:t>7/21/2022</a:t>
            </a:fld>
            <a:endParaRPr lang="zh-CN" altLang="en-US"/>
          </a:p>
        </p:txBody>
      </p:sp>
      <p:sp>
        <p:nvSpPr>
          <p:cNvPr id="1048724" name="页脚占位符 4"/>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25" name="灯片编号占位符 5"/>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8737"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1048738" name="文本占位符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1048739" name="日期占位符 3"/>
          <p:cNvSpPr>
            <a:spLocks noGrp="1"/>
          </p:cNvSpPr>
          <p:nvPr>
            <p:ph type="dt" sz="half" idx="10"/>
          </p:nvPr>
        </p:nvSpPr>
        <p:spPr/>
        <p:txBody>
          <a:bodyPr/>
          <a:lstStyle/>
          <a:p>
            <a:fld id="{0966B3FE-2943-4CA5-81AA-928D82FB99BC}" type="datetime1">
              <a:rPr lang="en-US" altLang="zh-CN" smtClean="0"/>
              <a:t>7/21/2022</a:t>
            </a:fld>
            <a:endParaRPr lang="zh-CN" altLang="en-US"/>
          </a:p>
        </p:txBody>
      </p:sp>
      <p:sp>
        <p:nvSpPr>
          <p:cNvPr id="1048740" name="页脚占位符 4"/>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41" name="灯片编号占位符 5"/>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1048742" name="标题 1"/>
          <p:cNvSpPr>
            <a:spLocks noGrp="1"/>
          </p:cNvSpPr>
          <p:nvPr>
            <p:ph type="title"/>
          </p:nvPr>
        </p:nvSpPr>
        <p:spPr/>
        <p:txBody>
          <a:bodyPr/>
          <a:lstStyle/>
          <a:p>
            <a:r>
              <a:rPr lang="zh-CN" altLang="en-US"/>
              <a:t>单击此处编辑母版标题样式</a:t>
            </a:r>
          </a:p>
        </p:txBody>
      </p:sp>
      <p:sp>
        <p:nvSpPr>
          <p:cNvPr id="1048743" name="内容占位符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4" name="内容占位符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45" name="日期占位符 4"/>
          <p:cNvSpPr>
            <a:spLocks noGrp="1"/>
          </p:cNvSpPr>
          <p:nvPr>
            <p:ph type="dt" sz="half" idx="10"/>
          </p:nvPr>
        </p:nvSpPr>
        <p:spPr/>
        <p:txBody>
          <a:bodyPr/>
          <a:lstStyle/>
          <a:p>
            <a:fld id="{2DFFE868-2557-44AB-B3EC-8058354E6636}" type="datetime1">
              <a:rPr lang="en-US" altLang="zh-CN" smtClean="0"/>
              <a:t>7/21/2022</a:t>
            </a:fld>
            <a:endParaRPr lang="zh-CN" altLang="en-US"/>
          </a:p>
        </p:txBody>
      </p:sp>
      <p:sp>
        <p:nvSpPr>
          <p:cNvPr id="1048746" name="页脚占位符 5"/>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47" name="灯片编号占位符 6"/>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1048748"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1048749" name="文本占位符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1048750" name="内容占位符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1" name="文本占位符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1048752" name="内容占位符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3" name="日期占位符 6"/>
          <p:cNvSpPr>
            <a:spLocks noGrp="1"/>
          </p:cNvSpPr>
          <p:nvPr>
            <p:ph type="dt" sz="half" idx="10"/>
          </p:nvPr>
        </p:nvSpPr>
        <p:spPr/>
        <p:txBody>
          <a:bodyPr/>
          <a:lstStyle/>
          <a:p>
            <a:fld id="{57364662-32DD-4E87-B569-8AD72CFE59F5}" type="datetime1">
              <a:rPr lang="en-US" altLang="zh-CN" smtClean="0"/>
              <a:t>7/21/2022</a:t>
            </a:fld>
            <a:endParaRPr lang="zh-CN" altLang="en-US"/>
          </a:p>
        </p:txBody>
      </p:sp>
      <p:sp>
        <p:nvSpPr>
          <p:cNvPr id="1048754" name="页脚占位符 7"/>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55" name="灯片编号占位符 8"/>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1048712" name="标题 1"/>
          <p:cNvSpPr>
            <a:spLocks noGrp="1"/>
          </p:cNvSpPr>
          <p:nvPr>
            <p:ph type="title"/>
          </p:nvPr>
        </p:nvSpPr>
        <p:spPr/>
        <p:txBody>
          <a:bodyPr/>
          <a:lstStyle/>
          <a:p>
            <a:r>
              <a:rPr lang="zh-CN" altLang="en-US"/>
              <a:t>单击此处编辑母版标题样式</a:t>
            </a:r>
          </a:p>
        </p:txBody>
      </p:sp>
      <p:sp>
        <p:nvSpPr>
          <p:cNvPr id="1048713" name="日期占位符 2"/>
          <p:cNvSpPr>
            <a:spLocks noGrp="1"/>
          </p:cNvSpPr>
          <p:nvPr>
            <p:ph type="dt" sz="half" idx="10"/>
          </p:nvPr>
        </p:nvSpPr>
        <p:spPr/>
        <p:txBody>
          <a:bodyPr/>
          <a:lstStyle/>
          <a:p>
            <a:fld id="{4829CE1D-EC4F-4C7B-BC93-0796D1F0F1E0}" type="datetime1">
              <a:rPr lang="en-US" altLang="zh-CN" smtClean="0"/>
              <a:t>7/21/2022</a:t>
            </a:fld>
            <a:endParaRPr lang="zh-CN" altLang="en-US"/>
          </a:p>
        </p:txBody>
      </p:sp>
      <p:sp>
        <p:nvSpPr>
          <p:cNvPr id="1048714" name="页脚占位符 3"/>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15" name="灯片编号占位符 4"/>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47AA0B9E-3A4B-4370-A044-EE2D459E3A42}" type="datetime1">
              <a:rPr lang="en-US" altLang="zh-CN" smtClean="0"/>
              <a:t>7/21/2022</a:t>
            </a:fld>
            <a:endParaRPr lang="zh-CN" altLang="en-US"/>
          </a:p>
        </p:txBody>
      </p:sp>
      <p:sp>
        <p:nvSpPr>
          <p:cNvPr id="1048582" name="页脚占位符 2"/>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583" name="灯片编号占位符 3"/>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048756"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1048757" name="内容占位符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58"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1048759" name="日期占位符 4"/>
          <p:cNvSpPr>
            <a:spLocks noGrp="1"/>
          </p:cNvSpPr>
          <p:nvPr>
            <p:ph type="dt" sz="half" idx="10"/>
          </p:nvPr>
        </p:nvSpPr>
        <p:spPr/>
        <p:txBody>
          <a:bodyPr/>
          <a:lstStyle/>
          <a:p>
            <a:fld id="{B1E44572-BFD8-492F-B658-6E3491974AD5}" type="datetime1">
              <a:rPr lang="en-US" altLang="zh-CN" smtClean="0"/>
              <a:t>7/21/2022</a:t>
            </a:fld>
            <a:endParaRPr lang="zh-CN" altLang="en-US"/>
          </a:p>
        </p:txBody>
      </p:sp>
      <p:sp>
        <p:nvSpPr>
          <p:cNvPr id="1048760" name="页脚占位符 5"/>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61" name="灯片编号占位符 6"/>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1048727"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1048728" name="文本占位符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1048729" name="日期占位符 4"/>
          <p:cNvSpPr>
            <a:spLocks noGrp="1"/>
          </p:cNvSpPr>
          <p:nvPr>
            <p:ph type="dt" sz="half" idx="10"/>
          </p:nvPr>
        </p:nvSpPr>
        <p:spPr/>
        <p:txBody>
          <a:bodyPr/>
          <a:lstStyle/>
          <a:p>
            <a:fld id="{B884708D-B5AB-4A6C-8779-F5E94E3275B8}" type="datetime1">
              <a:rPr lang="en-US" altLang="zh-CN" smtClean="0"/>
              <a:t>7/21/2022</a:t>
            </a:fld>
            <a:endParaRPr lang="zh-CN" altLang="en-US"/>
          </a:p>
        </p:txBody>
      </p:sp>
      <p:sp>
        <p:nvSpPr>
          <p:cNvPr id="1048730" name="页脚占位符 5"/>
          <p:cNvSpPr>
            <a:spLocks noGrp="1"/>
          </p:cNvSpPr>
          <p:nvPr>
            <p:ph type="ftr" sz="quarter" idx="11"/>
          </p:nvPr>
        </p:nvSpPr>
        <p:spPr/>
        <p:txBody>
          <a:bodyPr/>
          <a:lstStyle/>
          <a:p>
            <a:r>
              <a:rPr lang="en-US" altLang="zh-CN"/>
              <a:t>Promoting Transparency, Productivity and Efficiency in the Judiciary: Oral and Written Communication Skills</a:t>
            </a:r>
            <a:endParaRPr lang="zh-CN" altLang="en-US"/>
          </a:p>
        </p:txBody>
      </p:sp>
      <p:sp>
        <p:nvSpPr>
          <p:cNvPr id="1048731" name="灯片编号占位符 6"/>
          <p:cNvSpPr>
            <a:spLocks noGrp="1"/>
          </p:cNvSpPr>
          <p:nvPr>
            <p:ph type="sldNum" sz="quarter" idx="12"/>
          </p:nvPr>
        </p:nvSpPr>
        <p:spPr/>
        <p:txBody>
          <a:bodyPr/>
          <a:lstStyle/>
          <a:p>
            <a:fld id="{3E644C97-CFD8-4B1A-9809-75060EC224F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1048577"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78"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205ED-26CD-4492-960B-F6227B3FB02C}" type="datetime1">
              <a:rPr lang="en-US" altLang="zh-CN" smtClean="0"/>
              <a:t>7/21/2022</a:t>
            </a:fld>
            <a:endParaRPr lang="zh-CN" altLang="en-US"/>
          </a:p>
        </p:txBody>
      </p:sp>
      <p:sp>
        <p:nvSpPr>
          <p:cNvPr id="1048579"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zh-CN"/>
              <a:t>Promoting Transparency, Productivity and Efficiency in the Judiciary: Oral and Written Communication Skills</a:t>
            </a:r>
            <a:endParaRPr lang="zh-CN" altLang="en-US"/>
          </a:p>
        </p:txBody>
      </p:sp>
      <p:sp>
        <p:nvSpPr>
          <p:cNvPr id="1048580"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644C97-CFD8-4B1A-9809-75060EC224F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2.xml" /><Relationship Id="rId5" Type="http://schemas.openxmlformats.org/officeDocument/2006/relationships/image" Target="../media/image7.png" /><Relationship Id="rId4" Type="http://schemas.microsoft.com/office/2007/relationships/hdphoto" Target="../media/hdphoto1.wdp"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AA49AC-28DD-46E9-814C-B39716735A59}"/>
              </a:ext>
            </a:extLst>
          </p:cNvPr>
          <p:cNvSpPr/>
          <p:nvPr/>
        </p:nvSpPr>
        <p:spPr>
          <a:xfrm>
            <a:off x="3678603" y="6453669"/>
            <a:ext cx="1752403" cy="279307"/>
          </a:xfrm>
          <a:prstGeom prst="rect">
            <a:avLst/>
          </a:prstGeom>
          <a:noFill/>
        </p:spPr>
        <p:txBody>
          <a:bodyPr wrap="none">
            <a:spAutoFit/>
          </a:bodyPr>
          <a:lstStyle/>
          <a:p>
            <a:pPr>
              <a:lnSpc>
                <a:spcPct val="90000"/>
              </a:lnSpc>
            </a:pPr>
            <a:r>
              <a:rPr lang="en-US" sz="1350" b="1" dirty="0">
                <a:solidFill>
                  <a:srgbClr val="002060"/>
                </a:solidFill>
                <a:latin typeface="Century Gothic" panose="020B0502020202020204" pitchFamily="34" charset="0"/>
                <a:ea typeface="微软雅黑" panose="020B0503020204020204" pitchFamily="34" charset="-122"/>
                <a:cs typeface="Montserrat" charset="0"/>
              </a:rPr>
              <a:t>10TH AUGUST, 2022</a:t>
            </a:r>
          </a:p>
        </p:txBody>
      </p:sp>
      <p:sp>
        <p:nvSpPr>
          <p:cNvPr id="9" name="Rectangle 8">
            <a:extLst>
              <a:ext uri="{FF2B5EF4-FFF2-40B4-BE49-F238E27FC236}">
                <a16:creationId xmlns:a16="http://schemas.microsoft.com/office/drawing/2014/main" id="{C4433EF9-62AB-454F-B7B6-F496E029ADD3}"/>
              </a:ext>
            </a:extLst>
          </p:cNvPr>
          <p:cNvSpPr/>
          <p:nvPr/>
        </p:nvSpPr>
        <p:spPr>
          <a:xfrm>
            <a:off x="0" y="5883667"/>
            <a:ext cx="9144000" cy="307777"/>
          </a:xfrm>
          <a:prstGeom prst="rect">
            <a:avLst/>
          </a:prstGeom>
        </p:spPr>
        <p:txBody>
          <a:bodyPr wrap="square">
            <a:spAutoFit/>
          </a:bodyPr>
          <a:lstStyle/>
          <a:p>
            <a:pPr algn="ctr"/>
            <a:r>
              <a:rPr lang="en-US" sz="1400" b="1" dirty="0">
                <a:solidFill>
                  <a:srgbClr val="C00000"/>
                </a:solidFill>
                <a:latin typeface="Century Gothic" panose="020B0502020202020204" pitchFamily="34" charset="0"/>
              </a:rPr>
              <a:t>“Promoting Transparency, Productivity and Efficiency in the Judiciary</a:t>
            </a:r>
            <a:r>
              <a:rPr lang="en-GB" sz="1400" b="1" dirty="0">
                <a:solidFill>
                  <a:srgbClr val="C00000"/>
                </a:solidFill>
                <a:latin typeface="Century Gothic" panose="020B0502020202020204" pitchFamily="34" charset="0"/>
              </a:rPr>
              <a:t>”</a:t>
            </a:r>
            <a:endParaRPr lang="en-GB" sz="1400" dirty="0">
              <a:solidFill>
                <a:srgbClr val="C00000"/>
              </a:solidFill>
              <a:latin typeface="Century Gothic" panose="020B0502020202020204" pitchFamily="34" charset="0"/>
              <a:ea typeface="Microsoft Himalaya" panose="01010100010101010101" pitchFamily="2" charset="0"/>
              <a:cs typeface="Microsoft Himalaya" panose="01010100010101010101" pitchFamily="2" charset="0"/>
            </a:endParaRPr>
          </a:p>
        </p:txBody>
      </p:sp>
      <p:sp>
        <p:nvSpPr>
          <p:cNvPr id="36" name="Rectangle 35">
            <a:extLst>
              <a:ext uri="{FF2B5EF4-FFF2-40B4-BE49-F238E27FC236}">
                <a16:creationId xmlns:a16="http://schemas.microsoft.com/office/drawing/2014/main" id="{CCC8FA8B-472E-450D-B7FD-3660F1007838}"/>
              </a:ext>
            </a:extLst>
          </p:cNvPr>
          <p:cNvSpPr/>
          <p:nvPr/>
        </p:nvSpPr>
        <p:spPr>
          <a:xfrm>
            <a:off x="4367448" y="2788086"/>
            <a:ext cx="409086" cy="323165"/>
          </a:xfrm>
          <a:prstGeom prst="rect">
            <a:avLst/>
          </a:prstGeom>
        </p:spPr>
        <p:txBody>
          <a:bodyPr wrap="none">
            <a:spAutoFit/>
          </a:bodyPr>
          <a:lstStyle/>
          <a:p>
            <a:r>
              <a:rPr lang="en-GB" sz="1500" b="1" dirty="0">
                <a:solidFill>
                  <a:srgbClr val="C00000"/>
                </a:solidFill>
                <a:latin typeface="Century Gothic" panose="020B0502020202020204" pitchFamily="34" charset="0"/>
                <a:ea typeface="Calibri" panose="020F0502020204030204" pitchFamily="34" charset="0"/>
                <a:cs typeface="SimSun" panose="02010600030101010101" pitchFamily="2" charset="-122"/>
              </a:rPr>
              <a:t>By</a:t>
            </a:r>
            <a:endParaRPr lang="en-GB" sz="1500" b="1" dirty="0">
              <a:solidFill>
                <a:srgbClr val="C00000"/>
              </a:solidFill>
              <a:latin typeface="Century Gothic" panose="020B0502020202020204" pitchFamily="34" charset="0"/>
            </a:endParaRPr>
          </a:p>
        </p:txBody>
      </p:sp>
      <p:sp>
        <p:nvSpPr>
          <p:cNvPr id="37" name="Rectangle 36">
            <a:extLst>
              <a:ext uri="{FF2B5EF4-FFF2-40B4-BE49-F238E27FC236}">
                <a16:creationId xmlns:a16="http://schemas.microsoft.com/office/drawing/2014/main" id="{2EF52BE7-DBFE-4796-8E97-7A6C83895990}"/>
              </a:ext>
            </a:extLst>
          </p:cNvPr>
          <p:cNvSpPr/>
          <p:nvPr/>
        </p:nvSpPr>
        <p:spPr>
          <a:xfrm>
            <a:off x="857250" y="3408586"/>
            <a:ext cx="7124700" cy="59554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pPr>
            <a:r>
              <a:rPr lang="en-GB" b="1">
                <a:solidFill>
                  <a:srgbClr val="002060"/>
                </a:solidFill>
                <a:latin typeface="Century Gothic" panose="020B0502020202020204" pitchFamily="34" charset="0"/>
                <a:ea typeface="Calibri" panose="020F0502020204030204" pitchFamily="34" charset="0"/>
                <a:cs typeface="SimSun" panose="02010600030101010101" pitchFamily="2" charset="-122"/>
              </a:rPr>
              <a:t>SHAMSUDDEEN Y. ABDULRAHMAN</a:t>
            </a:r>
            <a:endParaRPr lang="en-GB" b="1" dirty="0">
              <a:solidFill>
                <a:srgbClr val="002060"/>
              </a:solidFill>
              <a:latin typeface="Century Gothic" panose="020B0502020202020204" pitchFamily="34" charset="0"/>
              <a:ea typeface="Calibri" panose="020F0502020204030204" pitchFamily="34" charset="0"/>
              <a:cs typeface="SimSun" panose="02010600030101010101" pitchFamily="2" charset="-122"/>
            </a:endParaRPr>
          </a:p>
          <a:p>
            <a:pPr algn="ctr"/>
            <a:r>
              <a:rPr lang="en-GB" sz="1200" b="1" dirty="0">
                <a:solidFill>
                  <a:srgbClr val="C00000"/>
                </a:solidFill>
                <a:latin typeface="Century Gothic" panose="020B0502020202020204" pitchFamily="34" charset="0"/>
              </a:rPr>
              <a:t>Principal Studies Fellow/Special Assistant to the Administrator, NJI, Abuja</a:t>
            </a:r>
            <a:endParaRPr lang="en-GB" sz="1200" dirty="0">
              <a:solidFill>
                <a:srgbClr val="C00000"/>
              </a:solidFill>
              <a:latin typeface="Century Gothic" panose="020B0502020202020204" pitchFamily="34" charset="0"/>
              <a:ea typeface="Calibri" panose="020F0502020204030204" pitchFamily="34" charset="0"/>
              <a:cs typeface="SimSun" panose="02010600030101010101" pitchFamily="2" charset="-122"/>
            </a:endParaRPr>
          </a:p>
        </p:txBody>
      </p:sp>
      <p:sp>
        <p:nvSpPr>
          <p:cNvPr id="38" name="Rectangle 37">
            <a:extLst>
              <a:ext uri="{FF2B5EF4-FFF2-40B4-BE49-F238E27FC236}">
                <a16:creationId xmlns:a16="http://schemas.microsoft.com/office/drawing/2014/main" id="{E52F752B-317B-4A3B-AACF-C4E873C37620}"/>
              </a:ext>
            </a:extLst>
          </p:cNvPr>
          <p:cNvSpPr/>
          <p:nvPr/>
        </p:nvSpPr>
        <p:spPr>
          <a:xfrm>
            <a:off x="1143000" y="4404907"/>
            <a:ext cx="6553200" cy="60420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15000"/>
              </a:lnSpc>
            </a:pPr>
            <a:r>
              <a:rPr lang="en-GB" b="1" dirty="0">
                <a:solidFill>
                  <a:srgbClr val="002060"/>
                </a:solidFill>
                <a:latin typeface="Century Gothic" panose="020B0502020202020204" pitchFamily="34" charset="0"/>
                <a:ea typeface="Calibri" panose="020F0502020204030204" pitchFamily="34" charset="0"/>
                <a:cs typeface="SimSun" panose="02010600030101010101" pitchFamily="2" charset="-122"/>
              </a:rPr>
              <a:t>UMMUL ABUBAKAR</a:t>
            </a:r>
          </a:p>
          <a:p>
            <a:pPr algn="ctr">
              <a:lnSpc>
                <a:spcPct val="115000"/>
              </a:lnSpc>
            </a:pPr>
            <a:r>
              <a:rPr lang="en-GB" sz="1200" b="1" dirty="0">
                <a:solidFill>
                  <a:srgbClr val="C00000"/>
                </a:solidFill>
                <a:latin typeface="Century Gothic" panose="020B0502020202020204" pitchFamily="34" charset="0"/>
              </a:rPr>
              <a:t>Research Fellow</a:t>
            </a:r>
            <a:r>
              <a:rPr lang="en-GB" sz="1200" dirty="0">
                <a:solidFill>
                  <a:srgbClr val="C00000"/>
                </a:solidFill>
                <a:latin typeface="Century Gothic" panose="020B0502020202020204" pitchFamily="34" charset="0"/>
              </a:rPr>
              <a:t>, </a:t>
            </a:r>
            <a:r>
              <a:rPr lang="en-GB" sz="1200" b="1" dirty="0">
                <a:solidFill>
                  <a:srgbClr val="C00000"/>
                </a:solidFill>
                <a:latin typeface="Century Gothic" panose="020B0502020202020204" pitchFamily="34" charset="0"/>
              </a:rPr>
              <a:t>Research department, NJI, Abuja</a:t>
            </a:r>
            <a:endParaRPr lang="en-GB" sz="1200" dirty="0">
              <a:solidFill>
                <a:srgbClr val="C00000"/>
              </a:solidFill>
              <a:effectLst/>
              <a:latin typeface="Century Gothic" panose="020B0502020202020204" pitchFamily="34" charset="0"/>
              <a:ea typeface="Calibri" panose="020F0502020204030204" pitchFamily="34" charset="0"/>
              <a:cs typeface="SimSun" panose="02010600030101010101" pitchFamily="2" charset="-122"/>
            </a:endParaRPr>
          </a:p>
        </p:txBody>
      </p:sp>
      <p:sp>
        <p:nvSpPr>
          <p:cNvPr id="45" name="Rectangle 44">
            <a:extLst>
              <a:ext uri="{FF2B5EF4-FFF2-40B4-BE49-F238E27FC236}">
                <a16:creationId xmlns:a16="http://schemas.microsoft.com/office/drawing/2014/main" id="{D1572815-7EF4-4637-BFAE-E17F95D44862}"/>
              </a:ext>
            </a:extLst>
          </p:cNvPr>
          <p:cNvSpPr/>
          <p:nvPr/>
        </p:nvSpPr>
        <p:spPr>
          <a:xfrm>
            <a:off x="1737232" y="5621442"/>
            <a:ext cx="5669519" cy="307777"/>
          </a:xfrm>
          <a:prstGeom prst="rect">
            <a:avLst/>
          </a:prstGeom>
        </p:spPr>
        <p:txBody>
          <a:bodyPr wrap="square">
            <a:spAutoFit/>
          </a:bodyPr>
          <a:lstStyle/>
          <a:p>
            <a:pPr algn="ctr"/>
            <a:r>
              <a:rPr lang="en-GB" sz="1400" b="1" dirty="0">
                <a:solidFill>
                  <a:srgbClr val="002060"/>
                </a:solidFill>
                <a:latin typeface="Century Gothic" panose="020B0502020202020204" pitchFamily="34" charset="0"/>
                <a:ea typeface="Microsoft Himalaya" panose="01010100010101010101" pitchFamily="2" charset="0"/>
                <a:cs typeface="Microsoft Himalaya" panose="01010100010101010101" pitchFamily="2" charset="0"/>
              </a:rPr>
              <a:t>Presented at the National workshop of NJI tagged</a:t>
            </a:r>
            <a:r>
              <a:rPr lang="en-GB" sz="1400" b="1" dirty="0">
                <a:solidFill>
                  <a:schemeClr val="tx2">
                    <a:lumMod val="50000"/>
                  </a:schemeClr>
                </a:solidFill>
                <a:latin typeface="Century Gothic" panose="020B0502020202020204" pitchFamily="34" charset="0"/>
                <a:ea typeface="Microsoft Himalaya" panose="01010100010101010101" pitchFamily="2" charset="0"/>
                <a:cs typeface="Microsoft Himalaya" panose="01010100010101010101" pitchFamily="2" charset="0"/>
              </a:rPr>
              <a:t>:</a:t>
            </a:r>
          </a:p>
        </p:txBody>
      </p:sp>
      <p:sp>
        <p:nvSpPr>
          <p:cNvPr id="48" name="Rectangle 47">
            <a:extLst>
              <a:ext uri="{FF2B5EF4-FFF2-40B4-BE49-F238E27FC236}">
                <a16:creationId xmlns:a16="http://schemas.microsoft.com/office/drawing/2014/main" id="{8F407629-1920-4F75-AC0B-ECD67A0D5891}"/>
              </a:ext>
            </a:extLst>
          </p:cNvPr>
          <p:cNvSpPr/>
          <p:nvPr/>
        </p:nvSpPr>
        <p:spPr>
          <a:xfrm>
            <a:off x="0" y="1741439"/>
            <a:ext cx="9144000" cy="553998"/>
          </a:xfrm>
          <a:prstGeom prst="rect">
            <a:avLst/>
          </a:prstGeom>
          <a:solidFill>
            <a:srgbClr val="002060"/>
          </a:solidFill>
        </p:spPr>
        <p:txBody>
          <a:bodyPr wrap="square">
            <a:spAutoFit/>
          </a:bodyPr>
          <a:lstStyle/>
          <a:p>
            <a:pPr algn="ctr"/>
            <a:r>
              <a:rPr lang="en-US" sz="3000" b="1" spc="300" dirty="0">
                <a:solidFill>
                  <a:schemeClr val="bg1"/>
                </a:solidFill>
                <a:latin typeface="Century Gothic" panose="020B0502020202020204" pitchFamily="34" charset="0"/>
                <a:ea typeface="Microsoft YaHei" panose="020B0503020204020204" pitchFamily="34" charset="-122"/>
              </a:rPr>
              <a:t>ORAL &amp; WRITTEN COMMUNICATION SKILLS</a:t>
            </a:r>
            <a:r>
              <a:rPr lang="en-US" altLang="zh-CN" sz="3000" spc="300" dirty="0">
                <a:solidFill>
                  <a:schemeClr val="bg1"/>
                </a:solidFill>
                <a:latin typeface="华文细黑" panose="02010600040101010101" pitchFamily="2" charset="-122"/>
                <a:ea typeface="华文细黑" panose="02010600040101010101" pitchFamily="2" charset="-122"/>
              </a:rPr>
              <a:t> </a:t>
            </a:r>
            <a:endParaRPr lang="zh-CN" altLang="en-US" sz="3000" spc="300" dirty="0">
              <a:solidFill>
                <a:schemeClr val="bg1"/>
              </a:solidFill>
              <a:latin typeface="华文细黑" panose="02010600040101010101" pitchFamily="2" charset="-122"/>
              <a:ea typeface="华文细黑" panose="02010600040101010101" pitchFamily="2" charset="-122"/>
            </a:endParaRPr>
          </a:p>
        </p:txBody>
      </p:sp>
      <p:cxnSp>
        <p:nvCxnSpPr>
          <p:cNvPr id="56" name="Straight Connector 55">
            <a:extLst>
              <a:ext uri="{FF2B5EF4-FFF2-40B4-BE49-F238E27FC236}">
                <a16:creationId xmlns:a16="http://schemas.microsoft.com/office/drawing/2014/main" id="{4DEB7E4C-DCCD-426A-87A2-2FA7CFE032EF}"/>
              </a:ext>
            </a:extLst>
          </p:cNvPr>
          <p:cNvCxnSpPr>
            <a:cxnSpLocks/>
          </p:cNvCxnSpPr>
          <p:nvPr/>
        </p:nvCxnSpPr>
        <p:spPr>
          <a:xfrm>
            <a:off x="298938" y="2513738"/>
            <a:ext cx="8511734"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2B2B0380-E044-4AE9-80A7-055E197EA9E9}"/>
              </a:ext>
            </a:extLst>
          </p:cNvPr>
          <p:cNvCxnSpPr>
            <a:cxnSpLocks/>
          </p:cNvCxnSpPr>
          <p:nvPr/>
        </p:nvCxnSpPr>
        <p:spPr>
          <a:xfrm>
            <a:off x="298938" y="1523138"/>
            <a:ext cx="8511734" cy="0"/>
          </a:xfrm>
          <a:prstGeom prst="line">
            <a:avLst/>
          </a:prstGeom>
        </p:spPr>
        <p:style>
          <a:lnRef idx="3">
            <a:schemeClr val="dk1"/>
          </a:lnRef>
          <a:fillRef idx="0">
            <a:schemeClr val="dk1"/>
          </a:fillRef>
          <a:effectRef idx="2">
            <a:schemeClr val="dk1"/>
          </a:effectRef>
          <a:fontRef idx="minor">
            <a:schemeClr val="tx1"/>
          </a:fontRef>
        </p:style>
      </p:cxnSp>
      <p:pic>
        <p:nvPicPr>
          <p:cNvPr id="60" name="Picture 59">
            <a:extLst>
              <a:ext uri="{FF2B5EF4-FFF2-40B4-BE49-F238E27FC236}">
                <a16:creationId xmlns:a16="http://schemas.microsoft.com/office/drawing/2014/main" id="{676C1C45-7A7E-4D0F-84B2-140CC16AD9DA}"/>
              </a:ext>
            </a:extLst>
          </p:cNvPr>
          <p:cNvPicPr>
            <a:picLocks noChangeAspect="1"/>
          </p:cNvPicPr>
          <p:nvPr/>
        </p:nvPicPr>
        <p:blipFill rotWithShape="1">
          <a:blip r:embed="rId3">
            <a:extLst>
              <a:ext uri="{28A0092B-C50C-407E-A947-70E740481C1C}">
                <a14:useLocalDpi xmlns:a14="http://schemas.microsoft.com/office/drawing/2010/main" val="0"/>
              </a:ext>
            </a:extLst>
          </a:blip>
          <a:srcRect r="73934"/>
          <a:stretch/>
        </p:blipFill>
        <p:spPr>
          <a:xfrm>
            <a:off x="4014755" y="228768"/>
            <a:ext cx="1114472" cy="102002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48817" name="椭圆 11"/>
          <p:cNvSpPr/>
          <p:nvPr/>
        </p:nvSpPr>
        <p:spPr>
          <a:xfrm>
            <a:off x="3910905" y="1031364"/>
            <a:ext cx="1322190" cy="1322190"/>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4676565" y="5705749"/>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4264714" y="5519716"/>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2" name="文本框 15"/>
          <p:cNvSpPr txBox="1"/>
          <p:nvPr/>
        </p:nvSpPr>
        <p:spPr>
          <a:xfrm>
            <a:off x="3888471" y="1400071"/>
            <a:ext cx="1367057" cy="584775"/>
          </a:xfrm>
          <a:prstGeom prst="rect">
            <a:avLst/>
          </a:prstGeom>
          <a:noFill/>
          <a:ln w="9525">
            <a:noFill/>
          </a:ln>
        </p:spPr>
        <p:txBody>
          <a:bodyPr wrap="square" anchor="t">
            <a:spAutoFit/>
          </a:bodyPr>
          <a:lstStyle/>
          <a:p>
            <a:pPr algn="ctr"/>
            <a:r>
              <a:rPr lang="en-US" altLang="zh-CN" sz="3200" b="1" dirty="0">
                <a:solidFill>
                  <a:schemeClr val="bg1"/>
                </a:solidFill>
                <a:ea typeface="宋体" panose="02010600030101010101" pitchFamily="2" charset="-122"/>
                <a:cs typeface="Calibri" panose="020F0502020204030204" pitchFamily="34" charset="0"/>
              </a:rPr>
              <a:t>02</a:t>
            </a:r>
            <a:endParaRPr lang="zh-CN" altLang="en-US" sz="3200" b="1" dirty="0">
              <a:solidFill>
                <a:schemeClr val="bg1"/>
              </a:solidFill>
              <a:ea typeface="宋体" panose="02010600030101010101" pitchFamily="2" charset="-122"/>
              <a:cs typeface="Calibri" panose="020F0502020204030204" pitchFamily="34" charset="0"/>
            </a:endParaRPr>
          </a:p>
        </p:txBody>
      </p:sp>
      <p:sp>
        <p:nvSpPr>
          <p:cNvPr id="11" name="TextBox 9">
            <a:extLst>
              <a:ext uri="{FF2B5EF4-FFF2-40B4-BE49-F238E27FC236}">
                <a16:creationId xmlns:a16="http://schemas.microsoft.com/office/drawing/2014/main" id="{0E4A359D-3EB4-4EF8-8682-E935086AE98D}"/>
              </a:ext>
            </a:extLst>
          </p:cNvPr>
          <p:cNvSpPr txBox="1"/>
          <p:nvPr/>
        </p:nvSpPr>
        <p:spPr>
          <a:xfrm>
            <a:off x="1714500" y="3029197"/>
            <a:ext cx="5943600" cy="1107996"/>
          </a:xfrm>
          <a:prstGeom prst="rect">
            <a:avLst/>
          </a:prstGeom>
          <a:solidFill>
            <a:srgbClr val="002060"/>
          </a:solidFill>
          <a:ln>
            <a:noFill/>
          </a:ln>
        </p:spPr>
        <p:txBody>
          <a:bodyPr wrap="square" rtlCol="0">
            <a:spAutoFit/>
          </a:bodyPr>
          <a:lstStyle/>
          <a:p>
            <a:pPr algn="ctr"/>
            <a:r>
              <a:rPr lang="en-GB" sz="3300" dirty="0">
                <a:solidFill>
                  <a:schemeClr val="bg1"/>
                </a:solidFill>
                <a:latin typeface="Century Gothic" panose="020B0502020202020204" pitchFamily="34" charset="0"/>
              </a:rPr>
              <a:t>THE NEED FOR EFFECTIVE COMMUNICATION</a:t>
            </a:r>
          </a:p>
        </p:txBody>
      </p:sp>
      <p:sp>
        <p:nvSpPr>
          <p:cNvPr id="19" name="椭圆 6">
            <a:extLst>
              <a:ext uri="{FF2B5EF4-FFF2-40B4-BE49-F238E27FC236}">
                <a16:creationId xmlns:a16="http://schemas.microsoft.com/office/drawing/2014/main" id="{4DB8BDD7-9B27-421B-BF49-0525869567FF}"/>
              </a:ext>
            </a:extLst>
          </p:cNvPr>
          <p:cNvSpPr/>
          <p:nvPr/>
        </p:nvSpPr>
        <p:spPr>
          <a:xfrm>
            <a:off x="4555175" y="5391032"/>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4432275" y="5707081"/>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4969955" y="5580341"/>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cxnSp>
        <p:nvCxnSpPr>
          <p:cNvPr id="25" name="Straight Connector 24">
            <a:extLst>
              <a:ext uri="{FF2B5EF4-FFF2-40B4-BE49-F238E27FC236}">
                <a16:creationId xmlns:a16="http://schemas.microsoft.com/office/drawing/2014/main" id="{544F3D5E-C154-4CC6-9A66-F6990B3B14C2}"/>
              </a:ext>
            </a:extLst>
          </p:cNvPr>
          <p:cNvCxnSpPr>
            <a:cxnSpLocks/>
          </p:cNvCxnSpPr>
          <p:nvPr/>
        </p:nvCxnSpPr>
        <p:spPr>
          <a:xfrm flipH="1">
            <a:off x="7635478" y="3497126"/>
            <a:ext cx="1070372" cy="1"/>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6B87443D-4C01-4819-890F-B3C9AB8EB7C2}"/>
              </a:ext>
            </a:extLst>
          </p:cNvPr>
          <p:cNvCxnSpPr>
            <a:cxnSpLocks/>
          </p:cNvCxnSpPr>
          <p:nvPr/>
        </p:nvCxnSpPr>
        <p:spPr>
          <a:xfrm flipH="1">
            <a:off x="620316" y="3497126"/>
            <a:ext cx="1070372" cy="1"/>
          </a:xfrm>
          <a:prstGeom prst="line">
            <a:avLst/>
          </a:prstGeom>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387C3B6A-292F-4A06-B28C-CE9799EBC5B4}"/>
              </a:ext>
            </a:extLst>
          </p:cNvPr>
          <p:cNvSpPr/>
          <p:nvPr/>
        </p:nvSpPr>
        <p:spPr>
          <a:xfrm>
            <a:off x="209550" y="4509447"/>
            <a:ext cx="8934450" cy="633379"/>
          </a:xfrm>
          <a:prstGeom prst="rect">
            <a:avLst/>
          </a:prstGeom>
        </p:spPr>
        <p:txBody>
          <a:bodyPr wrap="square">
            <a:spAutoFit/>
          </a:bodyPr>
          <a:lstStyle/>
          <a:p>
            <a:pPr algn="ctr">
              <a:lnSpc>
                <a:spcPct val="115000"/>
              </a:lnSpc>
              <a:spcAft>
                <a:spcPts val="1000"/>
              </a:spcAft>
            </a:pPr>
            <a:r>
              <a:rPr lang="en-GB" sz="1600" b="1" dirty="0">
                <a:solidFill>
                  <a:srgbClr val="C00000"/>
                </a:solidFill>
                <a:latin typeface="Century Gothic" panose="020B0502020202020204" pitchFamily="34" charset="0"/>
                <a:ea typeface="Calibri" panose="020F0502020204030204" pitchFamily="34" charset="0"/>
                <a:cs typeface="SimSun" panose="02010600030101010101" pitchFamily="2" charset="-122"/>
              </a:rPr>
              <a:t>It is expected that the information or ideas being conveyed is clear and understandable by the receiver otherwise, communication fails or becomes ineffective.</a:t>
            </a:r>
            <a:endParaRPr lang="en-GB" sz="1600" b="1" dirty="0">
              <a:solidFill>
                <a:srgbClr val="C00000"/>
              </a:solidFill>
              <a:effectLst/>
              <a:latin typeface="Century Gothic" panose="020B0502020202020204" pitchFamily="34" charset="0"/>
              <a:ea typeface="Calibri" panose="020F0502020204030204" pitchFamily="34" charset="0"/>
              <a:cs typeface="SimSun" panose="02010600030101010101" pitchFamily="2" charset="-122"/>
            </a:endParaRPr>
          </a:p>
        </p:txBody>
      </p:sp>
      <p:sp>
        <p:nvSpPr>
          <p:cNvPr id="9" name="Slide Number Placeholder 8">
            <a:extLst>
              <a:ext uri="{FF2B5EF4-FFF2-40B4-BE49-F238E27FC236}">
                <a16:creationId xmlns:a16="http://schemas.microsoft.com/office/drawing/2014/main" id="{30182F1B-76DC-4159-9A30-03838044225B}"/>
              </a:ext>
            </a:extLst>
          </p:cNvPr>
          <p:cNvSpPr>
            <a:spLocks noGrp="1"/>
          </p:cNvSpPr>
          <p:nvPr>
            <p:ph type="sldNum" sz="quarter" idx="12"/>
          </p:nvPr>
        </p:nvSpPr>
        <p:spPr/>
        <p:txBody>
          <a:bodyPr/>
          <a:lstStyle/>
          <a:p>
            <a:fld id="{3E644C97-CFD8-4B1A-9809-75060EC224F7}" type="slidenum">
              <a:rPr lang="zh-CN" altLang="en-US" smtClean="0"/>
              <a:t>10</a:t>
            </a:fld>
            <a:endParaRPr lang="zh-CN" altLang="en-US"/>
          </a:p>
        </p:txBody>
      </p:sp>
    </p:spTree>
    <p:extLst>
      <p:ext uri="{BB962C8B-B14F-4D97-AF65-F5344CB8AC3E}">
        <p14:creationId xmlns:p14="http://schemas.microsoft.com/office/powerpoint/2010/main" val="242017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B663E3D0-1CF4-4629-81C2-5DFE317FC27C}"/>
              </a:ext>
            </a:extLst>
          </p:cNvPr>
          <p:cNvSpPr/>
          <p:nvPr/>
        </p:nvSpPr>
        <p:spPr bwMode="auto">
          <a:xfrm>
            <a:off x="4072433" y="4354847"/>
            <a:ext cx="1073877" cy="1199179"/>
          </a:xfrm>
          <a:custGeom>
            <a:avLst/>
            <a:gdLst>
              <a:gd name="T0" fmla="*/ 26 w 111"/>
              <a:gd name="T1" fmla="*/ 3 h 145"/>
              <a:gd name="T2" fmla="*/ 12 w 111"/>
              <a:gd name="T3" fmla="*/ 68 h 145"/>
              <a:gd name="T4" fmla="*/ 81 w 111"/>
              <a:gd name="T5" fmla="*/ 143 h 145"/>
              <a:gd name="T6" fmla="*/ 93 w 111"/>
              <a:gd name="T7" fmla="*/ 78 h 145"/>
              <a:gd name="T8" fmla="*/ 26 w 111"/>
              <a:gd name="T9" fmla="*/ 3 h 145"/>
            </a:gdLst>
            <a:ahLst/>
            <a:cxnLst>
              <a:cxn ang="0">
                <a:pos x="T0" y="T1"/>
              </a:cxn>
              <a:cxn ang="0">
                <a:pos x="T2" y="T3"/>
              </a:cxn>
              <a:cxn ang="0">
                <a:pos x="T4" y="T5"/>
              </a:cxn>
              <a:cxn ang="0">
                <a:pos x="T6" y="T7"/>
              </a:cxn>
              <a:cxn ang="0">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solidFill>
            <a:srgbClr val="FF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3" name="Freeform 14">
            <a:extLst>
              <a:ext uri="{FF2B5EF4-FFF2-40B4-BE49-F238E27FC236}">
                <a16:creationId xmlns:a16="http://schemas.microsoft.com/office/drawing/2014/main" id="{0EB3A01F-FE95-4EB6-A1EF-5983AA7A8654}"/>
              </a:ext>
            </a:extLst>
          </p:cNvPr>
          <p:cNvSpPr/>
          <p:nvPr/>
        </p:nvSpPr>
        <p:spPr bwMode="auto">
          <a:xfrm>
            <a:off x="4353280" y="3968459"/>
            <a:ext cx="1232550" cy="899659"/>
          </a:xfrm>
          <a:custGeom>
            <a:avLst/>
            <a:gdLst>
              <a:gd name="T0" fmla="*/ 2 w 122"/>
              <a:gd name="T1" fmla="*/ 5 h 96"/>
              <a:gd name="T2" fmla="*/ 69 w 122"/>
              <a:gd name="T3" fmla="*/ 74 h 96"/>
              <a:gd name="T4" fmla="*/ 119 w 122"/>
              <a:gd name="T5" fmla="*/ 75 h 96"/>
              <a:gd name="T6" fmla="*/ 67 w 122"/>
              <a:gd name="T7" fmla="*/ 19 h 96"/>
              <a:gd name="T8" fmla="*/ 24 w 122"/>
              <a:gd name="T9" fmla="*/ 2 h 96"/>
              <a:gd name="T10" fmla="*/ 2 w 122"/>
              <a:gd name="T11" fmla="*/ 5 h 96"/>
            </a:gdLst>
            <a:ahLst/>
            <a:cxnLst>
              <a:cxn ang="0">
                <a:pos x="T0" y="T1"/>
              </a:cxn>
              <a:cxn ang="0">
                <a:pos x="T2" y="T3"/>
              </a:cxn>
              <a:cxn ang="0">
                <a:pos x="T4" y="T5"/>
              </a:cxn>
              <a:cxn ang="0">
                <a:pos x="T6" y="T7"/>
              </a:cxn>
              <a:cxn ang="0">
                <a:pos x="T8" y="T9"/>
              </a:cxn>
              <a:cxn ang="0">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4" name="Freeform 22">
            <a:extLst>
              <a:ext uri="{FF2B5EF4-FFF2-40B4-BE49-F238E27FC236}">
                <a16:creationId xmlns:a16="http://schemas.microsoft.com/office/drawing/2014/main" id="{06507B66-BC98-4077-A968-9132708B0D01}"/>
              </a:ext>
            </a:extLst>
          </p:cNvPr>
          <p:cNvSpPr/>
          <p:nvPr/>
        </p:nvSpPr>
        <p:spPr bwMode="auto">
          <a:xfrm>
            <a:off x="3473563" y="2687114"/>
            <a:ext cx="973138" cy="1049338"/>
          </a:xfrm>
          <a:custGeom>
            <a:avLst/>
            <a:gdLst>
              <a:gd name="T0" fmla="*/ 62 w 81"/>
              <a:gd name="T1" fmla="*/ 84 h 87"/>
              <a:gd name="T2" fmla="*/ 71 w 81"/>
              <a:gd name="T3" fmla="*/ 45 h 87"/>
              <a:gd name="T4" fmla="*/ 27 w 81"/>
              <a:gd name="T5" fmla="*/ 6 h 87"/>
              <a:gd name="T6" fmla="*/ 8 w 81"/>
              <a:gd name="T7" fmla="*/ 29 h 87"/>
              <a:gd name="T8" fmla="*/ 62 w 81"/>
              <a:gd name="T9" fmla="*/ 84 h 87"/>
            </a:gdLst>
            <a:ahLst/>
            <a:cxnLst>
              <a:cxn ang="0">
                <a:pos x="T0" y="T1"/>
              </a:cxn>
              <a:cxn ang="0">
                <a:pos x="T2" y="T3"/>
              </a:cxn>
              <a:cxn ang="0">
                <a:pos x="T4" y="T5"/>
              </a:cxn>
              <a:cxn ang="0">
                <a:pos x="T6" y="T7"/>
              </a:cxn>
              <a:cxn ang="0">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solidFill>
            <a:srgbClr val="FF0000"/>
          </a:solidFill>
          <a:ln w="12700">
            <a:solidFill>
              <a:schemeClr val="bg1"/>
            </a:solidFill>
          </a:ln>
          <a:effectLst>
            <a:outerShdw blurRad="50800" dist="38100" dir="16200000"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Freeform 20">
            <a:extLst>
              <a:ext uri="{FF2B5EF4-FFF2-40B4-BE49-F238E27FC236}">
                <a16:creationId xmlns:a16="http://schemas.microsoft.com/office/drawing/2014/main" id="{8BD9DCD7-21E9-45C1-9B1C-A925E80F68B5}"/>
              </a:ext>
            </a:extLst>
          </p:cNvPr>
          <p:cNvSpPr/>
          <p:nvPr/>
        </p:nvSpPr>
        <p:spPr bwMode="auto">
          <a:xfrm>
            <a:off x="2277975" y="2943456"/>
            <a:ext cx="1644054" cy="962790"/>
          </a:xfrm>
          <a:custGeom>
            <a:avLst/>
            <a:gdLst>
              <a:gd name="T0" fmla="*/ 135 w 138"/>
              <a:gd name="T1" fmla="*/ 83 h 87"/>
              <a:gd name="T2" fmla="*/ 79 w 138"/>
              <a:gd name="T3" fmla="*/ 25 h 87"/>
              <a:gd name="T4" fmla="*/ 13 w 138"/>
              <a:gd name="T5" fmla="*/ 12 h 87"/>
              <a:gd name="T6" fmla="*/ 52 w 138"/>
              <a:gd name="T7" fmla="*/ 64 h 87"/>
              <a:gd name="T8" fmla="*/ 107 w 138"/>
              <a:gd name="T9" fmla="*/ 84 h 87"/>
              <a:gd name="T10" fmla="*/ 135 w 138"/>
              <a:gd name="T11" fmla="*/ 83 h 87"/>
            </a:gdLst>
            <a:ahLst/>
            <a:cxnLst>
              <a:cxn ang="0">
                <a:pos x="T0" y="T1"/>
              </a:cxn>
              <a:cxn ang="0">
                <a:pos x="T2" y="T3"/>
              </a:cxn>
              <a:cxn ang="0">
                <a:pos x="T4" y="T5"/>
              </a:cxn>
              <a:cxn ang="0">
                <a:pos x="T6" y="T7"/>
              </a:cxn>
              <a:cxn ang="0">
                <a:pos x="T8" y="T9"/>
              </a:cxn>
              <a:cxn ang="0">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solidFill>
            <a:srgbClr val="FFFF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6" name="Freeform 12">
            <a:extLst>
              <a:ext uri="{FF2B5EF4-FFF2-40B4-BE49-F238E27FC236}">
                <a16:creationId xmlns:a16="http://schemas.microsoft.com/office/drawing/2014/main" id="{DE7F10E1-08E7-4C45-89C0-C5E66AA9A4CC}"/>
              </a:ext>
            </a:extLst>
          </p:cNvPr>
          <p:cNvSpPr/>
          <p:nvPr/>
        </p:nvSpPr>
        <p:spPr bwMode="auto">
          <a:xfrm>
            <a:off x="4572000" y="3253018"/>
            <a:ext cx="989013" cy="747713"/>
          </a:xfrm>
          <a:custGeom>
            <a:avLst/>
            <a:gdLst>
              <a:gd name="T0" fmla="*/ 7 w 82"/>
              <a:gd name="T1" fmla="*/ 44 h 62"/>
              <a:gd name="T2" fmla="*/ 36 w 82"/>
              <a:gd name="T3" fmla="*/ 57 h 62"/>
              <a:gd name="T4" fmla="*/ 69 w 82"/>
              <a:gd name="T5" fmla="*/ 56 h 62"/>
              <a:gd name="T6" fmla="*/ 64 w 82"/>
              <a:gd name="T7" fmla="*/ 20 h 62"/>
              <a:gd name="T8" fmla="*/ 16 w 82"/>
              <a:gd name="T9" fmla="*/ 5 h 62"/>
              <a:gd name="T10" fmla="*/ 7 w 82"/>
              <a:gd name="T11" fmla="*/ 44 h 62"/>
            </a:gdLst>
            <a:ahLst/>
            <a:cxnLst>
              <a:cxn ang="0">
                <a:pos x="T0" y="T1"/>
              </a:cxn>
              <a:cxn ang="0">
                <a:pos x="T2" y="T3"/>
              </a:cxn>
              <a:cxn ang="0">
                <a:pos x="T4" y="T5"/>
              </a:cxn>
              <a:cxn ang="0">
                <a:pos x="T6" y="T7"/>
              </a:cxn>
              <a:cxn ang="0">
                <a:pos x="T8" y="T9"/>
              </a:cxn>
              <a:cxn ang="0">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solidFill>
            <a:srgbClr val="FFFF00"/>
          </a:solidFill>
          <a:ln w="12700">
            <a:solidFill>
              <a:schemeClr val="bg1"/>
            </a:solidFill>
          </a:ln>
          <a:effectLst>
            <a:outerShdw blurRad="50800" dist="38100" dir="8100000" algn="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 name="Freeform 18">
            <a:extLst>
              <a:ext uri="{FF2B5EF4-FFF2-40B4-BE49-F238E27FC236}">
                <a16:creationId xmlns:a16="http://schemas.microsoft.com/office/drawing/2014/main" id="{5E0D8928-3D85-49C0-A114-09590685F14B}"/>
              </a:ext>
            </a:extLst>
          </p:cNvPr>
          <p:cNvSpPr/>
          <p:nvPr/>
        </p:nvSpPr>
        <p:spPr bwMode="auto">
          <a:xfrm>
            <a:off x="2444623" y="3915040"/>
            <a:ext cx="1706563" cy="1166813"/>
          </a:xfrm>
          <a:custGeom>
            <a:avLst/>
            <a:gdLst>
              <a:gd name="T0" fmla="*/ 132 w 142"/>
              <a:gd name="T1" fmla="*/ 19 h 97"/>
              <a:gd name="T2" fmla="*/ 98 w 142"/>
              <a:gd name="T3" fmla="*/ 5 h 97"/>
              <a:gd name="T4" fmla="*/ 47 w 142"/>
              <a:gd name="T5" fmla="*/ 5 h 97"/>
              <a:gd name="T6" fmla="*/ 22 w 142"/>
              <a:gd name="T7" fmla="*/ 63 h 97"/>
              <a:gd name="T8" fmla="*/ 110 w 142"/>
              <a:gd name="T9" fmla="*/ 80 h 97"/>
              <a:gd name="T10" fmla="*/ 132 w 142"/>
              <a:gd name="T11" fmla="*/ 19 h 97"/>
            </a:gdLst>
            <a:ahLst/>
            <a:cxnLst>
              <a:cxn ang="0">
                <a:pos x="T0" y="T1"/>
              </a:cxn>
              <a:cxn ang="0">
                <a:pos x="T2" y="T3"/>
              </a:cxn>
              <a:cxn ang="0">
                <a:pos x="T4" y="T5"/>
              </a:cxn>
              <a:cxn ang="0">
                <a:pos x="T6" y="T7"/>
              </a:cxn>
              <a:cxn ang="0">
                <a:pos x="T8" y="T9"/>
              </a:cxn>
              <a:cxn ang="0">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cxnSp>
        <p:nvCxnSpPr>
          <p:cNvPr id="9" name="直接箭头连接符 50">
            <a:extLst>
              <a:ext uri="{FF2B5EF4-FFF2-40B4-BE49-F238E27FC236}">
                <a16:creationId xmlns:a16="http://schemas.microsoft.com/office/drawing/2014/main" id="{85C2B3BC-6131-423A-983B-1635A661BFF5}"/>
              </a:ext>
            </a:extLst>
          </p:cNvPr>
          <p:cNvCxnSpPr>
            <a:cxnSpLocks/>
          </p:cNvCxnSpPr>
          <p:nvPr/>
        </p:nvCxnSpPr>
        <p:spPr>
          <a:xfrm flipV="1">
            <a:off x="4087133" y="2635371"/>
            <a:ext cx="1403350" cy="515938"/>
          </a:xfrm>
          <a:prstGeom prst="straightConnector1">
            <a:avLst/>
          </a:prstGeom>
          <a:ln w="12700" cap="flat" cmpd="sng">
            <a:solidFill>
              <a:srgbClr val="002060"/>
            </a:solidFill>
            <a:prstDash val="sysDot"/>
            <a:round/>
            <a:headEnd type="oval" w="med" len="med"/>
            <a:tailEnd type="triangle" w="med" len="med"/>
          </a:ln>
        </p:spPr>
      </p:cxnSp>
      <p:cxnSp>
        <p:nvCxnSpPr>
          <p:cNvPr id="10" name="直接箭头连接符 52">
            <a:extLst>
              <a:ext uri="{FF2B5EF4-FFF2-40B4-BE49-F238E27FC236}">
                <a16:creationId xmlns:a16="http://schemas.microsoft.com/office/drawing/2014/main" id="{F245308D-48B2-417D-89B2-0C4DB1978070}"/>
              </a:ext>
            </a:extLst>
          </p:cNvPr>
          <p:cNvCxnSpPr>
            <a:cxnSpLocks/>
          </p:cNvCxnSpPr>
          <p:nvPr/>
        </p:nvCxnSpPr>
        <p:spPr>
          <a:xfrm flipH="1" flipV="1">
            <a:off x="1753303" y="2576514"/>
            <a:ext cx="1378153" cy="756355"/>
          </a:xfrm>
          <a:prstGeom prst="straightConnector1">
            <a:avLst/>
          </a:prstGeom>
          <a:ln w="12700" cap="flat" cmpd="sng">
            <a:solidFill>
              <a:srgbClr val="002060"/>
            </a:solidFill>
            <a:prstDash val="sysDot"/>
            <a:round/>
            <a:headEnd type="oval" w="med" len="med"/>
            <a:tailEnd type="triangle" w="med" len="med"/>
          </a:ln>
        </p:spPr>
      </p:cxnSp>
      <p:cxnSp>
        <p:nvCxnSpPr>
          <p:cNvPr id="11" name="直接箭头连接符 54">
            <a:extLst>
              <a:ext uri="{FF2B5EF4-FFF2-40B4-BE49-F238E27FC236}">
                <a16:creationId xmlns:a16="http://schemas.microsoft.com/office/drawing/2014/main" id="{47321B6C-9BFD-4711-9AF7-79E4DB299DEB}"/>
              </a:ext>
            </a:extLst>
          </p:cNvPr>
          <p:cNvCxnSpPr>
            <a:cxnSpLocks/>
          </p:cNvCxnSpPr>
          <p:nvPr/>
        </p:nvCxnSpPr>
        <p:spPr>
          <a:xfrm flipH="1">
            <a:off x="1886849" y="4551673"/>
            <a:ext cx="1547092" cy="517397"/>
          </a:xfrm>
          <a:prstGeom prst="straightConnector1">
            <a:avLst/>
          </a:prstGeom>
          <a:ln w="12700" cap="flat" cmpd="sng">
            <a:solidFill>
              <a:srgbClr val="002060"/>
            </a:solidFill>
            <a:prstDash val="sysDot"/>
            <a:round/>
            <a:headEnd type="oval" w="med" len="med"/>
            <a:tailEnd type="triangle" w="med" len="med"/>
          </a:ln>
        </p:spPr>
      </p:cxnSp>
      <p:sp>
        <p:nvSpPr>
          <p:cNvPr id="13" name="TextBox 13">
            <a:extLst>
              <a:ext uri="{FF2B5EF4-FFF2-40B4-BE49-F238E27FC236}">
                <a16:creationId xmlns:a16="http://schemas.microsoft.com/office/drawing/2014/main" id="{76F521BC-68AA-4F86-8A4C-2D7ADD90B33E}"/>
              </a:ext>
            </a:extLst>
          </p:cNvPr>
          <p:cNvSpPr txBox="1"/>
          <p:nvPr/>
        </p:nvSpPr>
        <p:spPr>
          <a:xfrm>
            <a:off x="559221" y="1513775"/>
            <a:ext cx="732289" cy="246221"/>
          </a:xfrm>
          <a:prstGeom prst="rect">
            <a:avLst/>
          </a:prstGeom>
          <a:solidFill>
            <a:srgbClr val="FFFF00"/>
          </a:solidFill>
          <a:ln w="9525">
            <a:noFill/>
          </a:ln>
        </p:spPr>
        <p:txBody>
          <a:bodyPr wrap="square" lIns="0" tIns="0" rIns="0" bIns="0" anchor="t">
            <a:spAutoFit/>
          </a:bodyPr>
          <a:lstStyle/>
          <a:p>
            <a:pPr algn="ctr" defTabSz="1216025">
              <a:spcBef>
                <a:spcPct val="20000"/>
              </a:spcBef>
            </a:pPr>
            <a:r>
              <a:rPr lang="en-US" altLang="zh-CN" sz="1600" b="1" dirty="0">
                <a:ea typeface="微软雅黑" panose="020B0503020204020204" pitchFamily="34" charset="-122"/>
                <a:cs typeface="Calibri" panose="020F0502020204030204" pitchFamily="34" charset="0"/>
                <a:sym typeface="Arial" panose="020B0604020202020204" pitchFamily="34" charset="0"/>
              </a:rPr>
              <a:t>  01</a:t>
            </a:r>
          </a:p>
        </p:txBody>
      </p:sp>
      <p:sp>
        <p:nvSpPr>
          <p:cNvPr id="14" name="TextBox 13">
            <a:extLst>
              <a:ext uri="{FF2B5EF4-FFF2-40B4-BE49-F238E27FC236}">
                <a16:creationId xmlns:a16="http://schemas.microsoft.com/office/drawing/2014/main" id="{70EECD46-3B9B-40CB-ACDB-2A6C426AEC4F}"/>
              </a:ext>
            </a:extLst>
          </p:cNvPr>
          <p:cNvSpPr txBox="1"/>
          <p:nvPr/>
        </p:nvSpPr>
        <p:spPr>
          <a:xfrm>
            <a:off x="5317871" y="1879553"/>
            <a:ext cx="3537949" cy="646331"/>
          </a:xfrm>
          <a:prstGeom prst="rect">
            <a:avLst/>
          </a:prstGeom>
          <a:noFill/>
          <a:ln w="9525">
            <a:noFill/>
          </a:ln>
        </p:spPr>
        <p:txBody>
          <a:bodyPr wrap="square" lIns="0" tIns="0" rIns="0" bIns="0" anchor="t">
            <a:spAutoFit/>
          </a:bodyPr>
          <a:lstStyle/>
          <a:p>
            <a:pPr algn="just"/>
            <a:r>
              <a:rPr lang="en-GB" sz="1400" b="1" dirty="0">
                <a:solidFill>
                  <a:srgbClr val="002060"/>
                </a:solidFill>
                <a:latin typeface="Century Gothic" panose="020B0502020202020204" pitchFamily="34" charset="0"/>
              </a:rPr>
              <a:t>Involves skills which a communicator must constantly hone in order to achieve the intended purpose of communication. </a:t>
            </a:r>
          </a:p>
        </p:txBody>
      </p:sp>
      <p:sp>
        <p:nvSpPr>
          <p:cNvPr id="15" name="TextBox 13">
            <a:extLst>
              <a:ext uri="{FF2B5EF4-FFF2-40B4-BE49-F238E27FC236}">
                <a16:creationId xmlns:a16="http://schemas.microsoft.com/office/drawing/2014/main" id="{D82CE6CD-134F-45D2-B72C-A2DCFEC03A4C}"/>
              </a:ext>
            </a:extLst>
          </p:cNvPr>
          <p:cNvSpPr txBox="1"/>
          <p:nvPr/>
        </p:nvSpPr>
        <p:spPr>
          <a:xfrm>
            <a:off x="551510" y="4963049"/>
            <a:ext cx="717682" cy="246221"/>
          </a:xfrm>
          <a:prstGeom prst="rect">
            <a:avLst/>
          </a:prstGeom>
          <a:solidFill>
            <a:srgbClr val="002060"/>
          </a:solidFill>
          <a:ln w="9525">
            <a:noFill/>
          </a:ln>
          <a:scene3d>
            <a:camera prst="orthographicFront"/>
            <a:lightRig rig="threePt" dir="t"/>
          </a:scene3d>
          <a:sp3d>
            <a:bevelT prst="relaxedInset"/>
          </a:sp3d>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    03</a:t>
            </a:r>
          </a:p>
        </p:txBody>
      </p:sp>
      <p:sp>
        <p:nvSpPr>
          <p:cNvPr id="19" name="TextBox 13">
            <a:extLst>
              <a:ext uri="{FF2B5EF4-FFF2-40B4-BE49-F238E27FC236}">
                <a16:creationId xmlns:a16="http://schemas.microsoft.com/office/drawing/2014/main" id="{DFBC8CA8-237D-408A-BFC7-EE5C9DD4B559}"/>
              </a:ext>
            </a:extLst>
          </p:cNvPr>
          <p:cNvSpPr txBox="1"/>
          <p:nvPr/>
        </p:nvSpPr>
        <p:spPr>
          <a:xfrm>
            <a:off x="6855589" y="1513776"/>
            <a:ext cx="749010" cy="246221"/>
          </a:xfrm>
          <a:prstGeom prst="rect">
            <a:avLst/>
          </a:prstGeom>
          <a:solidFill>
            <a:srgbClr val="FF0000"/>
          </a:solidFill>
          <a:ln w="9525">
            <a:noFill/>
          </a:ln>
          <a:scene3d>
            <a:camera prst="orthographicFront"/>
            <a:lightRig rig="threePt" dir="t"/>
          </a:scene3d>
          <a:sp3d>
            <a:bevelT prst="angle"/>
          </a:sp3d>
        </p:spPr>
        <p:txBody>
          <a:bodyPr wrap="square" lIns="0" tIns="0" rIns="0" bIns="0" anchor="t">
            <a:spAutoFit/>
          </a:bodyPr>
          <a:lstStyle/>
          <a:p>
            <a:pPr algn="ct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02</a:t>
            </a:r>
          </a:p>
        </p:txBody>
      </p:sp>
      <p:sp>
        <p:nvSpPr>
          <p:cNvPr id="23" name="TextBox 13">
            <a:extLst>
              <a:ext uri="{FF2B5EF4-FFF2-40B4-BE49-F238E27FC236}">
                <a16:creationId xmlns:a16="http://schemas.microsoft.com/office/drawing/2014/main" id="{407828DA-0AA9-43AB-A366-9178589ABB5E}"/>
              </a:ext>
            </a:extLst>
          </p:cNvPr>
          <p:cNvSpPr txBox="1"/>
          <p:nvPr/>
        </p:nvSpPr>
        <p:spPr>
          <a:xfrm>
            <a:off x="6855589" y="4389959"/>
            <a:ext cx="749010" cy="246221"/>
          </a:xfrm>
          <a:prstGeom prst="rect">
            <a:avLst/>
          </a:prstGeom>
          <a:solidFill>
            <a:srgbClr val="FFFF00"/>
          </a:solidFill>
          <a:ln w="9525">
            <a:noFill/>
          </a:ln>
          <a:scene3d>
            <a:camera prst="orthographicFront"/>
            <a:lightRig rig="threePt" dir="t"/>
          </a:scene3d>
          <a:sp3d>
            <a:bevelT w="101600" prst="riblet"/>
          </a:sp3d>
        </p:spPr>
        <p:txBody>
          <a:bodyPr wrap="square" lIns="0" tIns="0" rIns="0" bIns="0" anchor="t">
            <a:spAutoFit/>
          </a:bodyPr>
          <a:lstStyle/>
          <a:p>
            <a:pPr algn="ctr" defTabSz="1216025">
              <a:spcBef>
                <a:spcPct val="20000"/>
              </a:spcBef>
            </a:pPr>
            <a:r>
              <a:rPr lang="en-US" altLang="zh-CN" sz="1600" b="1" dirty="0">
                <a:ea typeface="微软雅黑" panose="020B0503020204020204" pitchFamily="34" charset="-122"/>
                <a:cs typeface="Calibri" panose="020F0502020204030204" pitchFamily="34" charset="0"/>
                <a:sym typeface="Arial" panose="020B0604020202020204" pitchFamily="34" charset="0"/>
              </a:rPr>
              <a:t>04</a:t>
            </a:r>
          </a:p>
        </p:txBody>
      </p:sp>
      <p:cxnSp>
        <p:nvCxnSpPr>
          <p:cNvPr id="25" name="直接箭头连接符 56">
            <a:extLst>
              <a:ext uri="{FF2B5EF4-FFF2-40B4-BE49-F238E27FC236}">
                <a16:creationId xmlns:a16="http://schemas.microsoft.com/office/drawing/2014/main" id="{E4DD5C3C-BE2C-4338-8A3F-83633F42E5C7}"/>
              </a:ext>
            </a:extLst>
          </p:cNvPr>
          <p:cNvCxnSpPr>
            <a:cxnSpLocks/>
          </p:cNvCxnSpPr>
          <p:nvPr/>
        </p:nvCxnSpPr>
        <p:spPr>
          <a:xfrm>
            <a:off x="5414918" y="4728689"/>
            <a:ext cx="283256" cy="825337"/>
          </a:xfrm>
          <a:prstGeom prst="straightConnector1">
            <a:avLst/>
          </a:prstGeom>
          <a:ln w="12700" cap="flat" cmpd="sng">
            <a:solidFill>
              <a:srgbClr val="002060"/>
            </a:solidFill>
            <a:prstDash val="sysDot"/>
            <a:round/>
            <a:headEnd type="oval" w="med" len="med"/>
            <a:tailEnd type="triangle" w="med" len="med"/>
          </a:ln>
        </p:spPr>
      </p:cxnSp>
      <p:sp>
        <p:nvSpPr>
          <p:cNvPr id="33" name="TextBox 9">
            <a:extLst>
              <a:ext uri="{FF2B5EF4-FFF2-40B4-BE49-F238E27FC236}">
                <a16:creationId xmlns:a16="http://schemas.microsoft.com/office/drawing/2014/main" id="{03042C9A-FD38-4A5B-B5D4-833C3C13788F}"/>
              </a:ext>
            </a:extLst>
          </p:cNvPr>
          <p:cNvSpPr txBox="1"/>
          <p:nvPr/>
        </p:nvSpPr>
        <p:spPr>
          <a:xfrm>
            <a:off x="1810453" y="448611"/>
            <a:ext cx="5139911" cy="590931"/>
          </a:xfrm>
          <a:prstGeom prst="rect">
            <a:avLst/>
          </a:prstGeom>
          <a:solidFill>
            <a:srgbClr val="002060"/>
          </a:solidFill>
          <a:ln>
            <a:noFill/>
          </a:ln>
          <a:scene3d>
            <a:camera prst="orthographicFront"/>
            <a:lightRig rig="threePt" dir="t"/>
          </a:scene3d>
          <a:sp3d>
            <a:bevelT w="114300" prst="hardEdge"/>
          </a:sp3d>
        </p:spPr>
        <p:txBody>
          <a:bodyPr wrap="square" rtlCol="0">
            <a:spAutoFit/>
          </a:bodyPr>
          <a:lstStyle/>
          <a:p>
            <a:pPr>
              <a:lnSpc>
                <a:spcPct val="90000"/>
              </a:lnSpc>
            </a:pPr>
            <a:r>
              <a:rPr lang="en-US" sz="3600" dirty="0">
                <a:solidFill>
                  <a:schemeClr val="bg1"/>
                </a:solidFill>
                <a:ea typeface="Montserrat" charset="0"/>
                <a:cs typeface="Montserrat" charset="0"/>
              </a:rPr>
              <a:t>Effective Communication</a:t>
            </a:r>
          </a:p>
        </p:txBody>
      </p:sp>
      <p:sp>
        <p:nvSpPr>
          <p:cNvPr id="30" name="Rectangle 29">
            <a:extLst>
              <a:ext uri="{FF2B5EF4-FFF2-40B4-BE49-F238E27FC236}">
                <a16:creationId xmlns:a16="http://schemas.microsoft.com/office/drawing/2014/main" id="{7EBDBFA7-EAFC-4BEC-881E-2FB43FFE5B19}"/>
              </a:ext>
            </a:extLst>
          </p:cNvPr>
          <p:cNvSpPr/>
          <p:nvPr/>
        </p:nvSpPr>
        <p:spPr>
          <a:xfrm>
            <a:off x="194054" y="1845479"/>
            <a:ext cx="4102233" cy="738664"/>
          </a:xfrm>
          <a:prstGeom prst="rect">
            <a:avLst/>
          </a:prstGeom>
        </p:spPr>
        <p:txBody>
          <a:bodyPr wrap="square">
            <a:spAutoFit/>
          </a:bodyPr>
          <a:lstStyle/>
          <a:p>
            <a:pPr algn="just"/>
            <a:r>
              <a:rPr lang="en-GB" sz="1400" b="1" dirty="0">
                <a:solidFill>
                  <a:srgbClr val="002060"/>
                </a:solidFill>
                <a:latin typeface="Century Gothic" panose="020B0502020202020204" pitchFamily="34" charset="0"/>
              </a:rPr>
              <a:t>Effective communication involves the proper transmission of accurate information from one person to another</a:t>
            </a:r>
          </a:p>
        </p:txBody>
      </p:sp>
      <p:sp>
        <p:nvSpPr>
          <p:cNvPr id="36" name="Rectangle 35">
            <a:extLst>
              <a:ext uri="{FF2B5EF4-FFF2-40B4-BE49-F238E27FC236}">
                <a16:creationId xmlns:a16="http://schemas.microsoft.com/office/drawing/2014/main" id="{7A9CD69D-76D4-4265-B664-93A1B513483C}"/>
              </a:ext>
            </a:extLst>
          </p:cNvPr>
          <p:cNvSpPr/>
          <p:nvPr/>
        </p:nvSpPr>
        <p:spPr>
          <a:xfrm>
            <a:off x="194054" y="5353335"/>
            <a:ext cx="3609771" cy="1384995"/>
          </a:xfrm>
          <a:prstGeom prst="rect">
            <a:avLst/>
          </a:prstGeom>
        </p:spPr>
        <p:txBody>
          <a:bodyPr wrap="square">
            <a:spAutoFit/>
          </a:bodyPr>
          <a:lstStyle/>
          <a:p>
            <a:pPr algn="just"/>
            <a:r>
              <a:rPr lang="en-US" sz="1400" b="1" dirty="0">
                <a:solidFill>
                  <a:srgbClr val="002060"/>
                </a:solidFill>
                <a:latin typeface="Century Gothic" panose="020B0502020202020204" pitchFamily="34" charset="0"/>
              </a:rPr>
              <a:t>Global turn of events (COVID-19) – Social distancing &amp; Virtual meetings.</a:t>
            </a:r>
          </a:p>
          <a:p>
            <a:pPr algn="just"/>
            <a:endParaRPr lang="en-US" sz="1400" dirty="0">
              <a:latin typeface="Century Gothic" panose="020B0502020202020204" pitchFamily="34" charset="0"/>
            </a:endParaRPr>
          </a:p>
          <a:p>
            <a:pPr algn="just"/>
            <a:r>
              <a:rPr lang="en-US" sz="1400" b="1" dirty="0">
                <a:solidFill>
                  <a:srgbClr val="C00000"/>
                </a:solidFill>
                <a:latin typeface="Century Gothic" panose="020B0502020202020204" pitchFamily="34" charset="0"/>
              </a:rPr>
              <a:t>A</a:t>
            </a:r>
            <a:r>
              <a:rPr lang="en-GB" sz="1400" b="1" dirty="0">
                <a:solidFill>
                  <a:srgbClr val="C00000"/>
                </a:solidFill>
                <a:latin typeface="Century Gothic" panose="020B0502020202020204" pitchFamily="34" charset="0"/>
              </a:rPr>
              <a:t>ny impact as a result of resulting into alternative means of communication between court employees and users?</a:t>
            </a:r>
          </a:p>
        </p:txBody>
      </p:sp>
      <p:sp>
        <p:nvSpPr>
          <p:cNvPr id="35" name="Rectangle 34">
            <a:extLst>
              <a:ext uri="{FF2B5EF4-FFF2-40B4-BE49-F238E27FC236}">
                <a16:creationId xmlns:a16="http://schemas.microsoft.com/office/drawing/2014/main" id="{00F224C5-A310-44B1-9CD3-B742D67CF233}"/>
              </a:ext>
            </a:extLst>
          </p:cNvPr>
          <p:cNvSpPr/>
          <p:nvPr/>
        </p:nvSpPr>
        <p:spPr>
          <a:xfrm>
            <a:off x="5787924" y="4776420"/>
            <a:ext cx="3321647" cy="2062103"/>
          </a:xfrm>
          <a:prstGeom prst="rect">
            <a:avLst/>
          </a:prstGeom>
        </p:spPr>
        <p:txBody>
          <a:bodyPr wrap="square">
            <a:spAutoFit/>
          </a:bodyPr>
          <a:lstStyle/>
          <a:p>
            <a:pPr algn="just"/>
            <a:r>
              <a:rPr lang="en-GB" sz="1600" b="1" dirty="0">
                <a:solidFill>
                  <a:srgbClr val="002060"/>
                </a:solidFill>
                <a:latin typeface="Calibri" panose="020F0502020204030204" pitchFamily="34" charset="0"/>
                <a:ea typeface="Calibri" panose="020F0502020204030204" pitchFamily="34" charset="0"/>
                <a:cs typeface="SimSun" panose="02010600030101010101" pitchFamily="2" charset="-122"/>
              </a:rPr>
              <a:t>Workers in the digital age must know how to effectively convey/receive messages in person, via phone, email, or social media.</a:t>
            </a:r>
          </a:p>
          <a:p>
            <a:pPr algn="just"/>
            <a:endParaRPr lang="en-GB" sz="1600" b="1" dirty="0">
              <a:solidFill>
                <a:srgbClr val="002060"/>
              </a:solidFill>
              <a:latin typeface="Calibri" panose="020F0502020204030204" pitchFamily="34" charset="0"/>
              <a:ea typeface="Calibri" panose="020F0502020204030204" pitchFamily="34" charset="0"/>
              <a:cs typeface="SimSun" panose="02010600030101010101" pitchFamily="2" charset="-122"/>
            </a:endParaRPr>
          </a:p>
          <a:p>
            <a:pPr algn="just"/>
            <a:r>
              <a:rPr lang="en-GB" sz="1600" b="1" dirty="0">
                <a:solidFill>
                  <a:srgbClr val="C00000"/>
                </a:solidFill>
                <a:latin typeface="Calibri" panose="020F0502020204030204" pitchFamily="34" charset="0"/>
                <a:ea typeface="Calibri" panose="020F0502020204030204" pitchFamily="34" charset="0"/>
                <a:cs typeface="SimSun" panose="02010600030101010101" pitchFamily="2" charset="-122"/>
              </a:rPr>
              <a:t>Do you issue hearing notices via email/WhatsApp or do you hold virtual hearings? </a:t>
            </a:r>
            <a:endParaRPr lang="en-GB" sz="1600" b="1" dirty="0">
              <a:solidFill>
                <a:srgbClr val="C00000"/>
              </a:solidFill>
            </a:endParaRPr>
          </a:p>
        </p:txBody>
      </p:sp>
      <p:cxnSp>
        <p:nvCxnSpPr>
          <p:cNvPr id="48" name="Straight Connector 47">
            <a:extLst>
              <a:ext uri="{FF2B5EF4-FFF2-40B4-BE49-F238E27FC236}">
                <a16:creationId xmlns:a16="http://schemas.microsoft.com/office/drawing/2014/main" id="{650CD823-91AA-4A15-BE1F-86C20126D4D0}"/>
              </a:ext>
            </a:extLst>
          </p:cNvPr>
          <p:cNvCxnSpPr>
            <a:cxnSpLocks/>
          </p:cNvCxnSpPr>
          <p:nvPr/>
        </p:nvCxnSpPr>
        <p:spPr>
          <a:xfrm flipH="1">
            <a:off x="620552" y="759046"/>
            <a:ext cx="1070372" cy="1"/>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76BE3667-AFEA-4DD1-9FD7-5BFD1BE7C2CB}"/>
              </a:ext>
            </a:extLst>
          </p:cNvPr>
          <p:cNvCxnSpPr>
            <a:cxnSpLocks/>
          </p:cNvCxnSpPr>
          <p:nvPr/>
        </p:nvCxnSpPr>
        <p:spPr>
          <a:xfrm flipH="1">
            <a:off x="7069893" y="732787"/>
            <a:ext cx="1070372" cy="1"/>
          </a:xfrm>
          <a:prstGeom prst="line">
            <a:avLst/>
          </a:prstGeom>
        </p:spPr>
        <p:style>
          <a:lnRef idx="2">
            <a:schemeClr val="dk1"/>
          </a:lnRef>
          <a:fillRef idx="0">
            <a:schemeClr val="dk1"/>
          </a:fillRef>
          <a:effectRef idx="1">
            <a:schemeClr val="dk1"/>
          </a:effectRef>
          <a:fontRef idx="minor">
            <a:schemeClr val="tx1"/>
          </a:fontRef>
        </p:style>
      </p:cxnSp>
      <p:sp>
        <p:nvSpPr>
          <p:cNvPr id="46" name="Slide Number Placeholder 45">
            <a:extLst>
              <a:ext uri="{FF2B5EF4-FFF2-40B4-BE49-F238E27FC236}">
                <a16:creationId xmlns:a16="http://schemas.microsoft.com/office/drawing/2014/main" id="{9A7AFE74-E2CC-4D14-B76E-ED51041D2F51}"/>
              </a:ext>
            </a:extLst>
          </p:cNvPr>
          <p:cNvSpPr>
            <a:spLocks noGrp="1"/>
          </p:cNvSpPr>
          <p:nvPr>
            <p:ph type="sldNum" sz="quarter" idx="12"/>
          </p:nvPr>
        </p:nvSpPr>
        <p:spPr/>
        <p:txBody>
          <a:bodyPr/>
          <a:lstStyle/>
          <a:p>
            <a:fld id="{3E644C97-CFD8-4B1A-9809-75060EC224F7}" type="slidenum">
              <a:rPr lang="zh-CN" altLang="en-US" smtClean="0"/>
              <a:t>11</a:t>
            </a:fld>
            <a:endParaRPr lang="zh-CN" altLang="en-US"/>
          </a:p>
        </p:txBody>
      </p:sp>
    </p:spTree>
    <p:extLst>
      <p:ext uri="{BB962C8B-B14F-4D97-AF65-F5344CB8AC3E}">
        <p14:creationId xmlns:p14="http://schemas.microsoft.com/office/powerpoint/2010/main" val="309780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58" name="TextBox 9">
            <a:extLst>
              <a:ext uri="{FF2B5EF4-FFF2-40B4-BE49-F238E27FC236}">
                <a16:creationId xmlns:a16="http://schemas.microsoft.com/office/drawing/2014/main" id="{C77C71DF-B4B3-41C9-BFC7-3D76594F69CD}"/>
              </a:ext>
            </a:extLst>
          </p:cNvPr>
          <p:cNvSpPr txBox="1"/>
          <p:nvPr/>
        </p:nvSpPr>
        <p:spPr>
          <a:xfrm>
            <a:off x="1632246" y="506189"/>
            <a:ext cx="6367751" cy="590931"/>
          </a:xfrm>
          <a:prstGeom prst="rect">
            <a:avLst/>
          </a:prstGeom>
          <a:solidFill>
            <a:srgbClr val="002060"/>
          </a:solidFill>
          <a:ln>
            <a:noFill/>
          </a:ln>
          <a:scene3d>
            <a:camera prst="orthographicFront"/>
            <a:lightRig rig="threePt" dir="t"/>
          </a:scene3d>
          <a:sp3d>
            <a:bevelT w="114300" prst="hardEdge"/>
          </a:sp3d>
        </p:spPr>
        <p:txBody>
          <a:bodyPr wrap="square" rtlCol="0">
            <a:spAutoFit/>
          </a:bodyPr>
          <a:lstStyle/>
          <a:p>
            <a:pPr>
              <a:lnSpc>
                <a:spcPct val="90000"/>
              </a:lnSpc>
            </a:pPr>
            <a:r>
              <a:rPr lang="en-US" sz="3600" dirty="0">
                <a:solidFill>
                  <a:schemeClr val="bg1"/>
                </a:solidFill>
                <a:ea typeface="Montserrat" charset="0"/>
                <a:cs typeface="Montserrat" charset="0"/>
              </a:rPr>
              <a:t>Boosting Communication Skills</a:t>
            </a:r>
          </a:p>
        </p:txBody>
      </p:sp>
      <p:grpSp>
        <p:nvGrpSpPr>
          <p:cNvPr id="98" name="Group 97">
            <a:extLst>
              <a:ext uri="{FF2B5EF4-FFF2-40B4-BE49-F238E27FC236}">
                <a16:creationId xmlns:a16="http://schemas.microsoft.com/office/drawing/2014/main" id="{B6A60129-4BD1-468F-B5B3-53EBDE2B0972}"/>
              </a:ext>
            </a:extLst>
          </p:cNvPr>
          <p:cNvGrpSpPr/>
          <p:nvPr/>
        </p:nvGrpSpPr>
        <p:grpSpPr>
          <a:xfrm>
            <a:off x="168332" y="1958882"/>
            <a:ext cx="8042963" cy="4361478"/>
            <a:chOff x="256655" y="1509604"/>
            <a:chExt cx="9316650" cy="5221161"/>
          </a:xfrm>
        </p:grpSpPr>
        <p:sp>
          <p:nvSpPr>
            <p:cNvPr id="3" name="Rounded Rectangle 24@|1FFC:14277081|FBC:16777215|LFC:16777215|LBC:16777215">
              <a:extLst>
                <a:ext uri="{FF2B5EF4-FFF2-40B4-BE49-F238E27FC236}">
                  <a16:creationId xmlns:a16="http://schemas.microsoft.com/office/drawing/2014/main" id="{FCB32AE6-A17F-45DC-8198-E4AA878FF557}"/>
                </a:ext>
              </a:extLst>
            </p:cNvPr>
            <p:cNvSpPr/>
            <p:nvPr/>
          </p:nvSpPr>
          <p:spPr>
            <a:xfrm flipH="1" flipV="1">
              <a:off x="4621611" y="4590540"/>
              <a:ext cx="239578" cy="2140225"/>
            </a:xfrm>
            <a:prstGeom prst="roundRect">
              <a:avLst>
                <a:gd name="adj" fmla="val 50000"/>
              </a:avLst>
            </a:pr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4" name="Rounded Rectangle 25@|1FFC:14277081|FBC:16777215|LFC:16777215|LBC:16777215">
              <a:extLst>
                <a:ext uri="{FF2B5EF4-FFF2-40B4-BE49-F238E27FC236}">
                  <a16:creationId xmlns:a16="http://schemas.microsoft.com/office/drawing/2014/main" id="{CD54BE19-85AC-4671-9174-B51EE9957F9F}"/>
                </a:ext>
              </a:extLst>
            </p:cNvPr>
            <p:cNvSpPr/>
            <p:nvPr/>
          </p:nvSpPr>
          <p:spPr>
            <a:xfrm rot="18522481" flipV="1">
              <a:off x="4264076" y="5183100"/>
              <a:ext cx="239578" cy="934037"/>
            </a:xfrm>
            <a:prstGeom prst="roundRect">
              <a:avLst>
                <a:gd name="adj" fmla="val 50000"/>
              </a:avLst>
            </a:prstGeom>
            <a:solidFill>
              <a:srgbClr val="C0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9" name="Rounded Rectangle 28@|1FFC:0|FBC:0|LFC:16777215|LBC:16777215">
              <a:extLst>
                <a:ext uri="{FF2B5EF4-FFF2-40B4-BE49-F238E27FC236}">
                  <a16:creationId xmlns:a16="http://schemas.microsoft.com/office/drawing/2014/main" id="{8DA102C9-478B-44E0-B773-9363B8E4ECE5}"/>
                </a:ext>
              </a:extLst>
            </p:cNvPr>
            <p:cNvSpPr/>
            <p:nvPr/>
          </p:nvSpPr>
          <p:spPr>
            <a:xfrm flipH="1">
              <a:off x="3929429" y="1509604"/>
              <a:ext cx="239577" cy="2868257"/>
            </a:xfrm>
            <a:prstGeom prst="roundRect">
              <a:avLst>
                <a:gd name="adj" fmla="val 50000"/>
              </a:avLst>
            </a:prstGeom>
            <a:solidFill>
              <a:srgbClr val="C0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0" name="Rounded Rectangle 29@|1FFC:0|FBC:0|LFC:16777215|LBC:16777215">
              <a:extLst>
                <a:ext uri="{FF2B5EF4-FFF2-40B4-BE49-F238E27FC236}">
                  <a16:creationId xmlns:a16="http://schemas.microsoft.com/office/drawing/2014/main" id="{1A7C874B-95C2-4931-9910-F7DC43500C29}"/>
                </a:ext>
              </a:extLst>
            </p:cNvPr>
            <p:cNvSpPr/>
            <p:nvPr/>
          </p:nvSpPr>
          <p:spPr>
            <a:xfrm rot="17703920" flipH="1">
              <a:off x="4217970" y="3992204"/>
              <a:ext cx="341459" cy="970248"/>
            </a:xfrm>
            <a:prstGeom prst="roundRect">
              <a:avLst>
                <a:gd name="adj" fmla="val 50000"/>
              </a:avLst>
            </a:pr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nvGrpSpPr>
            <p:cNvPr id="6" name="Group 37">
              <a:extLst>
                <a:ext uri="{FF2B5EF4-FFF2-40B4-BE49-F238E27FC236}">
                  <a16:creationId xmlns:a16="http://schemas.microsoft.com/office/drawing/2014/main" id="{D55C5F48-5515-4A6C-8F0D-CB5E5BA90D6A}"/>
                </a:ext>
              </a:extLst>
            </p:cNvPr>
            <p:cNvGrpSpPr/>
            <p:nvPr/>
          </p:nvGrpSpPr>
          <p:grpSpPr>
            <a:xfrm flipH="1">
              <a:off x="4671612" y="3086648"/>
              <a:ext cx="970248" cy="2280882"/>
              <a:chOff x="1984342" y="1412436"/>
              <a:chExt cx="771493" cy="1813644"/>
            </a:xfrm>
            <a:solidFill>
              <a:srgbClr val="002060"/>
            </a:solidFill>
          </p:grpSpPr>
          <p:sp>
            <p:nvSpPr>
              <p:cNvPr id="17" name="Rounded Rectangle 38@|1FFC:0|FBC:0|LFC:16777215|LBC:16777215">
                <a:extLst>
                  <a:ext uri="{FF2B5EF4-FFF2-40B4-BE49-F238E27FC236}">
                    <a16:creationId xmlns:a16="http://schemas.microsoft.com/office/drawing/2014/main" id="{565F2CEC-8B9C-4C31-8E2E-BD9AD7B25CBF}"/>
                  </a:ext>
                </a:extLst>
              </p:cNvPr>
              <p:cNvSpPr/>
              <p:nvPr/>
            </p:nvSpPr>
            <p:spPr>
              <a:xfrm flipH="1" flipV="1">
                <a:off x="2004898" y="1412436"/>
                <a:ext cx="190500" cy="1670303"/>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8" name="Rounded Rectangle 39@|1FFC:0|FBC:0|LFC:16777215|LBC:16777215">
                <a:extLst>
                  <a:ext uri="{FF2B5EF4-FFF2-40B4-BE49-F238E27FC236}">
                    <a16:creationId xmlns:a16="http://schemas.microsoft.com/office/drawing/2014/main" id="{FE1697D3-3CA9-4116-AECE-04C220C7A4D6}"/>
                  </a:ext>
                </a:extLst>
              </p:cNvPr>
              <p:cNvSpPr/>
              <p:nvPr/>
            </p:nvSpPr>
            <p:spPr>
              <a:xfrm rot="17703920" flipH="1">
                <a:off x="2279515" y="2749759"/>
                <a:ext cx="181148" cy="771493"/>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7" name="Group 40">
              <a:extLst>
                <a:ext uri="{FF2B5EF4-FFF2-40B4-BE49-F238E27FC236}">
                  <a16:creationId xmlns:a16="http://schemas.microsoft.com/office/drawing/2014/main" id="{70BC0B13-EA16-4303-BAFC-F8BFF0CA821D}"/>
                </a:ext>
              </a:extLst>
            </p:cNvPr>
            <p:cNvGrpSpPr/>
            <p:nvPr/>
          </p:nvGrpSpPr>
          <p:grpSpPr>
            <a:xfrm flipH="1">
              <a:off x="4937751" y="2002916"/>
              <a:ext cx="619569" cy="1339174"/>
              <a:chOff x="5811795" y="1155550"/>
              <a:chExt cx="492650" cy="1064844"/>
            </a:xfrm>
            <a:solidFill>
              <a:srgbClr val="C00000"/>
            </a:solidFill>
          </p:grpSpPr>
          <p:sp>
            <p:nvSpPr>
              <p:cNvPr id="15" name="Rounded Rectangle 41@|1FFC:0|FBC:0|LFC:16777215|LBC:16777215">
                <a:extLst>
                  <a:ext uri="{FF2B5EF4-FFF2-40B4-BE49-F238E27FC236}">
                    <a16:creationId xmlns:a16="http://schemas.microsoft.com/office/drawing/2014/main" id="{3910626B-913A-45C5-A1D9-54E1F01441DC}"/>
                  </a:ext>
                </a:extLst>
              </p:cNvPr>
              <p:cNvSpPr/>
              <p:nvPr/>
            </p:nvSpPr>
            <p:spPr>
              <a:xfrm flipH="1" flipV="1">
                <a:off x="6094730" y="1155550"/>
                <a:ext cx="190500" cy="966619"/>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6" name="Rounded Rectangle 42@|1FFC:0|FBC:0|LFC:16777215|LBC:16777215">
                <a:extLst>
                  <a:ext uri="{FF2B5EF4-FFF2-40B4-BE49-F238E27FC236}">
                    <a16:creationId xmlns:a16="http://schemas.microsoft.com/office/drawing/2014/main" id="{53BBE106-AC0A-4ECE-B562-E9326346B332}"/>
                  </a:ext>
                </a:extLst>
              </p:cNvPr>
              <p:cNvSpPr/>
              <p:nvPr/>
            </p:nvSpPr>
            <p:spPr>
              <a:xfrm rot="3564534">
                <a:off x="5962870" y="1878819"/>
                <a:ext cx="190500" cy="492650"/>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8" name="Group 49">
              <a:extLst>
                <a:ext uri="{FF2B5EF4-FFF2-40B4-BE49-F238E27FC236}">
                  <a16:creationId xmlns:a16="http://schemas.microsoft.com/office/drawing/2014/main" id="{877DA04E-E003-4497-AC8B-5960A39F90B7}"/>
                </a:ext>
              </a:extLst>
            </p:cNvPr>
            <p:cNvGrpSpPr/>
            <p:nvPr/>
          </p:nvGrpSpPr>
          <p:grpSpPr>
            <a:xfrm flipH="1">
              <a:off x="5436870" y="3576584"/>
              <a:ext cx="754337" cy="1116129"/>
              <a:chOff x="6012342" y="2292562"/>
              <a:chExt cx="599811" cy="887490"/>
            </a:xfrm>
            <a:solidFill>
              <a:schemeClr val="accent4"/>
            </a:solidFill>
          </p:grpSpPr>
          <p:sp>
            <p:nvSpPr>
              <p:cNvPr id="13" name="Rounded Rectangle 47@|1FFC:0|FBC:0|LFC:16777215|LBC:16777215">
                <a:extLst>
                  <a:ext uri="{FF2B5EF4-FFF2-40B4-BE49-F238E27FC236}">
                    <a16:creationId xmlns:a16="http://schemas.microsoft.com/office/drawing/2014/main" id="{EFFEF80E-733A-4942-99B5-B57336B9E7CE}"/>
                  </a:ext>
                </a:extLst>
              </p:cNvPr>
              <p:cNvSpPr/>
              <p:nvPr/>
            </p:nvSpPr>
            <p:spPr>
              <a:xfrm flipH="1">
                <a:off x="6039014" y="2292562"/>
                <a:ext cx="190500" cy="762000"/>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4" name="Rounded Rectangle 48@|1FFC:0|FBC:0|LFC:16777215|LBC:16777215">
                <a:extLst>
                  <a:ext uri="{FF2B5EF4-FFF2-40B4-BE49-F238E27FC236}">
                    <a16:creationId xmlns:a16="http://schemas.microsoft.com/office/drawing/2014/main" id="{09DD3F7F-18DC-473F-80AE-32E114168B38}"/>
                  </a:ext>
                </a:extLst>
              </p:cNvPr>
              <p:cNvSpPr/>
              <p:nvPr/>
            </p:nvSpPr>
            <p:spPr>
              <a:xfrm rot="18035466" flipH="1">
                <a:off x="6216998" y="2784896"/>
                <a:ext cx="190500" cy="599811"/>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grpSp>
          <p:nvGrpSpPr>
            <p:cNvPr id="9" name="Group 50">
              <a:extLst>
                <a:ext uri="{FF2B5EF4-FFF2-40B4-BE49-F238E27FC236}">
                  <a16:creationId xmlns:a16="http://schemas.microsoft.com/office/drawing/2014/main" id="{486E6275-EAF2-4882-A359-CDC97FF4F684}"/>
                </a:ext>
              </a:extLst>
            </p:cNvPr>
            <p:cNvGrpSpPr/>
            <p:nvPr/>
          </p:nvGrpSpPr>
          <p:grpSpPr>
            <a:xfrm>
              <a:off x="3356540" y="2091644"/>
              <a:ext cx="754337" cy="1167346"/>
              <a:chOff x="6012342" y="1921426"/>
              <a:chExt cx="599811" cy="928215"/>
            </a:xfrm>
            <a:solidFill>
              <a:srgbClr val="C00000"/>
            </a:solidFill>
          </p:grpSpPr>
          <p:sp>
            <p:nvSpPr>
              <p:cNvPr id="11" name="Rounded Rectangle 51@|1FFC:0|FBC:0|LFC:16777215|LBC:16777215">
                <a:extLst>
                  <a:ext uri="{FF2B5EF4-FFF2-40B4-BE49-F238E27FC236}">
                    <a16:creationId xmlns:a16="http://schemas.microsoft.com/office/drawing/2014/main" id="{C41909F6-9701-42B2-80B2-BD377D147B24}"/>
                  </a:ext>
                </a:extLst>
              </p:cNvPr>
              <p:cNvSpPr/>
              <p:nvPr/>
            </p:nvSpPr>
            <p:spPr>
              <a:xfrm flipH="1" flipV="1">
                <a:off x="6039013" y="1921426"/>
                <a:ext cx="190500" cy="802724"/>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12" name="Rounded Rectangle 52@|1FFC:0|FBC:0|LFC:16777215|LBC:16777215">
                <a:extLst>
                  <a:ext uri="{FF2B5EF4-FFF2-40B4-BE49-F238E27FC236}">
                    <a16:creationId xmlns:a16="http://schemas.microsoft.com/office/drawing/2014/main" id="{68BEAEFB-78B7-4726-9238-9C31FF1CA2CE}"/>
                  </a:ext>
                </a:extLst>
              </p:cNvPr>
              <p:cNvSpPr/>
              <p:nvPr/>
            </p:nvSpPr>
            <p:spPr>
              <a:xfrm rot="18035466" flipH="1">
                <a:off x="6216998" y="2454485"/>
                <a:ext cx="190500" cy="599811"/>
              </a:xfrm>
              <a:prstGeom prst="roundRect">
                <a:avLst>
                  <a:gd name="adj" fmla="val 50000"/>
                </a:avLst>
              </a:prstGeom>
              <a:grp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grpSp>
        <p:sp>
          <p:nvSpPr>
            <p:cNvPr id="10" name="Rounded Rectangle 54@|1FFC:14277081|FBC:16777215|LFC:16777215|LBC:16777215">
              <a:extLst>
                <a:ext uri="{FF2B5EF4-FFF2-40B4-BE49-F238E27FC236}">
                  <a16:creationId xmlns:a16="http://schemas.microsoft.com/office/drawing/2014/main" id="{32028958-51F2-43CB-ABBF-A2516F02385D}"/>
                </a:ext>
              </a:extLst>
            </p:cNvPr>
            <p:cNvSpPr/>
            <p:nvPr/>
          </p:nvSpPr>
          <p:spPr>
            <a:xfrm rot="18037611" flipV="1">
              <a:off x="3487525" y="3641054"/>
              <a:ext cx="239578" cy="934037"/>
            </a:xfrm>
            <a:prstGeom prst="roundRect">
              <a:avLst>
                <a:gd name="adj" fmla="val 50000"/>
              </a:avLst>
            </a:prstGeom>
            <a:solidFill>
              <a:schemeClr val="accent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21" name="Oval 55">
              <a:extLst>
                <a:ext uri="{FF2B5EF4-FFF2-40B4-BE49-F238E27FC236}">
                  <a16:creationId xmlns:a16="http://schemas.microsoft.com/office/drawing/2014/main" id="{2391C0E7-5D3A-4710-80B3-5DF5CA3C993E}"/>
                </a:ext>
              </a:extLst>
            </p:cNvPr>
            <p:cNvSpPr/>
            <p:nvPr/>
          </p:nvSpPr>
          <p:spPr>
            <a:xfrm>
              <a:off x="4013200" y="5332309"/>
              <a:ext cx="203200" cy="203200"/>
            </a:xfrm>
            <a:prstGeom prst="ellipse">
              <a:avLst/>
            </a:prstGeom>
            <a:solidFill>
              <a:srgbClr val="00206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sp>
          <p:nvSpPr>
            <p:cNvPr id="22" name="Oval 56">
              <a:extLst>
                <a:ext uri="{FF2B5EF4-FFF2-40B4-BE49-F238E27FC236}">
                  <a16:creationId xmlns:a16="http://schemas.microsoft.com/office/drawing/2014/main" id="{16BB9773-CA25-4346-80FA-F7BEC2E65E3C}"/>
                </a:ext>
              </a:extLst>
            </p:cNvPr>
            <p:cNvSpPr/>
            <p:nvPr/>
          </p:nvSpPr>
          <p:spPr>
            <a:xfrm>
              <a:off x="3249458" y="3846016"/>
              <a:ext cx="203200" cy="201613"/>
            </a:xfrm>
            <a:prstGeom prst="ellipse">
              <a:avLst/>
            </a:prstGeom>
            <a:solidFill>
              <a:srgbClr val="C0000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sp>
          <p:nvSpPr>
            <p:cNvPr id="23" name="Oval 57">
              <a:extLst>
                <a:ext uri="{FF2B5EF4-FFF2-40B4-BE49-F238E27FC236}">
                  <a16:creationId xmlns:a16="http://schemas.microsoft.com/office/drawing/2014/main" id="{5D2603AF-96B6-4E2A-8345-614223A0E560}"/>
                </a:ext>
              </a:extLst>
            </p:cNvPr>
            <p:cNvSpPr/>
            <p:nvPr/>
          </p:nvSpPr>
          <p:spPr>
            <a:xfrm>
              <a:off x="5940425" y="3622571"/>
              <a:ext cx="201613" cy="201613"/>
            </a:xfrm>
            <a:prstGeom prst="ellipse">
              <a:avLst/>
            </a:prstGeom>
            <a:solidFill>
              <a:srgbClr val="02B3C5"/>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sp>
          <p:nvSpPr>
            <p:cNvPr id="24" name="Oval 58">
              <a:extLst>
                <a:ext uri="{FF2B5EF4-FFF2-40B4-BE49-F238E27FC236}">
                  <a16:creationId xmlns:a16="http://schemas.microsoft.com/office/drawing/2014/main" id="{D3BE0B78-844B-4762-BAA4-BBF7E57F9550}"/>
                </a:ext>
              </a:extLst>
            </p:cNvPr>
            <p:cNvSpPr/>
            <p:nvPr/>
          </p:nvSpPr>
          <p:spPr>
            <a:xfrm>
              <a:off x="4981575" y="2025546"/>
              <a:ext cx="203200" cy="201613"/>
            </a:xfrm>
            <a:prstGeom prst="ellipse">
              <a:avLst/>
            </a:prstGeom>
            <a:solidFill>
              <a:srgbClr val="00B0F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sp>
          <p:nvSpPr>
            <p:cNvPr id="25" name="Oval 60">
              <a:extLst>
                <a:ext uri="{FF2B5EF4-FFF2-40B4-BE49-F238E27FC236}">
                  <a16:creationId xmlns:a16="http://schemas.microsoft.com/office/drawing/2014/main" id="{7D79BF16-B5E7-4487-9351-A1A0337A05BA}"/>
                </a:ext>
              </a:extLst>
            </p:cNvPr>
            <p:cNvSpPr/>
            <p:nvPr/>
          </p:nvSpPr>
          <p:spPr>
            <a:xfrm>
              <a:off x="3405188" y="2117621"/>
              <a:ext cx="203200" cy="201613"/>
            </a:xfrm>
            <a:prstGeom prst="ellipse">
              <a:avLst/>
            </a:prstGeom>
            <a:solidFill>
              <a:srgbClr val="00206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grpSp>
          <p:nvGrpSpPr>
            <p:cNvPr id="26" name="Group 81">
              <a:extLst>
                <a:ext uri="{FF2B5EF4-FFF2-40B4-BE49-F238E27FC236}">
                  <a16:creationId xmlns:a16="http://schemas.microsoft.com/office/drawing/2014/main" id="{83B52A4D-4DEE-4506-A6EC-4C43D780664F}"/>
                </a:ext>
              </a:extLst>
            </p:cNvPr>
            <p:cNvGrpSpPr/>
            <p:nvPr/>
          </p:nvGrpSpPr>
          <p:grpSpPr>
            <a:xfrm flipH="1">
              <a:off x="5074906" y="1849347"/>
              <a:ext cx="1716089" cy="268583"/>
              <a:chOff x="3127643" y="1459073"/>
              <a:chExt cx="704089" cy="187150"/>
            </a:xfrm>
            <a:solidFill>
              <a:srgbClr val="73446C"/>
            </a:solidFill>
          </p:grpSpPr>
          <p:sp>
            <p:nvSpPr>
              <p:cNvPr id="27" name="Straight Connector 63@|9FFC:0|FBC:0|LFC:1554685|LBC:16777215">
                <a:extLst>
                  <a:ext uri="{FF2B5EF4-FFF2-40B4-BE49-F238E27FC236}">
                    <a16:creationId xmlns:a16="http://schemas.microsoft.com/office/drawing/2014/main" id="{9280BC9C-3989-47E1-BFC6-898C2591650C}"/>
                  </a:ext>
                </a:extLst>
              </p:cNvPr>
              <p:cNvSpPr/>
              <p:nvPr/>
            </p:nvSpPr>
            <p:spPr>
              <a:xfrm flipH="1" flipV="1">
                <a:off x="3592678" y="1460246"/>
                <a:ext cx="239054" cy="185977"/>
              </a:xfrm>
              <a:prstGeom prst="line">
                <a:avLst/>
              </a:prstGeom>
              <a:grpFill/>
              <a:ln w="19050" cap="rnd" cmpd="sng" algn="ctr">
                <a:solidFill>
                  <a:srgbClr val="C00000"/>
                </a:solidFill>
                <a:prstDash val="solid"/>
                <a:headEnd type="oval"/>
                <a:tailEnd type="none"/>
              </a:ln>
              <a:effectLst/>
              <a:scene3d>
                <a:camera prst="orthographicFront"/>
                <a:lightRig rig="threePt" dir="t"/>
              </a:scene3d>
              <a:sp3d>
                <a:bevelT/>
              </a:sp3d>
            </p:spPr>
          </p:sp>
          <p:sp>
            <p:nvSpPr>
              <p:cNvPr id="28" name="Straight Connector 64@|9FFC:0|FBC:0|LFC:1554685|LBC:16777215">
                <a:extLst>
                  <a:ext uri="{FF2B5EF4-FFF2-40B4-BE49-F238E27FC236}">
                    <a16:creationId xmlns:a16="http://schemas.microsoft.com/office/drawing/2014/main" id="{C3017438-1D93-4224-A2CF-C206E5FBC8F9}"/>
                  </a:ext>
                </a:extLst>
              </p:cNvPr>
              <p:cNvSpPr/>
              <p:nvPr/>
            </p:nvSpPr>
            <p:spPr>
              <a:xfrm flipH="1" flipV="1">
                <a:off x="3127643" y="1459073"/>
                <a:ext cx="465038" cy="0"/>
              </a:xfrm>
              <a:prstGeom prst="line">
                <a:avLst/>
              </a:prstGeom>
              <a:grpFill/>
              <a:ln w="19050" cap="rnd" cmpd="sng" algn="ctr">
                <a:solidFill>
                  <a:srgbClr val="C00000"/>
                </a:solidFill>
                <a:prstDash val="solid"/>
                <a:headEnd type="none"/>
                <a:tailEnd type="oval"/>
              </a:ln>
              <a:effectLst/>
              <a:scene3d>
                <a:camera prst="orthographicFront"/>
                <a:lightRig rig="threePt" dir="t"/>
              </a:scene3d>
              <a:sp3d>
                <a:bevelT/>
              </a:sp3d>
            </p:spPr>
          </p:sp>
        </p:grpSp>
        <p:grpSp>
          <p:nvGrpSpPr>
            <p:cNvPr id="32" name="Group 81">
              <a:extLst>
                <a:ext uri="{FF2B5EF4-FFF2-40B4-BE49-F238E27FC236}">
                  <a16:creationId xmlns:a16="http://schemas.microsoft.com/office/drawing/2014/main" id="{962579FF-1DC1-4C44-A427-F54B59E95385}"/>
                </a:ext>
              </a:extLst>
            </p:cNvPr>
            <p:cNvGrpSpPr/>
            <p:nvPr/>
          </p:nvGrpSpPr>
          <p:grpSpPr>
            <a:xfrm>
              <a:off x="2739647" y="5162537"/>
              <a:ext cx="1387792" cy="259393"/>
              <a:chOff x="3127643" y="1459073"/>
              <a:chExt cx="704089" cy="187150"/>
            </a:xfrm>
            <a:solidFill>
              <a:srgbClr val="002060"/>
            </a:solidFill>
          </p:grpSpPr>
          <p:sp>
            <p:nvSpPr>
              <p:cNvPr id="33" name="Straight Connector 77@|9FFC:0|FBC:0|LFC:4308095|LBC:16777215">
                <a:extLst>
                  <a:ext uri="{FF2B5EF4-FFF2-40B4-BE49-F238E27FC236}">
                    <a16:creationId xmlns:a16="http://schemas.microsoft.com/office/drawing/2014/main" id="{86388944-6D52-473C-B72E-03DAE4CC7B90}"/>
                  </a:ext>
                </a:extLst>
              </p:cNvPr>
              <p:cNvSpPr/>
              <p:nvPr/>
            </p:nvSpPr>
            <p:spPr>
              <a:xfrm flipH="1" flipV="1">
                <a:off x="3592678" y="1460246"/>
                <a:ext cx="239054" cy="185977"/>
              </a:xfrm>
              <a:prstGeom prst="line">
                <a:avLst/>
              </a:prstGeom>
              <a:grpFill/>
              <a:ln w="19050" cap="rnd" cmpd="sng" algn="ctr">
                <a:solidFill>
                  <a:srgbClr val="02B3C5"/>
                </a:solidFill>
                <a:prstDash val="solid"/>
                <a:headEnd type="oval"/>
                <a:tailEnd type="none"/>
              </a:ln>
              <a:effectLst/>
              <a:scene3d>
                <a:camera prst="orthographicFront"/>
                <a:lightRig rig="threePt" dir="t"/>
              </a:scene3d>
              <a:sp3d>
                <a:bevelT/>
              </a:sp3d>
            </p:spPr>
          </p:sp>
          <p:sp>
            <p:nvSpPr>
              <p:cNvPr id="34" name="Straight Connector 78@|9FFC:0|FBC:0|LFC:4308095|LBC:16777215">
                <a:extLst>
                  <a:ext uri="{FF2B5EF4-FFF2-40B4-BE49-F238E27FC236}">
                    <a16:creationId xmlns:a16="http://schemas.microsoft.com/office/drawing/2014/main" id="{68C5590D-C36A-410D-B888-EF8CBE116E9E}"/>
                  </a:ext>
                </a:extLst>
              </p:cNvPr>
              <p:cNvSpPr/>
              <p:nvPr/>
            </p:nvSpPr>
            <p:spPr>
              <a:xfrm flipH="1" flipV="1">
                <a:off x="3127643" y="1459073"/>
                <a:ext cx="465038" cy="0"/>
              </a:xfrm>
              <a:prstGeom prst="line">
                <a:avLst/>
              </a:prstGeom>
              <a:grpFill/>
              <a:ln w="19050" cap="rnd" cmpd="sng" algn="ctr">
                <a:solidFill>
                  <a:srgbClr val="02B3C5"/>
                </a:solidFill>
                <a:prstDash val="solid"/>
                <a:headEnd type="none"/>
                <a:tailEnd type="oval"/>
              </a:ln>
              <a:effectLst/>
              <a:scene3d>
                <a:camera prst="orthographicFront"/>
                <a:lightRig rig="threePt" dir="t"/>
              </a:scene3d>
              <a:sp3d>
                <a:bevelT/>
              </a:sp3d>
            </p:spPr>
          </p:sp>
        </p:grpSp>
        <p:sp>
          <p:nvSpPr>
            <p:cNvPr id="37" name="Straight Connector 85@|9FFC:0|FBC:0|LFC:14657585|LBC:16777215">
              <a:extLst>
                <a:ext uri="{FF2B5EF4-FFF2-40B4-BE49-F238E27FC236}">
                  <a16:creationId xmlns:a16="http://schemas.microsoft.com/office/drawing/2014/main" id="{48898065-F39B-4889-9758-AD16B5E834F1}"/>
                </a:ext>
              </a:extLst>
            </p:cNvPr>
            <p:cNvSpPr/>
            <p:nvPr/>
          </p:nvSpPr>
          <p:spPr>
            <a:xfrm flipH="1" flipV="1">
              <a:off x="2863318" y="3946822"/>
              <a:ext cx="486728" cy="0"/>
            </a:xfrm>
            <a:prstGeom prst="line">
              <a:avLst/>
            </a:prstGeom>
            <a:solidFill>
              <a:srgbClr val="FCC725"/>
            </a:solidFill>
            <a:ln w="19050" cap="rnd" cmpd="sng" algn="ctr">
              <a:solidFill>
                <a:srgbClr val="F1BE22"/>
              </a:solidFill>
              <a:prstDash val="solid"/>
              <a:headEnd type="none"/>
              <a:tailEnd type="oval"/>
            </a:ln>
            <a:effectLst/>
            <a:scene3d>
              <a:camera prst="orthographicFront"/>
              <a:lightRig rig="threePt" dir="t"/>
            </a:scene3d>
            <a:sp3d>
              <a:bevelT/>
            </a:sp3d>
          </p:spPr>
        </p:sp>
        <p:grpSp>
          <p:nvGrpSpPr>
            <p:cNvPr id="38" name="Group 81">
              <a:extLst>
                <a:ext uri="{FF2B5EF4-FFF2-40B4-BE49-F238E27FC236}">
                  <a16:creationId xmlns:a16="http://schemas.microsoft.com/office/drawing/2014/main" id="{A71B754D-2CFA-45CD-BBEB-12C7E343B59C}"/>
                </a:ext>
              </a:extLst>
            </p:cNvPr>
            <p:cNvGrpSpPr/>
            <p:nvPr/>
          </p:nvGrpSpPr>
          <p:grpSpPr>
            <a:xfrm>
              <a:off x="2775125" y="1979759"/>
              <a:ext cx="736929" cy="244899"/>
              <a:chOff x="3127643" y="1459073"/>
              <a:chExt cx="704089" cy="187150"/>
            </a:xfrm>
            <a:solidFill>
              <a:srgbClr val="E71F3C"/>
            </a:solidFill>
          </p:grpSpPr>
          <p:sp>
            <p:nvSpPr>
              <p:cNvPr id="39" name="Straight Connector 89@|9FFC:0|FBC:0|LFC:4308095|LBC:16777215">
                <a:extLst>
                  <a:ext uri="{FF2B5EF4-FFF2-40B4-BE49-F238E27FC236}">
                    <a16:creationId xmlns:a16="http://schemas.microsoft.com/office/drawing/2014/main" id="{4010E1A5-B87C-4AF2-BB77-5223FC343103}"/>
                  </a:ext>
                </a:extLst>
              </p:cNvPr>
              <p:cNvSpPr/>
              <p:nvPr/>
            </p:nvSpPr>
            <p:spPr>
              <a:xfrm flipH="1" flipV="1">
                <a:off x="3592678" y="1460246"/>
                <a:ext cx="239054" cy="185977"/>
              </a:xfrm>
              <a:prstGeom prst="line">
                <a:avLst/>
              </a:prstGeom>
              <a:grpFill/>
              <a:ln w="19050" cap="rnd" cmpd="sng" algn="ctr">
                <a:solidFill>
                  <a:srgbClr val="00B0F0"/>
                </a:solidFill>
                <a:prstDash val="solid"/>
                <a:headEnd type="oval"/>
                <a:tailEnd type="none"/>
              </a:ln>
              <a:effectLst/>
              <a:scene3d>
                <a:camera prst="orthographicFront"/>
                <a:lightRig rig="threePt" dir="t"/>
              </a:scene3d>
              <a:sp3d>
                <a:bevelT/>
              </a:sp3d>
            </p:spPr>
          </p:sp>
          <p:sp>
            <p:nvSpPr>
              <p:cNvPr id="40" name="Straight Connector 90@|9FFC:0|FBC:0|LFC:4308095|LBC:16777215">
                <a:extLst>
                  <a:ext uri="{FF2B5EF4-FFF2-40B4-BE49-F238E27FC236}">
                    <a16:creationId xmlns:a16="http://schemas.microsoft.com/office/drawing/2014/main" id="{90177768-338B-4AF0-9298-4E3CCD21C30B}"/>
                  </a:ext>
                </a:extLst>
              </p:cNvPr>
              <p:cNvSpPr/>
              <p:nvPr/>
            </p:nvSpPr>
            <p:spPr>
              <a:xfrm flipH="1" flipV="1">
                <a:off x="3127643" y="1459073"/>
                <a:ext cx="465038" cy="0"/>
              </a:xfrm>
              <a:prstGeom prst="line">
                <a:avLst/>
              </a:prstGeom>
              <a:grpFill/>
              <a:ln w="19050" cap="rnd" cmpd="sng" algn="ctr">
                <a:solidFill>
                  <a:srgbClr val="00B0F0"/>
                </a:solidFill>
                <a:prstDash val="solid"/>
                <a:headEnd type="none"/>
                <a:tailEnd type="oval"/>
              </a:ln>
              <a:effectLst/>
              <a:scene3d>
                <a:camera prst="orthographicFront"/>
                <a:lightRig rig="threePt" dir="t"/>
              </a:scene3d>
              <a:sp3d>
                <a:bevelT/>
              </a:sp3d>
            </p:spPr>
          </p:sp>
        </p:grpSp>
        <p:sp>
          <p:nvSpPr>
            <p:cNvPr id="51" name="TextBox 13">
              <a:extLst>
                <a:ext uri="{FF2B5EF4-FFF2-40B4-BE49-F238E27FC236}">
                  <a16:creationId xmlns:a16="http://schemas.microsoft.com/office/drawing/2014/main" id="{86CD5093-DBAD-433A-ACF1-7E209528F162}"/>
                </a:ext>
              </a:extLst>
            </p:cNvPr>
            <p:cNvSpPr txBox="1"/>
            <p:nvPr/>
          </p:nvSpPr>
          <p:spPr>
            <a:xfrm>
              <a:off x="883027" y="6091126"/>
              <a:ext cx="2298993" cy="294753"/>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CONFIDENCE</a:t>
              </a:r>
            </a:p>
          </p:txBody>
        </p:sp>
        <p:sp>
          <p:nvSpPr>
            <p:cNvPr id="52" name="TextBox 13">
              <a:extLst>
                <a:ext uri="{FF2B5EF4-FFF2-40B4-BE49-F238E27FC236}">
                  <a16:creationId xmlns:a16="http://schemas.microsoft.com/office/drawing/2014/main" id="{96AF6C08-3BB9-4FB2-BB97-3815F9DD4C15}"/>
                </a:ext>
              </a:extLst>
            </p:cNvPr>
            <p:cNvSpPr txBox="1"/>
            <p:nvPr/>
          </p:nvSpPr>
          <p:spPr>
            <a:xfrm>
              <a:off x="768540" y="5014762"/>
              <a:ext cx="1954212" cy="294753"/>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FRIENDLINESS</a:t>
              </a:r>
            </a:p>
          </p:txBody>
        </p:sp>
        <p:sp>
          <p:nvSpPr>
            <p:cNvPr id="53" name="TextBox 13">
              <a:extLst>
                <a:ext uri="{FF2B5EF4-FFF2-40B4-BE49-F238E27FC236}">
                  <a16:creationId xmlns:a16="http://schemas.microsoft.com/office/drawing/2014/main" id="{137E7520-B474-4EEC-B8F9-90A3861CED82}"/>
                </a:ext>
              </a:extLst>
            </p:cNvPr>
            <p:cNvSpPr txBox="1"/>
            <p:nvPr/>
          </p:nvSpPr>
          <p:spPr>
            <a:xfrm>
              <a:off x="361352" y="1799617"/>
              <a:ext cx="1952625" cy="294753"/>
            </a:xfrm>
            <a:prstGeom prst="rect">
              <a:avLst/>
            </a:prstGeom>
            <a:noFill/>
            <a:ln w="9525">
              <a:noFill/>
            </a:ln>
            <a:scene3d>
              <a:camera prst="orthographicFront"/>
              <a:lightRig rig="threePt" dir="t"/>
            </a:scene3d>
            <a:sp3d>
              <a:bevelT/>
            </a:sp3d>
          </p:spPr>
          <p:txBody>
            <a:bodyPr wrap="square" lIns="0" tIns="0" rIns="0" bIns="0" anchor="t">
              <a:spAutoFit/>
            </a:bodyPr>
            <a:lstStyle/>
            <a:p>
              <a:pPr algn="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LISTENING</a:t>
              </a:r>
            </a:p>
          </p:txBody>
        </p:sp>
        <p:sp>
          <p:nvSpPr>
            <p:cNvPr id="54" name="TextBox 13">
              <a:extLst>
                <a:ext uri="{FF2B5EF4-FFF2-40B4-BE49-F238E27FC236}">
                  <a16:creationId xmlns:a16="http://schemas.microsoft.com/office/drawing/2014/main" id="{5B4A8E00-8FA2-453D-BA55-96BB34D4345E}"/>
                </a:ext>
              </a:extLst>
            </p:cNvPr>
            <p:cNvSpPr txBox="1"/>
            <p:nvPr/>
          </p:nvSpPr>
          <p:spPr>
            <a:xfrm>
              <a:off x="256655" y="2629052"/>
              <a:ext cx="2076970" cy="589508"/>
            </a:xfrm>
            <a:prstGeom prst="rect">
              <a:avLst/>
            </a:prstGeom>
            <a:noFill/>
            <a:ln w="9525">
              <a:noFill/>
            </a:ln>
            <a:scene3d>
              <a:camera prst="orthographicFront"/>
              <a:lightRig rig="threePt" dir="t"/>
            </a:scene3d>
            <a:sp3d>
              <a:bevelT/>
            </a:sp3d>
          </p:spPr>
          <p:txBody>
            <a:bodyPr wrap="square" lIns="0" tIns="0" rIns="0" bIns="0" anchor="t">
              <a:spAutoFit/>
            </a:bodyPr>
            <a:lstStyle/>
            <a:p>
              <a:pPr algn="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NONVERBAL COMMUNICATION</a:t>
              </a:r>
            </a:p>
          </p:txBody>
        </p:sp>
        <p:sp>
          <p:nvSpPr>
            <p:cNvPr id="55" name="TextBox 13">
              <a:extLst>
                <a:ext uri="{FF2B5EF4-FFF2-40B4-BE49-F238E27FC236}">
                  <a16:creationId xmlns:a16="http://schemas.microsoft.com/office/drawing/2014/main" id="{A7D5E60D-F179-4DD0-9578-40E25FFC2E29}"/>
                </a:ext>
              </a:extLst>
            </p:cNvPr>
            <p:cNvSpPr txBox="1"/>
            <p:nvPr/>
          </p:nvSpPr>
          <p:spPr>
            <a:xfrm>
              <a:off x="361352" y="3681934"/>
              <a:ext cx="1952625" cy="589508"/>
            </a:xfrm>
            <a:prstGeom prst="rect">
              <a:avLst/>
            </a:prstGeom>
            <a:noFill/>
            <a:ln w="9525">
              <a:noFill/>
            </a:ln>
            <a:scene3d>
              <a:camera prst="orthographicFront"/>
              <a:lightRig rig="threePt" dir="t"/>
            </a:scene3d>
            <a:sp3d>
              <a:bevelT/>
            </a:sp3d>
          </p:spPr>
          <p:txBody>
            <a:bodyPr wrap="square" lIns="0" tIns="0" rIns="0" bIns="0" anchor="t">
              <a:spAutoFit/>
            </a:bodyPr>
            <a:lstStyle/>
            <a:p>
              <a:pPr algn="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CLARITY &amp; CONCISION</a:t>
              </a:r>
            </a:p>
          </p:txBody>
        </p:sp>
        <p:sp>
          <p:nvSpPr>
            <p:cNvPr id="67" name="Rounded Rectangle 25@|1FFC:14277081|FBC:16777215|LFC:16777215|LBC:16777215">
              <a:extLst>
                <a:ext uri="{FF2B5EF4-FFF2-40B4-BE49-F238E27FC236}">
                  <a16:creationId xmlns:a16="http://schemas.microsoft.com/office/drawing/2014/main" id="{6D4D65BB-84AF-4327-976E-D5CA6A889C8A}"/>
                </a:ext>
              </a:extLst>
            </p:cNvPr>
            <p:cNvSpPr/>
            <p:nvPr/>
          </p:nvSpPr>
          <p:spPr>
            <a:xfrm rot="3549365" flipV="1">
              <a:off x="5000266" y="5591079"/>
              <a:ext cx="239578" cy="934037"/>
            </a:xfrm>
            <a:prstGeom prst="roundRect">
              <a:avLst>
                <a:gd name="adj" fmla="val 50000"/>
              </a:avLst>
            </a:prstGeom>
            <a:solidFill>
              <a:srgbClr val="C0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en-US" sz="3190" b="0" i="0" u="none" strike="noStrike" kern="1200" cap="none" spc="0" normalizeH="0" baseline="0" noProof="0">
                <a:ln>
                  <a:noFill/>
                </a:ln>
                <a:solidFill>
                  <a:prstClr val="white"/>
                </a:solidFill>
                <a:effectLst/>
                <a:uLnTx/>
                <a:uFillTx/>
                <a:latin typeface="+mn-lt"/>
                <a:ea typeface="Calibri" panose="020F0502020204030204" pitchFamily="34" charset="0"/>
                <a:cs typeface="Calibri" panose="020F0502020204030204" pitchFamily="34" charset="0"/>
                <a:sym typeface="Arial" panose="020B0604020202020204" pitchFamily="34" charset="0"/>
              </a:endParaRPr>
            </a:p>
          </p:txBody>
        </p:sp>
        <p:sp>
          <p:nvSpPr>
            <p:cNvPr id="74" name="Oval 57">
              <a:extLst>
                <a:ext uri="{FF2B5EF4-FFF2-40B4-BE49-F238E27FC236}">
                  <a16:creationId xmlns:a16="http://schemas.microsoft.com/office/drawing/2014/main" id="{2B7ED7E0-D2A2-4189-BFD3-55752D9B8052}"/>
                </a:ext>
              </a:extLst>
            </p:cNvPr>
            <p:cNvSpPr/>
            <p:nvPr/>
          </p:nvSpPr>
          <p:spPr>
            <a:xfrm>
              <a:off x="5295668" y="5780748"/>
              <a:ext cx="201613" cy="201613"/>
            </a:xfrm>
            <a:prstGeom prst="ellipse">
              <a:avLst/>
            </a:prstGeom>
            <a:solidFill>
              <a:srgbClr val="00B0F0"/>
            </a:solidFill>
            <a:ln w="25400" cap="flat" cmpd="sng" algn="ctr">
              <a:noFill/>
              <a:prstDash val="solid"/>
            </a:ln>
            <a:effectLst/>
            <a:scene3d>
              <a:camera prst="orthographicFront"/>
              <a:lightRig rig="threePt" dir="t"/>
            </a:scene3d>
            <a:sp3d>
              <a:bevelT/>
            </a:sp3d>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pPr>
              <a:endParaRPr kumimoji="0" lang="en-US" sz="3190" b="0" i="0" u="none" strike="noStrike" kern="0" cap="none" spc="0" normalizeH="0" baseline="0" noProof="0" dirty="0">
                <a:ln>
                  <a:noFill/>
                </a:ln>
                <a:solidFill>
                  <a:prstClr val="white"/>
                </a:solidFill>
                <a:effectLst/>
                <a:uLnTx/>
                <a:uFillTx/>
                <a:ea typeface="微软雅黑" panose="020B0503020204020204" pitchFamily="34" charset="-122"/>
                <a:cs typeface="Calibri" panose="020F0502020204030204" pitchFamily="34" charset="0"/>
                <a:sym typeface="Arial" panose="020B0604020202020204" pitchFamily="34" charset="0"/>
              </a:endParaRPr>
            </a:p>
          </p:txBody>
        </p:sp>
        <p:grpSp>
          <p:nvGrpSpPr>
            <p:cNvPr id="71" name="Group 81">
              <a:extLst>
                <a:ext uri="{FF2B5EF4-FFF2-40B4-BE49-F238E27FC236}">
                  <a16:creationId xmlns:a16="http://schemas.microsoft.com/office/drawing/2014/main" id="{811EE039-FADE-4D92-B00F-D5297D907120}"/>
                </a:ext>
              </a:extLst>
            </p:cNvPr>
            <p:cNvGrpSpPr/>
            <p:nvPr/>
          </p:nvGrpSpPr>
          <p:grpSpPr>
            <a:xfrm flipH="1">
              <a:off x="5404871" y="5014762"/>
              <a:ext cx="1272208" cy="895633"/>
              <a:chOff x="3245799" y="1346633"/>
              <a:chExt cx="585933" cy="308929"/>
            </a:xfrm>
            <a:solidFill>
              <a:srgbClr val="A5CA36"/>
            </a:solidFill>
          </p:grpSpPr>
          <p:sp>
            <p:nvSpPr>
              <p:cNvPr id="72" name="Straight Connector 73@|9FFC:0|FBC:0|LFC:2381804|LBC:16777215">
                <a:extLst>
                  <a:ext uri="{FF2B5EF4-FFF2-40B4-BE49-F238E27FC236}">
                    <a16:creationId xmlns:a16="http://schemas.microsoft.com/office/drawing/2014/main" id="{D8222CF8-1BD0-415C-8023-848ABA0FC29D}"/>
                  </a:ext>
                </a:extLst>
              </p:cNvPr>
              <p:cNvSpPr/>
              <p:nvPr/>
            </p:nvSpPr>
            <p:spPr>
              <a:xfrm flipH="1">
                <a:off x="3245799" y="1646223"/>
                <a:ext cx="585933" cy="9339"/>
              </a:xfrm>
              <a:prstGeom prst="line">
                <a:avLst/>
              </a:prstGeom>
              <a:grpFill/>
              <a:ln w="19050" cap="rnd" cmpd="sng" algn="ctr">
                <a:solidFill>
                  <a:srgbClr val="002060"/>
                </a:solidFill>
                <a:prstDash val="solid"/>
                <a:headEnd type="oval"/>
                <a:tailEnd type="none"/>
              </a:ln>
              <a:effectLst/>
              <a:scene3d>
                <a:camera prst="orthographicFront"/>
                <a:lightRig rig="threePt" dir="t"/>
              </a:scene3d>
              <a:sp3d>
                <a:bevelT/>
              </a:sp3d>
            </p:spPr>
          </p:sp>
          <p:sp>
            <p:nvSpPr>
              <p:cNvPr id="73" name="Straight Connector 74@|9FFC:0|FBC:0|LFC:2381804|LBC:16777215">
                <a:extLst>
                  <a:ext uri="{FF2B5EF4-FFF2-40B4-BE49-F238E27FC236}">
                    <a16:creationId xmlns:a16="http://schemas.microsoft.com/office/drawing/2014/main" id="{D85FA9E6-8718-46D4-BD9F-10B381425D20}"/>
                  </a:ext>
                </a:extLst>
              </p:cNvPr>
              <p:cNvSpPr/>
              <p:nvPr/>
            </p:nvSpPr>
            <p:spPr>
              <a:xfrm flipH="1" flipV="1">
                <a:off x="3289172" y="1346633"/>
                <a:ext cx="465038" cy="0"/>
              </a:xfrm>
              <a:prstGeom prst="line">
                <a:avLst/>
              </a:prstGeom>
              <a:grpFill/>
              <a:ln w="19050" cap="rnd" cmpd="sng" algn="ctr">
                <a:solidFill>
                  <a:srgbClr val="002060"/>
                </a:solidFill>
                <a:prstDash val="solid"/>
                <a:headEnd type="none"/>
                <a:tailEnd type="oval"/>
              </a:ln>
              <a:effectLst/>
              <a:scene3d>
                <a:camera prst="orthographicFront"/>
                <a:lightRig rig="threePt" dir="t"/>
              </a:scene3d>
              <a:sp3d>
                <a:bevelT/>
              </a:sp3d>
            </p:spPr>
          </p:sp>
        </p:grpSp>
        <p:sp>
          <p:nvSpPr>
            <p:cNvPr id="75" name="TextBox 13">
              <a:extLst>
                <a:ext uri="{FF2B5EF4-FFF2-40B4-BE49-F238E27FC236}">
                  <a16:creationId xmlns:a16="http://schemas.microsoft.com/office/drawing/2014/main" id="{E79299E8-2022-4273-A6FA-B19271D916C9}"/>
                </a:ext>
              </a:extLst>
            </p:cNvPr>
            <p:cNvSpPr txBox="1"/>
            <p:nvPr/>
          </p:nvSpPr>
          <p:spPr>
            <a:xfrm>
              <a:off x="7274312" y="2644168"/>
              <a:ext cx="2298993" cy="294753"/>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OPEN-MINDEDNESS</a:t>
              </a:r>
            </a:p>
          </p:txBody>
        </p:sp>
        <p:sp>
          <p:nvSpPr>
            <p:cNvPr id="95" name="Oval 23">
              <a:extLst>
                <a:ext uri="{FF2B5EF4-FFF2-40B4-BE49-F238E27FC236}">
                  <a16:creationId xmlns:a16="http://schemas.microsoft.com/office/drawing/2014/main" id="{D305118F-A080-4263-978E-39A0B819ABCC}"/>
                </a:ext>
              </a:extLst>
            </p:cNvPr>
            <p:cNvSpPr>
              <a:spLocks noChangeArrowheads="1"/>
            </p:cNvSpPr>
            <p:nvPr/>
          </p:nvSpPr>
          <p:spPr bwMode="auto">
            <a:xfrm>
              <a:off x="6666953" y="4938151"/>
              <a:ext cx="10129" cy="9944"/>
            </a:xfrm>
            <a:prstGeom prst="ellipse">
              <a:avLst/>
            </a:prstGeom>
            <a:solidFill>
              <a:srgbClr val="456F54"/>
            </a:solidFill>
            <a:ln>
              <a:noFill/>
            </a:ln>
            <a:scene3d>
              <a:camera prst="orthographicFront"/>
              <a:lightRig rig="threePt" dir="t"/>
            </a:scene3d>
            <a:sp3d>
              <a:bevelT/>
            </a:sp3d>
          </p:spPr>
          <p:txBody>
            <a:bodyPr vert="horz" wrap="square" lIns="91440" tIns="45720" rIns="91440" bIns="45720" numCol="1" anchor="t" anchorCtr="0" compatLnSpc="1"/>
            <a:lstStyle/>
            <a:p>
              <a:endParaRPr lang="zh-CN" altLang="en-US"/>
            </a:p>
          </p:txBody>
        </p:sp>
      </p:grpSp>
      <p:cxnSp>
        <p:nvCxnSpPr>
          <p:cNvPr id="105" name="Straight Connector 104">
            <a:extLst>
              <a:ext uri="{FF2B5EF4-FFF2-40B4-BE49-F238E27FC236}">
                <a16:creationId xmlns:a16="http://schemas.microsoft.com/office/drawing/2014/main" id="{7E1508A3-9DDA-4FC1-9919-2A83DFE45924}"/>
              </a:ext>
            </a:extLst>
          </p:cNvPr>
          <p:cNvCxnSpPr/>
          <p:nvPr/>
        </p:nvCxnSpPr>
        <p:spPr>
          <a:xfrm>
            <a:off x="1448704" y="73901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48E0B5B-7868-463E-952E-99102B3CF44F}"/>
              </a:ext>
            </a:extLst>
          </p:cNvPr>
          <p:cNvCxnSpPr/>
          <p:nvPr/>
        </p:nvCxnSpPr>
        <p:spPr>
          <a:xfrm>
            <a:off x="1028457" y="780878"/>
            <a:ext cx="406497" cy="0"/>
          </a:xfrm>
          <a:prstGeom prst="line">
            <a:avLst/>
          </a:prstGeom>
          <a:ln w="41275">
            <a:solidFill>
              <a:srgbClr val="002060"/>
            </a:solidFill>
          </a:ln>
        </p:spPr>
        <p:style>
          <a:lnRef idx="3">
            <a:schemeClr val="dk1"/>
          </a:lnRef>
          <a:fillRef idx="0">
            <a:schemeClr val="dk1"/>
          </a:fillRef>
          <a:effectRef idx="2">
            <a:schemeClr val="dk1"/>
          </a:effectRef>
          <a:fontRef idx="minor">
            <a:schemeClr val="tx1"/>
          </a:fontRef>
        </p:style>
      </p:cxnSp>
      <p:cxnSp>
        <p:nvCxnSpPr>
          <p:cNvPr id="108" name="Straight Connector 107">
            <a:extLst>
              <a:ext uri="{FF2B5EF4-FFF2-40B4-BE49-F238E27FC236}">
                <a16:creationId xmlns:a16="http://schemas.microsoft.com/office/drawing/2014/main" id="{0572C998-022C-48B9-8999-F9620E296FE8}"/>
              </a:ext>
            </a:extLst>
          </p:cNvPr>
          <p:cNvCxnSpPr/>
          <p:nvPr/>
        </p:nvCxnSpPr>
        <p:spPr>
          <a:xfrm>
            <a:off x="8120018" y="799757"/>
            <a:ext cx="406497" cy="0"/>
          </a:xfrm>
          <a:prstGeom prst="line">
            <a:avLst/>
          </a:prstGeom>
          <a:ln w="41275">
            <a:solidFill>
              <a:srgbClr val="002060"/>
            </a:solidFill>
          </a:ln>
        </p:spPr>
        <p:style>
          <a:lnRef idx="3">
            <a:schemeClr val="dk1"/>
          </a:lnRef>
          <a:fillRef idx="0">
            <a:schemeClr val="dk1"/>
          </a:fillRef>
          <a:effectRef idx="2">
            <a:schemeClr val="dk1"/>
          </a:effectRef>
          <a:fontRef idx="minor">
            <a:schemeClr val="tx1"/>
          </a:fontRef>
        </p:style>
      </p:cxnSp>
      <p:sp>
        <p:nvSpPr>
          <p:cNvPr id="101" name="TextBox 13">
            <a:extLst>
              <a:ext uri="{FF2B5EF4-FFF2-40B4-BE49-F238E27FC236}">
                <a16:creationId xmlns:a16="http://schemas.microsoft.com/office/drawing/2014/main" id="{79FD6840-7669-44EF-9D8A-FDE0FEF2024C}"/>
              </a:ext>
            </a:extLst>
          </p:cNvPr>
          <p:cNvSpPr txBox="1"/>
          <p:nvPr/>
        </p:nvSpPr>
        <p:spPr>
          <a:xfrm>
            <a:off x="6248554" y="2119574"/>
            <a:ext cx="1984696" cy="246221"/>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EMPATHY</a:t>
            </a:r>
          </a:p>
        </p:txBody>
      </p:sp>
      <p:sp>
        <p:nvSpPr>
          <p:cNvPr id="103" name="TextBox 13">
            <a:extLst>
              <a:ext uri="{FF2B5EF4-FFF2-40B4-BE49-F238E27FC236}">
                <a16:creationId xmlns:a16="http://schemas.microsoft.com/office/drawing/2014/main" id="{240AFAA3-02D0-4974-AC7D-A1729C466EB3}"/>
              </a:ext>
            </a:extLst>
          </p:cNvPr>
          <p:cNvSpPr txBox="1"/>
          <p:nvPr/>
        </p:nvSpPr>
        <p:spPr>
          <a:xfrm>
            <a:off x="6226599" y="3654361"/>
            <a:ext cx="2501826" cy="246221"/>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RESPECT</a:t>
            </a:r>
          </a:p>
        </p:txBody>
      </p:sp>
      <p:sp>
        <p:nvSpPr>
          <p:cNvPr id="104" name="TextBox 13">
            <a:extLst>
              <a:ext uri="{FF2B5EF4-FFF2-40B4-BE49-F238E27FC236}">
                <a16:creationId xmlns:a16="http://schemas.microsoft.com/office/drawing/2014/main" id="{17DD0139-178C-43C4-950B-BE02FD0F5603}"/>
              </a:ext>
            </a:extLst>
          </p:cNvPr>
          <p:cNvSpPr txBox="1"/>
          <p:nvPr/>
        </p:nvSpPr>
        <p:spPr>
          <a:xfrm>
            <a:off x="6254877" y="4753168"/>
            <a:ext cx="1984696" cy="246221"/>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FEEDBACK</a:t>
            </a:r>
          </a:p>
        </p:txBody>
      </p:sp>
      <p:sp>
        <p:nvSpPr>
          <p:cNvPr id="106" name="TextBox 13">
            <a:extLst>
              <a:ext uri="{FF2B5EF4-FFF2-40B4-BE49-F238E27FC236}">
                <a16:creationId xmlns:a16="http://schemas.microsoft.com/office/drawing/2014/main" id="{F94FE11D-70FF-45C8-B6A6-243D038A2C3C}"/>
              </a:ext>
            </a:extLst>
          </p:cNvPr>
          <p:cNvSpPr txBox="1"/>
          <p:nvPr/>
        </p:nvSpPr>
        <p:spPr>
          <a:xfrm>
            <a:off x="6226599" y="5487864"/>
            <a:ext cx="2552473" cy="246221"/>
          </a:xfrm>
          <a:prstGeom prst="rect">
            <a:avLst/>
          </a:prstGeom>
          <a:noFill/>
          <a:ln w="9525">
            <a:noFill/>
          </a:ln>
          <a:scene3d>
            <a:camera prst="orthographicFront"/>
            <a:lightRig rig="threePt" dir="t"/>
          </a:scene3d>
          <a:sp3d>
            <a:bevelT/>
          </a:sp3d>
        </p:spPr>
        <p:txBody>
          <a:bodyPr wrap="square" lIns="0" tIns="0" rIns="0" bIns="0" anchor="t">
            <a:spAutoFit/>
          </a:bodyPr>
          <a:lstStyle/>
          <a:p>
            <a:pPr defTabSz="1216025">
              <a:spcBef>
                <a:spcPct val="20000"/>
              </a:spcBef>
            </a:pPr>
            <a:r>
              <a:rPr lang="en-US" altLang="zh-CN" sz="1600" b="1" dirty="0">
                <a:solidFill>
                  <a:srgbClr val="002060"/>
                </a:solidFill>
                <a:ea typeface="微软雅黑" panose="020B0503020204020204" pitchFamily="34" charset="-122"/>
                <a:cs typeface="Calibri" panose="020F0502020204030204" pitchFamily="34" charset="0"/>
                <a:sym typeface="Arial" panose="020B0604020202020204" pitchFamily="34" charset="0"/>
              </a:rPr>
              <a:t>PICK THE RIGHT MEDIUM</a:t>
            </a:r>
          </a:p>
        </p:txBody>
      </p:sp>
      <p:sp>
        <p:nvSpPr>
          <p:cNvPr id="109" name="Straight Connector 90@|9FFC:0|FBC:0|LFC:4308095|LBC:16777215">
            <a:extLst>
              <a:ext uri="{FF2B5EF4-FFF2-40B4-BE49-F238E27FC236}">
                <a16:creationId xmlns:a16="http://schemas.microsoft.com/office/drawing/2014/main" id="{5A569AE9-F8D8-4A1D-A79A-E0B3BCBD7084}"/>
              </a:ext>
            </a:extLst>
          </p:cNvPr>
          <p:cNvSpPr/>
          <p:nvPr/>
        </p:nvSpPr>
        <p:spPr>
          <a:xfrm flipH="1" flipV="1">
            <a:off x="2342499" y="5941405"/>
            <a:ext cx="1765997" cy="0"/>
          </a:xfrm>
          <a:prstGeom prst="line">
            <a:avLst/>
          </a:prstGeom>
          <a:solidFill>
            <a:srgbClr val="E71F3C"/>
          </a:solidFill>
          <a:ln w="19050" cap="rnd" cmpd="sng" algn="ctr">
            <a:solidFill>
              <a:srgbClr val="00B0F0"/>
            </a:solidFill>
            <a:prstDash val="solid"/>
            <a:headEnd type="none"/>
            <a:tailEnd type="oval"/>
          </a:ln>
          <a:effectLst/>
          <a:scene3d>
            <a:camera prst="orthographicFront"/>
            <a:lightRig rig="threePt" dir="t"/>
          </a:scene3d>
          <a:sp3d>
            <a:bevelT/>
          </a:sp3d>
        </p:spPr>
      </p:sp>
      <p:sp>
        <p:nvSpPr>
          <p:cNvPr id="113" name="Straight Connector 64@|9FFC:0|FBC:0|LFC:1554685|LBC:16777215">
            <a:extLst>
              <a:ext uri="{FF2B5EF4-FFF2-40B4-BE49-F238E27FC236}">
                <a16:creationId xmlns:a16="http://schemas.microsoft.com/office/drawing/2014/main" id="{3C875527-C46C-48A0-BF8C-2A6A9CC3DA7D}"/>
              </a:ext>
            </a:extLst>
          </p:cNvPr>
          <p:cNvSpPr/>
          <p:nvPr/>
        </p:nvSpPr>
        <p:spPr>
          <a:xfrm flipV="1">
            <a:off x="4683930" y="3047492"/>
            <a:ext cx="437740" cy="272667"/>
          </a:xfrm>
          <a:prstGeom prst="line">
            <a:avLst/>
          </a:prstGeom>
          <a:solidFill>
            <a:srgbClr val="73446C"/>
          </a:solidFill>
          <a:ln w="19050" cap="rnd" cmpd="sng" algn="ctr">
            <a:solidFill>
              <a:srgbClr val="C00000"/>
            </a:solidFill>
            <a:prstDash val="solid"/>
            <a:headEnd type="none"/>
            <a:tailEnd type="oval"/>
          </a:ln>
          <a:effectLst/>
          <a:scene3d>
            <a:camera prst="orthographicFront"/>
            <a:lightRig rig="threePt" dir="t"/>
          </a:scene3d>
          <a:sp3d>
            <a:bevelT/>
          </a:sp3d>
        </p:spPr>
      </p:sp>
      <p:sp>
        <p:nvSpPr>
          <p:cNvPr id="115" name="Straight Connector 64@|9FFC:0|FBC:0|LFC:1554685|LBC:16777215">
            <a:extLst>
              <a:ext uri="{FF2B5EF4-FFF2-40B4-BE49-F238E27FC236}">
                <a16:creationId xmlns:a16="http://schemas.microsoft.com/office/drawing/2014/main" id="{6150C056-92D5-4657-8828-F2EBB6800E41}"/>
              </a:ext>
            </a:extLst>
          </p:cNvPr>
          <p:cNvSpPr/>
          <p:nvPr/>
        </p:nvSpPr>
        <p:spPr>
          <a:xfrm flipV="1">
            <a:off x="5121670" y="3042277"/>
            <a:ext cx="687687" cy="0"/>
          </a:xfrm>
          <a:prstGeom prst="line">
            <a:avLst/>
          </a:prstGeom>
          <a:solidFill>
            <a:srgbClr val="73446C"/>
          </a:solidFill>
          <a:ln w="19050" cap="rnd" cmpd="sng" algn="ctr">
            <a:solidFill>
              <a:srgbClr val="C00000"/>
            </a:solidFill>
            <a:prstDash val="solid"/>
            <a:headEnd type="none"/>
            <a:tailEnd type="oval"/>
          </a:ln>
          <a:effectLst/>
          <a:scene3d>
            <a:camera prst="orthographicFront"/>
            <a:lightRig rig="threePt" dir="t"/>
          </a:scene3d>
          <a:sp3d>
            <a:bevelT/>
          </a:sp3d>
        </p:spPr>
      </p:sp>
      <p:sp>
        <p:nvSpPr>
          <p:cNvPr id="119" name="Straight Connector 64@|9FFC:0|FBC:0|LFC:1554685|LBC:16777215">
            <a:extLst>
              <a:ext uri="{FF2B5EF4-FFF2-40B4-BE49-F238E27FC236}">
                <a16:creationId xmlns:a16="http://schemas.microsoft.com/office/drawing/2014/main" id="{BB192555-60A3-45AE-A594-203C597BA857}"/>
              </a:ext>
            </a:extLst>
          </p:cNvPr>
          <p:cNvSpPr/>
          <p:nvPr/>
        </p:nvSpPr>
        <p:spPr>
          <a:xfrm flipV="1">
            <a:off x="2475194" y="3191477"/>
            <a:ext cx="447693" cy="0"/>
          </a:xfrm>
          <a:prstGeom prst="line">
            <a:avLst/>
          </a:prstGeom>
          <a:solidFill>
            <a:srgbClr val="73446C"/>
          </a:solidFill>
          <a:ln w="19050" cap="rnd" cmpd="sng" algn="ctr">
            <a:solidFill>
              <a:srgbClr val="C00000"/>
            </a:solidFill>
            <a:prstDash val="solid"/>
            <a:headEnd type="none"/>
            <a:tailEnd type="oval"/>
          </a:ln>
          <a:effectLst/>
          <a:scene3d>
            <a:camera prst="orthographicFront"/>
            <a:lightRig rig="threePt" dir="t"/>
          </a:scene3d>
          <a:sp3d>
            <a:bevelT/>
          </a:sp3d>
        </p:spPr>
      </p:sp>
      <p:sp>
        <p:nvSpPr>
          <p:cNvPr id="120" name="Straight Connector 64@|9FFC:0|FBC:0|LFC:1554685|LBC:16777215">
            <a:extLst>
              <a:ext uri="{FF2B5EF4-FFF2-40B4-BE49-F238E27FC236}">
                <a16:creationId xmlns:a16="http://schemas.microsoft.com/office/drawing/2014/main" id="{AEF03090-570A-4E35-8324-12AA783177D4}"/>
              </a:ext>
            </a:extLst>
          </p:cNvPr>
          <p:cNvSpPr/>
          <p:nvPr/>
        </p:nvSpPr>
        <p:spPr>
          <a:xfrm flipV="1">
            <a:off x="5121670" y="3813229"/>
            <a:ext cx="687687" cy="0"/>
          </a:xfrm>
          <a:prstGeom prst="line">
            <a:avLst/>
          </a:prstGeom>
          <a:solidFill>
            <a:srgbClr val="73446C"/>
          </a:solidFill>
          <a:ln w="19050" cap="rnd" cmpd="sng" algn="ctr">
            <a:solidFill>
              <a:srgbClr val="C00000"/>
            </a:solidFill>
            <a:prstDash val="solid"/>
            <a:headEnd type="none"/>
            <a:tailEnd type="oval"/>
          </a:ln>
          <a:effectLst/>
          <a:scene3d>
            <a:camera prst="orthographicFront"/>
            <a:lightRig rig="threePt" dir="t"/>
          </a:scene3d>
          <a:sp3d>
            <a:bevelT/>
          </a:sp3d>
        </p:spPr>
      </p:sp>
      <p:sp>
        <p:nvSpPr>
          <p:cNvPr id="121" name="椭圆 13">
            <a:extLst>
              <a:ext uri="{FF2B5EF4-FFF2-40B4-BE49-F238E27FC236}">
                <a16:creationId xmlns:a16="http://schemas.microsoft.com/office/drawing/2014/main" id="{21B7CFFE-1E18-48A9-B017-0F7CEC16A9DB}"/>
              </a:ext>
            </a:extLst>
          </p:cNvPr>
          <p:cNvSpPr/>
          <p:nvPr/>
        </p:nvSpPr>
        <p:spPr>
          <a:xfrm rot="18262783">
            <a:off x="4026752" y="3868390"/>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22" name="椭圆 14">
            <a:extLst>
              <a:ext uri="{FF2B5EF4-FFF2-40B4-BE49-F238E27FC236}">
                <a16:creationId xmlns:a16="http://schemas.microsoft.com/office/drawing/2014/main" id="{DF325DC5-3CD6-4F65-92BA-ED77C6A95B1C}"/>
              </a:ext>
            </a:extLst>
          </p:cNvPr>
          <p:cNvSpPr/>
          <p:nvPr/>
        </p:nvSpPr>
        <p:spPr>
          <a:xfrm rot="18262783">
            <a:off x="3614901" y="3682357"/>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23" name="椭圆 6">
            <a:extLst>
              <a:ext uri="{FF2B5EF4-FFF2-40B4-BE49-F238E27FC236}">
                <a16:creationId xmlns:a16="http://schemas.microsoft.com/office/drawing/2014/main" id="{2E3205FF-6A59-4E75-A406-A6F1384FA62C}"/>
              </a:ext>
            </a:extLst>
          </p:cNvPr>
          <p:cNvSpPr/>
          <p:nvPr/>
        </p:nvSpPr>
        <p:spPr>
          <a:xfrm>
            <a:off x="3905362" y="3553673"/>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24" name="椭圆 14">
            <a:extLst>
              <a:ext uri="{FF2B5EF4-FFF2-40B4-BE49-F238E27FC236}">
                <a16:creationId xmlns:a16="http://schemas.microsoft.com/office/drawing/2014/main" id="{0C1213BA-1FA9-4FA4-AFD7-531B0D32F95A}"/>
              </a:ext>
            </a:extLst>
          </p:cNvPr>
          <p:cNvSpPr/>
          <p:nvPr/>
        </p:nvSpPr>
        <p:spPr>
          <a:xfrm rot="18262783">
            <a:off x="3782462" y="3869722"/>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25" name="椭圆 14">
            <a:extLst>
              <a:ext uri="{FF2B5EF4-FFF2-40B4-BE49-F238E27FC236}">
                <a16:creationId xmlns:a16="http://schemas.microsoft.com/office/drawing/2014/main" id="{A39BFACC-723E-49F7-8DC8-BEF2283241C0}"/>
              </a:ext>
            </a:extLst>
          </p:cNvPr>
          <p:cNvSpPr/>
          <p:nvPr/>
        </p:nvSpPr>
        <p:spPr>
          <a:xfrm rot="18262783">
            <a:off x="4320142" y="3742982"/>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2" name="Slide Number Placeholder 41">
            <a:extLst>
              <a:ext uri="{FF2B5EF4-FFF2-40B4-BE49-F238E27FC236}">
                <a16:creationId xmlns:a16="http://schemas.microsoft.com/office/drawing/2014/main" id="{A78B9E4C-6B8C-4B1C-A77A-DF4B09DC1583}"/>
              </a:ext>
            </a:extLst>
          </p:cNvPr>
          <p:cNvSpPr>
            <a:spLocks noGrp="1"/>
          </p:cNvSpPr>
          <p:nvPr>
            <p:ph type="sldNum" sz="quarter" idx="12"/>
          </p:nvPr>
        </p:nvSpPr>
        <p:spPr/>
        <p:txBody>
          <a:bodyPr/>
          <a:lstStyle/>
          <a:p>
            <a:fld id="{3E644C97-CFD8-4B1A-9809-75060EC224F7}" type="slidenum">
              <a:rPr lang="zh-CN" altLang="en-US" smtClean="0"/>
              <a:t>12</a:t>
            </a:fld>
            <a:endParaRPr lang="zh-CN" altLang="en-US"/>
          </a:p>
        </p:txBody>
      </p:sp>
    </p:spTree>
    <p:extLst>
      <p:ext uri="{BB962C8B-B14F-4D97-AF65-F5344CB8AC3E}">
        <p14:creationId xmlns:p14="http://schemas.microsoft.com/office/powerpoint/2010/main" val="304249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1048817" name="椭圆 11"/>
          <p:cNvSpPr/>
          <p:nvPr/>
        </p:nvSpPr>
        <p:spPr>
          <a:xfrm>
            <a:off x="5301555" y="1298064"/>
            <a:ext cx="1322190" cy="1322190"/>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5984623" y="5364947"/>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5572772" y="5178914"/>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2" name="文本框 15"/>
          <p:cNvSpPr txBox="1"/>
          <p:nvPr/>
        </p:nvSpPr>
        <p:spPr>
          <a:xfrm>
            <a:off x="5279121" y="1666771"/>
            <a:ext cx="1367057" cy="584775"/>
          </a:xfrm>
          <a:prstGeom prst="rect">
            <a:avLst/>
          </a:prstGeom>
          <a:noFill/>
          <a:ln w="9525">
            <a:noFill/>
          </a:ln>
        </p:spPr>
        <p:txBody>
          <a:bodyPr wrap="square" anchor="t">
            <a:spAutoFit/>
          </a:bodyPr>
          <a:lstStyle/>
          <a:p>
            <a:pPr algn="ctr"/>
            <a:r>
              <a:rPr lang="en-US" altLang="zh-CN" sz="3200" b="1" dirty="0">
                <a:solidFill>
                  <a:schemeClr val="bg1"/>
                </a:solidFill>
                <a:ea typeface="宋体" panose="02010600030101010101" pitchFamily="2" charset="-122"/>
                <a:cs typeface="Calibri" panose="020F0502020204030204" pitchFamily="34" charset="0"/>
              </a:rPr>
              <a:t>03</a:t>
            </a:r>
            <a:endParaRPr lang="zh-CN" altLang="en-US" sz="3200" b="1" dirty="0">
              <a:solidFill>
                <a:schemeClr val="bg1"/>
              </a:solidFill>
              <a:ea typeface="宋体" panose="02010600030101010101" pitchFamily="2" charset="-122"/>
              <a:cs typeface="Calibri" panose="020F0502020204030204" pitchFamily="34" charset="0"/>
            </a:endParaRPr>
          </a:p>
        </p:txBody>
      </p:sp>
      <p:sp>
        <p:nvSpPr>
          <p:cNvPr id="11" name="TextBox 9">
            <a:extLst>
              <a:ext uri="{FF2B5EF4-FFF2-40B4-BE49-F238E27FC236}">
                <a16:creationId xmlns:a16="http://schemas.microsoft.com/office/drawing/2014/main" id="{0E4A359D-3EB4-4EF8-8682-E935086AE98D}"/>
              </a:ext>
            </a:extLst>
          </p:cNvPr>
          <p:cNvSpPr txBox="1"/>
          <p:nvPr/>
        </p:nvSpPr>
        <p:spPr>
          <a:xfrm>
            <a:off x="3028950" y="3200404"/>
            <a:ext cx="5943600" cy="954107"/>
          </a:xfrm>
          <a:prstGeom prst="rect">
            <a:avLst/>
          </a:prstGeom>
          <a:solidFill>
            <a:schemeClr val="tx1"/>
          </a:solidFill>
          <a:ln>
            <a:noFill/>
          </a:ln>
        </p:spPr>
        <p:txBody>
          <a:bodyPr wrap="square" rtlCol="0">
            <a:spAutoFit/>
          </a:bodyPr>
          <a:lstStyle/>
          <a:p>
            <a:pPr algn="ctr"/>
            <a:r>
              <a:rPr lang="en-GB" sz="2800" dirty="0">
                <a:solidFill>
                  <a:schemeClr val="bg1"/>
                </a:solidFill>
                <a:latin typeface="Century Gothic" panose="020B0502020202020204" pitchFamily="34" charset="0"/>
              </a:rPr>
              <a:t>WAYS OF IMPROVING WRITTEN COMMUNICATION</a:t>
            </a:r>
          </a:p>
        </p:txBody>
      </p:sp>
      <p:sp>
        <p:nvSpPr>
          <p:cNvPr id="19" name="椭圆 6">
            <a:extLst>
              <a:ext uri="{FF2B5EF4-FFF2-40B4-BE49-F238E27FC236}">
                <a16:creationId xmlns:a16="http://schemas.microsoft.com/office/drawing/2014/main" id="{4DB8BDD7-9B27-421B-BF49-0525869567FF}"/>
              </a:ext>
            </a:extLst>
          </p:cNvPr>
          <p:cNvSpPr/>
          <p:nvPr/>
        </p:nvSpPr>
        <p:spPr>
          <a:xfrm>
            <a:off x="5863233" y="5050230"/>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5740333" y="5366279"/>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6278013" y="5239539"/>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cxnSp>
        <p:nvCxnSpPr>
          <p:cNvPr id="27" name="Straight Connector 26">
            <a:extLst>
              <a:ext uri="{FF2B5EF4-FFF2-40B4-BE49-F238E27FC236}">
                <a16:creationId xmlns:a16="http://schemas.microsoft.com/office/drawing/2014/main" id="{6B87443D-4C01-4819-890F-B3C9AB8EB7C2}"/>
              </a:ext>
            </a:extLst>
          </p:cNvPr>
          <p:cNvCxnSpPr>
            <a:cxnSpLocks/>
          </p:cNvCxnSpPr>
          <p:nvPr/>
        </p:nvCxnSpPr>
        <p:spPr>
          <a:xfrm flipH="1">
            <a:off x="620316" y="3763826"/>
            <a:ext cx="1070372" cy="1"/>
          </a:xfrm>
          <a:prstGeom prst="line">
            <a:avLst/>
          </a:prstGeom>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1BD1F9B2-6497-4947-8325-41775FFAAE0E}"/>
              </a:ext>
            </a:extLst>
          </p:cNvPr>
          <p:cNvPicPr>
            <a:picLocks noChangeAspect="1"/>
          </p:cNvPicPr>
          <p:nvPr/>
        </p:nvPicPr>
        <p:blipFill>
          <a:blip r:embed="rId2"/>
          <a:stretch>
            <a:fillRect/>
          </a:stretch>
        </p:blipFill>
        <p:spPr>
          <a:xfrm>
            <a:off x="192770" y="2390112"/>
            <a:ext cx="3160030" cy="2747428"/>
          </a:xfrm>
          <a:prstGeom prst="ellipse">
            <a:avLst/>
          </a:prstGeom>
          <a:ln>
            <a:noFill/>
          </a:ln>
          <a:effectLst>
            <a:softEdge rad="112500"/>
          </a:effectLst>
        </p:spPr>
      </p:pic>
      <p:sp>
        <p:nvSpPr>
          <p:cNvPr id="2" name="Slide Number Placeholder 1">
            <a:extLst>
              <a:ext uri="{FF2B5EF4-FFF2-40B4-BE49-F238E27FC236}">
                <a16:creationId xmlns:a16="http://schemas.microsoft.com/office/drawing/2014/main" id="{57DD805A-182F-45C7-9B5E-E538977E1B3A}"/>
              </a:ext>
            </a:extLst>
          </p:cNvPr>
          <p:cNvSpPr>
            <a:spLocks noGrp="1"/>
          </p:cNvSpPr>
          <p:nvPr>
            <p:ph type="sldNum" sz="quarter" idx="12"/>
          </p:nvPr>
        </p:nvSpPr>
        <p:spPr/>
        <p:txBody>
          <a:bodyPr/>
          <a:lstStyle/>
          <a:p>
            <a:fld id="{3E644C97-CFD8-4B1A-9809-75060EC224F7}" type="slidenum">
              <a:rPr lang="zh-CN" altLang="en-US" smtClean="0"/>
              <a:t>13</a:t>
            </a:fld>
            <a:endParaRPr lang="zh-CN" altLang="en-US"/>
          </a:p>
        </p:txBody>
      </p:sp>
    </p:spTree>
    <p:extLst>
      <p:ext uri="{BB962C8B-B14F-4D97-AF65-F5344CB8AC3E}">
        <p14:creationId xmlns:p14="http://schemas.microsoft.com/office/powerpoint/2010/main" val="82983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78" name="Line 38">
            <a:extLst>
              <a:ext uri="{FF2B5EF4-FFF2-40B4-BE49-F238E27FC236}">
                <a16:creationId xmlns:a16="http://schemas.microsoft.com/office/drawing/2014/main" id="{95E18DBA-4A39-466B-BF67-58A7069E0513}"/>
              </a:ext>
            </a:extLst>
          </p:cNvPr>
          <p:cNvSpPr>
            <a:spLocks noChangeShapeType="1"/>
          </p:cNvSpPr>
          <p:nvPr/>
        </p:nvSpPr>
        <p:spPr bwMode="gray">
          <a:xfrm flipH="1">
            <a:off x="300032" y="4420369"/>
            <a:ext cx="1139225" cy="2271409"/>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77" name="Line 38">
            <a:extLst>
              <a:ext uri="{FF2B5EF4-FFF2-40B4-BE49-F238E27FC236}">
                <a16:creationId xmlns:a16="http://schemas.microsoft.com/office/drawing/2014/main" id="{E5474FB5-1EF6-4B3E-91A3-D79CCE025852}"/>
              </a:ext>
            </a:extLst>
          </p:cNvPr>
          <p:cNvSpPr>
            <a:spLocks noChangeShapeType="1"/>
          </p:cNvSpPr>
          <p:nvPr/>
        </p:nvSpPr>
        <p:spPr bwMode="gray">
          <a:xfrm>
            <a:off x="268957" y="3954697"/>
            <a:ext cx="12026" cy="2737082"/>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73" name="Line 38">
            <a:extLst>
              <a:ext uri="{FF2B5EF4-FFF2-40B4-BE49-F238E27FC236}">
                <a16:creationId xmlns:a16="http://schemas.microsoft.com/office/drawing/2014/main" id="{5C580B82-95F5-44C3-A706-9ACCD995EE21}"/>
              </a:ext>
            </a:extLst>
          </p:cNvPr>
          <p:cNvSpPr>
            <a:spLocks noChangeShapeType="1"/>
          </p:cNvSpPr>
          <p:nvPr/>
        </p:nvSpPr>
        <p:spPr bwMode="gray">
          <a:xfrm flipH="1">
            <a:off x="147633" y="3978781"/>
            <a:ext cx="688968" cy="2560597"/>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57" name="Line 39">
            <a:extLst>
              <a:ext uri="{FF2B5EF4-FFF2-40B4-BE49-F238E27FC236}">
                <a16:creationId xmlns:a16="http://schemas.microsoft.com/office/drawing/2014/main" id="{EDCEC7ED-E27F-4759-9698-87246260B078}"/>
              </a:ext>
            </a:extLst>
          </p:cNvPr>
          <p:cNvSpPr>
            <a:spLocks noChangeShapeType="1"/>
          </p:cNvSpPr>
          <p:nvPr/>
        </p:nvSpPr>
        <p:spPr bwMode="gray">
          <a:xfrm flipH="1">
            <a:off x="7818" y="6440036"/>
            <a:ext cx="3198334" cy="408820"/>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47" name="椭圆 3">
            <a:extLst>
              <a:ext uri="{FF2B5EF4-FFF2-40B4-BE49-F238E27FC236}">
                <a16:creationId xmlns:a16="http://schemas.microsoft.com/office/drawing/2014/main" id="{3E37A275-DE33-433D-BE65-80B11265B4D4}"/>
              </a:ext>
            </a:extLst>
          </p:cNvPr>
          <p:cNvSpPr/>
          <p:nvPr/>
        </p:nvSpPr>
        <p:spPr>
          <a:xfrm>
            <a:off x="7980656" y="5723110"/>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6" name="椭圆 3">
            <a:extLst>
              <a:ext uri="{FF2B5EF4-FFF2-40B4-BE49-F238E27FC236}">
                <a16:creationId xmlns:a16="http://schemas.microsoft.com/office/drawing/2014/main" id="{BE8239CF-2A14-4FCE-8AD4-F99F10E839D7}"/>
              </a:ext>
            </a:extLst>
          </p:cNvPr>
          <p:cNvSpPr/>
          <p:nvPr/>
        </p:nvSpPr>
        <p:spPr>
          <a:xfrm>
            <a:off x="7980656" y="4699999"/>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5" name="椭圆 3">
            <a:extLst>
              <a:ext uri="{FF2B5EF4-FFF2-40B4-BE49-F238E27FC236}">
                <a16:creationId xmlns:a16="http://schemas.microsoft.com/office/drawing/2014/main" id="{4E341908-2CE0-4B08-9326-E99B5A85D2AC}"/>
              </a:ext>
            </a:extLst>
          </p:cNvPr>
          <p:cNvSpPr/>
          <p:nvPr/>
        </p:nvSpPr>
        <p:spPr>
          <a:xfrm>
            <a:off x="7980657" y="3675038"/>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4" name="椭圆 3">
            <a:extLst>
              <a:ext uri="{FF2B5EF4-FFF2-40B4-BE49-F238E27FC236}">
                <a16:creationId xmlns:a16="http://schemas.microsoft.com/office/drawing/2014/main" id="{194AF54B-F654-492E-A117-C80F19E4DF0D}"/>
              </a:ext>
            </a:extLst>
          </p:cNvPr>
          <p:cNvSpPr/>
          <p:nvPr/>
        </p:nvSpPr>
        <p:spPr>
          <a:xfrm>
            <a:off x="7982011" y="2646789"/>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3" name="椭圆 3">
            <a:extLst>
              <a:ext uri="{FF2B5EF4-FFF2-40B4-BE49-F238E27FC236}">
                <a16:creationId xmlns:a16="http://schemas.microsoft.com/office/drawing/2014/main" id="{9178AD2D-4FB5-4116-A6DF-EA22B743A385}"/>
              </a:ext>
            </a:extLst>
          </p:cNvPr>
          <p:cNvSpPr/>
          <p:nvPr/>
        </p:nvSpPr>
        <p:spPr>
          <a:xfrm>
            <a:off x="7982011" y="1635851"/>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 name="Line 29">
            <a:extLst>
              <a:ext uri="{FF2B5EF4-FFF2-40B4-BE49-F238E27FC236}">
                <a16:creationId xmlns:a16="http://schemas.microsoft.com/office/drawing/2014/main" id="{5C928AA8-968F-4480-B5A7-3BFA32636CA6}"/>
              </a:ext>
            </a:extLst>
          </p:cNvPr>
          <p:cNvSpPr>
            <a:spLocks noChangeShapeType="1"/>
          </p:cNvSpPr>
          <p:nvPr/>
        </p:nvSpPr>
        <p:spPr bwMode="gray">
          <a:xfrm rot="21025573" flipH="1">
            <a:off x="53000" y="6448231"/>
            <a:ext cx="2747033" cy="125279"/>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8" name="AutoShape 33">
            <a:extLst>
              <a:ext uri="{FF2B5EF4-FFF2-40B4-BE49-F238E27FC236}">
                <a16:creationId xmlns:a16="http://schemas.microsoft.com/office/drawing/2014/main" id="{AF689637-A047-4C11-8C4A-775B6669BC92}"/>
              </a:ext>
            </a:extLst>
          </p:cNvPr>
          <p:cNvSpPr>
            <a:spLocks noChangeArrowheads="1"/>
          </p:cNvSpPr>
          <p:nvPr/>
        </p:nvSpPr>
        <p:spPr bwMode="gray">
          <a:xfrm>
            <a:off x="2391489" y="4964066"/>
            <a:ext cx="201613" cy="2016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0" name="Line 35">
            <a:extLst>
              <a:ext uri="{FF2B5EF4-FFF2-40B4-BE49-F238E27FC236}">
                <a16:creationId xmlns:a16="http://schemas.microsoft.com/office/drawing/2014/main" id="{63DCB1E0-95C6-4E9D-9461-8BF7590959C2}"/>
              </a:ext>
            </a:extLst>
          </p:cNvPr>
          <p:cNvSpPr>
            <a:spLocks noChangeShapeType="1"/>
          </p:cNvSpPr>
          <p:nvPr/>
        </p:nvSpPr>
        <p:spPr bwMode="gray">
          <a:xfrm flipH="1">
            <a:off x="51514" y="5101959"/>
            <a:ext cx="2335250" cy="1139894"/>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13" name="Line 38">
            <a:extLst>
              <a:ext uri="{FF2B5EF4-FFF2-40B4-BE49-F238E27FC236}">
                <a16:creationId xmlns:a16="http://schemas.microsoft.com/office/drawing/2014/main" id="{AA8D9A6D-B59A-41A8-BE3F-3823484E73B7}"/>
              </a:ext>
            </a:extLst>
          </p:cNvPr>
          <p:cNvSpPr>
            <a:spLocks noChangeShapeType="1"/>
          </p:cNvSpPr>
          <p:nvPr/>
        </p:nvSpPr>
        <p:spPr bwMode="gray">
          <a:xfrm flipH="1">
            <a:off x="-4766" y="4618551"/>
            <a:ext cx="1983323" cy="1768428"/>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14" name="Line 39">
            <a:extLst>
              <a:ext uri="{FF2B5EF4-FFF2-40B4-BE49-F238E27FC236}">
                <a16:creationId xmlns:a16="http://schemas.microsoft.com/office/drawing/2014/main" id="{F8B9B7D3-A150-42BF-9EBB-EC724609D57D}"/>
              </a:ext>
            </a:extLst>
          </p:cNvPr>
          <p:cNvSpPr>
            <a:spLocks noChangeShapeType="1"/>
          </p:cNvSpPr>
          <p:nvPr/>
        </p:nvSpPr>
        <p:spPr bwMode="gray">
          <a:xfrm flipH="1">
            <a:off x="82543" y="5445330"/>
            <a:ext cx="2822613" cy="1212874"/>
          </a:xfrm>
          <a:prstGeom prst="line">
            <a:avLst/>
          </a:prstGeom>
          <a:noFill/>
          <a:ln w="12700">
            <a:solidFill>
              <a:srgbClr val="ADBACA"/>
            </a:solidFill>
            <a:rou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Arial" panose="020B0604020202020204" pitchFamily="34" charset="0"/>
            </a:endParaRPr>
          </a:p>
        </p:txBody>
      </p:sp>
      <p:sp>
        <p:nvSpPr>
          <p:cNvPr id="15" name="Arc 41@|5FFC:10921638|FBC:16777215|LFC:6902852|LBC:16777215">
            <a:extLst>
              <a:ext uri="{FF2B5EF4-FFF2-40B4-BE49-F238E27FC236}">
                <a16:creationId xmlns:a16="http://schemas.microsoft.com/office/drawing/2014/main" id="{ABEAB49E-0612-4189-86B2-458615EF9A42}"/>
              </a:ext>
            </a:extLst>
          </p:cNvPr>
          <p:cNvSpPr/>
          <p:nvPr/>
        </p:nvSpPr>
        <p:spPr bwMode="gray">
          <a:xfrm>
            <a:off x="0" y="4270602"/>
            <a:ext cx="2339975" cy="256834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2"/>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7" name="Arc 44@|5FFC:14657585|FBC:16777215|LFC:6902852|LBC:16777215">
            <a:extLst>
              <a:ext uri="{FF2B5EF4-FFF2-40B4-BE49-F238E27FC236}">
                <a16:creationId xmlns:a16="http://schemas.microsoft.com/office/drawing/2014/main" id="{114195DD-DA80-4E82-BDE1-4C3626211B01}"/>
              </a:ext>
            </a:extLst>
          </p:cNvPr>
          <p:cNvSpPr/>
          <p:nvPr/>
        </p:nvSpPr>
        <p:spPr bwMode="gray">
          <a:xfrm>
            <a:off x="-65506" y="4618551"/>
            <a:ext cx="2001951" cy="223179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00206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9" name="AutoShape 50">
            <a:extLst>
              <a:ext uri="{FF2B5EF4-FFF2-40B4-BE49-F238E27FC236}">
                <a16:creationId xmlns:a16="http://schemas.microsoft.com/office/drawing/2014/main" id="{8569BFC3-BD37-4394-AE03-2F64DA978DF9}"/>
              </a:ext>
            </a:extLst>
          </p:cNvPr>
          <p:cNvSpPr>
            <a:spLocks noChangeArrowheads="1"/>
          </p:cNvSpPr>
          <p:nvPr/>
        </p:nvSpPr>
        <p:spPr bwMode="gray">
          <a:xfrm>
            <a:off x="3206152" y="6148615"/>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206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2" name="AutoShape 57">
            <a:extLst>
              <a:ext uri="{FF2B5EF4-FFF2-40B4-BE49-F238E27FC236}">
                <a16:creationId xmlns:a16="http://schemas.microsoft.com/office/drawing/2014/main" id="{895E5261-3FB0-43B5-8B8D-21D403F13434}"/>
              </a:ext>
            </a:extLst>
          </p:cNvPr>
          <p:cNvSpPr>
            <a:spLocks noChangeArrowheads="1"/>
          </p:cNvSpPr>
          <p:nvPr/>
        </p:nvSpPr>
        <p:spPr bwMode="gray">
          <a:xfrm>
            <a:off x="2722476" y="5057641"/>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C00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4" name="AutoShape 59">
            <a:extLst>
              <a:ext uri="{FF2B5EF4-FFF2-40B4-BE49-F238E27FC236}">
                <a16:creationId xmlns:a16="http://schemas.microsoft.com/office/drawing/2014/main" id="{6EEE2A27-A41A-4AB0-947C-05DC0F82918F}"/>
              </a:ext>
            </a:extLst>
          </p:cNvPr>
          <p:cNvSpPr>
            <a:spLocks noChangeArrowheads="1"/>
          </p:cNvSpPr>
          <p:nvPr/>
        </p:nvSpPr>
        <p:spPr bwMode="gray">
          <a:xfrm rot="21025573">
            <a:off x="2627024" y="6027824"/>
            <a:ext cx="319525" cy="2984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25" name="TextBox 13@|17FFC:16777215|FBC:16777215|LFC:16777215|LBC:16777215">
            <a:extLst>
              <a:ext uri="{FF2B5EF4-FFF2-40B4-BE49-F238E27FC236}">
                <a16:creationId xmlns:a16="http://schemas.microsoft.com/office/drawing/2014/main" id="{EF5AF845-2FD6-408E-B9BE-53AF780421F4}"/>
              </a:ext>
            </a:extLst>
          </p:cNvPr>
          <p:cNvSpPr txBox="1"/>
          <p:nvPr/>
        </p:nvSpPr>
        <p:spPr>
          <a:xfrm>
            <a:off x="8186737" y="1832619"/>
            <a:ext cx="803172"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01</a:t>
            </a:r>
          </a:p>
        </p:txBody>
      </p:sp>
      <p:sp>
        <p:nvSpPr>
          <p:cNvPr id="26" name="TextBox 13@|17FFC:16777215|FBC:16777215|LFC:16777215|LBC:16777215">
            <a:extLst>
              <a:ext uri="{FF2B5EF4-FFF2-40B4-BE49-F238E27FC236}">
                <a16:creationId xmlns:a16="http://schemas.microsoft.com/office/drawing/2014/main" id="{6606BC60-312C-412B-905C-1B4A5E721DF9}"/>
              </a:ext>
            </a:extLst>
          </p:cNvPr>
          <p:cNvSpPr txBox="1"/>
          <p:nvPr/>
        </p:nvSpPr>
        <p:spPr>
          <a:xfrm>
            <a:off x="3511611" y="1791097"/>
            <a:ext cx="4381894"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defTabSz="1216025">
              <a:spcBef>
                <a:spcPct val="20000"/>
              </a:spcBef>
            </a:pPr>
            <a:r>
              <a:rPr lang="en-GB" sz="2000" b="1" dirty="0">
                <a:solidFill>
                  <a:srgbClr val="002060"/>
                </a:solidFill>
                <a:latin typeface="Century Gothic" panose="020B0502020202020204" pitchFamily="34" charset="0"/>
              </a:rPr>
              <a:t>Stop writing, start thinking</a:t>
            </a:r>
            <a:endParaRPr lang="en-US" altLang="zh-CN" sz="2000" b="1" dirty="0">
              <a:solidFill>
                <a:srgbClr val="002060"/>
              </a:solidFill>
              <a:latin typeface="Century Gothic" panose="020B0502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7" name="TextBox 13@|17FFC:16777215|FBC:16777215|LFC:16777215|LBC:16777215">
            <a:extLst>
              <a:ext uri="{FF2B5EF4-FFF2-40B4-BE49-F238E27FC236}">
                <a16:creationId xmlns:a16="http://schemas.microsoft.com/office/drawing/2014/main" id="{81CF816A-5393-4B73-A245-BD1B056D2744}"/>
              </a:ext>
            </a:extLst>
          </p:cNvPr>
          <p:cNvSpPr txBox="1"/>
          <p:nvPr/>
        </p:nvSpPr>
        <p:spPr>
          <a:xfrm>
            <a:off x="8153797" y="2836698"/>
            <a:ext cx="700087"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latin typeface="Century Gothic" panose="020B0502020202020204" pitchFamily="34" charset="0"/>
                <a:ea typeface="微软雅黑" panose="020B0503020204020204" pitchFamily="34" charset="-122"/>
                <a:cs typeface="Calibri" panose="020F0502020204030204" pitchFamily="34" charset="0"/>
                <a:sym typeface="Arial" panose="020B0604020202020204" pitchFamily="34" charset="0"/>
              </a:rPr>
              <a:t>02</a:t>
            </a:r>
          </a:p>
        </p:txBody>
      </p:sp>
      <p:sp>
        <p:nvSpPr>
          <p:cNvPr id="28" name="TextBox 13@|17FFC:16777215|FBC:16777215|LFC:16777215|LBC:16777215">
            <a:extLst>
              <a:ext uri="{FF2B5EF4-FFF2-40B4-BE49-F238E27FC236}">
                <a16:creationId xmlns:a16="http://schemas.microsoft.com/office/drawing/2014/main" id="{BB79EB80-3FDF-4795-966F-F79FA79C4E85}"/>
              </a:ext>
            </a:extLst>
          </p:cNvPr>
          <p:cNvSpPr txBox="1"/>
          <p:nvPr/>
        </p:nvSpPr>
        <p:spPr>
          <a:xfrm>
            <a:off x="4369255" y="2800413"/>
            <a:ext cx="2952750"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GB" sz="2000" b="1" dirty="0">
                <a:solidFill>
                  <a:srgbClr val="002060"/>
                </a:solidFill>
                <a:latin typeface="Century Gothic" panose="020B0502020202020204" pitchFamily="34" charset="0"/>
              </a:rPr>
              <a:t>Write for your audience</a:t>
            </a:r>
          </a:p>
        </p:txBody>
      </p:sp>
      <p:sp>
        <p:nvSpPr>
          <p:cNvPr id="29" name="TextBox 13@|17FFC:16777215|FBC:16777215|LFC:16777215|LBC:16777215">
            <a:extLst>
              <a:ext uri="{FF2B5EF4-FFF2-40B4-BE49-F238E27FC236}">
                <a16:creationId xmlns:a16="http://schemas.microsoft.com/office/drawing/2014/main" id="{DFB42F72-1D51-4928-91AB-1E881E19A626}"/>
              </a:ext>
            </a:extLst>
          </p:cNvPr>
          <p:cNvSpPr txBox="1"/>
          <p:nvPr/>
        </p:nvSpPr>
        <p:spPr>
          <a:xfrm>
            <a:off x="8130433" y="3862019"/>
            <a:ext cx="457890"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03</a:t>
            </a:r>
          </a:p>
        </p:txBody>
      </p:sp>
      <p:sp>
        <p:nvSpPr>
          <p:cNvPr id="30" name="TextBox 13@|17FFC:16777215|FBC:16777215|LFC:16777215|LBC:16777215">
            <a:extLst>
              <a:ext uri="{FF2B5EF4-FFF2-40B4-BE49-F238E27FC236}">
                <a16:creationId xmlns:a16="http://schemas.microsoft.com/office/drawing/2014/main" id="{DC44B35E-DFC6-4749-B743-F5882952D1A3}"/>
              </a:ext>
            </a:extLst>
          </p:cNvPr>
          <p:cNvSpPr txBox="1"/>
          <p:nvPr/>
        </p:nvSpPr>
        <p:spPr>
          <a:xfrm>
            <a:off x="3696809" y="3840396"/>
            <a:ext cx="3778705"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US" sz="2000" b="1" dirty="0">
                <a:solidFill>
                  <a:srgbClr val="002060"/>
                </a:solidFill>
                <a:latin typeface="Century Gothic" panose="020B0502020202020204" pitchFamily="34" charset="0"/>
              </a:rPr>
              <a:t>U</a:t>
            </a:r>
            <a:r>
              <a:rPr lang="en-GB" sz="2000" b="1" dirty="0">
                <a:solidFill>
                  <a:srgbClr val="002060"/>
                </a:solidFill>
                <a:latin typeface="Century Gothic" panose="020B0502020202020204" pitchFamily="34" charset="0"/>
              </a:rPr>
              <a:t>se appropriate writing tools</a:t>
            </a:r>
          </a:p>
        </p:txBody>
      </p:sp>
      <p:sp>
        <p:nvSpPr>
          <p:cNvPr id="31" name="TextBox 13@|17FFC:16777215|FBC:16777215|LFC:16777215|LBC:16777215">
            <a:extLst>
              <a:ext uri="{FF2B5EF4-FFF2-40B4-BE49-F238E27FC236}">
                <a16:creationId xmlns:a16="http://schemas.microsoft.com/office/drawing/2014/main" id="{BEE5F66C-DC3D-493E-8743-3E513156BE61}"/>
              </a:ext>
            </a:extLst>
          </p:cNvPr>
          <p:cNvSpPr txBox="1"/>
          <p:nvPr/>
        </p:nvSpPr>
        <p:spPr>
          <a:xfrm>
            <a:off x="8156909" y="4911622"/>
            <a:ext cx="644887"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04</a:t>
            </a:r>
          </a:p>
        </p:txBody>
      </p:sp>
      <p:sp>
        <p:nvSpPr>
          <p:cNvPr id="32" name="TextBox 13@|17FFC:16777215|FBC:16777215|LFC:16777215|LBC:16777215">
            <a:extLst>
              <a:ext uri="{FF2B5EF4-FFF2-40B4-BE49-F238E27FC236}">
                <a16:creationId xmlns:a16="http://schemas.microsoft.com/office/drawing/2014/main" id="{C4C52285-3CA1-4D5E-8954-D4B090F92933}"/>
              </a:ext>
            </a:extLst>
          </p:cNvPr>
          <p:cNvSpPr txBox="1"/>
          <p:nvPr/>
        </p:nvSpPr>
        <p:spPr>
          <a:xfrm>
            <a:off x="4728144" y="4878813"/>
            <a:ext cx="3437394"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US" sz="2000" b="1" dirty="0">
                <a:solidFill>
                  <a:srgbClr val="002060"/>
                </a:solidFill>
                <a:latin typeface="Century Gothic" panose="020B0502020202020204" pitchFamily="34" charset="0"/>
              </a:rPr>
              <a:t>Keep it simple</a:t>
            </a:r>
            <a:endParaRPr lang="en-GB" sz="2000" b="1" dirty="0">
              <a:solidFill>
                <a:srgbClr val="002060"/>
              </a:solidFill>
              <a:latin typeface="Century Gothic" panose="020B0502020202020204" pitchFamily="34" charset="0"/>
            </a:endParaRPr>
          </a:p>
        </p:txBody>
      </p:sp>
      <p:sp>
        <p:nvSpPr>
          <p:cNvPr id="37" name="Rectangle 36">
            <a:extLst>
              <a:ext uri="{FF2B5EF4-FFF2-40B4-BE49-F238E27FC236}">
                <a16:creationId xmlns:a16="http://schemas.microsoft.com/office/drawing/2014/main" id="{A5970E32-C1D7-4B4E-94B3-D4EEE2B8C261}"/>
              </a:ext>
            </a:extLst>
          </p:cNvPr>
          <p:cNvSpPr/>
          <p:nvPr/>
        </p:nvSpPr>
        <p:spPr>
          <a:xfrm>
            <a:off x="4284126" y="5758090"/>
            <a:ext cx="3235780" cy="400110"/>
          </a:xfrm>
          <a:prstGeom prst="rect">
            <a:avLst/>
          </a:prstGeom>
          <a:noFill/>
          <a:scene3d>
            <a:camera prst="orthographicFront"/>
            <a:lightRig rig="threePt" dir="t"/>
          </a:scene3d>
          <a:sp3d>
            <a:bevelT prst="slope"/>
          </a:sp3d>
        </p:spPr>
        <p:txBody>
          <a:bodyPr wrap="square">
            <a:spAutoFit/>
          </a:bodyPr>
          <a:lstStyle/>
          <a:p>
            <a:pPr algn="ctr"/>
            <a:r>
              <a:rPr lang="en-GB" sz="2000" b="1" dirty="0">
                <a:solidFill>
                  <a:srgbClr val="002060"/>
                </a:solidFill>
                <a:latin typeface="Century Gothic" panose="020B0502020202020204" pitchFamily="34" charset="0"/>
              </a:rPr>
              <a:t>State your assumptions</a:t>
            </a:r>
          </a:p>
        </p:txBody>
      </p:sp>
      <p:sp>
        <p:nvSpPr>
          <p:cNvPr id="39" name="Title 2">
            <a:extLst>
              <a:ext uri="{FF2B5EF4-FFF2-40B4-BE49-F238E27FC236}">
                <a16:creationId xmlns:a16="http://schemas.microsoft.com/office/drawing/2014/main" id="{569C93C9-37BB-4C5E-B12B-46A4A0AA066F}"/>
              </a:ext>
            </a:extLst>
          </p:cNvPr>
          <p:cNvSpPr txBox="1">
            <a:spLocks/>
          </p:cNvSpPr>
          <p:nvPr/>
        </p:nvSpPr>
        <p:spPr>
          <a:xfrm>
            <a:off x="455613" y="502228"/>
            <a:ext cx="8286750" cy="562074"/>
          </a:xfrm>
          <a:prstGeom prst="rect">
            <a:avLst/>
          </a:prstGeom>
          <a:solidFill>
            <a:srgbClr val="002060"/>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chemeClr val="bg1"/>
                </a:solidFill>
                <a:latin typeface="Century Gothic" panose="020B0502020202020204" pitchFamily="34" charset="0"/>
              </a:rPr>
              <a:t>Ways of Improving Written Communication</a:t>
            </a:r>
            <a:br>
              <a:rPr lang="en-US" sz="3000" dirty="0">
                <a:solidFill>
                  <a:srgbClr val="002060"/>
                </a:solidFill>
                <a:latin typeface="Century Gothic" panose="020B0502020202020204" pitchFamily="34" charset="0"/>
              </a:rPr>
            </a:br>
            <a:endParaRPr lang="en-GB" sz="3000" dirty="0">
              <a:solidFill>
                <a:srgbClr val="002060"/>
              </a:solidFill>
              <a:latin typeface="Century Gothic" panose="020B0502020202020204" pitchFamily="34" charset="0"/>
            </a:endParaRPr>
          </a:p>
        </p:txBody>
      </p:sp>
      <p:sp>
        <p:nvSpPr>
          <p:cNvPr id="40" name="TextBox 13@|17FFC:16777215|FBC:16777215|LFC:16777215|LBC:16777215">
            <a:extLst>
              <a:ext uri="{FF2B5EF4-FFF2-40B4-BE49-F238E27FC236}">
                <a16:creationId xmlns:a16="http://schemas.microsoft.com/office/drawing/2014/main" id="{191952A6-6D2F-4FBC-8BCB-8C80277C947E}"/>
              </a:ext>
            </a:extLst>
          </p:cNvPr>
          <p:cNvSpPr txBox="1"/>
          <p:nvPr/>
        </p:nvSpPr>
        <p:spPr>
          <a:xfrm>
            <a:off x="8186737" y="5915515"/>
            <a:ext cx="615059"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05</a:t>
            </a:r>
          </a:p>
        </p:txBody>
      </p:sp>
      <p:cxnSp>
        <p:nvCxnSpPr>
          <p:cNvPr id="48" name="Straight Connector 47">
            <a:extLst>
              <a:ext uri="{FF2B5EF4-FFF2-40B4-BE49-F238E27FC236}">
                <a16:creationId xmlns:a16="http://schemas.microsoft.com/office/drawing/2014/main" id="{63CBE170-BF72-4996-B84F-C96F0E54BD2E}"/>
              </a:ext>
            </a:extLst>
          </p:cNvPr>
          <p:cNvCxnSpPr>
            <a:cxnSpLocks/>
          </p:cNvCxnSpPr>
          <p:nvPr/>
        </p:nvCxnSpPr>
        <p:spPr>
          <a:xfrm flipH="1">
            <a:off x="7475514" y="1951366"/>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FE9A75A1-61BD-479D-9B9B-5200FF754242}"/>
              </a:ext>
            </a:extLst>
          </p:cNvPr>
          <p:cNvCxnSpPr>
            <a:cxnSpLocks/>
          </p:cNvCxnSpPr>
          <p:nvPr/>
        </p:nvCxnSpPr>
        <p:spPr>
          <a:xfrm flipH="1">
            <a:off x="7465486" y="2954301"/>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98E9F4F7-EDA1-43B9-A708-55E02DECE04D}"/>
              </a:ext>
            </a:extLst>
          </p:cNvPr>
          <p:cNvCxnSpPr>
            <a:cxnSpLocks/>
          </p:cNvCxnSpPr>
          <p:nvPr/>
        </p:nvCxnSpPr>
        <p:spPr>
          <a:xfrm flipH="1">
            <a:off x="7459969" y="4011154"/>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04B31642-A894-4695-9EFF-66B9D9D99D17}"/>
              </a:ext>
            </a:extLst>
          </p:cNvPr>
          <p:cNvCxnSpPr>
            <a:cxnSpLocks/>
          </p:cNvCxnSpPr>
          <p:nvPr/>
        </p:nvCxnSpPr>
        <p:spPr>
          <a:xfrm flipH="1">
            <a:off x="7454452" y="5032701"/>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33F5B077-A042-4875-8788-E1BFB87BBFDC}"/>
              </a:ext>
            </a:extLst>
          </p:cNvPr>
          <p:cNvCxnSpPr>
            <a:cxnSpLocks/>
          </p:cNvCxnSpPr>
          <p:nvPr/>
        </p:nvCxnSpPr>
        <p:spPr>
          <a:xfrm flipH="1">
            <a:off x="7454451" y="5963975"/>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a:extLst>
              <a:ext uri="{FF2B5EF4-FFF2-40B4-BE49-F238E27FC236}">
                <a16:creationId xmlns:a16="http://schemas.microsoft.com/office/drawing/2014/main" id="{8FDFA949-3E58-4670-87CF-7CADDA8803D7}"/>
              </a:ext>
            </a:extLst>
          </p:cNvPr>
          <p:cNvCxnSpPr>
            <a:cxnSpLocks/>
          </p:cNvCxnSpPr>
          <p:nvPr/>
        </p:nvCxnSpPr>
        <p:spPr>
          <a:xfrm flipH="1">
            <a:off x="99989" y="772481"/>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0A6031B4-9BD2-4A64-A57F-EF99332D85B3}"/>
              </a:ext>
            </a:extLst>
          </p:cNvPr>
          <p:cNvCxnSpPr>
            <a:cxnSpLocks/>
          </p:cNvCxnSpPr>
          <p:nvPr/>
        </p:nvCxnSpPr>
        <p:spPr>
          <a:xfrm flipH="1">
            <a:off x="8807905" y="725812"/>
            <a:ext cx="336095" cy="0"/>
          </a:xfrm>
          <a:prstGeom prst="line">
            <a:avLst/>
          </a:prstGeom>
        </p:spPr>
        <p:style>
          <a:lnRef idx="2">
            <a:schemeClr val="dk1"/>
          </a:lnRef>
          <a:fillRef idx="0">
            <a:schemeClr val="dk1"/>
          </a:fillRef>
          <a:effectRef idx="1">
            <a:schemeClr val="dk1"/>
          </a:effectRef>
          <a:fontRef idx="minor">
            <a:schemeClr val="tx1"/>
          </a:fontRef>
        </p:style>
      </p:cxnSp>
      <p:sp>
        <p:nvSpPr>
          <p:cNvPr id="55" name="Arc 44@|5FFC:14657585|FBC:16777215|LFC:6902852|LBC:16777215">
            <a:extLst>
              <a:ext uri="{FF2B5EF4-FFF2-40B4-BE49-F238E27FC236}">
                <a16:creationId xmlns:a16="http://schemas.microsoft.com/office/drawing/2014/main" id="{0449FEB4-1A1A-42E2-899D-41FDF6BD795B}"/>
              </a:ext>
            </a:extLst>
          </p:cNvPr>
          <p:cNvSpPr/>
          <p:nvPr/>
        </p:nvSpPr>
        <p:spPr bwMode="gray">
          <a:xfrm>
            <a:off x="-46789" y="5127951"/>
            <a:ext cx="1641476" cy="171099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bg2"/>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9" name="椭圆 13">
            <a:extLst>
              <a:ext uri="{FF2B5EF4-FFF2-40B4-BE49-F238E27FC236}">
                <a16:creationId xmlns:a16="http://schemas.microsoft.com/office/drawing/2014/main" id="{FA749726-0348-43B4-B30B-88F13AC7BDD3}"/>
              </a:ext>
            </a:extLst>
          </p:cNvPr>
          <p:cNvSpPr/>
          <p:nvPr/>
        </p:nvSpPr>
        <p:spPr>
          <a:xfrm rot="18262783">
            <a:off x="614154" y="6184167"/>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60" name="椭圆 14">
            <a:extLst>
              <a:ext uri="{FF2B5EF4-FFF2-40B4-BE49-F238E27FC236}">
                <a16:creationId xmlns:a16="http://schemas.microsoft.com/office/drawing/2014/main" id="{D4D1F370-F6ED-49D9-8D43-E8F80B8BC25C}"/>
              </a:ext>
            </a:extLst>
          </p:cNvPr>
          <p:cNvSpPr/>
          <p:nvPr/>
        </p:nvSpPr>
        <p:spPr>
          <a:xfrm rot="18262783">
            <a:off x="202303" y="5998134"/>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61" name="椭圆 6">
            <a:extLst>
              <a:ext uri="{FF2B5EF4-FFF2-40B4-BE49-F238E27FC236}">
                <a16:creationId xmlns:a16="http://schemas.microsoft.com/office/drawing/2014/main" id="{9ABA4AB0-3FC4-4BFC-B54B-33965AF08317}"/>
              </a:ext>
            </a:extLst>
          </p:cNvPr>
          <p:cNvSpPr/>
          <p:nvPr/>
        </p:nvSpPr>
        <p:spPr>
          <a:xfrm>
            <a:off x="492764" y="5869450"/>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62" name="椭圆 14">
            <a:extLst>
              <a:ext uri="{FF2B5EF4-FFF2-40B4-BE49-F238E27FC236}">
                <a16:creationId xmlns:a16="http://schemas.microsoft.com/office/drawing/2014/main" id="{D259C9E5-4265-4C4C-964D-75030AD011F4}"/>
              </a:ext>
            </a:extLst>
          </p:cNvPr>
          <p:cNvSpPr/>
          <p:nvPr/>
        </p:nvSpPr>
        <p:spPr>
          <a:xfrm rot="18262783">
            <a:off x="369864" y="6185499"/>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63" name="椭圆 14">
            <a:extLst>
              <a:ext uri="{FF2B5EF4-FFF2-40B4-BE49-F238E27FC236}">
                <a16:creationId xmlns:a16="http://schemas.microsoft.com/office/drawing/2014/main" id="{A9FCAD04-BDA4-41A2-9F7E-9C282243A55D}"/>
              </a:ext>
            </a:extLst>
          </p:cNvPr>
          <p:cNvSpPr/>
          <p:nvPr/>
        </p:nvSpPr>
        <p:spPr>
          <a:xfrm rot="18262783">
            <a:off x="907544" y="6058759"/>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71" name="AutoShape 57">
            <a:extLst>
              <a:ext uri="{FF2B5EF4-FFF2-40B4-BE49-F238E27FC236}">
                <a16:creationId xmlns:a16="http://schemas.microsoft.com/office/drawing/2014/main" id="{C13F2018-897E-4FDD-84EE-04F8D30EA0BD}"/>
              </a:ext>
            </a:extLst>
          </p:cNvPr>
          <p:cNvSpPr>
            <a:spLocks noChangeArrowheads="1"/>
          </p:cNvSpPr>
          <p:nvPr/>
        </p:nvSpPr>
        <p:spPr bwMode="gray">
          <a:xfrm>
            <a:off x="1950975" y="4097663"/>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2B3C5"/>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2" name="AutoShape 57">
            <a:extLst>
              <a:ext uri="{FF2B5EF4-FFF2-40B4-BE49-F238E27FC236}">
                <a16:creationId xmlns:a16="http://schemas.microsoft.com/office/drawing/2014/main" id="{C32EAF20-1531-4BA8-90AE-A5583B1FAD46}"/>
              </a:ext>
            </a:extLst>
          </p:cNvPr>
          <p:cNvSpPr>
            <a:spLocks noChangeArrowheads="1"/>
          </p:cNvSpPr>
          <p:nvPr/>
        </p:nvSpPr>
        <p:spPr bwMode="gray">
          <a:xfrm>
            <a:off x="608557" y="3504569"/>
            <a:ext cx="577850" cy="5778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206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5" name="AutoShape 59">
            <a:extLst>
              <a:ext uri="{FF2B5EF4-FFF2-40B4-BE49-F238E27FC236}">
                <a16:creationId xmlns:a16="http://schemas.microsoft.com/office/drawing/2014/main" id="{D7F92CF7-FC7B-4D95-8513-62F009105F95}"/>
              </a:ext>
            </a:extLst>
          </p:cNvPr>
          <p:cNvSpPr>
            <a:spLocks noChangeArrowheads="1"/>
          </p:cNvSpPr>
          <p:nvPr/>
        </p:nvSpPr>
        <p:spPr bwMode="gray">
          <a:xfrm rot="21025573">
            <a:off x="1330750" y="4201006"/>
            <a:ext cx="319525" cy="298401"/>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BF53"/>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6" name="AutoShape 33">
            <a:extLst>
              <a:ext uri="{FF2B5EF4-FFF2-40B4-BE49-F238E27FC236}">
                <a16:creationId xmlns:a16="http://schemas.microsoft.com/office/drawing/2014/main" id="{16A46F50-AAA0-4091-A4AF-AB9CFE0602BA}"/>
              </a:ext>
            </a:extLst>
          </p:cNvPr>
          <p:cNvSpPr>
            <a:spLocks noChangeArrowheads="1"/>
          </p:cNvSpPr>
          <p:nvPr/>
        </p:nvSpPr>
        <p:spPr bwMode="gray">
          <a:xfrm>
            <a:off x="167229" y="3784244"/>
            <a:ext cx="201613" cy="20161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6A3C7C"/>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79" name="Slide Number Placeholder 78">
            <a:extLst>
              <a:ext uri="{FF2B5EF4-FFF2-40B4-BE49-F238E27FC236}">
                <a16:creationId xmlns:a16="http://schemas.microsoft.com/office/drawing/2014/main" id="{CD238A2C-3757-4A19-B92A-0B3650FC57DD}"/>
              </a:ext>
            </a:extLst>
          </p:cNvPr>
          <p:cNvSpPr>
            <a:spLocks noGrp="1"/>
          </p:cNvSpPr>
          <p:nvPr>
            <p:ph type="sldNum" sz="quarter" idx="12"/>
          </p:nvPr>
        </p:nvSpPr>
        <p:spPr/>
        <p:txBody>
          <a:bodyPr/>
          <a:lstStyle/>
          <a:p>
            <a:fld id="{3E644C97-CFD8-4B1A-9809-75060EC224F7}" type="slidenum">
              <a:rPr lang="zh-CN" altLang="en-US" smtClean="0"/>
              <a:t>14</a:t>
            </a:fld>
            <a:endParaRPr lang="zh-CN" altLang="en-US"/>
          </a:p>
        </p:txBody>
      </p:sp>
    </p:spTree>
    <p:extLst>
      <p:ext uri="{BB962C8B-B14F-4D97-AF65-F5344CB8AC3E}">
        <p14:creationId xmlns:p14="http://schemas.microsoft.com/office/powerpoint/2010/main" val="2107104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D0F90EBE-962C-41D6-BB5E-F89FB3D108BE}"/>
              </a:ext>
            </a:extLst>
          </p:cNvPr>
          <p:cNvCxnSpPr>
            <a:cxnSpLocks/>
          </p:cNvCxnSpPr>
          <p:nvPr/>
        </p:nvCxnSpPr>
        <p:spPr>
          <a:xfrm>
            <a:off x="7320541" y="1869904"/>
            <a:ext cx="0" cy="4064271"/>
          </a:xfrm>
          <a:prstGeom prst="line">
            <a:avLst/>
          </a:prstGeom>
        </p:spPr>
        <p:style>
          <a:lnRef idx="2">
            <a:schemeClr val="accent1"/>
          </a:lnRef>
          <a:fillRef idx="0">
            <a:schemeClr val="accent1"/>
          </a:fillRef>
          <a:effectRef idx="1">
            <a:schemeClr val="accent1"/>
          </a:effectRef>
          <a:fontRef idx="minor">
            <a:schemeClr val="tx1"/>
          </a:fontRef>
        </p:style>
      </p:cxnSp>
      <p:sp>
        <p:nvSpPr>
          <p:cNvPr id="47" name="椭圆 3">
            <a:extLst>
              <a:ext uri="{FF2B5EF4-FFF2-40B4-BE49-F238E27FC236}">
                <a16:creationId xmlns:a16="http://schemas.microsoft.com/office/drawing/2014/main" id="{3E37A275-DE33-433D-BE65-80B11265B4D4}"/>
              </a:ext>
            </a:extLst>
          </p:cNvPr>
          <p:cNvSpPr/>
          <p:nvPr/>
        </p:nvSpPr>
        <p:spPr>
          <a:xfrm>
            <a:off x="435602" y="5641648"/>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6" name="椭圆 3">
            <a:extLst>
              <a:ext uri="{FF2B5EF4-FFF2-40B4-BE49-F238E27FC236}">
                <a16:creationId xmlns:a16="http://schemas.microsoft.com/office/drawing/2014/main" id="{BE8239CF-2A14-4FCE-8AD4-F99F10E839D7}"/>
              </a:ext>
            </a:extLst>
          </p:cNvPr>
          <p:cNvSpPr/>
          <p:nvPr/>
        </p:nvSpPr>
        <p:spPr>
          <a:xfrm>
            <a:off x="435602" y="4618537"/>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5" name="椭圆 3">
            <a:extLst>
              <a:ext uri="{FF2B5EF4-FFF2-40B4-BE49-F238E27FC236}">
                <a16:creationId xmlns:a16="http://schemas.microsoft.com/office/drawing/2014/main" id="{4E341908-2CE0-4B08-9326-E99B5A85D2AC}"/>
              </a:ext>
            </a:extLst>
          </p:cNvPr>
          <p:cNvSpPr/>
          <p:nvPr/>
        </p:nvSpPr>
        <p:spPr>
          <a:xfrm>
            <a:off x="435603" y="3593576"/>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4" name="椭圆 3">
            <a:extLst>
              <a:ext uri="{FF2B5EF4-FFF2-40B4-BE49-F238E27FC236}">
                <a16:creationId xmlns:a16="http://schemas.microsoft.com/office/drawing/2014/main" id="{194AF54B-F654-492E-A117-C80F19E4DF0D}"/>
              </a:ext>
            </a:extLst>
          </p:cNvPr>
          <p:cNvSpPr/>
          <p:nvPr/>
        </p:nvSpPr>
        <p:spPr>
          <a:xfrm>
            <a:off x="436957" y="2565327"/>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3" name="椭圆 3">
            <a:extLst>
              <a:ext uri="{FF2B5EF4-FFF2-40B4-BE49-F238E27FC236}">
                <a16:creationId xmlns:a16="http://schemas.microsoft.com/office/drawing/2014/main" id="{9178AD2D-4FB5-4116-A6DF-EA22B743A385}"/>
              </a:ext>
            </a:extLst>
          </p:cNvPr>
          <p:cNvSpPr/>
          <p:nvPr/>
        </p:nvSpPr>
        <p:spPr>
          <a:xfrm>
            <a:off x="436957" y="1554389"/>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5" name="TextBox 13@|17FFC:16777215|FBC:16777215|LFC:16777215|LBC:16777215">
            <a:extLst>
              <a:ext uri="{FF2B5EF4-FFF2-40B4-BE49-F238E27FC236}">
                <a16:creationId xmlns:a16="http://schemas.microsoft.com/office/drawing/2014/main" id="{EF5AF845-2FD6-408E-B9BE-53AF780421F4}"/>
              </a:ext>
            </a:extLst>
          </p:cNvPr>
          <p:cNvSpPr txBox="1"/>
          <p:nvPr/>
        </p:nvSpPr>
        <p:spPr>
          <a:xfrm>
            <a:off x="641682" y="1717691"/>
            <a:ext cx="1952625" cy="246063"/>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06</a:t>
            </a:r>
          </a:p>
        </p:txBody>
      </p:sp>
      <p:sp>
        <p:nvSpPr>
          <p:cNvPr id="26" name="TextBox 13@|17FFC:16777215|FBC:16777215|LFC:16777215|LBC:16777215">
            <a:extLst>
              <a:ext uri="{FF2B5EF4-FFF2-40B4-BE49-F238E27FC236}">
                <a16:creationId xmlns:a16="http://schemas.microsoft.com/office/drawing/2014/main" id="{6606BC60-312C-412B-905C-1B4A5E721DF9}"/>
              </a:ext>
            </a:extLst>
          </p:cNvPr>
          <p:cNvSpPr txBox="1"/>
          <p:nvPr/>
        </p:nvSpPr>
        <p:spPr>
          <a:xfrm>
            <a:off x="1483743" y="1716015"/>
            <a:ext cx="4895817"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defTabSz="1216025">
              <a:spcBef>
                <a:spcPct val="20000"/>
              </a:spcBef>
            </a:pPr>
            <a:r>
              <a:rPr lang="en-GB" sz="2000" b="1" dirty="0">
                <a:solidFill>
                  <a:srgbClr val="002060"/>
                </a:solidFill>
                <a:latin typeface="Century Gothic" panose="020B0502020202020204" pitchFamily="34" charset="0"/>
              </a:rPr>
              <a:t>Know that the first draft is a first draft</a:t>
            </a:r>
            <a:endParaRPr lang="en-US" altLang="zh-CN" sz="2000" b="1" dirty="0">
              <a:solidFill>
                <a:srgbClr val="002060"/>
              </a:solidFill>
              <a:latin typeface="Century Gothic" panose="020B0502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27" name="TextBox 13@|17FFC:16777215|FBC:16777215|LFC:16777215|LBC:16777215">
            <a:extLst>
              <a:ext uri="{FF2B5EF4-FFF2-40B4-BE49-F238E27FC236}">
                <a16:creationId xmlns:a16="http://schemas.microsoft.com/office/drawing/2014/main" id="{81CF816A-5393-4B73-A245-BD1B056D2744}"/>
              </a:ext>
            </a:extLst>
          </p:cNvPr>
          <p:cNvSpPr txBox="1"/>
          <p:nvPr/>
        </p:nvSpPr>
        <p:spPr>
          <a:xfrm>
            <a:off x="608743" y="2753104"/>
            <a:ext cx="1367632"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latin typeface="Century Gothic" panose="020B0502020202020204" pitchFamily="34" charset="0"/>
                <a:ea typeface="微软雅黑" panose="020B0503020204020204" pitchFamily="34" charset="-122"/>
                <a:cs typeface="Calibri" panose="020F0502020204030204" pitchFamily="34" charset="0"/>
                <a:sym typeface="Arial" panose="020B0604020202020204" pitchFamily="34" charset="0"/>
              </a:rPr>
              <a:t>07</a:t>
            </a:r>
          </a:p>
        </p:txBody>
      </p:sp>
      <p:sp>
        <p:nvSpPr>
          <p:cNvPr id="28" name="TextBox 13@|17FFC:16777215|FBC:16777215|LFC:16777215|LBC:16777215">
            <a:extLst>
              <a:ext uri="{FF2B5EF4-FFF2-40B4-BE49-F238E27FC236}">
                <a16:creationId xmlns:a16="http://schemas.microsoft.com/office/drawing/2014/main" id="{BB79EB80-3FDF-4795-966F-F79FA79C4E85}"/>
              </a:ext>
            </a:extLst>
          </p:cNvPr>
          <p:cNvSpPr txBox="1"/>
          <p:nvPr/>
        </p:nvSpPr>
        <p:spPr>
          <a:xfrm>
            <a:off x="1532877" y="2672022"/>
            <a:ext cx="2952750"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GB" sz="2000" b="1" dirty="0">
                <a:solidFill>
                  <a:srgbClr val="002060"/>
                </a:solidFill>
                <a:latin typeface="Century Gothic" panose="020B0502020202020204" pitchFamily="34" charset="0"/>
              </a:rPr>
              <a:t>Write and read often</a:t>
            </a:r>
          </a:p>
        </p:txBody>
      </p:sp>
      <p:sp>
        <p:nvSpPr>
          <p:cNvPr id="29" name="TextBox 13@|17FFC:16777215|FBC:16777215|LFC:16777215|LBC:16777215">
            <a:extLst>
              <a:ext uri="{FF2B5EF4-FFF2-40B4-BE49-F238E27FC236}">
                <a16:creationId xmlns:a16="http://schemas.microsoft.com/office/drawing/2014/main" id="{DFB42F72-1D51-4928-91AB-1E881E19A626}"/>
              </a:ext>
            </a:extLst>
          </p:cNvPr>
          <p:cNvSpPr txBox="1"/>
          <p:nvPr/>
        </p:nvSpPr>
        <p:spPr>
          <a:xfrm>
            <a:off x="608743" y="3758934"/>
            <a:ext cx="1180417"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08</a:t>
            </a:r>
          </a:p>
        </p:txBody>
      </p:sp>
      <p:sp>
        <p:nvSpPr>
          <p:cNvPr id="30" name="TextBox 13@|17FFC:16777215|FBC:16777215|LFC:16777215|LBC:16777215">
            <a:extLst>
              <a:ext uri="{FF2B5EF4-FFF2-40B4-BE49-F238E27FC236}">
                <a16:creationId xmlns:a16="http://schemas.microsoft.com/office/drawing/2014/main" id="{DC44B35E-DFC6-4749-B743-F5882952D1A3}"/>
              </a:ext>
            </a:extLst>
          </p:cNvPr>
          <p:cNvSpPr txBox="1"/>
          <p:nvPr/>
        </p:nvSpPr>
        <p:spPr>
          <a:xfrm>
            <a:off x="568989" y="3777957"/>
            <a:ext cx="3778705"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US" sz="2000" b="1" dirty="0">
                <a:solidFill>
                  <a:srgbClr val="002060"/>
                </a:solidFill>
                <a:latin typeface="Century Gothic" panose="020B0502020202020204" pitchFamily="34" charset="0"/>
              </a:rPr>
              <a:t>Edit fiercely</a:t>
            </a:r>
            <a:endParaRPr lang="en-GB" sz="2000" b="1" dirty="0">
              <a:solidFill>
                <a:srgbClr val="002060"/>
              </a:solidFill>
              <a:latin typeface="Century Gothic" panose="020B0502020202020204" pitchFamily="34" charset="0"/>
            </a:endParaRPr>
          </a:p>
        </p:txBody>
      </p:sp>
      <p:sp>
        <p:nvSpPr>
          <p:cNvPr id="31" name="TextBox 13@|17FFC:16777215|FBC:16777215|LFC:16777215|LBC:16777215">
            <a:extLst>
              <a:ext uri="{FF2B5EF4-FFF2-40B4-BE49-F238E27FC236}">
                <a16:creationId xmlns:a16="http://schemas.microsoft.com/office/drawing/2014/main" id="{BEE5F66C-DC3D-493E-8743-3E513156BE61}"/>
              </a:ext>
            </a:extLst>
          </p:cNvPr>
          <p:cNvSpPr txBox="1"/>
          <p:nvPr/>
        </p:nvSpPr>
        <p:spPr>
          <a:xfrm>
            <a:off x="611855" y="4830161"/>
            <a:ext cx="1006140" cy="246062"/>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09</a:t>
            </a:r>
          </a:p>
        </p:txBody>
      </p:sp>
      <p:sp>
        <p:nvSpPr>
          <p:cNvPr id="32" name="TextBox 13@|17FFC:16777215|FBC:16777215|LFC:16777215|LBC:16777215">
            <a:extLst>
              <a:ext uri="{FF2B5EF4-FFF2-40B4-BE49-F238E27FC236}">
                <a16:creationId xmlns:a16="http://schemas.microsoft.com/office/drawing/2014/main" id="{C4C52285-3CA1-4D5E-8954-D4B090F92933}"/>
              </a:ext>
            </a:extLst>
          </p:cNvPr>
          <p:cNvSpPr txBox="1"/>
          <p:nvPr/>
        </p:nvSpPr>
        <p:spPr>
          <a:xfrm>
            <a:off x="1433056" y="4759006"/>
            <a:ext cx="4681452" cy="307777"/>
          </a:xfrm>
          <a:prstGeom prst="rect">
            <a:avLst/>
          </a:prstGeom>
          <a:noFill/>
          <a:ln w="9525">
            <a:noFill/>
          </a:ln>
          <a:scene3d>
            <a:camera prst="orthographicFront"/>
            <a:lightRig rig="threePt" dir="t"/>
          </a:scene3d>
          <a:sp3d>
            <a:bevelT prst="slope"/>
          </a:sp3d>
        </p:spPr>
        <p:txBody>
          <a:bodyPr wrap="square" lIns="0" tIns="0" rIns="0" bIns="0" anchor="t">
            <a:spAutoFit/>
          </a:bodyPr>
          <a:lstStyle/>
          <a:p>
            <a:pPr algn="ctr"/>
            <a:r>
              <a:rPr lang="en-US" sz="2000" b="1" dirty="0">
                <a:solidFill>
                  <a:srgbClr val="002060"/>
                </a:solidFill>
                <a:latin typeface="Century Gothic" panose="020B0502020202020204" pitchFamily="34" charset="0"/>
              </a:rPr>
              <a:t>Put yourself in your reader's shoes</a:t>
            </a:r>
            <a:endParaRPr lang="en-GB" sz="2000" b="1" dirty="0">
              <a:solidFill>
                <a:srgbClr val="002060"/>
              </a:solidFill>
              <a:latin typeface="Century Gothic" panose="020B0502020202020204" pitchFamily="34" charset="0"/>
            </a:endParaRPr>
          </a:p>
        </p:txBody>
      </p:sp>
      <p:sp>
        <p:nvSpPr>
          <p:cNvPr id="37" name="Rectangle 36">
            <a:extLst>
              <a:ext uri="{FF2B5EF4-FFF2-40B4-BE49-F238E27FC236}">
                <a16:creationId xmlns:a16="http://schemas.microsoft.com/office/drawing/2014/main" id="{A5970E32-C1D7-4B4E-94B3-D4EEE2B8C261}"/>
              </a:ext>
            </a:extLst>
          </p:cNvPr>
          <p:cNvSpPr/>
          <p:nvPr/>
        </p:nvSpPr>
        <p:spPr>
          <a:xfrm>
            <a:off x="1481786" y="5680163"/>
            <a:ext cx="3556043" cy="400110"/>
          </a:xfrm>
          <a:prstGeom prst="rect">
            <a:avLst/>
          </a:prstGeom>
          <a:noFill/>
          <a:scene3d>
            <a:camera prst="orthographicFront"/>
            <a:lightRig rig="threePt" dir="t"/>
          </a:scene3d>
          <a:sp3d>
            <a:bevelT prst="slope"/>
          </a:sp3d>
        </p:spPr>
        <p:txBody>
          <a:bodyPr wrap="square">
            <a:spAutoFit/>
          </a:bodyPr>
          <a:lstStyle/>
          <a:p>
            <a:pPr algn="ctr"/>
            <a:r>
              <a:rPr lang="en-GB" sz="2000" b="1" dirty="0">
                <a:solidFill>
                  <a:srgbClr val="002060"/>
                </a:solidFill>
                <a:latin typeface="Century Gothic" panose="020B0502020202020204" pitchFamily="34" charset="0"/>
              </a:rPr>
              <a:t>Don’t forget to proofread</a:t>
            </a:r>
          </a:p>
        </p:txBody>
      </p:sp>
      <p:sp>
        <p:nvSpPr>
          <p:cNvPr id="39" name="Title 2">
            <a:extLst>
              <a:ext uri="{FF2B5EF4-FFF2-40B4-BE49-F238E27FC236}">
                <a16:creationId xmlns:a16="http://schemas.microsoft.com/office/drawing/2014/main" id="{569C93C9-37BB-4C5E-B12B-46A4A0AA066F}"/>
              </a:ext>
            </a:extLst>
          </p:cNvPr>
          <p:cNvSpPr txBox="1">
            <a:spLocks/>
          </p:cNvSpPr>
          <p:nvPr/>
        </p:nvSpPr>
        <p:spPr>
          <a:xfrm>
            <a:off x="492753" y="445236"/>
            <a:ext cx="8155948" cy="531040"/>
          </a:xfrm>
          <a:prstGeom prst="rect">
            <a:avLst/>
          </a:prstGeom>
          <a:solidFill>
            <a:srgbClr val="002060"/>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a:solidFill>
                  <a:schemeClr val="bg1"/>
                </a:solidFill>
                <a:latin typeface="Century Gothic" panose="020B0502020202020204" pitchFamily="34" charset="0"/>
              </a:rPr>
              <a:t>Ways of Improving Written Communication</a:t>
            </a:r>
            <a:br>
              <a:rPr lang="en-US" sz="3000" dirty="0">
                <a:solidFill>
                  <a:srgbClr val="002060"/>
                </a:solidFill>
                <a:latin typeface="Century Gothic" panose="020B0502020202020204" pitchFamily="34" charset="0"/>
              </a:rPr>
            </a:br>
            <a:endParaRPr lang="en-GB" sz="3000" dirty="0">
              <a:solidFill>
                <a:srgbClr val="002060"/>
              </a:solidFill>
              <a:latin typeface="Century Gothic" panose="020B0502020202020204" pitchFamily="34" charset="0"/>
            </a:endParaRPr>
          </a:p>
        </p:txBody>
      </p:sp>
      <p:sp>
        <p:nvSpPr>
          <p:cNvPr id="40" name="TextBox 13@|17FFC:16777215|FBC:16777215|LFC:16777215|LBC:16777215">
            <a:extLst>
              <a:ext uri="{FF2B5EF4-FFF2-40B4-BE49-F238E27FC236}">
                <a16:creationId xmlns:a16="http://schemas.microsoft.com/office/drawing/2014/main" id="{191952A6-6D2F-4FBC-8BCB-8C80277C947E}"/>
              </a:ext>
            </a:extLst>
          </p:cNvPr>
          <p:cNvSpPr txBox="1"/>
          <p:nvPr/>
        </p:nvSpPr>
        <p:spPr>
          <a:xfrm>
            <a:off x="641683" y="5834052"/>
            <a:ext cx="976313" cy="246221"/>
          </a:xfrm>
          <a:prstGeom prst="rect">
            <a:avLst/>
          </a:prstGeom>
          <a:noFill/>
          <a:ln w="9525">
            <a:noFill/>
          </a:ln>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10</a:t>
            </a:r>
          </a:p>
        </p:txBody>
      </p:sp>
      <p:cxnSp>
        <p:nvCxnSpPr>
          <p:cNvPr id="48" name="Straight Connector 47">
            <a:extLst>
              <a:ext uri="{FF2B5EF4-FFF2-40B4-BE49-F238E27FC236}">
                <a16:creationId xmlns:a16="http://schemas.microsoft.com/office/drawing/2014/main" id="{63CBE170-BF72-4996-B84F-C96F0E54BD2E}"/>
              </a:ext>
            </a:extLst>
          </p:cNvPr>
          <p:cNvCxnSpPr>
            <a:cxnSpLocks/>
          </p:cNvCxnSpPr>
          <p:nvPr/>
        </p:nvCxnSpPr>
        <p:spPr>
          <a:xfrm flipH="1">
            <a:off x="1244910" y="1869904"/>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FE9A75A1-61BD-479D-9B9B-5200FF754242}"/>
              </a:ext>
            </a:extLst>
          </p:cNvPr>
          <p:cNvCxnSpPr>
            <a:cxnSpLocks/>
          </p:cNvCxnSpPr>
          <p:nvPr/>
        </p:nvCxnSpPr>
        <p:spPr>
          <a:xfrm flipH="1">
            <a:off x="1234882" y="2872839"/>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a:extLst>
              <a:ext uri="{FF2B5EF4-FFF2-40B4-BE49-F238E27FC236}">
                <a16:creationId xmlns:a16="http://schemas.microsoft.com/office/drawing/2014/main" id="{98E9F4F7-EDA1-43B9-A708-55E02DECE04D}"/>
              </a:ext>
            </a:extLst>
          </p:cNvPr>
          <p:cNvCxnSpPr>
            <a:cxnSpLocks/>
          </p:cNvCxnSpPr>
          <p:nvPr/>
        </p:nvCxnSpPr>
        <p:spPr>
          <a:xfrm flipH="1">
            <a:off x="1229365" y="3929692"/>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04B31642-A894-4695-9EFF-66B9D9D99D17}"/>
              </a:ext>
            </a:extLst>
          </p:cNvPr>
          <p:cNvCxnSpPr>
            <a:cxnSpLocks/>
          </p:cNvCxnSpPr>
          <p:nvPr/>
        </p:nvCxnSpPr>
        <p:spPr>
          <a:xfrm flipH="1">
            <a:off x="1223848" y="4951239"/>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33F5B077-A042-4875-8788-E1BFB87BBFDC}"/>
              </a:ext>
            </a:extLst>
          </p:cNvPr>
          <p:cNvCxnSpPr>
            <a:cxnSpLocks/>
          </p:cNvCxnSpPr>
          <p:nvPr/>
        </p:nvCxnSpPr>
        <p:spPr>
          <a:xfrm flipH="1">
            <a:off x="1244909" y="5934175"/>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a:extLst>
              <a:ext uri="{FF2B5EF4-FFF2-40B4-BE49-F238E27FC236}">
                <a16:creationId xmlns:a16="http://schemas.microsoft.com/office/drawing/2014/main" id="{CC678A9A-F0D6-4540-AFD4-762E553A066A}"/>
              </a:ext>
            </a:extLst>
          </p:cNvPr>
          <p:cNvCxnSpPr>
            <a:cxnSpLocks/>
          </p:cNvCxnSpPr>
          <p:nvPr/>
        </p:nvCxnSpPr>
        <p:spPr>
          <a:xfrm flipH="1">
            <a:off x="99507" y="689945"/>
            <a:ext cx="336095" cy="0"/>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89205EB4-A0A5-4C44-A55F-0D48658871A6}"/>
              </a:ext>
            </a:extLst>
          </p:cNvPr>
          <p:cNvCxnSpPr>
            <a:cxnSpLocks/>
          </p:cNvCxnSpPr>
          <p:nvPr/>
        </p:nvCxnSpPr>
        <p:spPr>
          <a:xfrm flipH="1">
            <a:off x="8724901" y="689945"/>
            <a:ext cx="336095" cy="0"/>
          </a:xfrm>
          <a:prstGeom prst="line">
            <a:avLst/>
          </a:prstGeom>
        </p:spPr>
        <p:style>
          <a:lnRef idx="2">
            <a:schemeClr val="dk1"/>
          </a:lnRef>
          <a:fillRef idx="0">
            <a:schemeClr val="dk1"/>
          </a:fillRef>
          <a:effectRef idx="1">
            <a:schemeClr val="dk1"/>
          </a:effectRef>
          <a:fontRef idx="minor">
            <a:schemeClr val="tx1"/>
          </a:fontRef>
        </p:style>
      </p:cxnSp>
      <p:pic>
        <p:nvPicPr>
          <p:cNvPr id="35" name="Picture 34">
            <a:extLst>
              <a:ext uri="{FF2B5EF4-FFF2-40B4-BE49-F238E27FC236}">
                <a16:creationId xmlns:a16="http://schemas.microsoft.com/office/drawing/2014/main" id="{EC04CC35-228D-45BE-933A-D53FB2D6AB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7753" y="2740556"/>
            <a:ext cx="2565575" cy="2267833"/>
          </a:xfrm>
          <a:prstGeom prst="ellipse">
            <a:avLst/>
          </a:prstGeom>
          <a:ln w="190500" cap="rnd">
            <a:solidFill>
              <a:schemeClr val="tx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7" name="Slide Number Placeholder 66">
            <a:extLst>
              <a:ext uri="{FF2B5EF4-FFF2-40B4-BE49-F238E27FC236}">
                <a16:creationId xmlns:a16="http://schemas.microsoft.com/office/drawing/2014/main" id="{3E1B1AE0-0D30-4EBF-B77E-C85902ABEF1A}"/>
              </a:ext>
            </a:extLst>
          </p:cNvPr>
          <p:cNvSpPr>
            <a:spLocks noGrp="1"/>
          </p:cNvSpPr>
          <p:nvPr>
            <p:ph type="sldNum" sz="quarter" idx="12"/>
          </p:nvPr>
        </p:nvSpPr>
        <p:spPr/>
        <p:txBody>
          <a:bodyPr/>
          <a:lstStyle/>
          <a:p>
            <a:fld id="{3E644C97-CFD8-4B1A-9809-75060EC224F7}" type="slidenum">
              <a:rPr lang="zh-CN" altLang="en-US" smtClean="0"/>
              <a:t>15</a:t>
            </a:fld>
            <a:endParaRPr lang="zh-CN" altLang="en-US"/>
          </a:p>
        </p:txBody>
      </p:sp>
    </p:spTree>
    <p:extLst>
      <p:ext uri="{BB962C8B-B14F-4D97-AF65-F5344CB8AC3E}">
        <p14:creationId xmlns:p14="http://schemas.microsoft.com/office/powerpoint/2010/main" val="207525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1048817" name="椭圆 11"/>
          <p:cNvSpPr/>
          <p:nvPr/>
        </p:nvSpPr>
        <p:spPr>
          <a:xfrm>
            <a:off x="3987105" y="1031364"/>
            <a:ext cx="1322190" cy="1322190"/>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4670173" y="5250647"/>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4258322" y="5064614"/>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2" name="文本框 15"/>
          <p:cNvSpPr txBox="1"/>
          <p:nvPr/>
        </p:nvSpPr>
        <p:spPr>
          <a:xfrm>
            <a:off x="3964671" y="1400071"/>
            <a:ext cx="1367057" cy="584775"/>
          </a:xfrm>
          <a:prstGeom prst="rect">
            <a:avLst/>
          </a:prstGeom>
          <a:noFill/>
          <a:ln w="9525">
            <a:noFill/>
          </a:ln>
        </p:spPr>
        <p:txBody>
          <a:bodyPr wrap="square" anchor="t">
            <a:spAutoFit/>
          </a:bodyPr>
          <a:lstStyle/>
          <a:p>
            <a:pPr algn="ctr"/>
            <a:r>
              <a:rPr lang="en-US" altLang="zh-CN" sz="3200" b="1" dirty="0">
                <a:solidFill>
                  <a:schemeClr val="bg1"/>
                </a:solidFill>
                <a:ea typeface="宋体" panose="02010600030101010101" pitchFamily="2" charset="-122"/>
                <a:cs typeface="Calibri" panose="020F0502020204030204" pitchFamily="34" charset="0"/>
              </a:rPr>
              <a:t>04</a:t>
            </a:r>
            <a:endParaRPr lang="zh-CN" altLang="en-US" sz="3200" b="1" dirty="0">
              <a:solidFill>
                <a:schemeClr val="bg1"/>
              </a:solidFill>
              <a:ea typeface="宋体" panose="02010600030101010101" pitchFamily="2" charset="-122"/>
              <a:cs typeface="Calibri" panose="020F0502020204030204" pitchFamily="34" charset="0"/>
            </a:endParaRPr>
          </a:p>
        </p:txBody>
      </p:sp>
      <p:sp>
        <p:nvSpPr>
          <p:cNvPr id="11" name="TextBox 9">
            <a:extLst>
              <a:ext uri="{FF2B5EF4-FFF2-40B4-BE49-F238E27FC236}">
                <a16:creationId xmlns:a16="http://schemas.microsoft.com/office/drawing/2014/main" id="{0E4A359D-3EB4-4EF8-8682-E935086AE98D}"/>
              </a:ext>
            </a:extLst>
          </p:cNvPr>
          <p:cNvSpPr txBox="1"/>
          <p:nvPr/>
        </p:nvSpPr>
        <p:spPr>
          <a:xfrm>
            <a:off x="1714500" y="3029197"/>
            <a:ext cx="5943600" cy="1107996"/>
          </a:xfrm>
          <a:prstGeom prst="rect">
            <a:avLst/>
          </a:prstGeom>
          <a:solidFill>
            <a:srgbClr val="002060"/>
          </a:solidFill>
          <a:ln>
            <a:noFill/>
          </a:ln>
        </p:spPr>
        <p:txBody>
          <a:bodyPr wrap="square" rtlCol="0">
            <a:spAutoFit/>
          </a:bodyPr>
          <a:lstStyle/>
          <a:p>
            <a:pPr algn="ctr"/>
            <a:r>
              <a:rPr lang="en-GB" sz="3300" dirty="0">
                <a:solidFill>
                  <a:schemeClr val="bg1"/>
                </a:solidFill>
                <a:latin typeface="Century Gothic" panose="020B0502020202020204" pitchFamily="34" charset="0"/>
              </a:rPr>
              <a:t>BENEFITS OF EFFECTIVE WRITTEN COMMUNICATION</a:t>
            </a:r>
          </a:p>
        </p:txBody>
      </p:sp>
      <p:sp>
        <p:nvSpPr>
          <p:cNvPr id="19" name="椭圆 6">
            <a:extLst>
              <a:ext uri="{FF2B5EF4-FFF2-40B4-BE49-F238E27FC236}">
                <a16:creationId xmlns:a16="http://schemas.microsoft.com/office/drawing/2014/main" id="{4DB8BDD7-9B27-421B-BF49-0525869567FF}"/>
              </a:ext>
            </a:extLst>
          </p:cNvPr>
          <p:cNvSpPr/>
          <p:nvPr/>
        </p:nvSpPr>
        <p:spPr>
          <a:xfrm>
            <a:off x="4548783" y="4935930"/>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4425883" y="5251979"/>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4963563" y="5125239"/>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cxnSp>
        <p:nvCxnSpPr>
          <p:cNvPr id="25" name="Straight Connector 24">
            <a:extLst>
              <a:ext uri="{FF2B5EF4-FFF2-40B4-BE49-F238E27FC236}">
                <a16:creationId xmlns:a16="http://schemas.microsoft.com/office/drawing/2014/main" id="{544F3D5E-C154-4CC6-9A66-F6990B3B14C2}"/>
              </a:ext>
            </a:extLst>
          </p:cNvPr>
          <p:cNvCxnSpPr>
            <a:cxnSpLocks/>
          </p:cNvCxnSpPr>
          <p:nvPr/>
        </p:nvCxnSpPr>
        <p:spPr>
          <a:xfrm flipH="1">
            <a:off x="7635478" y="3497126"/>
            <a:ext cx="1070372" cy="1"/>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6B87443D-4C01-4819-890F-B3C9AB8EB7C2}"/>
              </a:ext>
            </a:extLst>
          </p:cNvPr>
          <p:cNvCxnSpPr>
            <a:cxnSpLocks/>
          </p:cNvCxnSpPr>
          <p:nvPr/>
        </p:nvCxnSpPr>
        <p:spPr>
          <a:xfrm flipH="1">
            <a:off x="620316" y="3497126"/>
            <a:ext cx="1070372" cy="1"/>
          </a:xfrm>
          <a:prstGeom prst="line">
            <a:avLst/>
          </a:prstGeom>
        </p:spPr>
        <p:style>
          <a:lnRef idx="2">
            <a:schemeClr val="dk1"/>
          </a:lnRef>
          <a:fillRef idx="0">
            <a:schemeClr val="dk1"/>
          </a:fillRef>
          <a:effectRef idx="1">
            <a:schemeClr val="dk1"/>
          </a:effectRef>
          <a:fontRef idx="minor">
            <a:schemeClr val="tx1"/>
          </a:fontRef>
        </p:style>
      </p:cxnSp>
      <p:sp>
        <p:nvSpPr>
          <p:cNvPr id="2" name="Slide Number Placeholder 1">
            <a:extLst>
              <a:ext uri="{FF2B5EF4-FFF2-40B4-BE49-F238E27FC236}">
                <a16:creationId xmlns:a16="http://schemas.microsoft.com/office/drawing/2014/main" id="{76759A76-7EC0-48D8-9389-51D552A33ABE}"/>
              </a:ext>
            </a:extLst>
          </p:cNvPr>
          <p:cNvSpPr>
            <a:spLocks noGrp="1"/>
          </p:cNvSpPr>
          <p:nvPr>
            <p:ph type="sldNum" sz="quarter" idx="12"/>
          </p:nvPr>
        </p:nvSpPr>
        <p:spPr/>
        <p:txBody>
          <a:bodyPr/>
          <a:lstStyle/>
          <a:p>
            <a:fld id="{3E644C97-CFD8-4B1A-9809-75060EC224F7}" type="slidenum">
              <a:rPr lang="zh-CN" altLang="en-US" smtClean="0"/>
              <a:t>16</a:t>
            </a:fld>
            <a:endParaRPr lang="zh-CN" altLang="en-US"/>
          </a:p>
        </p:txBody>
      </p:sp>
    </p:spTree>
    <p:extLst>
      <p:ext uri="{BB962C8B-B14F-4D97-AF65-F5344CB8AC3E}">
        <p14:creationId xmlns:p14="http://schemas.microsoft.com/office/powerpoint/2010/main" val="408689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CAC8C61-CC82-4DC7-9113-3812C92F95DA}"/>
              </a:ext>
            </a:extLst>
          </p:cNvPr>
          <p:cNvSpPr txBox="1"/>
          <p:nvPr/>
        </p:nvSpPr>
        <p:spPr>
          <a:xfrm>
            <a:off x="6231568" y="2471814"/>
            <a:ext cx="2946260" cy="56259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6660">
              <a:lnSpc>
                <a:spcPct val="120000"/>
              </a:lnSpc>
              <a:spcBef>
                <a:spcPct val="20000"/>
              </a:spcBef>
            </a:pPr>
            <a:r>
              <a:rPr lang="en-US" altLang="zh-CN" b="1" dirty="0">
                <a:solidFill>
                  <a:srgbClr val="002060"/>
                </a:solidFill>
                <a:latin typeface="Century Gothic" panose="020B0502020202020204" pitchFamily="34" charset="0"/>
                <a:ea typeface="微软雅黑" panose="020B0503020204020204" pitchFamily="34" charset="-122"/>
                <a:cs typeface="+mn-ea"/>
                <a:sym typeface="Arial" panose="020B0604020202020204" pitchFamily="34" charset="0"/>
              </a:rPr>
              <a:t>Strengthens interaction with colleagues and clients</a:t>
            </a:r>
          </a:p>
        </p:txBody>
      </p:sp>
      <p:sp>
        <p:nvSpPr>
          <p:cNvPr id="14" name="Text Placeholder 3">
            <a:extLst>
              <a:ext uri="{FF2B5EF4-FFF2-40B4-BE49-F238E27FC236}">
                <a16:creationId xmlns:a16="http://schemas.microsoft.com/office/drawing/2014/main" id="{D16E457C-7D24-4903-B5AB-8480006651DE}"/>
              </a:ext>
            </a:extLst>
          </p:cNvPr>
          <p:cNvSpPr txBox="1"/>
          <p:nvPr/>
        </p:nvSpPr>
        <p:spPr>
          <a:xfrm>
            <a:off x="146122" y="2300824"/>
            <a:ext cx="1503618" cy="984885"/>
          </a:xfrm>
          <a:prstGeom prst="rect">
            <a:avLst/>
          </a:prstGeom>
          <a:ln>
            <a:solidFill>
              <a:srgbClr val="002060"/>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pPr>
            <a:r>
              <a:rPr lang="en-US" sz="6400" dirty="0">
                <a:solidFill>
                  <a:srgbClr val="B5364C"/>
                </a:solidFill>
                <a:latin typeface="华文细黑" panose="02010600040101010101" pitchFamily="2" charset="-122"/>
                <a:ea typeface="华文细黑" panose="02010600040101010101" pitchFamily="2" charset="-122"/>
              </a:rPr>
              <a:t> 01 </a:t>
            </a:r>
          </a:p>
        </p:txBody>
      </p:sp>
      <p:sp>
        <p:nvSpPr>
          <p:cNvPr id="16" name="Text Placeholder 3">
            <a:extLst>
              <a:ext uri="{FF2B5EF4-FFF2-40B4-BE49-F238E27FC236}">
                <a16:creationId xmlns:a16="http://schemas.microsoft.com/office/drawing/2014/main" id="{4E162825-95C7-486C-AB06-F4A1183F1FD4}"/>
              </a:ext>
            </a:extLst>
          </p:cNvPr>
          <p:cNvSpPr txBox="1"/>
          <p:nvPr/>
        </p:nvSpPr>
        <p:spPr>
          <a:xfrm>
            <a:off x="2150702" y="5102218"/>
            <a:ext cx="4049201" cy="113261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defTabSz="1216660">
              <a:lnSpc>
                <a:spcPct val="120000"/>
              </a:lnSpc>
              <a:spcBef>
                <a:spcPct val="20000"/>
              </a:spcBef>
            </a:pPr>
            <a:r>
              <a:rPr lang="en-GB" b="1" dirty="0">
                <a:solidFill>
                  <a:srgbClr val="002060"/>
                </a:solidFill>
                <a:latin typeface="Century Gothic" panose="020B0502020202020204" pitchFamily="34" charset="0"/>
              </a:rPr>
              <a:t>Prevents irreparable damage </a:t>
            </a:r>
            <a:r>
              <a:rPr lang="en-GB" dirty="0">
                <a:solidFill>
                  <a:srgbClr val="002060"/>
                </a:solidFill>
                <a:latin typeface="Century Gothic" panose="020B0502020202020204" pitchFamily="34" charset="0"/>
              </a:rPr>
              <a:t>- </a:t>
            </a:r>
            <a:r>
              <a:rPr lang="en-GB" dirty="0">
                <a:solidFill>
                  <a:srgbClr val="C00000"/>
                </a:solidFill>
                <a:latin typeface="Century Gothic" panose="020B0502020202020204" pitchFamily="34" charset="0"/>
              </a:rPr>
              <a:t>a poorly written message is generally perceived to portray the writer’s intentions</a:t>
            </a:r>
            <a:r>
              <a:rPr lang="en-GB" dirty="0">
                <a:solidFill>
                  <a:srgbClr val="002060"/>
                </a:solidFill>
                <a:latin typeface="Century Gothic" panose="020B0502020202020204" pitchFamily="34" charset="0"/>
              </a:rPr>
              <a:t>.</a:t>
            </a:r>
          </a:p>
          <a:p>
            <a:pPr algn="l"/>
            <a:endParaRPr lang="en-US" dirty="0">
              <a:latin typeface="Century Gothic" panose="020B0502020202020204" pitchFamily="34" charset="0"/>
            </a:endParaRPr>
          </a:p>
        </p:txBody>
      </p:sp>
      <p:sp>
        <p:nvSpPr>
          <p:cNvPr id="17" name="Text Placeholder 3">
            <a:extLst>
              <a:ext uri="{FF2B5EF4-FFF2-40B4-BE49-F238E27FC236}">
                <a16:creationId xmlns:a16="http://schemas.microsoft.com/office/drawing/2014/main" id="{D352004D-CD0F-4A5F-AB19-1D6DAC3E4AF7}"/>
              </a:ext>
            </a:extLst>
          </p:cNvPr>
          <p:cNvSpPr txBox="1"/>
          <p:nvPr/>
        </p:nvSpPr>
        <p:spPr>
          <a:xfrm>
            <a:off x="146122" y="5077389"/>
            <a:ext cx="1503618" cy="984885"/>
          </a:xfrm>
          <a:prstGeom prst="rect">
            <a:avLst/>
          </a:prstGeom>
          <a:ln>
            <a:solidFill>
              <a:srgbClr val="002060"/>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pPr>
            <a:r>
              <a:rPr lang="en-US" sz="6400" dirty="0">
                <a:solidFill>
                  <a:srgbClr val="002060"/>
                </a:solidFill>
                <a:latin typeface="华文细黑" panose="02010600040101010101" pitchFamily="2" charset="-122"/>
                <a:ea typeface="华文细黑" panose="02010600040101010101" pitchFamily="2" charset="-122"/>
              </a:rPr>
              <a:t> 02 </a:t>
            </a:r>
          </a:p>
        </p:txBody>
      </p:sp>
      <p:grpSp>
        <p:nvGrpSpPr>
          <p:cNvPr id="83" name="Group 82">
            <a:extLst>
              <a:ext uri="{FF2B5EF4-FFF2-40B4-BE49-F238E27FC236}">
                <a16:creationId xmlns:a16="http://schemas.microsoft.com/office/drawing/2014/main" id="{9C8F10B0-F7FF-4FB1-ACD6-E0819C425E27}"/>
              </a:ext>
            </a:extLst>
          </p:cNvPr>
          <p:cNvGrpSpPr/>
          <p:nvPr/>
        </p:nvGrpSpPr>
        <p:grpSpPr>
          <a:xfrm>
            <a:off x="6694570" y="4744384"/>
            <a:ext cx="1482426" cy="1480929"/>
            <a:chOff x="6699358" y="2207913"/>
            <a:chExt cx="2444642" cy="2442173"/>
          </a:xfrm>
        </p:grpSpPr>
        <p:sp>
          <p:nvSpPr>
            <p:cNvPr id="2" name="Freeform 5">
              <a:extLst>
                <a:ext uri="{FF2B5EF4-FFF2-40B4-BE49-F238E27FC236}">
                  <a16:creationId xmlns:a16="http://schemas.microsoft.com/office/drawing/2014/main" id="{CF693CA4-AE4C-4B67-84CC-FEB73C01A5AA}"/>
                </a:ext>
              </a:extLst>
            </p:cNvPr>
            <p:cNvSpPr/>
            <p:nvPr/>
          </p:nvSpPr>
          <p:spPr>
            <a:xfrm>
              <a:off x="6837909" y="2544823"/>
              <a:ext cx="1334072" cy="133407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364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latin typeface="华文细黑" panose="02010600040101010101" pitchFamily="2" charset="-122"/>
                <a:ea typeface="华文细黑" panose="02010600040101010101" pitchFamily="2" charset="-122"/>
              </a:endParaRPr>
            </a:p>
          </p:txBody>
        </p:sp>
        <p:sp>
          <p:nvSpPr>
            <p:cNvPr id="3" name="Oval 6">
              <a:extLst>
                <a:ext uri="{FF2B5EF4-FFF2-40B4-BE49-F238E27FC236}">
                  <a16:creationId xmlns:a16="http://schemas.microsoft.com/office/drawing/2014/main" id="{0C24891F-71C4-4F8F-A8F0-F11C0C138460}"/>
                </a:ext>
              </a:extLst>
            </p:cNvPr>
            <p:cNvSpPr/>
            <p:nvPr/>
          </p:nvSpPr>
          <p:spPr>
            <a:xfrm>
              <a:off x="7091097" y="2798010"/>
              <a:ext cx="827695" cy="827695"/>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华文细黑" panose="02010600040101010101" pitchFamily="2" charset="-122"/>
                <a:ea typeface="华文细黑" panose="02010600040101010101" pitchFamily="2" charset="-122"/>
              </a:endParaRPr>
            </a:p>
          </p:txBody>
        </p:sp>
        <p:sp>
          <p:nvSpPr>
            <p:cNvPr id="4" name="Freeform 8">
              <a:extLst>
                <a:ext uri="{FF2B5EF4-FFF2-40B4-BE49-F238E27FC236}">
                  <a16:creationId xmlns:a16="http://schemas.microsoft.com/office/drawing/2014/main" id="{872715F3-1411-4DDA-B213-9AE3892ED782}"/>
                </a:ext>
              </a:extLst>
            </p:cNvPr>
            <p:cNvSpPr/>
            <p:nvPr/>
          </p:nvSpPr>
          <p:spPr>
            <a:xfrm>
              <a:off x="7935291" y="3235251"/>
              <a:ext cx="1133514" cy="113351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latin typeface="华文细黑" panose="02010600040101010101" pitchFamily="2" charset="-122"/>
                <a:ea typeface="华文细黑" panose="02010600040101010101" pitchFamily="2" charset="-122"/>
              </a:endParaRPr>
            </a:p>
          </p:txBody>
        </p:sp>
        <p:sp>
          <p:nvSpPr>
            <p:cNvPr id="5" name="Oval 9">
              <a:extLst>
                <a:ext uri="{FF2B5EF4-FFF2-40B4-BE49-F238E27FC236}">
                  <a16:creationId xmlns:a16="http://schemas.microsoft.com/office/drawing/2014/main" id="{05FDD095-BDF8-4038-B650-B7A39336F15E}"/>
                </a:ext>
              </a:extLst>
            </p:cNvPr>
            <p:cNvSpPr/>
            <p:nvPr/>
          </p:nvSpPr>
          <p:spPr>
            <a:xfrm>
              <a:off x="8129463" y="3429425"/>
              <a:ext cx="745169" cy="745166"/>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latin typeface="华文细黑" panose="02010600040101010101" pitchFamily="2" charset="-122"/>
                <a:ea typeface="华文细黑" panose="02010600040101010101" pitchFamily="2" charset="-122"/>
              </a:endParaRPr>
            </a:p>
          </p:txBody>
        </p:sp>
        <p:sp>
          <p:nvSpPr>
            <p:cNvPr id="6" name="Freeform 11">
              <a:extLst>
                <a:ext uri="{FF2B5EF4-FFF2-40B4-BE49-F238E27FC236}">
                  <a16:creationId xmlns:a16="http://schemas.microsoft.com/office/drawing/2014/main" id="{F80F719B-FD73-45FA-B8D0-B6BE06F6009F}"/>
                </a:ext>
              </a:extLst>
            </p:cNvPr>
            <p:cNvSpPr/>
            <p:nvPr/>
          </p:nvSpPr>
          <p:spPr>
            <a:xfrm>
              <a:off x="7080315" y="3784849"/>
              <a:ext cx="865238" cy="86523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latin typeface="华文细黑" panose="02010600040101010101" pitchFamily="2" charset="-122"/>
                <a:ea typeface="华文细黑" panose="02010600040101010101" pitchFamily="2" charset="-122"/>
              </a:endParaRPr>
            </a:p>
          </p:txBody>
        </p:sp>
        <p:sp>
          <p:nvSpPr>
            <p:cNvPr id="7" name="Oval 12">
              <a:extLst>
                <a:ext uri="{FF2B5EF4-FFF2-40B4-BE49-F238E27FC236}">
                  <a16:creationId xmlns:a16="http://schemas.microsoft.com/office/drawing/2014/main" id="{16C70506-8103-4998-AF7F-206848524E1C}"/>
                </a:ext>
              </a:extLst>
            </p:cNvPr>
            <p:cNvSpPr/>
            <p:nvPr/>
          </p:nvSpPr>
          <p:spPr>
            <a:xfrm>
              <a:off x="7244526" y="3949059"/>
              <a:ext cx="536818" cy="536818"/>
            </a:xfrm>
            <a:prstGeom prst="ellipse">
              <a:avLst/>
            </a:prstGeom>
            <a:solidFill>
              <a:srgbClr val="1A3D5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华文细黑" panose="02010600040101010101" pitchFamily="2" charset="-122"/>
                <a:ea typeface="华文细黑" panose="02010600040101010101" pitchFamily="2" charset="-122"/>
              </a:endParaRPr>
            </a:p>
          </p:txBody>
        </p:sp>
        <p:sp>
          <p:nvSpPr>
            <p:cNvPr id="8" name="Freeform 14">
              <a:extLst>
                <a:ext uri="{FF2B5EF4-FFF2-40B4-BE49-F238E27FC236}">
                  <a16:creationId xmlns:a16="http://schemas.microsoft.com/office/drawing/2014/main" id="{CBA45BE5-358A-4E31-ACED-A8F4EC2FC991}"/>
                </a:ext>
              </a:extLst>
            </p:cNvPr>
            <p:cNvSpPr/>
            <p:nvPr/>
          </p:nvSpPr>
          <p:spPr>
            <a:xfrm>
              <a:off x="7950184" y="2292651"/>
              <a:ext cx="846191" cy="84619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02060"/>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365">
                <a:lnSpc>
                  <a:spcPct val="90000"/>
                </a:lnSpc>
                <a:spcBef>
                  <a:spcPct val="0"/>
                </a:spcBef>
                <a:spcAft>
                  <a:spcPct val="35000"/>
                </a:spcAft>
              </a:pPr>
              <a:endParaRPr lang="en-US" sz="4000" dirty="0">
                <a:latin typeface="华文细黑" panose="02010600040101010101" pitchFamily="2" charset="-122"/>
                <a:ea typeface="华文细黑" panose="02010600040101010101" pitchFamily="2" charset="-122"/>
              </a:endParaRPr>
            </a:p>
          </p:txBody>
        </p:sp>
        <p:sp>
          <p:nvSpPr>
            <p:cNvPr id="9" name="Oval 15">
              <a:extLst>
                <a:ext uri="{FF2B5EF4-FFF2-40B4-BE49-F238E27FC236}">
                  <a16:creationId xmlns:a16="http://schemas.microsoft.com/office/drawing/2014/main" id="{C312A9D3-4686-4ED5-A8DE-F439E48BD783}"/>
                </a:ext>
              </a:extLst>
            </p:cNvPr>
            <p:cNvSpPr/>
            <p:nvPr/>
          </p:nvSpPr>
          <p:spPr>
            <a:xfrm>
              <a:off x="8110780" y="2453246"/>
              <a:ext cx="525000" cy="525000"/>
            </a:xfrm>
            <a:prstGeom prst="ellipse">
              <a:avLst/>
            </a:prstGeom>
            <a:solidFill>
              <a:srgbClr val="D5CFA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latin typeface="华文细黑" panose="02010600040101010101" pitchFamily="2" charset="-122"/>
                <a:ea typeface="华文细黑" panose="02010600040101010101" pitchFamily="2" charset="-122"/>
              </a:endParaRPr>
            </a:p>
          </p:txBody>
        </p:sp>
        <p:sp>
          <p:nvSpPr>
            <p:cNvPr id="10" name="Arc 16">
              <a:extLst>
                <a:ext uri="{FF2B5EF4-FFF2-40B4-BE49-F238E27FC236}">
                  <a16:creationId xmlns:a16="http://schemas.microsoft.com/office/drawing/2014/main" id="{3B5F09EA-C2C9-4E10-8F18-703E45772216}"/>
                </a:ext>
              </a:extLst>
            </p:cNvPr>
            <p:cNvSpPr/>
            <p:nvPr/>
          </p:nvSpPr>
          <p:spPr>
            <a:xfrm rot="19051047">
              <a:off x="7765438" y="2207913"/>
              <a:ext cx="1199409" cy="1199409"/>
            </a:xfrm>
            <a:prstGeom prst="arc">
              <a:avLst/>
            </a:prstGeom>
            <a:ln w="19050">
              <a:solidFill>
                <a:srgbClr val="1A3D59"/>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华文细黑" panose="02010600040101010101" pitchFamily="2" charset="-122"/>
                <a:ea typeface="华文细黑" panose="02010600040101010101" pitchFamily="2" charset="-122"/>
              </a:endParaRPr>
            </a:p>
          </p:txBody>
        </p:sp>
        <p:sp>
          <p:nvSpPr>
            <p:cNvPr id="11" name="Arc 17">
              <a:extLst>
                <a:ext uri="{FF2B5EF4-FFF2-40B4-BE49-F238E27FC236}">
                  <a16:creationId xmlns:a16="http://schemas.microsoft.com/office/drawing/2014/main" id="{A2D92EAB-F8B4-42F3-A6AE-62B78E782FEF}"/>
                </a:ext>
              </a:extLst>
            </p:cNvPr>
            <p:cNvSpPr/>
            <p:nvPr/>
          </p:nvSpPr>
          <p:spPr>
            <a:xfrm rot="11931966">
              <a:off x="6699358" y="2669425"/>
              <a:ext cx="1199409" cy="1199409"/>
            </a:xfrm>
            <a:prstGeom prst="arc">
              <a:avLst/>
            </a:prstGeom>
            <a:ln w="19050">
              <a:solidFill>
                <a:srgbClr val="1A3D59"/>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华文细黑" panose="02010600040101010101" pitchFamily="2" charset="-122"/>
                <a:ea typeface="华文细黑" panose="02010600040101010101" pitchFamily="2" charset="-122"/>
              </a:endParaRPr>
            </a:p>
          </p:txBody>
        </p:sp>
        <p:sp>
          <p:nvSpPr>
            <p:cNvPr id="24" name="Arc 38">
              <a:extLst>
                <a:ext uri="{FF2B5EF4-FFF2-40B4-BE49-F238E27FC236}">
                  <a16:creationId xmlns:a16="http://schemas.microsoft.com/office/drawing/2014/main" id="{057D3A6B-29B6-4C51-BCA3-EE01C3DEFB05}"/>
                </a:ext>
              </a:extLst>
            </p:cNvPr>
            <p:cNvSpPr/>
            <p:nvPr/>
          </p:nvSpPr>
          <p:spPr>
            <a:xfrm rot="5691386">
              <a:off x="7944591" y="3265577"/>
              <a:ext cx="1199409" cy="1199409"/>
            </a:xfrm>
            <a:prstGeom prst="arc">
              <a:avLst/>
            </a:prstGeom>
            <a:ln w="19050">
              <a:solidFill>
                <a:srgbClr val="1A3D59"/>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华文细黑" panose="02010600040101010101" pitchFamily="2" charset="-122"/>
                <a:ea typeface="华文细黑" panose="02010600040101010101" pitchFamily="2" charset="-122"/>
              </a:endParaRPr>
            </a:p>
          </p:txBody>
        </p:sp>
        <p:sp>
          <p:nvSpPr>
            <p:cNvPr id="25" name="Freeform 42">
              <a:extLst>
                <a:ext uri="{FF2B5EF4-FFF2-40B4-BE49-F238E27FC236}">
                  <a16:creationId xmlns:a16="http://schemas.microsoft.com/office/drawing/2014/main" id="{776FCAFD-73D9-4101-94B7-B5B8D914D2B9}"/>
                </a:ext>
              </a:extLst>
            </p:cNvPr>
            <p:cNvSpPr>
              <a:spLocks noEditPoints="1"/>
            </p:cNvSpPr>
            <p:nvPr/>
          </p:nvSpPr>
          <p:spPr bwMode="auto">
            <a:xfrm>
              <a:off x="7291262" y="3043476"/>
              <a:ext cx="436380" cy="37561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6" name="Freeform 152">
              <a:extLst>
                <a:ext uri="{FF2B5EF4-FFF2-40B4-BE49-F238E27FC236}">
                  <a16:creationId xmlns:a16="http://schemas.microsoft.com/office/drawing/2014/main" id="{0BCA63AB-7B30-4079-9E5C-A8C7481EC98E}"/>
                </a:ext>
              </a:extLst>
            </p:cNvPr>
            <p:cNvSpPr>
              <a:spLocks noEditPoints="1"/>
            </p:cNvSpPr>
            <p:nvPr/>
          </p:nvSpPr>
          <p:spPr bwMode="auto">
            <a:xfrm>
              <a:off x="8210490" y="2573809"/>
              <a:ext cx="322014" cy="29758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7" name="Freeform 144">
              <a:extLst>
                <a:ext uri="{FF2B5EF4-FFF2-40B4-BE49-F238E27FC236}">
                  <a16:creationId xmlns:a16="http://schemas.microsoft.com/office/drawing/2014/main" id="{E474B3BC-1D73-4A67-B54D-7434A936A3B4}"/>
                </a:ext>
              </a:extLst>
            </p:cNvPr>
            <p:cNvSpPr>
              <a:spLocks noEditPoints="1"/>
            </p:cNvSpPr>
            <p:nvPr/>
          </p:nvSpPr>
          <p:spPr bwMode="auto">
            <a:xfrm>
              <a:off x="7362096" y="4097548"/>
              <a:ext cx="300337" cy="232954"/>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sp>
          <p:nvSpPr>
            <p:cNvPr id="28" name="Freeform 234">
              <a:extLst>
                <a:ext uri="{FF2B5EF4-FFF2-40B4-BE49-F238E27FC236}">
                  <a16:creationId xmlns:a16="http://schemas.microsoft.com/office/drawing/2014/main" id="{29CD9A52-25A5-424E-B049-D2DAFC94774D}"/>
                </a:ext>
              </a:extLst>
            </p:cNvPr>
            <p:cNvSpPr/>
            <p:nvPr/>
          </p:nvSpPr>
          <p:spPr bwMode="auto">
            <a:xfrm>
              <a:off x="8351948" y="3651412"/>
              <a:ext cx="300867" cy="304961"/>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华文细黑" panose="02010600040101010101" pitchFamily="2" charset="-122"/>
                <a:ea typeface="华文细黑" panose="02010600040101010101" pitchFamily="2" charset="-122"/>
              </a:endParaRPr>
            </a:p>
          </p:txBody>
        </p:sp>
      </p:grpSp>
      <p:sp>
        <p:nvSpPr>
          <p:cNvPr id="33" name="Title 2">
            <a:extLst>
              <a:ext uri="{FF2B5EF4-FFF2-40B4-BE49-F238E27FC236}">
                <a16:creationId xmlns:a16="http://schemas.microsoft.com/office/drawing/2014/main" id="{3E0797BD-9C6F-43CF-8932-50648FFA91D3}"/>
              </a:ext>
            </a:extLst>
          </p:cNvPr>
          <p:cNvSpPr txBox="1">
            <a:spLocks/>
          </p:cNvSpPr>
          <p:nvPr/>
        </p:nvSpPr>
        <p:spPr>
          <a:xfrm>
            <a:off x="0" y="646615"/>
            <a:ext cx="9144000" cy="562074"/>
          </a:xfrm>
          <a:prstGeom prst="rect">
            <a:avLst/>
          </a:prstGeom>
          <a:solidFill>
            <a:srgbClr val="002060"/>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dirty="0">
                <a:solidFill>
                  <a:schemeClr val="bg1"/>
                </a:solidFill>
                <a:latin typeface="Century Gothic" panose="020B0502020202020204" pitchFamily="34" charset="0"/>
              </a:rPr>
              <a:t>  Benefit of Effective Written Communication</a:t>
            </a:r>
            <a:br>
              <a:rPr lang="en-US" sz="3000" dirty="0">
                <a:solidFill>
                  <a:srgbClr val="002060"/>
                </a:solidFill>
                <a:latin typeface="Century Gothic" panose="020B0502020202020204" pitchFamily="34" charset="0"/>
              </a:rPr>
            </a:br>
            <a:endParaRPr lang="en-GB" sz="3000" dirty="0">
              <a:solidFill>
                <a:srgbClr val="002060"/>
              </a:solidFill>
              <a:latin typeface="Century Gothic" panose="020B0502020202020204" pitchFamily="34" charset="0"/>
            </a:endParaRPr>
          </a:p>
        </p:txBody>
      </p:sp>
      <p:pic>
        <p:nvPicPr>
          <p:cNvPr id="38" name="Picture 37">
            <a:extLst>
              <a:ext uri="{FF2B5EF4-FFF2-40B4-BE49-F238E27FC236}">
                <a16:creationId xmlns:a16="http://schemas.microsoft.com/office/drawing/2014/main" id="{831D6C20-917B-4A9C-B680-4292560C8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88" y="1718943"/>
            <a:ext cx="3819813" cy="2148645"/>
          </a:xfrm>
          <a:prstGeom prst="rect">
            <a:avLst/>
          </a:prstGeom>
        </p:spPr>
      </p:pic>
      <p:sp>
        <p:nvSpPr>
          <p:cNvPr id="39" name="Slide Number Placeholder 38">
            <a:extLst>
              <a:ext uri="{FF2B5EF4-FFF2-40B4-BE49-F238E27FC236}">
                <a16:creationId xmlns:a16="http://schemas.microsoft.com/office/drawing/2014/main" id="{5CA6BEE3-EB51-4DFD-897D-32CF394301E3}"/>
              </a:ext>
            </a:extLst>
          </p:cNvPr>
          <p:cNvSpPr>
            <a:spLocks noGrp="1"/>
          </p:cNvSpPr>
          <p:nvPr>
            <p:ph type="sldNum" sz="quarter" idx="12"/>
          </p:nvPr>
        </p:nvSpPr>
        <p:spPr/>
        <p:txBody>
          <a:bodyPr/>
          <a:lstStyle/>
          <a:p>
            <a:fld id="{3E644C97-CFD8-4B1A-9809-75060EC224F7}" type="slidenum">
              <a:rPr lang="zh-CN" altLang="en-US" smtClean="0"/>
              <a:t>17</a:t>
            </a:fld>
            <a:endParaRPr lang="zh-CN" altLang="en-US"/>
          </a:p>
        </p:txBody>
      </p:sp>
    </p:spTree>
    <p:extLst>
      <p:ext uri="{BB962C8B-B14F-4D97-AF65-F5344CB8AC3E}">
        <p14:creationId xmlns:p14="http://schemas.microsoft.com/office/powerpoint/2010/main" val="6886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0-#ppt_w/2"/>
                                          </p:val>
                                        </p:tav>
                                        <p:tav tm="100000">
                                          <p:val>
                                            <p:strVal val="#ppt_x"/>
                                          </p:val>
                                        </p:tav>
                                      </p:tavLst>
                                    </p:anim>
                                    <p:anim calcmode="lin" valueType="num">
                                      <p:cBhvr additive="base">
                                        <p:cTn id="13"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40000"/>
          </a:schemeClr>
        </a:solidFill>
        <a:effectLst/>
      </p:bgPr>
    </p:bg>
    <p:spTree>
      <p:nvGrpSpPr>
        <p:cNvPr id="1" name=""/>
        <p:cNvGrpSpPr/>
        <p:nvPr/>
      </p:nvGrpSpPr>
      <p:grpSpPr>
        <a:xfrm>
          <a:off x="0" y="0"/>
          <a:ext cx="0" cy="0"/>
          <a:chOff x="0" y="0"/>
          <a:chExt cx="0" cy="0"/>
        </a:xfrm>
      </p:grpSpPr>
      <p:sp>
        <p:nvSpPr>
          <p:cNvPr id="1048817" name="椭圆 11"/>
          <p:cNvSpPr/>
          <p:nvPr/>
        </p:nvSpPr>
        <p:spPr>
          <a:xfrm>
            <a:off x="3910905" y="1031364"/>
            <a:ext cx="1322190" cy="1322190"/>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4670173" y="5784047"/>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4258322" y="5598014"/>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2" name="文本框 15"/>
          <p:cNvSpPr txBox="1"/>
          <p:nvPr/>
        </p:nvSpPr>
        <p:spPr>
          <a:xfrm>
            <a:off x="3888471" y="1400071"/>
            <a:ext cx="1367057" cy="584775"/>
          </a:xfrm>
          <a:prstGeom prst="rect">
            <a:avLst/>
          </a:prstGeom>
          <a:noFill/>
          <a:ln w="9525">
            <a:noFill/>
          </a:ln>
        </p:spPr>
        <p:txBody>
          <a:bodyPr wrap="square" anchor="t">
            <a:spAutoFit/>
          </a:bodyPr>
          <a:lstStyle/>
          <a:p>
            <a:pPr algn="ctr"/>
            <a:r>
              <a:rPr lang="en-US" altLang="zh-CN" sz="3200" b="1" dirty="0">
                <a:solidFill>
                  <a:schemeClr val="bg1"/>
                </a:solidFill>
                <a:ea typeface="宋体" panose="02010600030101010101" pitchFamily="2" charset="-122"/>
                <a:cs typeface="Calibri" panose="020F0502020204030204" pitchFamily="34" charset="0"/>
              </a:rPr>
              <a:t>05</a:t>
            </a:r>
            <a:endParaRPr lang="zh-CN" altLang="en-US" sz="3200" b="1" dirty="0">
              <a:solidFill>
                <a:schemeClr val="bg1"/>
              </a:solidFill>
              <a:ea typeface="宋体" panose="02010600030101010101" pitchFamily="2" charset="-122"/>
              <a:cs typeface="Calibri" panose="020F0502020204030204" pitchFamily="34" charset="0"/>
            </a:endParaRPr>
          </a:p>
        </p:txBody>
      </p:sp>
      <p:sp>
        <p:nvSpPr>
          <p:cNvPr id="11" name="TextBox 9">
            <a:extLst>
              <a:ext uri="{FF2B5EF4-FFF2-40B4-BE49-F238E27FC236}">
                <a16:creationId xmlns:a16="http://schemas.microsoft.com/office/drawing/2014/main" id="{0E4A359D-3EB4-4EF8-8682-E935086AE98D}"/>
              </a:ext>
            </a:extLst>
          </p:cNvPr>
          <p:cNvSpPr txBox="1"/>
          <p:nvPr/>
        </p:nvSpPr>
        <p:spPr>
          <a:xfrm>
            <a:off x="845951" y="3031998"/>
            <a:ext cx="7405664" cy="1107996"/>
          </a:xfrm>
          <a:prstGeom prst="rect">
            <a:avLst/>
          </a:prstGeom>
          <a:solidFill>
            <a:srgbClr val="002060"/>
          </a:solidFill>
          <a:ln>
            <a:noFill/>
          </a:ln>
        </p:spPr>
        <p:txBody>
          <a:bodyPr wrap="square" rtlCol="0">
            <a:spAutoFit/>
          </a:bodyPr>
          <a:lstStyle/>
          <a:p>
            <a:pPr algn="ctr"/>
            <a:r>
              <a:rPr lang="en-GB" sz="3300" dirty="0">
                <a:solidFill>
                  <a:schemeClr val="bg1"/>
                </a:solidFill>
                <a:latin typeface="Century Gothic" panose="020B0502020202020204" pitchFamily="34" charset="0"/>
              </a:rPr>
              <a:t>IMPEDIMENTS TO EFFECTIVE </a:t>
            </a:r>
          </a:p>
          <a:p>
            <a:pPr algn="ctr"/>
            <a:r>
              <a:rPr lang="en-GB" sz="3300" dirty="0">
                <a:solidFill>
                  <a:schemeClr val="bg1"/>
                </a:solidFill>
                <a:latin typeface="Century Gothic" panose="020B0502020202020204" pitchFamily="34" charset="0"/>
              </a:rPr>
              <a:t>ORAL &amp; WRITTEN COMMUNICATION</a:t>
            </a:r>
          </a:p>
        </p:txBody>
      </p:sp>
      <p:sp>
        <p:nvSpPr>
          <p:cNvPr id="19" name="椭圆 6">
            <a:extLst>
              <a:ext uri="{FF2B5EF4-FFF2-40B4-BE49-F238E27FC236}">
                <a16:creationId xmlns:a16="http://schemas.microsoft.com/office/drawing/2014/main" id="{4DB8BDD7-9B27-421B-BF49-0525869567FF}"/>
              </a:ext>
            </a:extLst>
          </p:cNvPr>
          <p:cNvSpPr/>
          <p:nvPr/>
        </p:nvSpPr>
        <p:spPr>
          <a:xfrm>
            <a:off x="4548783" y="5469330"/>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4425883" y="5785379"/>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4963563" y="5658639"/>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cxnSp>
        <p:nvCxnSpPr>
          <p:cNvPr id="25" name="Straight Connector 24">
            <a:extLst>
              <a:ext uri="{FF2B5EF4-FFF2-40B4-BE49-F238E27FC236}">
                <a16:creationId xmlns:a16="http://schemas.microsoft.com/office/drawing/2014/main" id="{544F3D5E-C154-4CC6-9A66-F6990B3B14C2}"/>
              </a:ext>
            </a:extLst>
          </p:cNvPr>
          <p:cNvCxnSpPr>
            <a:cxnSpLocks/>
          </p:cNvCxnSpPr>
          <p:nvPr/>
        </p:nvCxnSpPr>
        <p:spPr>
          <a:xfrm flipH="1">
            <a:off x="8362950" y="3497126"/>
            <a:ext cx="647700"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6B87443D-4C01-4819-890F-B3C9AB8EB7C2}"/>
              </a:ext>
            </a:extLst>
          </p:cNvPr>
          <p:cNvCxnSpPr>
            <a:cxnSpLocks/>
          </p:cNvCxnSpPr>
          <p:nvPr/>
        </p:nvCxnSpPr>
        <p:spPr>
          <a:xfrm flipH="1">
            <a:off x="209550" y="3527153"/>
            <a:ext cx="571500" cy="0"/>
          </a:xfrm>
          <a:prstGeom prst="line">
            <a:avLst/>
          </a:prstGeom>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2F115B61-A18E-40B5-BA80-2839E7397A0B}"/>
              </a:ext>
            </a:extLst>
          </p:cNvPr>
          <p:cNvSpPr/>
          <p:nvPr/>
        </p:nvSpPr>
        <p:spPr>
          <a:xfrm>
            <a:off x="583196" y="4533571"/>
            <a:ext cx="7977605" cy="646331"/>
          </a:xfrm>
          <a:prstGeom prst="rect">
            <a:avLst/>
          </a:prstGeom>
        </p:spPr>
        <p:txBody>
          <a:bodyPr wrap="square">
            <a:spAutoFit/>
          </a:bodyPr>
          <a:lstStyle/>
          <a:p>
            <a:pPr algn="ctr"/>
            <a:r>
              <a:rPr lang="en-GB" b="1" dirty="0">
                <a:solidFill>
                  <a:srgbClr val="C00000"/>
                </a:solidFill>
                <a:latin typeface="Century Gothic" panose="020B0502020202020204" pitchFamily="34" charset="0"/>
                <a:ea typeface="Calibri" panose="020F0502020204030204" pitchFamily="34" charset="0"/>
                <a:cs typeface="SimSun" panose="02010600030101010101" pitchFamily="2" charset="-122"/>
              </a:rPr>
              <a:t>Court employees face a lot of challenges in their work. Identifiable impediments to effective communication includes</a:t>
            </a:r>
            <a:endParaRPr lang="en-GB" b="1" dirty="0">
              <a:solidFill>
                <a:srgbClr val="C00000"/>
              </a:solidFill>
              <a:latin typeface="Century Gothic" panose="020B0502020202020204" pitchFamily="34" charset="0"/>
            </a:endParaRPr>
          </a:p>
        </p:txBody>
      </p:sp>
      <p:sp>
        <p:nvSpPr>
          <p:cNvPr id="9" name="Slide Number Placeholder 8">
            <a:extLst>
              <a:ext uri="{FF2B5EF4-FFF2-40B4-BE49-F238E27FC236}">
                <a16:creationId xmlns:a16="http://schemas.microsoft.com/office/drawing/2014/main" id="{BDCAD7F8-3966-446A-8490-42C373B76EF0}"/>
              </a:ext>
            </a:extLst>
          </p:cNvPr>
          <p:cNvSpPr>
            <a:spLocks noGrp="1"/>
          </p:cNvSpPr>
          <p:nvPr>
            <p:ph type="sldNum" sz="quarter" idx="12"/>
          </p:nvPr>
        </p:nvSpPr>
        <p:spPr/>
        <p:txBody>
          <a:bodyPr/>
          <a:lstStyle/>
          <a:p>
            <a:fld id="{3E644C97-CFD8-4B1A-9809-75060EC224F7}" type="slidenum">
              <a:rPr lang="zh-CN" altLang="en-US" smtClean="0"/>
              <a:t>18</a:t>
            </a:fld>
            <a:endParaRPr lang="zh-CN" altLang="en-US"/>
          </a:p>
        </p:txBody>
      </p:sp>
    </p:spTree>
    <p:extLst>
      <p:ext uri="{BB962C8B-B14F-4D97-AF65-F5344CB8AC3E}">
        <p14:creationId xmlns:p14="http://schemas.microsoft.com/office/powerpoint/2010/main" val="360779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C19882BF-604E-45FE-AB1F-89B639978339}"/>
              </a:ext>
            </a:extLst>
          </p:cNvPr>
          <p:cNvCxnSpPr>
            <a:cxnSpLocks/>
            <a:stCxn id="12" idx="2"/>
            <a:endCxn id="26" idx="0"/>
          </p:cNvCxnSpPr>
          <p:nvPr/>
        </p:nvCxnSpPr>
        <p:spPr>
          <a:xfrm flipH="1">
            <a:off x="2314733" y="1635582"/>
            <a:ext cx="230" cy="2782784"/>
          </a:xfrm>
          <a:prstGeom prst="line">
            <a:avLst/>
          </a:prstGeom>
        </p:spPr>
        <p:style>
          <a:lnRef idx="1">
            <a:schemeClr val="dk1"/>
          </a:lnRef>
          <a:fillRef idx="0">
            <a:schemeClr val="dk1"/>
          </a:fillRef>
          <a:effectRef idx="0">
            <a:schemeClr val="dk1"/>
          </a:effectRef>
          <a:fontRef idx="minor">
            <a:schemeClr val="tx1"/>
          </a:fontRef>
        </p:style>
      </p:cxnSp>
      <p:sp>
        <p:nvSpPr>
          <p:cNvPr id="10" name="모서리가 둥근 직사각형 445">
            <a:extLst>
              <a:ext uri="{FF2B5EF4-FFF2-40B4-BE49-F238E27FC236}">
                <a16:creationId xmlns:a16="http://schemas.microsoft.com/office/drawing/2014/main" id="{9331907C-42B5-4A09-B46B-4873E0427E74}"/>
              </a:ext>
            </a:extLst>
          </p:cNvPr>
          <p:cNvSpPr/>
          <p:nvPr/>
        </p:nvSpPr>
        <p:spPr bwMode="auto">
          <a:xfrm>
            <a:off x="167548" y="2577581"/>
            <a:ext cx="4352835" cy="920750"/>
          </a:xfrm>
          <a:prstGeom prst="roundRect">
            <a:avLst>
              <a:gd name="adj" fmla="val 4658"/>
            </a:avLst>
          </a:prstGeom>
          <a:solidFill>
            <a:srgbClr val="C0000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1" name="모서리가 둥근 직사각형 450">
            <a:extLst>
              <a:ext uri="{FF2B5EF4-FFF2-40B4-BE49-F238E27FC236}">
                <a16:creationId xmlns:a16="http://schemas.microsoft.com/office/drawing/2014/main" id="{BBA19F72-2994-4260-93FA-CB6F9F50CFAE}"/>
              </a:ext>
            </a:extLst>
          </p:cNvPr>
          <p:cNvSpPr/>
          <p:nvPr/>
        </p:nvSpPr>
        <p:spPr bwMode="auto">
          <a:xfrm>
            <a:off x="154412" y="4329465"/>
            <a:ext cx="4411579" cy="1572016"/>
          </a:xfrm>
          <a:prstGeom prst="roundRect">
            <a:avLst>
              <a:gd name="adj" fmla="val 4658"/>
            </a:avLst>
          </a:prstGeom>
          <a:solidFill>
            <a:srgbClr val="00206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2" name="모서리가 둥근 직사각형 438">
            <a:extLst>
              <a:ext uri="{FF2B5EF4-FFF2-40B4-BE49-F238E27FC236}">
                <a16:creationId xmlns:a16="http://schemas.microsoft.com/office/drawing/2014/main" id="{7FBC5173-C2B2-44A5-AB5C-51A7E45518FD}"/>
              </a:ext>
            </a:extLst>
          </p:cNvPr>
          <p:cNvSpPr/>
          <p:nvPr/>
        </p:nvSpPr>
        <p:spPr bwMode="auto">
          <a:xfrm>
            <a:off x="109173" y="713244"/>
            <a:ext cx="4411579" cy="922338"/>
          </a:xfrm>
          <a:prstGeom prst="roundRect">
            <a:avLst>
              <a:gd name="adj" fmla="val 4658"/>
            </a:avLst>
          </a:prstGeom>
          <a:solidFill>
            <a:schemeClr val="accent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grpSp>
        <p:nvGrpSpPr>
          <p:cNvPr id="35" name="Group 34">
            <a:extLst>
              <a:ext uri="{FF2B5EF4-FFF2-40B4-BE49-F238E27FC236}">
                <a16:creationId xmlns:a16="http://schemas.microsoft.com/office/drawing/2014/main" id="{85DBF047-197F-4247-9C94-D7FBA8424B69}"/>
              </a:ext>
            </a:extLst>
          </p:cNvPr>
          <p:cNvGrpSpPr/>
          <p:nvPr/>
        </p:nvGrpSpPr>
        <p:grpSpPr>
          <a:xfrm>
            <a:off x="5747841" y="1249284"/>
            <a:ext cx="3286986" cy="3253088"/>
            <a:chOff x="138885" y="692901"/>
            <a:chExt cx="4289099" cy="4244867"/>
          </a:xfrm>
        </p:grpSpPr>
        <p:sp>
          <p:nvSpPr>
            <p:cNvPr id="4" name="Freeform 25">
              <a:extLst>
                <a:ext uri="{FF2B5EF4-FFF2-40B4-BE49-F238E27FC236}">
                  <a16:creationId xmlns:a16="http://schemas.microsoft.com/office/drawing/2014/main" id="{F73E03D1-FB4F-429C-B29B-4C5065FBFDF1}"/>
                </a:ext>
              </a:extLst>
            </p:cNvPr>
            <p:cNvSpPr/>
            <p:nvPr/>
          </p:nvSpPr>
          <p:spPr bwMode="auto">
            <a:xfrm>
              <a:off x="138885" y="2684935"/>
              <a:ext cx="842964"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02B3C5"/>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Freeform 25">
              <a:extLst>
                <a:ext uri="{FF2B5EF4-FFF2-40B4-BE49-F238E27FC236}">
                  <a16:creationId xmlns:a16="http://schemas.microsoft.com/office/drawing/2014/main" id="{267D1474-E188-44A7-BEC0-2F3EAC954958}"/>
                </a:ext>
              </a:extLst>
            </p:cNvPr>
            <p:cNvSpPr/>
            <p:nvPr/>
          </p:nvSpPr>
          <p:spPr bwMode="auto">
            <a:xfrm rot="14549685">
              <a:off x="2666911" y="3572970"/>
              <a:ext cx="935021"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0747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6" name="Freeform 25">
              <a:extLst>
                <a:ext uri="{FF2B5EF4-FFF2-40B4-BE49-F238E27FC236}">
                  <a16:creationId xmlns:a16="http://schemas.microsoft.com/office/drawing/2014/main" id="{C190538F-27A2-4E1E-A41E-A5CDDDB399F8}"/>
                </a:ext>
              </a:extLst>
            </p:cNvPr>
            <p:cNvSpPr/>
            <p:nvPr/>
          </p:nvSpPr>
          <p:spPr bwMode="auto">
            <a:xfrm rot="7202387">
              <a:off x="2389265" y="884989"/>
              <a:ext cx="842963" cy="149066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FBF53"/>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모서리가 둥근 직사각형 236">
              <a:extLst>
                <a:ext uri="{FF2B5EF4-FFF2-40B4-BE49-F238E27FC236}">
                  <a16:creationId xmlns:a16="http://schemas.microsoft.com/office/drawing/2014/main" id="{F852088D-E2EC-4FEC-8DBD-0F0EFB8336D7}"/>
                </a:ext>
              </a:extLst>
            </p:cNvPr>
            <p:cNvSpPr/>
            <p:nvPr/>
          </p:nvSpPr>
          <p:spPr bwMode="auto">
            <a:xfrm>
              <a:off x="646190" y="1342189"/>
              <a:ext cx="3078163" cy="3036888"/>
            </a:xfrm>
            <a:prstGeom prst="roundRect">
              <a:avLst>
                <a:gd name="adj" fmla="val 5110"/>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3" name="Freeform 49">
              <a:extLst>
                <a:ext uri="{FF2B5EF4-FFF2-40B4-BE49-F238E27FC236}">
                  <a16:creationId xmlns:a16="http://schemas.microsoft.com/office/drawing/2014/main" id="{8BBC9250-CC4A-46F8-AEB3-87B757CA02D2}"/>
                </a:ext>
              </a:extLst>
            </p:cNvPr>
            <p:cNvSpPr/>
            <p:nvPr/>
          </p:nvSpPr>
          <p:spPr bwMode="auto">
            <a:xfrm rot="7202387">
              <a:off x="850184" y="1092158"/>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chemeClr val="accent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4" name="Freeform 49">
              <a:extLst>
                <a:ext uri="{FF2B5EF4-FFF2-40B4-BE49-F238E27FC236}">
                  <a16:creationId xmlns:a16="http://schemas.microsoft.com/office/drawing/2014/main" id="{1C0D52A6-DD1D-44E7-B09C-37F8E32F2805}"/>
                </a:ext>
              </a:extLst>
            </p:cNvPr>
            <p:cNvSpPr/>
            <p:nvPr/>
          </p:nvSpPr>
          <p:spPr bwMode="auto">
            <a:xfrm rot="14549685">
              <a:off x="2974627" y="2933225"/>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C0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5" name="Freeform 49">
              <a:extLst>
                <a:ext uri="{FF2B5EF4-FFF2-40B4-BE49-F238E27FC236}">
                  <a16:creationId xmlns:a16="http://schemas.microsoft.com/office/drawing/2014/main" id="{603D030C-E637-45F0-BDAA-836CF49888B8}"/>
                </a:ext>
              </a:extLst>
            </p:cNvPr>
            <p:cNvSpPr/>
            <p:nvPr/>
          </p:nvSpPr>
          <p:spPr bwMode="auto">
            <a:xfrm>
              <a:off x="189819" y="3883668"/>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7" name="직사각형 402">
              <a:extLst>
                <a:ext uri="{FF2B5EF4-FFF2-40B4-BE49-F238E27FC236}">
                  <a16:creationId xmlns:a16="http://schemas.microsoft.com/office/drawing/2014/main" id="{14517033-90E3-4B5D-8484-E2F46EBFAC2F}"/>
                </a:ext>
              </a:extLst>
            </p:cNvPr>
            <p:cNvSpPr/>
            <p:nvPr/>
          </p:nvSpPr>
          <p:spPr bwMode="auto">
            <a:xfrm>
              <a:off x="1083582" y="4315093"/>
              <a:ext cx="243656" cy="276998"/>
            </a:xfrm>
            <a:prstGeom prst="rect">
              <a:avLst/>
            </a:prstGeom>
            <a:scene3d>
              <a:camera prst="orthographicFront"/>
              <a:lightRig rig="threePt" dir="t"/>
            </a:scene3d>
            <a:sp3d>
              <a:bevelT w="114300" prst="hardEdge"/>
            </a:sp3d>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solidFill>
                    <a:prstClr val="white"/>
                  </a:solidFill>
                  <a:effectLst/>
                  <a:uLnTx/>
                  <a:uFillTx/>
                  <a:ea typeface="微软雅黑" panose="020B0503020204020204" pitchFamily="34" charset="-122"/>
                  <a:cs typeface="+mn-ea"/>
                  <a:sym typeface="Arial" panose="020B0604020202020204" pitchFamily="34" charset="0"/>
                </a:rPr>
                <a:t>03</a:t>
              </a:r>
            </a:p>
          </p:txBody>
        </p:sp>
        <p:sp>
          <p:nvSpPr>
            <p:cNvPr id="16" name="직사각형 401">
              <a:extLst>
                <a:ext uri="{FF2B5EF4-FFF2-40B4-BE49-F238E27FC236}">
                  <a16:creationId xmlns:a16="http://schemas.microsoft.com/office/drawing/2014/main" id="{DCA3DAC8-9DB5-419D-A3F3-2F2511AB8ADD}"/>
                </a:ext>
              </a:extLst>
            </p:cNvPr>
            <p:cNvSpPr/>
            <p:nvPr/>
          </p:nvSpPr>
          <p:spPr bwMode="auto">
            <a:xfrm>
              <a:off x="1275295" y="1576984"/>
              <a:ext cx="594243" cy="361449"/>
            </a:xfrm>
            <a:prstGeom prst="rect">
              <a:avLst/>
            </a:prstGeom>
            <a:scene3d>
              <a:camera prst="orthographicFront"/>
              <a:lightRig rig="threePt" dir="t"/>
            </a:scene3d>
            <a:sp3d>
              <a:bevelT w="114300" prst="hardEdge"/>
            </a:sp3d>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effectLst/>
                  <a:uLnTx/>
                  <a:uFillTx/>
                  <a:ea typeface="微软雅黑" panose="020B0503020204020204" pitchFamily="34" charset="-122"/>
                  <a:cs typeface="+mn-ea"/>
                  <a:sym typeface="Arial" panose="020B0604020202020204" pitchFamily="34" charset="0"/>
                </a:rPr>
                <a:t>01</a:t>
              </a:r>
            </a:p>
          </p:txBody>
        </p:sp>
        <p:sp>
          <p:nvSpPr>
            <p:cNvPr id="18" name="직사각형 403">
              <a:extLst>
                <a:ext uri="{FF2B5EF4-FFF2-40B4-BE49-F238E27FC236}">
                  <a16:creationId xmlns:a16="http://schemas.microsoft.com/office/drawing/2014/main" id="{F2163842-DD87-442F-A32E-41C860C30966}"/>
                </a:ext>
              </a:extLst>
            </p:cNvPr>
            <p:cNvSpPr/>
            <p:nvPr/>
          </p:nvSpPr>
          <p:spPr bwMode="auto">
            <a:xfrm>
              <a:off x="3789899" y="3202883"/>
              <a:ext cx="243656" cy="276998"/>
            </a:xfrm>
            <a:prstGeom prst="rect">
              <a:avLst/>
            </a:prstGeom>
            <a:scene3d>
              <a:camera prst="orthographicFront"/>
              <a:lightRig rig="threePt" dir="t"/>
            </a:scene3d>
            <a:sp3d>
              <a:bevelT w="114300" prst="hardEdge"/>
            </a:sp3d>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solidFill>
                    <a:prstClr val="white"/>
                  </a:solidFill>
                  <a:effectLst/>
                  <a:uLnTx/>
                  <a:uFillTx/>
                  <a:ea typeface="微软雅黑" panose="020B0503020204020204" pitchFamily="34" charset="-122"/>
                  <a:cs typeface="+mn-ea"/>
                  <a:sym typeface="Arial" panose="020B0604020202020204" pitchFamily="34" charset="0"/>
                </a:rPr>
                <a:t>02</a:t>
              </a:r>
            </a:p>
          </p:txBody>
        </p:sp>
        <p:sp>
          <p:nvSpPr>
            <p:cNvPr id="19" name="직사각형 399">
              <a:extLst>
                <a:ext uri="{FF2B5EF4-FFF2-40B4-BE49-F238E27FC236}">
                  <a16:creationId xmlns:a16="http://schemas.microsoft.com/office/drawing/2014/main" id="{C065DF58-6D30-4C9B-96C5-BB0A5548848C}"/>
                </a:ext>
              </a:extLst>
            </p:cNvPr>
            <p:cNvSpPr/>
            <p:nvPr/>
          </p:nvSpPr>
          <p:spPr bwMode="auto">
            <a:xfrm>
              <a:off x="1299930" y="2196476"/>
              <a:ext cx="2014739" cy="827316"/>
            </a:xfrm>
            <a:prstGeom prst="rect">
              <a:avLst/>
            </a:prstGeom>
            <a:scene3d>
              <a:camera prst="orthographicFront"/>
              <a:lightRig rig="threePt" dir="t"/>
            </a:scene3d>
            <a:sp3d>
              <a:bevelT w="114300" prst="hardEdge"/>
            </a:sp3d>
          </p:spPr>
          <p:txBody>
            <a:bodyPr wrap="none">
              <a:spAutoFit/>
            </a:bodyPr>
            <a:lstStyle/>
            <a:p>
              <a:pPr marL="0" marR="0" lvl="0" indent="0" algn="l" defTabSz="1216660" rtl="0" eaLnBrk="1" fontAlgn="auto" latinLnBrk="0" hangingPunct="1">
                <a:lnSpc>
                  <a:spcPct val="100000"/>
                </a:lnSpc>
                <a:spcBef>
                  <a:spcPct val="20000"/>
                </a:spcBef>
                <a:spcAft>
                  <a:spcPts val="0"/>
                </a:spcAft>
                <a:buClrTx/>
                <a:buSzTx/>
                <a:buFontTx/>
                <a:buNone/>
              </a:pPr>
              <a:r>
                <a:rPr kumimoji="0" lang="en-US" altLang="ko-KR" sz="1600" b="1" i="0" u="none" strike="noStrike" kern="1200" cap="none" spc="0" normalizeH="0" baseline="0" noProof="0" dirty="0">
                  <a:ln>
                    <a:noFill/>
                  </a:ln>
                  <a:solidFill>
                    <a:srgbClr val="002060"/>
                  </a:solidFill>
                  <a:effectLst/>
                  <a:uLnTx/>
                  <a:uFillTx/>
                  <a:ea typeface="+mn-ea"/>
                  <a:cs typeface="+mn-ea"/>
                  <a:sym typeface="Arial" panose="020B0604020202020204" pitchFamily="34" charset="0"/>
                </a:rPr>
                <a:t>IMPEDIMENTS</a:t>
              </a:r>
            </a:p>
            <a:p>
              <a:pPr marL="0" marR="0" lvl="0" indent="0" algn="ctr" defTabSz="1216660" rtl="0" eaLnBrk="1" fontAlgn="auto" latinLnBrk="0" hangingPunct="1">
                <a:lnSpc>
                  <a:spcPct val="100000"/>
                </a:lnSpc>
                <a:spcBef>
                  <a:spcPct val="20000"/>
                </a:spcBef>
                <a:spcAft>
                  <a:spcPts val="0"/>
                </a:spcAft>
                <a:buClrTx/>
                <a:buSzTx/>
                <a:buFontTx/>
                <a:buNone/>
              </a:pPr>
              <a:r>
                <a:rPr lang="en-US" altLang="ko-KR" sz="1600" b="1" dirty="0">
                  <a:solidFill>
                    <a:srgbClr val="002060"/>
                  </a:solidFill>
                  <a:cs typeface="+mn-ea"/>
                  <a:sym typeface="Arial" panose="020B0604020202020204" pitchFamily="34" charset="0"/>
                </a:rPr>
                <a:t>to</a:t>
              </a:r>
              <a:endParaRPr kumimoji="0" lang="ko-KR" altLang="en-US" sz="1600" b="1" i="0" u="none" strike="noStrike" kern="1200" cap="none" spc="0" normalizeH="0" baseline="0" noProof="0" dirty="0">
                <a:ln>
                  <a:noFill/>
                </a:ln>
                <a:solidFill>
                  <a:srgbClr val="002060"/>
                </a:solidFill>
                <a:effectLst/>
                <a:uLnTx/>
                <a:uFillTx/>
                <a:ea typeface="+mn-ea"/>
                <a:cs typeface="+mn-ea"/>
                <a:sym typeface="Arial" panose="020B0604020202020204" pitchFamily="34" charset="0"/>
              </a:endParaRPr>
            </a:p>
          </p:txBody>
        </p:sp>
        <p:sp>
          <p:nvSpPr>
            <p:cNvPr id="20" name="직사각형 400">
              <a:extLst>
                <a:ext uri="{FF2B5EF4-FFF2-40B4-BE49-F238E27FC236}">
                  <a16:creationId xmlns:a16="http://schemas.microsoft.com/office/drawing/2014/main" id="{011910A5-CBEE-4827-B1FD-64E0783F4FDA}"/>
                </a:ext>
              </a:extLst>
            </p:cNvPr>
            <p:cNvSpPr/>
            <p:nvPr/>
          </p:nvSpPr>
          <p:spPr>
            <a:xfrm>
              <a:off x="1350206" y="2958674"/>
              <a:ext cx="1755400" cy="843380"/>
            </a:xfrm>
            <a:prstGeom prst="rect">
              <a:avLst/>
            </a:prstGeom>
            <a:noFill/>
            <a:ln w="9525">
              <a:noFill/>
            </a:ln>
            <a:scene3d>
              <a:camera prst="orthographicFront"/>
              <a:lightRig rig="threePt" dir="t"/>
            </a:scene3d>
            <a:sp3d>
              <a:bevelT w="114300" prst="hardEdge"/>
            </a:sp3d>
          </p:spPr>
          <p:txBody>
            <a:bodyPr wrap="square" lIns="0" tIns="0" rIns="0" bIns="0" anchor="ctr">
              <a:spAutoFit/>
            </a:bodyPr>
            <a:lstStyle/>
            <a:p>
              <a:pPr algn="ctr"/>
              <a:r>
                <a:rPr lang="en-GB" sz="1400" b="1" dirty="0">
                  <a:solidFill>
                    <a:srgbClr val="002060"/>
                  </a:solidFill>
                </a:rPr>
                <a:t>Effective Oral &amp; Written Communication</a:t>
              </a:r>
            </a:p>
          </p:txBody>
        </p:sp>
      </p:grpSp>
      <p:sp>
        <p:nvSpPr>
          <p:cNvPr id="22" name="TextBox 13">
            <a:extLst>
              <a:ext uri="{FF2B5EF4-FFF2-40B4-BE49-F238E27FC236}">
                <a16:creationId xmlns:a16="http://schemas.microsoft.com/office/drawing/2014/main" id="{B407B795-40FF-45F2-BAC3-22135BF64579}"/>
              </a:ext>
            </a:extLst>
          </p:cNvPr>
          <p:cNvSpPr txBox="1"/>
          <p:nvPr/>
        </p:nvSpPr>
        <p:spPr>
          <a:xfrm>
            <a:off x="269949" y="888761"/>
            <a:ext cx="4218610" cy="553998"/>
          </a:xfrm>
          <a:prstGeom prst="rect">
            <a:avLst/>
          </a:prstGeom>
          <a:noFill/>
          <a:ln w="9525">
            <a:noFill/>
          </a:ln>
        </p:spPr>
        <p:txBody>
          <a:bodyPr wrap="square" lIns="0" tIns="0" rIns="0" bIns="0" anchor="t">
            <a:spAutoFit/>
          </a:bodyPr>
          <a:lstStyle/>
          <a:p>
            <a:pPr lvl="0" algn="ctr"/>
            <a:r>
              <a:rPr lang="en-GB" dirty="0">
                <a:latin typeface="Century Gothic" panose="020B0502020202020204" pitchFamily="34" charset="0"/>
              </a:rPr>
              <a:t>The use of complex and technical terms in communication</a:t>
            </a:r>
          </a:p>
        </p:txBody>
      </p:sp>
      <p:sp>
        <p:nvSpPr>
          <p:cNvPr id="24" name="TextBox 13">
            <a:extLst>
              <a:ext uri="{FF2B5EF4-FFF2-40B4-BE49-F238E27FC236}">
                <a16:creationId xmlns:a16="http://schemas.microsoft.com/office/drawing/2014/main" id="{BB277F65-BE08-4545-80AC-E73927910945}"/>
              </a:ext>
            </a:extLst>
          </p:cNvPr>
          <p:cNvSpPr txBox="1"/>
          <p:nvPr/>
        </p:nvSpPr>
        <p:spPr>
          <a:xfrm>
            <a:off x="327955" y="2676840"/>
            <a:ext cx="4032019" cy="553998"/>
          </a:xfrm>
          <a:prstGeom prst="rect">
            <a:avLst/>
          </a:prstGeom>
          <a:noFill/>
          <a:ln w="9525">
            <a:noFill/>
          </a:ln>
        </p:spPr>
        <p:txBody>
          <a:bodyPr wrap="square" lIns="0" tIns="0" rIns="0" bIns="0" anchor="t">
            <a:spAutoFit/>
          </a:bodyPr>
          <a:lstStyle/>
          <a:p>
            <a:pPr lvl="0" algn="ctr"/>
            <a:r>
              <a:rPr lang="en-GB" dirty="0">
                <a:solidFill>
                  <a:schemeClr val="bg1"/>
                </a:solidFill>
                <a:latin typeface="Century Gothic" panose="020B0502020202020204" pitchFamily="34" charset="0"/>
              </a:rPr>
              <a:t>Lack of proper understanding of what is to be communicated</a:t>
            </a:r>
          </a:p>
        </p:txBody>
      </p:sp>
      <p:sp>
        <p:nvSpPr>
          <p:cNvPr id="26" name="TextBox 13">
            <a:extLst>
              <a:ext uri="{FF2B5EF4-FFF2-40B4-BE49-F238E27FC236}">
                <a16:creationId xmlns:a16="http://schemas.microsoft.com/office/drawing/2014/main" id="{B5FD615E-4338-4772-BD89-2FA0421AFE72}"/>
              </a:ext>
            </a:extLst>
          </p:cNvPr>
          <p:cNvSpPr txBox="1"/>
          <p:nvPr/>
        </p:nvSpPr>
        <p:spPr>
          <a:xfrm>
            <a:off x="154412" y="4418366"/>
            <a:ext cx="4320642" cy="1600438"/>
          </a:xfrm>
          <a:prstGeom prst="rect">
            <a:avLst/>
          </a:prstGeom>
          <a:noFill/>
          <a:ln w="9525">
            <a:noFill/>
          </a:ln>
        </p:spPr>
        <p:txBody>
          <a:bodyPr wrap="square" lIns="0" tIns="0" rIns="0" bIns="0" anchor="t">
            <a:spAutoFit/>
          </a:bodyPr>
          <a:lstStyle/>
          <a:p>
            <a:pPr lvl="0" algn="ctr"/>
            <a:r>
              <a:rPr lang="en-GB" dirty="0">
                <a:solidFill>
                  <a:schemeClr val="bg1"/>
                </a:solidFill>
                <a:latin typeface="Century Gothic" panose="020B0502020202020204" pitchFamily="34" charset="0"/>
              </a:rPr>
              <a:t>Forgetting to provide feedbacks and regular updates.</a:t>
            </a:r>
          </a:p>
          <a:p>
            <a:pPr lvl="0" algn="ctr"/>
            <a:r>
              <a:rPr lang="en-GB" dirty="0">
                <a:solidFill>
                  <a:schemeClr val="bg1"/>
                </a:solidFill>
                <a:latin typeface="Century Gothic" panose="020B0502020202020204" pitchFamily="34" charset="0"/>
              </a:rPr>
              <a:t> Judges and other court users need to be given regular feedback to aid the administration of justice.</a:t>
            </a:r>
          </a:p>
          <a:p>
            <a:pPr algn="ctr"/>
            <a:endParaRPr lang="en-GB" sz="1400" dirty="0">
              <a:solidFill>
                <a:schemeClr val="bg1"/>
              </a:solidFill>
              <a:latin typeface="Century Gothic" panose="020B0502020202020204" pitchFamily="34" charset="0"/>
            </a:endParaRPr>
          </a:p>
        </p:txBody>
      </p:sp>
      <p:sp>
        <p:nvSpPr>
          <p:cNvPr id="39" name="Oval 38">
            <a:extLst>
              <a:ext uri="{FF2B5EF4-FFF2-40B4-BE49-F238E27FC236}">
                <a16:creationId xmlns:a16="http://schemas.microsoft.com/office/drawing/2014/main" id="{613FEAC9-AC01-4474-9408-E24DE80F84D8}"/>
              </a:ext>
            </a:extLst>
          </p:cNvPr>
          <p:cNvSpPr/>
          <p:nvPr/>
        </p:nvSpPr>
        <p:spPr>
          <a:xfrm>
            <a:off x="4873814" y="922758"/>
            <a:ext cx="690764" cy="61902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01</a:t>
            </a:r>
          </a:p>
        </p:txBody>
      </p:sp>
      <p:sp>
        <p:nvSpPr>
          <p:cNvPr id="40" name="Oval 39">
            <a:extLst>
              <a:ext uri="{FF2B5EF4-FFF2-40B4-BE49-F238E27FC236}">
                <a16:creationId xmlns:a16="http://schemas.microsoft.com/office/drawing/2014/main" id="{D366F92A-6383-4507-9EB3-784FDF33EFFE}"/>
              </a:ext>
            </a:extLst>
          </p:cNvPr>
          <p:cNvSpPr/>
          <p:nvPr/>
        </p:nvSpPr>
        <p:spPr>
          <a:xfrm>
            <a:off x="4873814" y="2692241"/>
            <a:ext cx="690764" cy="61902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02</a:t>
            </a:r>
          </a:p>
        </p:txBody>
      </p:sp>
      <p:sp>
        <p:nvSpPr>
          <p:cNvPr id="41" name="Oval 40">
            <a:extLst>
              <a:ext uri="{FF2B5EF4-FFF2-40B4-BE49-F238E27FC236}">
                <a16:creationId xmlns:a16="http://schemas.microsoft.com/office/drawing/2014/main" id="{4C778E8B-2EE1-49A7-9F80-4FED792F3D76}"/>
              </a:ext>
            </a:extLst>
          </p:cNvPr>
          <p:cNvSpPr/>
          <p:nvPr/>
        </p:nvSpPr>
        <p:spPr>
          <a:xfrm>
            <a:off x="4902293" y="4602504"/>
            <a:ext cx="690764" cy="619025"/>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03</a:t>
            </a:r>
          </a:p>
        </p:txBody>
      </p:sp>
      <p:cxnSp>
        <p:nvCxnSpPr>
          <p:cNvPr id="42" name="Straight Connector 41">
            <a:extLst>
              <a:ext uri="{FF2B5EF4-FFF2-40B4-BE49-F238E27FC236}">
                <a16:creationId xmlns:a16="http://schemas.microsoft.com/office/drawing/2014/main" id="{326BC056-BDD8-487A-9257-C832DAF24C8A}"/>
              </a:ext>
            </a:extLst>
          </p:cNvPr>
          <p:cNvCxnSpPr>
            <a:cxnSpLocks/>
            <a:endCxn id="12" idx="0"/>
          </p:cNvCxnSpPr>
          <p:nvPr/>
        </p:nvCxnSpPr>
        <p:spPr>
          <a:xfrm>
            <a:off x="2314963" y="304800"/>
            <a:ext cx="0" cy="408444"/>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7A0EC80-9CD0-4BC6-9C45-55B19E7886BA}"/>
              </a:ext>
            </a:extLst>
          </p:cNvPr>
          <p:cNvCxnSpPr>
            <a:cxnSpLocks/>
          </p:cNvCxnSpPr>
          <p:nvPr/>
        </p:nvCxnSpPr>
        <p:spPr>
          <a:xfrm>
            <a:off x="2322101" y="304800"/>
            <a:ext cx="4972408" cy="0"/>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026712C1-0633-4457-B495-A4A87105B3D2}"/>
              </a:ext>
            </a:extLst>
          </p:cNvPr>
          <p:cNvCxnSpPr>
            <a:cxnSpLocks/>
          </p:cNvCxnSpPr>
          <p:nvPr/>
        </p:nvCxnSpPr>
        <p:spPr>
          <a:xfrm>
            <a:off x="7294509" y="304800"/>
            <a:ext cx="0" cy="1236983"/>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CA937B6-4F55-41BD-BD4D-EB43D7044013}"/>
              </a:ext>
            </a:extLst>
          </p:cNvPr>
          <p:cNvCxnSpPr>
            <a:cxnSpLocks/>
          </p:cNvCxnSpPr>
          <p:nvPr/>
        </p:nvCxnSpPr>
        <p:spPr>
          <a:xfrm>
            <a:off x="2314458" y="6337301"/>
            <a:ext cx="4892182" cy="0"/>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a:extLst>
              <a:ext uri="{FF2B5EF4-FFF2-40B4-BE49-F238E27FC236}">
                <a16:creationId xmlns:a16="http://schemas.microsoft.com/office/drawing/2014/main" id="{C920B94A-2C7B-4B43-BF69-0D195D478A22}"/>
              </a:ext>
            </a:extLst>
          </p:cNvPr>
          <p:cNvCxnSpPr>
            <a:cxnSpLocks/>
          </p:cNvCxnSpPr>
          <p:nvPr/>
        </p:nvCxnSpPr>
        <p:spPr>
          <a:xfrm>
            <a:off x="2296727" y="5928857"/>
            <a:ext cx="0" cy="408444"/>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08FC5EC1-AEE8-4536-927E-10E67FA4D49A}"/>
              </a:ext>
            </a:extLst>
          </p:cNvPr>
          <p:cNvCxnSpPr>
            <a:cxnSpLocks/>
          </p:cNvCxnSpPr>
          <p:nvPr/>
        </p:nvCxnSpPr>
        <p:spPr>
          <a:xfrm>
            <a:off x="7206640" y="4237460"/>
            <a:ext cx="0" cy="2099841"/>
          </a:xfrm>
          <a:prstGeom prst="line">
            <a:avLst/>
          </a:prstGeom>
        </p:spPr>
        <p:style>
          <a:lnRef idx="1">
            <a:schemeClr val="dk1"/>
          </a:lnRef>
          <a:fillRef idx="0">
            <a:schemeClr val="dk1"/>
          </a:fillRef>
          <a:effectRef idx="0">
            <a:schemeClr val="dk1"/>
          </a:effectRef>
          <a:fontRef idx="minor">
            <a:schemeClr val="tx1"/>
          </a:fontRef>
        </p:style>
      </p:cxnSp>
      <p:sp>
        <p:nvSpPr>
          <p:cNvPr id="54" name="Slide Number Placeholder 53">
            <a:extLst>
              <a:ext uri="{FF2B5EF4-FFF2-40B4-BE49-F238E27FC236}">
                <a16:creationId xmlns:a16="http://schemas.microsoft.com/office/drawing/2014/main" id="{751B91A6-B95F-4A75-B806-E9575EC6AA34}"/>
              </a:ext>
            </a:extLst>
          </p:cNvPr>
          <p:cNvSpPr>
            <a:spLocks noGrp="1"/>
          </p:cNvSpPr>
          <p:nvPr>
            <p:ph type="sldNum" sz="quarter" idx="12"/>
          </p:nvPr>
        </p:nvSpPr>
        <p:spPr/>
        <p:txBody>
          <a:bodyPr/>
          <a:lstStyle/>
          <a:p>
            <a:fld id="{3E644C97-CFD8-4B1A-9809-75060EC224F7}" type="slidenum">
              <a:rPr lang="zh-CN" altLang="en-US" smtClean="0"/>
              <a:t>19</a:t>
            </a:fld>
            <a:endParaRPr lang="zh-CN" altLang="en-US"/>
          </a:p>
        </p:txBody>
      </p:sp>
    </p:spTree>
    <p:extLst>
      <p:ext uri="{BB962C8B-B14F-4D97-AF65-F5344CB8AC3E}">
        <p14:creationId xmlns:p14="http://schemas.microsoft.com/office/powerpoint/2010/main" val="3754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1048591" name="iṡľïḑè"/>
          <p:cNvSpPr txBox="1"/>
          <p:nvPr/>
        </p:nvSpPr>
        <p:spPr bwMode="auto">
          <a:xfrm>
            <a:off x="2224833" y="1406082"/>
            <a:ext cx="6691555" cy="3908570"/>
          </a:xfrm>
          <a:prstGeom prst="rect">
            <a:avLst/>
          </a:prstGeom>
          <a:noFill/>
          <a:ln>
            <a:solidFill>
              <a:srgbClr val="002060"/>
            </a:solid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marL="257175" indent="-257175">
              <a:lnSpc>
                <a:spcPct val="200000"/>
              </a:lnSpc>
              <a:buFont typeface="+mj-lt"/>
              <a:buAutoNum type="arabicPeriod"/>
            </a:pPr>
            <a:r>
              <a:rPr lang="en-US" altLang="zh-CN" sz="1800" dirty="0">
                <a:solidFill>
                  <a:srgbClr val="002060"/>
                </a:solidFill>
                <a:latin typeface="Century Gothic" panose="020B0502020202020204" pitchFamily="34" charset="0"/>
                <a:ea typeface="+mn-ea"/>
                <a:sym typeface="+mn-lt"/>
              </a:rPr>
              <a:t>Introduction</a:t>
            </a:r>
          </a:p>
          <a:p>
            <a:pPr marL="1028700" lvl="1">
              <a:lnSpc>
                <a:spcPct val="200000"/>
              </a:lnSpc>
              <a:buFont typeface="Wingdings" panose="05000000000000000000" pitchFamily="2" charset="2"/>
              <a:buChar char="§"/>
            </a:pPr>
            <a:r>
              <a:rPr lang="en-US" altLang="zh-CN" sz="1600" b="0" dirty="0">
                <a:solidFill>
                  <a:srgbClr val="C00000"/>
                </a:solidFill>
                <a:latin typeface="Century Gothic" panose="020B0502020202020204" pitchFamily="34" charset="0"/>
                <a:sym typeface="+mn-lt"/>
              </a:rPr>
              <a:t>Freedom of Expression</a:t>
            </a:r>
            <a:endParaRPr lang="en-US" altLang="zh-CN" sz="1600" b="0" dirty="0">
              <a:solidFill>
                <a:srgbClr val="C00000"/>
              </a:solidFill>
              <a:latin typeface="Century Gothic" panose="020B0502020202020204" pitchFamily="34" charset="0"/>
              <a:ea typeface="+mn-ea"/>
              <a:sym typeface="+mn-lt"/>
            </a:endParaRPr>
          </a:p>
          <a:p>
            <a:pPr>
              <a:lnSpc>
                <a:spcPct val="200000"/>
              </a:lnSpc>
            </a:pPr>
            <a:r>
              <a:rPr lang="en-US" altLang="zh-CN" sz="1800" dirty="0">
                <a:solidFill>
                  <a:srgbClr val="002060"/>
                </a:solidFill>
                <a:latin typeface="Century Gothic" panose="020B0502020202020204" pitchFamily="34" charset="0"/>
                <a:ea typeface="+mn-ea"/>
                <a:sym typeface="+mn-lt"/>
              </a:rPr>
              <a:t>2. Need for Effective Communication</a:t>
            </a:r>
          </a:p>
          <a:p>
            <a:pPr marL="1028700" lvl="1">
              <a:lnSpc>
                <a:spcPct val="200000"/>
              </a:lnSpc>
              <a:buFont typeface="Wingdings" panose="05000000000000000000" pitchFamily="2" charset="2"/>
              <a:buChar char="§"/>
            </a:pPr>
            <a:r>
              <a:rPr lang="en-US" altLang="zh-CN" sz="1600" b="0" dirty="0">
                <a:solidFill>
                  <a:srgbClr val="C00000"/>
                </a:solidFill>
                <a:latin typeface="Century Gothic" panose="020B0502020202020204" pitchFamily="34" charset="0"/>
                <a:ea typeface="+mn-ea"/>
                <a:sym typeface="+mn-lt"/>
              </a:rPr>
              <a:t>Boosting Communication Skills</a:t>
            </a:r>
          </a:p>
          <a:p>
            <a:pPr>
              <a:lnSpc>
                <a:spcPct val="200000"/>
              </a:lnSpc>
            </a:pPr>
            <a:r>
              <a:rPr lang="en-US" altLang="zh-CN" sz="1800" dirty="0">
                <a:solidFill>
                  <a:srgbClr val="002060"/>
                </a:solidFill>
                <a:latin typeface="Century Gothic" panose="020B0502020202020204" pitchFamily="34" charset="0"/>
                <a:ea typeface="+mn-ea"/>
                <a:sym typeface="+mn-lt"/>
              </a:rPr>
              <a:t>3. Ways of Improving Written </a:t>
            </a:r>
            <a:r>
              <a:rPr lang="en-US" altLang="zh-CN" sz="1800" dirty="0">
                <a:solidFill>
                  <a:srgbClr val="002060"/>
                </a:solidFill>
                <a:latin typeface="Century Gothic" panose="020B0502020202020204" pitchFamily="34" charset="0"/>
                <a:sym typeface="+mn-lt"/>
              </a:rPr>
              <a:t>Communication </a:t>
            </a:r>
          </a:p>
          <a:p>
            <a:pPr>
              <a:lnSpc>
                <a:spcPct val="200000"/>
              </a:lnSpc>
            </a:pPr>
            <a:r>
              <a:rPr lang="en-US" altLang="zh-CN" sz="1800" dirty="0">
                <a:solidFill>
                  <a:srgbClr val="002060"/>
                </a:solidFill>
                <a:latin typeface="Century Gothic" panose="020B0502020202020204" pitchFamily="34" charset="0"/>
                <a:ea typeface="+mn-ea"/>
                <a:sym typeface="+mn-lt"/>
              </a:rPr>
              <a:t>4. Benefits of Effective Written communication</a:t>
            </a:r>
          </a:p>
          <a:p>
            <a:pPr>
              <a:lnSpc>
                <a:spcPct val="200000"/>
              </a:lnSpc>
            </a:pPr>
            <a:r>
              <a:rPr lang="en-US" altLang="zh-CN" sz="1800" dirty="0">
                <a:solidFill>
                  <a:srgbClr val="002060"/>
                </a:solidFill>
                <a:latin typeface="Century Gothic" panose="020B0502020202020204" pitchFamily="34" charset="0"/>
                <a:ea typeface="+mn-ea"/>
                <a:sym typeface="+mn-lt"/>
              </a:rPr>
              <a:t>5. Impediments to Effective Oral &amp; Written Communication</a:t>
            </a:r>
          </a:p>
        </p:txBody>
      </p:sp>
      <p:cxnSp>
        <p:nvCxnSpPr>
          <p:cNvPr id="3145729" name="直接连接符 5"/>
          <p:cNvCxnSpPr>
            <a:cxnSpLocks/>
          </p:cNvCxnSpPr>
          <p:nvPr/>
        </p:nvCxnSpPr>
        <p:spPr>
          <a:xfrm>
            <a:off x="2025156" y="1116693"/>
            <a:ext cx="0" cy="4604278"/>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48592" name="išľïḋé"/>
          <p:cNvSpPr txBox="1"/>
          <p:nvPr/>
        </p:nvSpPr>
        <p:spPr>
          <a:xfrm>
            <a:off x="278079" y="3360367"/>
            <a:ext cx="1547401" cy="425666"/>
          </a:xfrm>
          <a:prstGeom prst="rect">
            <a:avLst/>
          </a:prstGeom>
          <a:solidFill>
            <a:srgbClr val="002060"/>
          </a:solidFill>
          <a:ln>
            <a:noFill/>
          </a:ln>
        </p:spPr>
        <p:txBody>
          <a:bodyPr wrap="square" rtlCol="0">
            <a:spAutoFit/>
          </a:bodyPr>
          <a:lstStyle/>
          <a:p>
            <a:pPr algn="r"/>
            <a:r>
              <a:rPr lang="tr-TR" sz="2100" b="1" dirty="0">
                <a:solidFill>
                  <a:schemeClr val="bg1"/>
                </a:solidFill>
                <a:cs typeface="+mn-ea"/>
                <a:sym typeface="+mn-lt"/>
              </a:rPr>
              <a:t>CONTENTS</a:t>
            </a:r>
          </a:p>
        </p:txBody>
      </p:sp>
      <p:sp>
        <p:nvSpPr>
          <p:cNvPr id="1048593" name="poetry_91022"/>
          <p:cNvSpPr>
            <a:spLocks noChangeAspect="1"/>
          </p:cNvSpPr>
          <p:nvPr/>
        </p:nvSpPr>
        <p:spPr bwMode="auto">
          <a:xfrm>
            <a:off x="1673080" y="367212"/>
            <a:ext cx="593527" cy="624318"/>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rgbClr val="002060"/>
          </a:solidFill>
          <a:ln>
            <a:solidFill>
              <a:srgbClr val="002060"/>
            </a:solidFill>
          </a:ln>
        </p:spPr>
        <p:txBody>
          <a:bodyPr/>
          <a:lstStyle/>
          <a:p>
            <a:endParaRPr lang="zh-CN" altLang="en-US" sz="1350">
              <a:solidFill>
                <a:srgbClr val="C00000"/>
              </a:solidFill>
              <a:cs typeface="+mn-ea"/>
              <a:sym typeface="+mn-lt"/>
            </a:endParaRPr>
          </a:p>
        </p:txBody>
      </p:sp>
      <p:pic>
        <p:nvPicPr>
          <p:cNvPr id="11" name="Picture 10">
            <a:extLst>
              <a:ext uri="{FF2B5EF4-FFF2-40B4-BE49-F238E27FC236}">
                <a16:creationId xmlns:a16="http://schemas.microsoft.com/office/drawing/2014/main" id="{65CF9025-CB58-4D21-9C71-7C99B8BF3A0A}"/>
              </a:ext>
            </a:extLst>
          </p:cNvPr>
          <p:cNvPicPr>
            <a:picLocks noChangeAspect="1"/>
          </p:cNvPicPr>
          <p:nvPr/>
        </p:nvPicPr>
        <p:blipFill rotWithShape="1">
          <a:blip r:embed="rId3">
            <a:extLst>
              <a:ext uri="{28A0092B-C50C-407E-A947-70E740481C1C}">
                <a14:useLocalDpi xmlns:a14="http://schemas.microsoft.com/office/drawing/2010/main" val="0"/>
              </a:ext>
            </a:extLst>
          </a:blip>
          <a:srcRect r="73934"/>
          <a:stretch/>
        </p:blipFill>
        <p:spPr>
          <a:xfrm>
            <a:off x="1691124" y="6002471"/>
            <a:ext cx="790479" cy="723488"/>
          </a:xfrm>
          <a:prstGeom prst="rect">
            <a:avLst/>
          </a:prstGeom>
        </p:spPr>
      </p:pic>
      <p:sp>
        <p:nvSpPr>
          <p:cNvPr id="15" name="Slide Number Placeholder 14">
            <a:extLst>
              <a:ext uri="{FF2B5EF4-FFF2-40B4-BE49-F238E27FC236}">
                <a16:creationId xmlns:a16="http://schemas.microsoft.com/office/drawing/2014/main" id="{246DF7DA-50BE-41B5-B5F4-8B646A326C56}"/>
              </a:ext>
            </a:extLst>
          </p:cNvPr>
          <p:cNvSpPr>
            <a:spLocks noGrp="1"/>
          </p:cNvSpPr>
          <p:nvPr>
            <p:ph type="sldNum" sz="quarter" idx="12"/>
          </p:nvPr>
        </p:nvSpPr>
        <p:spPr/>
        <p:txBody>
          <a:bodyPr/>
          <a:lstStyle/>
          <a:p>
            <a:fld id="{3E644C97-CFD8-4B1A-9809-75060EC224F7}"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9E86C887-394A-4B09-8B4A-72FE11CC2C77}"/>
              </a:ext>
            </a:extLst>
          </p:cNvPr>
          <p:cNvCxnSpPr>
            <a:cxnSpLocks/>
          </p:cNvCxnSpPr>
          <p:nvPr/>
        </p:nvCxnSpPr>
        <p:spPr>
          <a:xfrm>
            <a:off x="7267963" y="304800"/>
            <a:ext cx="0" cy="6032089"/>
          </a:xfrm>
          <a:prstGeom prst="line">
            <a:avLst/>
          </a:prstGeom>
        </p:spPr>
        <p:style>
          <a:lnRef idx="1">
            <a:schemeClr val="dk1"/>
          </a:lnRef>
          <a:fillRef idx="0">
            <a:schemeClr val="dk1"/>
          </a:fillRef>
          <a:effectRef idx="0">
            <a:schemeClr val="dk1"/>
          </a:effectRef>
          <a:fontRef idx="minor">
            <a:schemeClr val="tx1"/>
          </a:fontRef>
        </p:style>
      </p:cxnSp>
      <p:sp>
        <p:nvSpPr>
          <p:cNvPr id="10" name="모서리가 둥근 직사각형 445">
            <a:extLst>
              <a:ext uri="{FF2B5EF4-FFF2-40B4-BE49-F238E27FC236}">
                <a16:creationId xmlns:a16="http://schemas.microsoft.com/office/drawing/2014/main" id="{9331907C-42B5-4A09-B46B-4873E0427E74}"/>
              </a:ext>
            </a:extLst>
          </p:cNvPr>
          <p:cNvSpPr/>
          <p:nvPr/>
        </p:nvSpPr>
        <p:spPr bwMode="auto">
          <a:xfrm>
            <a:off x="4632806" y="2604102"/>
            <a:ext cx="4350773" cy="1003453"/>
          </a:xfrm>
          <a:prstGeom prst="roundRect">
            <a:avLst>
              <a:gd name="adj" fmla="val 4658"/>
            </a:avLst>
          </a:prstGeom>
          <a:solidFill>
            <a:srgbClr val="C0000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2400" b="0" i="0" u="none" strike="noStrike" kern="1200" cap="none" spc="0" normalizeH="0" baseline="0" noProof="0" dirty="0">
              <a:ln>
                <a:noFill/>
              </a:ln>
              <a:solidFill>
                <a:prstClr val="white"/>
              </a:solidFill>
              <a:effectLst/>
              <a:uLnTx/>
              <a:uFillTx/>
              <a:latin typeface="Century Gothic" panose="020B0502020202020204" pitchFamily="34" charset="0"/>
              <a:cs typeface="Calibri" panose="020F0502020204030204" pitchFamily="34" charset="0"/>
              <a:sym typeface="Arial" panose="020B0604020202020204" pitchFamily="34" charset="0"/>
            </a:endParaRPr>
          </a:p>
        </p:txBody>
      </p:sp>
      <p:sp>
        <p:nvSpPr>
          <p:cNvPr id="11" name="모서리가 둥근 직사각형 450">
            <a:extLst>
              <a:ext uri="{FF2B5EF4-FFF2-40B4-BE49-F238E27FC236}">
                <a16:creationId xmlns:a16="http://schemas.microsoft.com/office/drawing/2014/main" id="{BBA19F72-2994-4260-93FA-CB6F9F50CFAE}"/>
              </a:ext>
            </a:extLst>
          </p:cNvPr>
          <p:cNvSpPr/>
          <p:nvPr/>
        </p:nvSpPr>
        <p:spPr bwMode="auto">
          <a:xfrm>
            <a:off x="4572000" y="4513916"/>
            <a:ext cx="4411579" cy="1049917"/>
          </a:xfrm>
          <a:prstGeom prst="roundRect">
            <a:avLst>
              <a:gd name="adj" fmla="val 4658"/>
            </a:avLst>
          </a:prstGeom>
          <a:solidFill>
            <a:srgbClr val="002060"/>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2" name="모서리가 둥근 직사각형 438">
            <a:extLst>
              <a:ext uri="{FF2B5EF4-FFF2-40B4-BE49-F238E27FC236}">
                <a16:creationId xmlns:a16="http://schemas.microsoft.com/office/drawing/2014/main" id="{7FBC5173-C2B2-44A5-AB5C-51A7E45518FD}"/>
              </a:ext>
            </a:extLst>
          </p:cNvPr>
          <p:cNvSpPr/>
          <p:nvPr/>
        </p:nvSpPr>
        <p:spPr bwMode="auto">
          <a:xfrm>
            <a:off x="4572000" y="761707"/>
            <a:ext cx="4411579" cy="922338"/>
          </a:xfrm>
          <a:prstGeom prst="roundRect">
            <a:avLst>
              <a:gd name="adj" fmla="val 4658"/>
            </a:avLst>
          </a:prstGeom>
          <a:solidFill>
            <a:schemeClr val="accent4"/>
          </a:soli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grpSp>
        <p:nvGrpSpPr>
          <p:cNvPr id="35" name="Group 34">
            <a:extLst>
              <a:ext uri="{FF2B5EF4-FFF2-40B4-BE49-F238E27FC236}">
                <a16:creationId xmlns:a16="http://schemas.microsoft.com/office/drawing/2014/main" id="{85DBF047-197F-4247-9C94-D7FBA8424B69}"/>
              </a:ext>
            </a:extLst>
          </p:cNvPr>
          <p:cNvGrpSpPr/>
          <p:nvPr/>
        </p:nvGrpSpPr>
        <p:grpSpPr>
          <a:xfrm>
            <a:off x="246506" y="1503565"/>
            <a:ext cx="3286986" cy="3253088"/>
            <a:chOff x="138885" y="692901"/>
            <a:chExt cx="4289099" cy="4244867"/>
          </a:xfrm>
        </p:grpSpPr>
        <p:sp>
          <p:nvSpPr>
            <p:cNvPr id="4" name="Freeform 25">
              <a:extLst>
                <a:ext uri="{FF2B5EF4-FFF2-40B4-BE49-F238E27FC236}">
                  <a16:creationId xmlns:a16="http://schemas.microsoft.com/office/drawing/2014/main" id="{F73E03D1-FB4F-429C-B29B-4C5065FBFDF1}"/>
                </a:ext>
              </a:extLst>
            </p:cNvPr>
            <p:cNvSpPr/>
            <p:nvPr/>
          </p:nvSpPr>
          <p:spPr bwMode="auto">
            <a:xfrm>
              <a:off x="138885" y="2684935"/>
              <a:ext cx="842964"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02B3C5"/>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Freeform 25">
              <a:extLst>
                <a:ext uri="{FF2B5EF4-FFF2-40B4-BE49-F238E27FC236}">
                  <a16:creationId xmlns:a16="http://schemas.microsoft.com/office/drawing/2014/main" id="{267D1474-E188-44A7-BEC0-2F3EAC954958}"/>
                </a:ext>
              </a:extLst>
            </p:cNvPr>
            <p:cNvSpPr/>
            <p:nvPr/>
          </p:nvSpPr>
          <p:spPr bwMode="auto">
            <a:xfrm rot="14549685">
              <a:off x="2666911" y="3572970"/>
              <a:ext cx="935021" cy="1492250"/>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0747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6" name="Freeform 25">
              <a:extLst>
                <a:ext uri="{FF2B5EF4-FFF2-40B4-BE49-F238E27FC236}">
                  <a16:creationId xmlns:a16="http://schemas.microsoft.com/office/drawing/2014/main" id="{C190538F-27A2-4E1E-A41E-A5CDDDB399F8}"/>
                </a:ext>
              </a:extLst>
            </p:cNvPr>
            <p:cNvSpPr/>
            <p:nvPr/>
          </p:nvSpPr>
          <p:spPr bwMode="auto">
            <a:xfrm rot="7202387">
              <a:off x="2389265" y="884989"/>
              <a:ext cx="842963" cy="149066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FFBF53"/>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모서리가 둥근 직사각형 236">
              <a:extLst>
                <a:ext uri="{FF2B5EF4-FFF2-40B4-BE49-F238E27FC236}">
                  <a16:creationId xmlns:a16="http://schemas.microsoft.com/office/drawing/2014/main" id="{F852088D-E2EC-4FEC-8DBD-0F0EFB8336D7}"/>
                </a:ext>
              </a:extLst>
            </p:cNvPr>
            <p:cNvSpPr/>
            <p:nvPr/>
          </p:nvSpPr>
          <p:spPr bwMode="auto">
            <a:xfrm>
              <a:off x="646190" y="1342189"/>
              <a:ext cx="3078163" cy="3036888"/>
            </a:xfrm>
            <a:prstGeom prst="roundRect">
              <a:avLst>
                <a:gd name="adj" fmla="val 5110"/>
              </a:avLst>
            </a:prstGeom>
            <a:gradFill flip="none" rotWithShape="1">
              <a:gsLst>
                <a:gs pos="0">
                  <a:schemeClr val="bg1"/>
                </a:gs>
                <a:gs pos="100000">
                  <a:schemeClr val="bg1">
                    <a:lumMod val="85000"/>
                  </a:schemeClr>
                </a:gs>
              </a:gsLst>
              <a:lin ang="16200000" scaled="1"/>
            </a:gra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3" name="Freeform 49">
              <a:extLst>
                <a:ext uri="{FF2B5EF4-FFF2-40B4-BE49-F238E27FC236}">
                  <a16:creationId xmlns:a16="http://schemas.microsoft.com/office/drawing/2014/main" id="{8BBC9250-CC4A-46F8-AEB3-87B757CA02D2}"/>
                </a:ext>
              </a:extLst>
            </p:cNvPr>
            <p:cNvSpPr/>
            <p:nvPr/>
          </p:nvSpPr>
          <p:spPr bwMode="auto">
            <a:xfrm rot="7202387">
              <a:off x="850184" y="1092158"/>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chemeClr val="accent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4" name="Freeform 49">
              <a:extLst>
                <a:ext uri="{FF2B5EF4-FFF2-40B4-BE49-F238E27FC236}">
                  <a16:creationId xmlns:a16="http://schemas.microsoft.com/office/drawing/2014/main" id="{1C0D52A6-DD1D-44E7-B09C-37F8E32F2805}"/>
                </a:ext>
              </a:extLst>
            </p:cNvPr>
            <p:cNvSpPr/>
            <p:nvPr/>
          </p:nvSpPr>
          <p:spPr bwMode="auto">
            <a:xfrm rot="14549685">
              <a:off x="2974627" y="2933225"/>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C0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5" name="Freeform 49">
              <a:extLst>
                <a:ext uri="{FF2B5EF4-FFF2-40B4-BE49-F238E27FC236}">
                  <a16:creationId xmlns:a16="http://schemas.microsoft.com/office/drawing/2014/main" id="{603D030C-E637-45F0-BDAA-836CF49888B8}"/>
                </a:ext>
              </a:extLst>
            </p:cNvPr>
            <p:cNvSpPr/>
            <p:nvPr/>
          </p:nvSpPr>
          <p:spPr bwMode="auto">
            <a:xfrm>
              <a:off x="189819" y="3883668"/>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ko-KR"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17" name="직사각형 402">
              <a:extLst>
                <a:ext uri="{FF2B5EF4-FFF2-40B4-BE49-F238E27FC236}">
                  <a16:creationId xmlns:a16="http://schemas.microsoft.com/office/drawing/2014/main" id="{14517033-90E3-4B5D-8484-E2F46EBFAC2F}"/>
                </a:ext>
              </a:extLst>
            </p:cNvPr>
            <p:cNvSpPr/>
            <p:nvPr/>
          </p:nvSpPr>
          <p:spPr bwMode="auto">
            <a:xfrm>
              <a:off x="1046440" y="4272869"/>
              <a:ext cx="317940" cy="361449"/>
            </a:xfrm>
            <a:prstGeom prst="rect">
              <a:avLst/>
            </a:prstGeom>
            <a:scene3d>
              <a:camera prst="orthographicFront"/>
              <a:lightRig rig="threePt" dir="t"/>
            </a:scene3d>
            <a:sp3d>
              <a:bevelT w="114300" prst="hardEdge"/>
            </a:sp3d>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solidFill>
                    <a:prstClr val="white"/>
                  </a:solidFill>
                  <a:effectLst/>
                  <a:uLnTx/>
                  <a:uFillTx/>
                  <a:ea typeface="微软雅黑" panose="020B0503020204020204" pitchFamily="34" charset="-122"/>
                  <a:cs typeface="+mn-ea"/>
                  <a:sym typeface="Arial" panose="020B0604020202020204" pitchFamily="34" charset="0"/>
                </a:rPr>
                <a:t>06</a:t>
              </a:r>
            </a:p>
          </p:txBody>
        </p:sp>
        <p:sp>
          <p:nvSpPr>
            <p:cNvPr id="16" name="직사각형 401">
              <a:extLst>
                <a:ext uri="{FF2B5EF4-FFF2-40B4-BE49-F238E27FC236}">
                  <a16:creationId xmlns:a16="http://schemas.microsoft.com/office/drawing/2014/main" id="{DCA3DAC8-9DB5-419D-A3F3-2F2511AB8ADD}"/>
                </a:ext>
              </a:extLst>
            </p:cNvPr>
            <p:cNvSpPr/>
            <p:nvPr/>
          </p:nvSpPr>
          <p:spPr bwMode="auto">
            <a:xfrm>
              <a:off x="1275295" y="1576984"/>
              <a:ext cx="594243" cy="361449"/>
            </a:xfrm>
            <a:prstGeom prst="rect">
              <a:avLst/>
            </a:prstGeom>
            <a:scene3d>
              <a:camera prst="orthographicFront"/>
              <a:lightRig rig="threePt" dir="t"/>
            </a:scene3d>
            <a:sp3d>
              <a:bevelT w="114300" prst="hardEdge"/>
            </a:sp3d>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effectLst/>
                  <a:uLnTx/>
                  <a:uFillTx/>
                  <a:ea typeface="微软雅黑" panose="020B0503020204020204" pitchFamily="34" charset="-122"/>
                  <a:cs typeface="+mn-ea"/>
                  <a:sym typeface="Arial" panose="020B0604020202020204" pitchFamily="34" charset="0"/>
                </a:rPr>
                <a:t>04</a:t>
              </a:r>
            </a:p>
          </p:txBody>
        </p:sp>
        <p:sp>
          <p:nvSpPr>
            <p:cNvPr id="18" name="직사각형 403">
              <a:extLst>
                <a:ext uri="{FF2B5EF4-FFF2-40B4-BE49-F238E27FC236}">
                  <a16:creationId xmlns:a16="http://schemas.microsoft.com/office/drawing/2014/main" id="{F2163842-DD87-442F-A32E-41C860C30966}"/>
                </a:ext>
              </a:extLst>
            </p:cNvPr>
            <p:cNvSpPr/>
            <p:nvPr/>
          </p:nvSpPr>
          <p:spPr bwMode="auto">
            <a:xfrm>
              <a:off x="3752757" y="3160659"/>
              <a:ext cx="317940" cy="361449"/>
            </a:xfrm>
            <a:prstGeom prst="rect">
              <a:avLst/>
            </a:prstGeom>
            <a:scene3d>
              <a:camera prst="orthographicFront"/>
              <a:lightRig rig="threePt" dir="t"/>
            </a:scene3d>
            <a:sp3d>
              <a:bevelT w="114300" prst="hardEdge"/>
            </a:sp3d>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en-US" altLang="ko-KR" sz="1800" b="0" i="0" u="none" strike="noStrike" kern="1200" cap="none" spc="0" normalizeH="0" baseline="0" noProof="0" dirty="0">
                  <a:ln>
                    <a:solidFill>
                      <a:prstClr val="white"/>
                    </a:solidFill>
                  </a:ln>
                  <a:solidFill>
                    <a:prstClr val="white"/>
                  </a:solidFill>
                  <a:effectLst/>
                  <a:uLnTx/>
                  <a:uFillTx/>
                  <a:ea typeface="微软雅黑" panose="020B0503020204020204" pitchFamily="34" charset="-122"/>
                  <a:cs typeface="+mn-ea"/>
                  <a:sym typeface="Arial" panose="020B0604020202020204" pitchFamily="34" charset="0"/>
                </a:rPr>
                <a:t>05</a:t>
              </a:r>
            </a:p>
          </p:txBody>
        </p:sp>
        <p:sp>
          <p:nvSpPr>
            <p:cNvPr id="19" name="직사각형 399">
              <a:extLst>
                <a:ext uri="{FF2B5EF4-FFF2-40B4-BE49-F238E27FC236}">
                  <a16:creationId xmlns:a16="http://schemas.microsoft.com/office/drawing/2014/main" id="{C065DF58-6D30-4C9B-96C5-BB0A5548848C}"/>
                </a:ext>
              </a:extLst>
            </p:cNvPr>
            <p:cNvSpPr/>
            <p:nvPr/>
          </p:nvSpPr>
          <p:spPr bwMode="auto">
            <a:xfrm>
              <a:off x="1197466" y="2119975"/>
              <a:ext cx="2087951" cy="827316"/>
            </a:xfrm>
            <a:prstGeom prst="rect">
              <a:avLst/>
            </a:prstGeom>
            <a:scene3d>
              <a:camera prst="orthographicFront"/>
              <a:lightRig rig="threePt" dir="t"/>
            </a:scene3d>
            <a:sp3d>
              <a:bevelT w="114300" prst="hardEdge"/>
            </a:sp3d>
          </p:spPr>
          <p:txBody>
            <a:bodyPr wrap="none">
              <a:spAutoFit/>
            </a:bodyPr>
            <a:lstStyle/>
            <a:p>
              <a:pPr marL="0" marR="0" lvl="0" indent="0" algn="l" defTabSz="1216660" rtl="0" eaLnBrk="1" fontAlgn="auto" latinLnBrk="0" hangingPunct="1">
                <a:lnSpc>
                  <a:spcPct val="100000"/>
                </a:lnSpc>
                <a:spcBef>
                  <a:spcPct val="20000"/>
                </a:spcBef>
                <a:spcAft>
                  <a:spcPts val="0"/>
                </a:spcAft>
                <a:buClrTx/>
                <a:buSzTx/>
                <a:buFontTx/>
                <a:buNone/>
              </a:pPr>
              <a:r>
                <a:rPr kumimoji="0" lang="en-US" altLang="ko-KR" sz="1600" b="1" i="0" u="none" strike="noStrike" kern="1200" cap="none" spc="0" normalizeH="0" baseline="0" noProof="0" dirty="0">
                  <a:ln>
                    <a:noFill/>
                  </a:ln>
                  <a:solidFill>
                    <a:srgbClr val="445469"/>
                  </a:solidFill>
                  <a:effectLst/>
                  <a:uLnTx/>
                  <a:uFillTx/>
                  <a:ea typeface="+mn-ea"/>
                  <a:cs typeface="+mn-ea"/>
                  <a:sym typeface="Arial" panose="020B0604020202020204" pitchFamily="34" charset="0"/>
                </a:rPr>
                <a:t>IMPEDIMENTS </a:t>
              </a:r>
            </a:p>
            <a:p>
              <a:pPr marL="0" marR="0" lvl="0" indent="0" algn="ctr" defTabSz="1216660" rtl="0" eaLnBrk="1" fontAlgn="auto" latinLnBrk="0" hangingPunct="1">
                <a:lnSpc>
                  <a:spcPct val="100000"/>
                </a:lnSpc>
                <a:spcBef>
                  <a:spcPct val="20000"/>
                </a:spcBef>
                <a:spcAft>
                  <a:spcPts val="0"/>
                </a:spcAft>
                <a:buClrTx/>
                <a:buSzTx/>
                <a:buFontTx/>
                <a:buNone/>
              </a:pPr>
              <a:r>
                <a:rPr kumimoji="0" lang="en-US" altLang="ko-KR" sz="1600" b="1" i="0" u="none" strike="noStrike" kern="1200" cap="none" spc="0" normalizeH="0" baseline="0" noProof="0" dirty="0">
                  <a:ln>
                    <a:noFill/>
                  </a:ln>
                  <a:solidFill>
                    <a:srgbClr val="445469"/>
                  </a:solidFill>
                  <a:effectLst/>
                  <a:uLnTx/>
                  <a:uFillTx/>
                  <a:ea typeface="+mn-ea"/>
                  <a:cs typeface="+mn-ea"/>
                  <a:sym typeface="Arial" panose="020B0604020202020204" pitchFamily="34" charset="0"/>
                </a:rPr>
                <a:t>to</a:t>
              </a:r>
              <a:endParaRPr kumimoji="0" lang="ko-KR" altLang="en-US" sz="1600" b="1" i="0" u="none" strike="noStrike" kern="1200" cap="none" spc="0" normalizeH="0" baseline="0" noProof="0" dirty="0">
                <a:ln>
                  <a:noFill/>
                </a:ln>
                <a:solidFill>
                  <a:srgbClr val="445469"/>
                </a:solidFill>
                <a:effectLst/>
                <a:uLnTx/>
                <a:uFillTx/>
                <a:ea typeface="+mn-ea"/>
                <a:cs typeface="+mn-ea"/>
                <a:sym typeface="Arial" panose="020B0604020202020204" pitchFamily="34" charset="0"/>
              </a:endParaRPr>
            </a:p>
          </p:txBody>
        </p:sp>
      </p:grpSp>
      <p:sp>
        <p:nvSpPr>
          <p:cNvPr id="22" name="TextBox 13">
            <a:extLst>
              <a:ext uri="{FF2B5EF4-FFF2-40B4-BE49-F238E27FC236}">
                <a16:creationId xmlns:a16="http://schemas.microsoft.com/office/drawing/2014/main" id="{B407B795-40FF-45F2-BAC3-22135BF64579}"/>
              </a:ext>
            </a:extLst>
          </p:cNvPr>
          <p:cNvSpPr txBox="1"/>
          <p:nvPr/>
        </p:nvSpPr>
        <p:spPr>
          <a:xfrm>
            <a:off x="4668489" y="962510"/>
            <a:ext cx="4334878" cy="553998"/>
          </a:xfrm>
          <a:prstGeom prst="rect">
            <a:avLst/>
          </a:prstGeom>
          <a:noFill/>
          <a:ln w="9525">
            <a:noFill/>
          </a:ln>
        </p:spPr>
        <p:txBody>
          <a:bodyPr wrap="square" lIns="0" tIns="0" rIns="0" bIns="0" anchor="t">
            <a:spAutoFit/>
          </a:bodyPr>
          <a:lstStyle/>
          <a:p>
            <a:pPr lvl="0" algn="ctr"/>
            <a:r>
              <a:rPr lang="en-GB" dirty="0">
                <a:latin typeface="Century Gothic" panose="020B0502020202020204" pitchFamily="34" charset="0"/>
              </a:rPr>
              <a:t>Physical disabilities such as hearing problems or speech disabilities </a:t>
            </a:r>
          </a:p>
        </p:txBody>
      </p:sp>
      <p:sp>
        <p:nvSpPr>
          <p:cNvPr id="24" name="TextBox 13">
            <a:extLst>
              <a:ext uri="{FF2B5EF4-FFF2-40B4-BE49-F238E27FC236}">
                <a16:creationId xmlns:a16="http://schemas.microsoft.com/office/drawing/2014/main" id="{BB277F65-BE08-4545-80AC-E73927910945}"/>
              </a:ext>
            </a:extLst>
          </p:cNvPr>
          <p:cNvSpPr txBox="1"/>
          <p:nvPr/>
        </p:nvSpPr>
        <p:spPr>
          <a:xfrm>
            <a:off x="4668489" y="2721465"/>
            <a:ext cx="4334878" cy="830997"/>
          </a:xfrm>
          <a:prstGeom prst="rect">
            <a:avLst/>
          </a:prstGeom>
          <a:noFill/>
          <a:ln w="9525">
            <a:noFill/>
          </a:ln>
        </p:spPr>
        <p:txBody>
          <a:bodyPr wrap="square" lIns="0" tIns="0" rIns="0" bIns="0" anchor="t">
            <a:spAutoFit/>
          </a:bodyPr>
          <a:lstStyle/>
          <a:p>
            <a:pPr lvl="0" algn="ctr"/>
            <a:r>
              <a:rPr lang="en-GB" dirty="0">
                <a:solidFill>
                  <a:schemeClr val="bg1"/>
                </a:solidFill>
                <a:latin typeface="Century Gothic" panose="020B0502020202020204" pitchFamily="34" charset="0"/>
              </a:rPr>
              <a:t>Language barrier, differences and the difficulty in understanding unfamiliar accents</a:t>
            </a:r>
          </a:p>
        </p:txBody>
      </p:sp>
      <p:sp>
        <p:nvSpPr>
          <p:cNvPr id="26" name="TextBox 13">
            <a:extLst>
              <a:ext uri="{FF2B5EF4-FFF2-40B4-BE49-F238E27FC236}">
                <a16:creationId xmlns:a16="http://schemas.microsoft.com/office/drawing/2014/main" id="{B5FD615E-4338-4772-BD89-2FA0421AFE72}"/>
              </a:ext>
            </a:extLst>
          </p:cNvPr>
          <p:cNvSpPr txBox="1"/>
          <p:nvPr/>
        </p:nvSpPr>
        <p:spPr>
          <a:xfrm>
            <a:off x="4648701" y="4760556"/>
            <a:ext cx="4334878" cy="769441"/>
          </a:xfrm>
          <a:prstGeom prst="rect">
            <a:avLst/>
          </a:prstGeom>
          <a:noFill/>
          <a:ln w="9525">
            <a:noFill/>
          </a:ln>
        </p:spPr>
        <p:txBody>
          <a:bodyPr wrap="square" lIns="0" tIns="0" rIns="0" bIns="0" anchor="t">
            <a:spAutoFit/>
          </a:bodyPr>
          <a:lstStyle/>
          <a:p>
            <a:pPr lvl="0" algn="ctr"/>
            <a:r>
              <a:rPr lang="en-GB" dirty="0">
                <a:solidFill>
                  <a:schemeClr val="bg1"/>
                </a:solidFill>
                <a:latin typeface="Century Gothic" panose="020B0502020202020204" pitchFamily="34" charset="0"/>
              </a:rPr>
              <a:t>Lack of attention, interest and distractions  </a:t>
            </a:r>
          </a:p>
          <a:p>
            <a:pPr algn="ctr"/>
            <a:endParaRPr lang="en-GB" sz="1400" dirty="0">
              <a:solidFill>
                <a:schemeClr val="bg1"/>
              </a:solidFill>
              <a:latin typeface="Century Gothic" panose="020B0502020202020204" pitchFamily="34" charset="0"/>
            </a:endParaRPr>
          </a:p>
        </p:txBody>
      </p:sp>
      <p:sp>
        <p:nvSpPr>
          <p:cNvPr id="39" name="Oval 38">
            <a:extLst>
              <a:ext uri="{FF2B5EF4-FFF2-40B4-BE49-F238E27FC236}">
                <a16:creationId xmlns:a16="http://schemas.microsoft.com/office/drawing/2014/main" id="{613FEAC9-AC01-4474-9408-E24DE80F84D8}"/>
              </a:ext>
            </a:extLst>
          </p:cNvPr>
          <p:cNvSpPr/>
          <p:nvPr/>
        </p:nvSpPr>
        <p:spPr>
          <a:xfrm>
            <a:off x="3619304" y="1305193"/>
            <a:ext cx="690764" cy="619025"/>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04</a:t>
            </a:r>
          </a:p>
        </p:txBody>
      </p:sp>
      <p:sp>
        <p:nvSpPr>
          <p:cNvPr id="40" name="Oval 39">
            <a:extLst>
              <a:ext uri="{FF2B5EF4-FFF2-40B4-BE49-F238E27FC236}">
                <a16:creationId xmlns:a16="http://schemas.microsoft.com/office/drawing/2014/main" id="{D366F92A-6383-4507-9EB3-784FDF33EFFE}"/>
              </a:ext>
            </a:extLst>
          </p:cNvPr>
          <p:cNvSpPr/>
          <p:nvPr/>
        </p:nvSpPr>
        <p:spPr>
          <a:xfrm>
            <a:off x="3619304" y="2914225"/>
            <a:ext cx="690764" cy="619025"/>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05</a:t>
            </a:r>
          </a:p>
        </p:txBody>
      </p:sp>
      <p:sp>
        <p:nvSpPr>
          <p:cNvPr id="41" name="Oval 40">
            <a:extLst>
              <a:ext uri="{FF2B5EF4-FFF2-40B4-BE49-F238E27FC236}">
                <a16:creationId xmlns:a16="http://schemas.microsoft.com/office/drawing/2014/main" id="{4C778E8B-2EE1-49A7-9F80-4FED792F3D76}"/>
              </a:ext>
            </a:extLst>
          </p:cNvPr>
          <p:cNvSpPr/>
          <p:nvPr/>
        </p:nvSpPr>
        <p:spPr>
          <a:xfrm>
            <a:off x="3631618" y="4762167"/>
            <a:ext cx="690764" cy="619025"/>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06</a:t>
            </a:r>
          </a:p>
        </p:txBody>
      </p:sp>
      <p:cxnSp>
        <p:nvCxnSpPr>
          <p:cNvPr id="38" name="Straight Connector 37">
            <a:extLst>
              <a:ext uri="{FF2B5EF4-FFF2-40B4-BE49-F238E27FC236}">
                <a16:creationId xmlns:a16="http://schemas.microsoft.com/office/drawing/2014/main" id="{B7E555DE-7701-4BFA-AC89-B9F26F188CA2}"/>
              </a:ext>
            </a:extLst>
          </p:cNvPr>
          <p:cNvCxnSpPr>
            <a:cxnSpLocks/>
          </p:cNvCxnSpPr>
          <p:nvPr/>
        </p:nvCxnSpPr>
        <p:spPr>
          <a:xfrm>
            <a:off x="1808109" y="304800"/>
            <a:ext cx="5467350" cy="0"/>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84718996-0088-4EA4-84A2-8ADA9A4F17B8}"/>
              </a:ext>
            </a:extLst>
          </p:cNvPr>
          <p:cNvCxnSpPr>
            <a:cxnSpLocks/>
          </p:cNvCxnSpPr>
          <p:nvPr/>
        </p:nvCxnSpPr>
        <p:spPr>
          <a:xfrm>
            <a:off x="1808109" y="304800"/>
            <a:ext cx="0" cy="135160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C269B09-2A3A-4938-B9CB-1DCDA3D01650}"/>
              </a:ext>
            </a:extLst>
          </p:cNvPr>
          <p:cNvCxnSpPr>
            <a:cxnSpLocks/>
          </p:cNvCxnSpPr>
          <p:nvPr/>
        </p:nvCxnSpPr>
        <p:spPr>
          <a:xfrm>
            <a:off x="1720240" y="6337301"/>
            <a:ext cx="5543550" cy="0"/>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8258CD14-8BE6-4212-A111-D2418C48CB6B}"/>
              </a:ext>
            </a:extLst>
          </p:cNvPr>
          <p:cNvCxnSpPr>
            <a:cxnSpLocks/>
          </p:cNvCxnSpPr>
          <p:nvPr/>
        </p:nvCxnSpPr>
        <p:spPr>
          <a:xfrm>
            <a:off x="1720240" y="4524101"/>
            <a:ext cx="0" cy="1813200"/>
          </a:xfrm>
          <a:prstGeom prst="line">
            <a:avLst/>
          </a:prstGeom>
        </p:spPr>
        <p:style>
          <a:lnRef idx="1">
            <a:schemeClr val="dk1"/>
          </a:lnRef>
          <a:fillRef idx="0">
            <a:schemeClr val="dk1"/>
          </a:fillRef>
          <a:effectRef idx="0">
            <a:schemeClr val="dk1"/>
          </a:effectRef>
          <a:fontRef idx="minor">
            <a:schemeClr val="tx1"/>
          </a:fontRef>
        </p:style>
      </p:cxnSp>
      <p:sp>
        <p:nvSpPr>
          <p:cNvPr id="48" name="직사각형 400">
            <a:extLst>
              <a:ext uri="{FF2B5EF4-FFF2-40B4-BE49-F238E27FC236}">
                <a16:creationId xmlns:a16="http://schemas.microsoft.com/office/drawing/2014/main" id="{ECD29896-6D65-4EDD-B74C-45ECEDB29174}"/>
              </a:ext>
            </a:extLst>
          </p:cNvPr>
          <p:cNvSpPr/>
          <p:nvPr/>
        </p:nvSpPr>
        <p:spPr>
          <a:xfrm>
            <a:off x="1230247" y="3196533"/>
            <a:ext cx="1345265" cy="646331"/>
          </a:xfrm>
          <a:prstGeom prst="rect">
            <a:avLst/>
          </a:prstGeom>
          <a:noFill/>
          <a:ln w="9525">
            <a:noFill/>
          </a:ln>
          <a:scene3d>
            <a:camera prst="orthographicFront"/>
            <a:lightRig rig="threePt" dir="t"/>
          </a:scene3d>
          <a:sp3d>
            <a:bevelT w="114300" prst="hardEdge"/>
          </a:sp3d>
        </p:spPr>
        <p:txBody>
          <a:bodyPr wrap="square" lIns="0" tIns="0" rIns="0" bIns="0" anchor="ctr">
            <a:spAutoFit/>
          </a:bodyPr>
          <a:lstStyle/>
          <a:p>
            <a:pPr algn="ctr"/>
            <a:r>
              <a:rPr lang="en-GB" sz="1400" b="1" dirty="0">
                <a:solidFill>
                  <a:srgbClr val="002060"/>
                </a:solidFill>
              </a:rPr>
              <a:t>Effective Oral &amp; Written Communication</a:t>
            </a:r>
          </a:p>
        </p:txBody>
      </p:sp>
      <p:sp>
        <p:nvSpPr>
          <p:cNvPr id="49" name="Slide Number Placeholder 48">
            <a:extLst>
              <a:ext uri="{FF2B5EF4-FFF2-40B4-BE49-F238E27FC236}">
                <a16:creationId xmlns:a16="http://schemas.microsoft.com/office/drawing/2014/main" id="{912B3F3E-7DB7-476C-9738-9AB8A369E1DD}"/>
              </a:ext>
            </a:extLst>
          </p:cNvPr>
          <p:cNvSpPr>
            <a:spLocks noGrp="1"/>
          </p:cNvSpPr>
          <p:nvPr>
            <p:ph type="sldNum" sz="quarter" idx="12"/>
          </p:nvPr>
        </p:nvSpPr>
        <p:spPr/>
        <p:txBody>
          <a:bodyPr/>
          <a:lstStyle/>
          <a:p>
            <a:fld id="{3E644C97-CFD8-4B1A-9809-75060EC224F7}" type="slidenum">
              <a:rPr lang="zh-CN" altLang="en-US" smtClean="0"/>
              <a:t>20</a:t>
            </a:fld>
            <a:endParaRPr lang="zh-CN" altLang="en-US"/>
          </a:p>
        </p:txBody>
      </p:sp>
    </p:spTree>
    <p:extLst>
      <p:ext uri="{BB962C8B-B14F-4D97-AF65-F5344CB8AC3E}">
        <p14:creationId xmlns:p14="http://schemas.microsoft.com/office/powerpoint/2010/main" val="371409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5199D28-8803-4CD1-9DC3-6FB1CF8AEACC}"/>
              </a:ext>
            </a:extLst>
          </p:cNvPr>
          <p:cNvCxnSpPr>
            <a:cxnSpLocks/>
          </p:cNvCxnSpPr>
          <p:nvPr/>
        </p:nvCxnSpPr>
        <p:spPr>
          <a:xfrm flipH="1">
            <a:off x="8327462" y="1272914"/>
            <a:ext cx="1" cy="5180181"/>
          </a:xfrm>
          <a:prstGeom prst="line">
            <a:avLst/>
          </a:prstGeom>
        </p:spPr>
        <p:style>
          <a:lnRef idx="2">
            <a:schemeClr val="dk1"/>
          </a:lnRef>
          <a:fillRef idx="0">
            <a:schemeClr val="dk1"/>
          </a:fillRef>
          <a:effectRef idx="1">
            <a:schemeClr val="dk1"/>
          </a:effectRef>
          <a:fontRef idx="minor">
            <a:schemeClr val="tx1"/>
          </a:fontRef>
        </p:style>
      </p:cxnSp>
      <p:sp>
        <p:nvSpPr>
          <p:cNvPr id="24" name="TextBox 9">
            <a:extLst>
              <a:ext uri="{FF2B5EF4-FFF2-40B4-BE49-F238E27FC236}">
                <a16:creationId xmlns:a16="http://schemas.microsoft.com/office/drawing/2014/main" id="{5D66A90C-BDBD-4340-99CD-F9580385656A}"/>
              </a:ext>
            </a:extLst>
          </p:cNvPr>
          <p:cNvSpPr txBox="1"/>
          <p:nvPr/>
        </p:nvSpPr>
        <p:spPr>
          <a:xfrm>
            <a:off x="2620323" y="223145"/>
            <a:ext cx="2929007" cy="535531"/>
          </a:xfrm>
          <a:prstGeom prst="rect">
            <a:avLst/>
          </a:prstGeom>
          <a:solidFill>
            <a:srgbClr val="002060"/>
          </a:solidFill>
          <a:ln w="12700">
            <a:noFill/>
          </a:ln>
        </p:spPr>
        <p:txBody>
          <a:bodyPr wrap="none" rtlCol="0">
            <a:spAutoFit/>
          </a:bodyPr>
          <a:lstStyle/>
          <a:p>
            <a:pPr>
              <a:lnSpc>
                <a:spcPct val="90000"/>
              </a:lnSpc>
            </a:pPr>
            <a:r>
              <a:rPr lang="en-US" sz="3200" dirty="0">
                <a:solidFill>
                  <a:schemeClr val="bg1"/>
                </a:solidFill>
                <a:latin typeface="Century Gothic" panose="020B0502020202020204" pitchFamily="34" charset="0"/>
                <a:ea typeface="Montserrat" charset="0"/>
                <a:cs typeface="Montserrat" charset="0"/>
              </a:rPr>
              <a:t>CONCLUSION</a:t>
            </a:r>
          </a:p>
        </p:txBody>
      </p:sp>
      <p:sp>
        <p:nvSpPr>
          <p:cNvPr id="26" name="iṡľïḑè">
            <a:extLst>
              <a:ext uri="{FF2B5EF4-FFF2-40B4-BE49-F238E27FC236}">
                <a16:creationId xmlns:a16="http://schemas.microsoft.com/office/drawing/2014/main" id="{2D21BD9F-D9F9-44D5-8735-77FA0440FF96}"/>
              </a:ext>
            </a:extLst>
          </p:cNvPr>
          <p:cNvSpPr txBox="1"/>
          <p:nvPr/>
        </p:nvSpPr>
        <p:spPr bwMode="auto">
          <a:xfrm>
            <a:off x="603262" y="5960370"/>
            <a:ext cx="7087611" cy="897630"/>
          </a:xfrm>
          <a:prstGeom prst="rect">
            <a:avLst/>
          </a:prstGeom>
          <a:noFill/>
          <a:ln>
            <a:no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algn="just"/>
            <a:r>
              <a:rPr lang="en-GB" sz="1800" b="0" dirty="0">
                <a:solidFill>
                  <a:srgbClr val="002060"/>
                </a:solidFill>
                <a:latin typeface="Century Gothic" panose="020B0502020202020204" pitchFamily="34" charset="0"/>
              </a:rPr>
              <a:t> </a:t>
            </a:r>
          </a:p>
          <a:p>
            <a:pPr algn="just"/>
            <a:r>
              <a:rPr lang="en-GB" sz="1800" b="0" dirty="0">
                <a:solidFill>
                  <a:srgbClr val="002060"/>
                </a:solidFill>
                <a:latin typeface="Century Gothic" panose="020B0502020202020204" pitchFamily="34" charset="0"/>
              </a:rPr>
              <a:t>Your oral and written communication skill is an asset that you must cherish and hone every day.</a:t>
            </a:r>
          </a:p>
          <a:p>
            <a:pPr algn="just"/>
            <a:endParaRPr lang="en-GB" sz="1800" b="0" dirty="0">
              <a:solidFill>
                <a:srgbClr val="002060"/>
              </a:solidFill>
              <a:latin typeface="Century Gothic" panose="020B0502020202020204" pitchFamily="34" charset="0"/>
            </a:endParaRPr>
          </a:p>
        </p:txBody>
      </p:sp>
      <p:cxnSp>
        <p:nvCxnSpPr>
          <p:cNvPr id="34" name="Straight Connector 33">
            <a:extLst>
              <a:ext uri="{FF2B5EF4-FFF2-40B4-BE49-F238E27FC236}">
                <a16:creationId xmlns:a16="http://schemas.microsoft.com/office/drawing/2014/main" id="{49635C91-FBA4-47EC-B121-06CD23006BE0}"/>
              </a:ext>
            </a:extLst>
          </p:cNvPr>
          <p:cNvCxnSpPr>
            <a:cxnSpLocks/>
          </p:cNvCxnSpPr>
          <p:nvPr/>
        </p:nvCxnSpPr>
        <p:spPr>
          <a:xfrm flipH="1">
            <a:off x="5662910" y="517172"/>
            <a:ext cx="1262520" cy="0"/>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9074AE0-9F37-45AA-8126-FD18F9D60C29}"/>
              </a:ext>
            </a:extLst>
          </p:cNvPr>
          <p:cNvCxnSpPr>
            <a:cxnSpLocks/>
          </p:cNvCxnSpPr>
          <p:nvPr/>
        </p:nvCxnSpPr>
        <p:spPr>
          <a:xfrm flipH="1">
            <a:off x="1435138" y="534160"/>
            <a:ext cx="969168" cy="0"/>
          </a:xfrm>
          <a:prstGeom prst="line">
            <a:avLst/>
          </a:prstGeom>
        </p:spPr>
        <p:style>
          <a:lnRef idx="1">
            <a:schemeClr val="dk1"/>
          </a:lnRef>
          <a:fillRef idx="0">
            <a:schemeClr val="dk1"/>
          </a:fillRef>
          <a:effectRef idx="0">
            <a:schemeClr val="dk1"/>
          </a:effectRef>
          <a:fontRef idx="minor">
            <a:schemeClr val="tx1"/>
          </a:fontRef>
        </p:style>
      </p:cxnSp>
      <p:sp>
        <p:nvSpPr>
          <p:cNvPr id="22" name="椭圆 3">
            <a:extLst>
              <a:ext uri="{FF2B5EF4-FFF2-40B4-BE49-F238E27FC236}">
                <a16:creationId xmlns:a16="http://schemas.microsoft.com/office/drawing/2014/main" id="{7B530176-267F-414E-BD18-5C9FC8D56415}"/>
              </a:ext>
            </a:extLst>
          </p:cNvPr>
          <p:cNvSpPr/>
          <p:nvPr/>
        </p:nvSpPr>
        <p:spPr>
          <a:xfrm>
            <a:off x="200780" y="2955942"/>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0" name="椭圆 3">
            <a:extLst>
              <a:ext uri="{FF2B5EF4-FFF2-40B4-BE49-F238E27FC236}">
                <a16:creationId xmlns:a16="http://schemas.microsoft.com/office/drawing/2014/main" id="{FC5B7FEA-C51A-43F4-8A52-2A258DA612DE}"/>
              </a:ext>
            </a:extLst>
          </p:cNvPr>
          <p:cNvSpPr/>
          <p:nvPr/>
        </p:nvSpPr>
        <p:spPr>
          <a:xfrm>
            <a:off x="199245" y="3787547"/>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2" name="椭圆 3">
            <a:extLst>
              <a:ext uri="{FF2B5EF4-FFF2-40B4-BE49-F238E27FC236}">
                <a16:creationId xmlns:a16="http://schemas.microsoft.com/office/drawing/2014/main" id="{337AFBEA-F92D-4F26-8336-E776B0442725}"/>
              </a:ext>
            </a:extLst>
          </p:cNvPr>
          <p:cNvSpPr/>
          <p:nvPr/>
        </p:nvSpPr>
        <p:spPr>
          <a:xfrm>
            <a:off x="199245" y="4738306"/>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3" name="椭圆 3">
            <a:extLst>
              <a:ext uri="{FF2B5EF4-FFF2-40B4-BE49-F238E27FC236}">
                <a16:creationId xmlns:a16="http://schemas.microsoft.com/office/drawing/2014/main" id="{AD336809-C15C-409E-BB16-CA1CBBD5A282}"/>
              </a:ext>
            </a:extLst>
          </p:cNvPr>
          <p:cNvSpPr/>
          <p:nvPr/>
        </p:nvSpPr>
        <p:spPr>
          <a:xfrm>
            <a:off x="199245" y="5610620"/>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5" name="椭圆 3">
            <a:extLst>
              <a:ext uri="{FF2B5EF4-FFF2-40B4-BE49-F238E27FC236}">
                <a16:creationId xmlns:a16="http://schemas.microsoft.com/office/drawing/2014/main" id="{2F26E6FE-3734-4CA6-B64C-888429E16DA9}"/>
              </a:ext>
            </a:extLst>
          </p:cNvPr>
          <p:cNvSpPr/>
          <p:nvPr/>
        </p:nvSpPr>
        <p:spPr>
          <a:xfrm>
            <a:off x="200780" y="6297077"/>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 name="Rectangle 1">
            <a:extLst>
              <a:ext uri="{FF2B5EF4-FFF2-40B4-BE49-F238E27FC236}">
                <a16:creationId xmlns:a16="http://schemas.microsoft.com/office/drawing/2014/main" id="{EB71D717-76AB-497E-8B24-1401D20730BC}"/>
              </a:ext>
            </a:extLst>
          </p:cNvPr>
          <p:cNvSpPr/>
          <p:nvPr/>
        </p:nvSpPr>
        <p:spPr>
          <a:xfrm>
            <a:off x="644458" y="3786297"/>
            <a:ext cx="7046415" cy="646331"/>
          </a:xfrm>
          <a:prstGeom prst="rect">
            <a:avLst/>
          </a:prstGeom>
        </p:spPr>
        <p:txBody>
          <a:bodyPr wrap="square">
            <a:spAutoFit/>
          </a:bodyPr>
          <a:lstStyle/>
          <a:p>
            <a:pPr algn="just"/>
            <a:r>
              <a:rPr lang="en-GB" dirty="0">
                <a:solidFill>
                  <a:srgbClr val="002060"/>
                </a:solidFill>
                <a:latin typeface="Century Gothic" panose="020B0502020202020204" pitchFamily="34" charset="0"/>
              </a:rPr>
              <a:t>As Court employees, we must bear in mind that the things we often write on behalf of Judicial Officers have consequences. </a:t>
            </a:r>
          </a:p>
        </p:txBody>
      </p:sp>
      <p:sp>
        <p:nvSpPr>
          <p:cNvPr id="3" name="Rectangle 2">
            <a:extLst>
              <a:ext uri="{FF2B5EF4-FFF2-40B4-BE49-F238E27FC236}">
                <a16:creationId xmlns:a16="http://schemas.microsoft.com/office/drawing/2014/main" id="{38FDEF96-3558-42E9-873F-E2FEC7C7F14E}"/>
              </a:ext>
            </a:extLst>
          </p:cNvPr>
          <p:cNvSpPr/>
          <p:nvPr/>
        </p:nvSpPr>
        <p:spPr>
          <a:xfrm>
            <a:off x="680743" y="1064634"/>
            <a:ext cx="7046414" cy="923330"/>
          </a:xfrm>
          <a:prstGeom prst="rect">
            <a:avLst/>
          </a:prstGeom>
        </p:spPr>
        <p:txBody>
          <a:bodyPr wrap="square">
            <a:spAutoFit/>
          </a:bodyPr>
          <a:lstStyle/>
          <a:p>
            <a:pPr algn="just"/>
            <a:r>
              <a:rPr lang="en-GB" dirty="0">
                <a:solidFill>
                  <a:srgbClr val="002060"/>
                </a:solidFill>
                <a:latin typeface="Century Gothic" panose="020B0502020202020204" pitchFamily="34" charset="0"/>
              </a:rPr>
              <a:t>Service delivery by Court employees in our dynamic digital world must be top-notch to meet the demands of Court employees and users.</a:t>
            </a:r>
          </a:p>
        </p:txBody>
      </p:sp>
      <p:sp>
        <p:nvSpPr>
          <p:cNvPr id="4" name="Rectangle 3">
            <a:extLst>
              <a:ext uri="{FF2B5EF4-FFF2-40B4-BE49-F238E27FC236}">
                <a16:creationId xmlns:a16="http://schemas.microsoft.com/office/drawing/2014/main" id="{A248DC84-20AC-415D-B1D7-CEE78BFCC577}"/>
              </a:ext>
            </a:extLst>
          </p:cNvPr>
          <p:cNvSpPr/>
          <p:nvPr/>
        </p:nvSpPr>
        <p:spPr>
          <a:xfrm>
            <a:off x="644458" y="4696946"/>
            <a:ext cx="7046415" cy="646331"/>
          </a:xfrm>
          <a:prstGeom prst="rect">
            <a:avLst/>
          </a:prstGeom>
        </p:spPr>
        <p:txBody>
          <a:bodyPr wrap="square">
            <a:spAutoFit/>
          </a:bodyPr>
          <a:lstStyle/>
          <a:p>
            <a:pPr algn="just"/>
            <a:r>
              <a:rPr lang="en-GB" dirty="0">
                <a:solidFill>
                  <a:srgbClr val="002060"/>
                </a:solidFill>
                <a:latin typeface="Century Gothic" panose="020B0502020202020204" pitchFamily="34" charset="0"/>
              </a:rPr>
              <a:t>A careful inculcation of sound communication skills will accord one a pride of place in a competitive environment. </a:t>
            </a:r>
          </a:p>
        </p:txBody>
      </p:sp>
      <p:sp>
        <p:nvSpPr>
          <p:cNvPr id="6" name="Rectangle 5">
            <a:extLst>
              <a:ext uri="{FF2B5EF4-FFF2-40B4-BE49-F238E27FC236}">
                <a16:creationId xmlns:a16="http://schemas.microsoft.com/office/drawing/2014/main" id="{6B73B307-54EC-417A-91D6-9B508BD8A096}"/>
              </a:ext>
            </a:extLst>
          </p:cNvPr>
          <p:cNvSpPr/>
          <p:nvPr/>
        </p:nvSpPr>
        <p:spPr>
          <a:xfrm>
            <a:off x="521249" y="5592807"/>
            <a:ext cx="8538054" cy="369332"/>
          </a:xfrm>
          <a:prstGeom prst="rect">
            <a:avLst/>
          </a:prstGeom>
        </p:spPr>
        <p:txBody>
          <a:bodyPr wrap="square">
            <a:spAutoFit/>
          </a:bodyPr>
          <a:lstStyle/>
          <a:p>
            <a:r>
              <a:rPr lang="en-GB" dirty="0">
                <a:solidFill>
                  <a:srgbClr val="002060"/>
                </a:solidFill>
                <a:latin typeface="Century Gothic" panose="020B0502020202020204" pitchFamily="34" charset="0"/>
              </a:rPr>
              <a:t>There are no shortcuts - Good writing involves exertion!</a:t>
            </a:r>
            <a:endParaRPr lang="en-GB" dirty="0"/>
          </a:p>
        </p:txBody>
      </p:sp>
      <p:sp>
        <p:nvSpPr>
          <p:cNvPr id="7" name="Rectangle 6">
            <a:extLst>
              <a:ext uri="{FF2B5EF4-FFF2-40B4-BE49-F238E27FC236}">
                <a16:creationId xmlns:a16="http://schemas.microsoft.com/office/drawing/2014/main" id="{A6954D3F-3D2F-4701-95CF-BF3ECA9DC658}"/>
              </a:ext>
            </a:extLst>
          </p:cNvPr>
          <p:cNvSpPr/>
          <p:nvPr/>
        </p:nvSpPr>
        <p:spPr>
          <a:xfrm>
            <a:off x="680743" y="2922805"/>
            <a:ext cx="7054740" cy="646331"/>
          </a:xfrm>
          <a:prstGeom prst="rect">
            <a:avLst/>
          </a:prstGeom>
        </p:spPr>
        <p:txBody>
          <a:bodyPr wrap="square">
            <a:spAutoFit/>
          </a:bodyPr>
          <a:lstStyle/>
          <a:p>
            <a:pPr algn="just"/>
            <a:r>
              <a:rPr lang="en-GB" dirty="0">
                <a:solidFill>
                  <a:srgbClr val="002060"/>
                </a:solidFill>
                <a:latin typeface="Century Gothic" panose="020B0502020202020204" pitchFamily="34" charset="0"/>
                <a:ea typeface="Calibri" panose="020F0502020204030204" pitchFamily="34" charset="0"/>
                <a:cs typeface="SimSun" panose="02010600030101010101" pitchFamily="2" charset="-122"/>
              </a:rPr>
              <a:t>As we write letters, memos, e-mails, messages, we must find a way of taking cognisance of our socio-cultural background. </a:t>
            </a:r>
            <a:endParaRPr lang="en-GB" dirty="0">
              <a:solidFill>
                <a:srgbClr val="002060"/>
              </a:solidFill>
              <a:latin typeface="Century Gothic" panose="020B0502020202020204" pitchFamily="34" charset="0"/>
            </a:endParaRPr>
          </a:p>
        </p:txBody>
      </p:sp>
      <p:sp>
        <p:nvSpPr>
          <p:cNvPr id="36" name="椭圆 3">
            <a:extLst>
              <a:ext uri="{FF2B5EF4-FFF2-40B4-BE49-F238E27FC236}">
                <a16:creationId xmlns:a16="http://schemas.microsoft.com/office/drawing/2014/main" id="{45A85501-F073-4860-9E7E-456E42C753C0}"/>
              </a:ext>
            </a:extLst>
          </p:cNvPr>
          <p:cNvSpPr/>
          <p:nvPr/>
        </p:nvSpPr>
        <p:spPr>
          <a:xfrm>
            <a:off x="200780" y="1229004"/>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8" name="Rectangle 7">
            <a:extLst>
              <a:ext uri="{FF2B5EF4-FFF2-40B4-BE49-F238E27FC236}">
                <a16:creationId xmlns:a16="http://schemas.microsoft.com/office/drawing/2014/main" id="{A83CF9AF-84EB-4914-817F-1C7F3A30CDE3}"/>
              </a:ext>
            </a:extLst>
          </p:cNvPr>
          <p:cNvSpPr/>
          <p:nvPr/>
        </p:nvSpPr>
        <p:spPr>
          <a:xfrm>
            <a:off x="672417" y="2072758"/>
            <a:ext cx="7046414" cy="646331"/>
          </a:xfrm>
          <a:prstGeom prst="rect">
            <a:avLst/>
          </a:prstGeom>
        </p:spPr>
        <p:txBody>
          <a:bodyPr wrap="square">
            <a:spAutoFit/>
          </a:bodyPr>
          <a:lstStyle/>
          <a:p>
            <a:pPr algn="just"/>
            <a:r>
              <a:rPr lang="en-GB" dirty="0">
                <a:solidFill>
                  <a:srgbClr val="002060"/>
                </a:solidFill>
                <a:latin typeface="Century Gothic" panose="020B0502020202020204" pitchFamily="34" charset="0"/>
              </a:rPr>
              <a:t>At all times, say, write or comport ourselves in line with the provisions of the Code of Conduct for Court employees</a:t>
            </a:r>
          </a:p>
        </p:txBody>
      </p:sp>
      <p:sp>
        <p:nvSpPr>
          <p:cNvPr id="37" name="椭圆 3">
            <a:extLst>
              <a:ext uri="{FF2B5EF4-FFF2-40B4-BE49-F238E27FC236}">
                <a16:creationId xmlns:a16="http://schemas.microsoft.com/office/drawing/2014/main" id="{50FCD739-59B7-461F-8BAE-AEA78888D2C9}"/>
              </a:ext>
            </a:extLst>
          </p:cNvPr>
          <p:cNvSpPr/>
          <p:nvPr/>
        </p:nvSpPr>
        <p:spPr>
          <a:xfrm>
            <a:off x="200780" y="2072758"/>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pic>
        <p:nvPicPr>
          <p:cNvPr id="38" name="Picture 37">
            <a:extLst>
              <a:ext uri="{FF2B5EF4-FFF2-40B4-BE49-F238E27FC236}">
                <a16:creationId xmlns:a16="http://schemas.microsoft.com/office/drawing/2014/main" id="{A5B4F87C-33AC-45B1-9F37-B00AEE450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742" y="3111960"/>
            <a:ext cx="1399439" cy="1236532"/>
          </a:xfrm>
          <a:prstGeom prst="ellipse">
            <a:avLst/>
          </a:prstGeom>
          <a:ln>
            <a:noFill/>
          </a:ln>
          <a:effectLst>
            <a:softEdge rad="112500"/>
          </a:effectLst>
        </p:spPr>
      </p:pic>
      <p:sp>
        <p:nvSpPr>
          <p:cNvPr id="11" name="Slide Number Placeholder 10">
            <a:extLst>
              <a:ext uri="{FF2B5EF4-FFF2-40B4-BE49-F238E27FC236}">
                <a16:creationId xmlns:a16="http://schemas.microsoft.com/office/drawing/2014/main" id="{87FC8436-C890-4D97-A7D6-43EC14E0B3F1}"/>
              </a:ext>
            </a:extLst>
          </p:cNvPr>
          <p:cNvSpPr>
            <a:spLocks noGrp="1"/>
          </p:cNvSpPr>
          <p:nvPr>
            <p:ph type="sldNum" sz="quarter" idx="12"/>
          </p:nvPr>
        </p:nvSpPr>
        <p:spPr/>
        <p:txBody>
          <a:bodyPr/>
          <a:lstStyle/>
          <a:p>
            <a:fld id="{3E644C97-CFD8-4B1A-9809-75060EC224F7}" type="slidenum">
              <a:rPr lang="zh-CN" altLang="en-US" smtClean="0"/>
              <a:t>21</a:t>
            </a:fld>
            <a:endParaRPr lang="zh-CN" altLang="en-US"/>
          </a:p>
        </p:txBody>
      </p:sp>
    </p:spTree>
    <p:extLst>
      <p:ext uri="{BB962C8B-B14F-4D97-AF65-F5344CB8AC3E}">
        <p14:creationId xmlns:p14="http://schemas.microsoft.com/office/powerpoint/2010/main" val="2178669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id="{A232061A-89D3-4664-8157-D951ED058D88}"/>
              </a:ext>
            </a:extLst>
          </p:cNvPr>
          <p:cNvSpPr txBox="1"/>
          <p:nvPr/>
        </p:nvSpPr>
        <p:spPr>
          <a:xfrm>
            <a:off x="5883225" y="4631581"/>
            <a:ext cx="1521472" cy="246221"/>
          </a:xfrm>
          <a:prstGeom prst="rect">
            <a:avLst/>
          </a:prstGeom>
          <a:solidFill>
            <a:srgbClr val="002060"/>
          </a:solidFill>
          <a:ln w="9525">
            <a:noFill/>
          </a:ln>
          <a:scene3d>
            <a:camera prst="orthographicFront"/>
            <a:lightRig rig="threePt" dir="t"/>
          </a:scene3d>
          <a:sp3d>
            <a:bevelT prst="convex"/>
          </a:sp3d>
        </p:spPr>
        <p:txBody>
          <a:bodyPr wrap="square" lIns="0" tIns="0" rIns="0" bIns="0" anchor="t">
            <a:spAutoFit/>
          </a:bodyPr>
          <a:lstStyle/>
          <a:p>
            <a:pPr defTabSz="1216025">
              <a:spcBef>
                <a:spcPct val="20000"/>
              </a:spcBef>
            </a:pPr>
            <a:r>
              <a:rPr lang="en-US" altLang="zh-CN" sz="1600" b="1" dirty="0">
                <a:solidFill>
                  <a:schemeClr val="bg1"/>
                </a:solidFill>
                <a:ea typeface="微软雅黑" panose="020B0503020204020204" pitchFamily="34" charset="-122"/>
                <a:cs typeface="Calibri" panose="020F0502020204030204" pitchFamily="34" charset="0"/>
                <a:sym typeface="Arial" panose="020B0604020202020204" pitchFamily="34" charset="0"/>
              </a:rPr>
              <a:t>   </a:t>
            </a:r>
            <a:r>
              <a:rPr lang="en-GB" sz="1600" dirty="0">
                <a:solidFill>
                  <a:schemeClr val="bg1"/>
                </a:solidFill>
              </a:rPr>
              <a:t>Maya Angelou </a:t>
            </a:r>
            <a:endParaRPr lang="en-US" altLang="zh-CN" sz="1400" b="1" dirty="0">
              <a:solidFill>
                <a:schemeClr val="bg1"/>
              </a:solidFill>
              <a:ea typeface="微软雅黑" panose="020B0503020204020204" pitchFamily="34" charset="-122"/>
              <a:cs typeface="Calibri" panose="020F0502020204030204" pitchFamily="34" charset="0"/>
              <a:sym typeface="Arial" panose="020B0604020202020204" pitchFamily="34" charset="0"/>
            </a:endParaRPr>
          </a:p>
        </p:txBody>
      </p:sp>
      <p:sp>
        <p:nvSpPr>
          <p:cNvPr id="4" name="AutoShape 3">
            <a:extLst>
              <a:ext uri="{FF2B5EF4-FFF2-40B4-BE49-F238E27FC236}">
                <a16:creationId xmlns:a16="http://schemas.microsoft.com/office/drawing/2014/main" id="{DC2F3764-21E2-4385-A692-42D55AEC726D}"/>
              </a:ext>
            </a:extLst>
          </p:cNvPr>
          <p:cNvSpPr>
            <a:spLocks noChangeArrowheads="1"/>
          </p:cNvSpPr>
          <p:nvPr/>
        </p:nvSpPr>
        <p:spPr bwMode="auto">
          <a:xfrm rot="16200000">
            <a:off x="1473628" y="3129121"/>
            <a:ext cx="1380115" cy="1420265"/>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dirty="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 name="AutoShape 4">
            <a:extLst>
              <a:ext uri="{FF2B5EF4-FFF2-40B4-BE49-F238E27FC236}">
                <a16:creationId xmlns:a16="http://schemas.microsoft.com/office/drawing/2014/main" id="{A0457EC4-56D9-42BD-A6DB-65D24BE32E53}"/>
              </a:ext>
            </a:extLst>
          </p:cNvPr>
          <p:cNvSpPr>
            <a:spLocks noChangeArrowheads="1"/>
          </p:cNvSpPr>
          <p:nvPr/>
        </p:nvSpPr>
        <p:spPr bwMode="auto">
          <a:xfrm rot="16200000" flipH="1" flipV="1">
            <a:off x="1884304" y="2718867"/>
            <a:ext cx="1380116" cy="1420266"/>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9" name="矩形 8">
            <a:extLst>
              <a:ext uri="{FF2B5EF4-FFF2-40B4-BE49-F238E27FC236}">
                <a16:creationId xmlns:a16="http://schemas.microsoft.com/office/drawing/2014/main" id="{32D7F17A-19B6-4672-8618-97282CAE1A0E}"/>
              </a:ext>
            </a:extLst>
          </p:cNvPr>
          <p:cNvSpPr/>
          <p:nvPr/>
        </p:nvSpPr>
        <p:spPr>
          <a:xfrm>
            <a:off x="4572000" y="4995354"/>
            <a:ext cx="3880753" cy="309508"/>
          </a:xfrm>
          <a:prstGeom prst="rect">
            <a:avLst/>
          </a:prstGeom>
          <a:noFill/>
          <a:ln w="9525">
            <a:noFill/>
          </a:ln>
        </p:spPr>
        <p:txBody>
          <a:bodyPr wrap="square" lIns="0" tIns="0" rIns="0" bIns="0" anchor="t">
            <a:spAutoFit/>
          </a:bodyPr>
          <a:lstStyle/>
          <a:p>
            <a:pPr algn="r" defTabSz="1216025">
              <a:lnSpc>
                <a:spcPct val="120000"/>
              </a:lnSpc>
              <a:spcBef>
                <a:spcPct val="20000"/>
              </a:spcBef>
            </a:pPr>
            <a:r>
              <a:rPr lang="en-GB" dirty="0"/>
              <a:t>“easy reading is damn hard writing”</a:t>
            </a:r>
            <a:endParaRPr lang="en-US" altLang="zh-CN" sz="1400" dirty="0">
              <a:solidFill>
                <a:srgbClr val="445469"/>
              </a:solidFill>
              <a:latin typeface="微软雅黑" panose="020B0503020204020204" pitchFamily="34" charset="-122"/>
              <a:ea typeface="微软雅黑" panose="020B0503020204020204" pitchFamily="34" charset="-122"/>
              <a:cs typeface="Calibri" panose="020F0502020204030204" pitchFamily="34" charset="0"/>
              <a:sym typeface="Arial" panose="020B0604020202020204" pitchFamily="34" charset="0"/>
            </a:endParaRPr>
          </a:p>
        </p:txBody>
      </p:sp>
      <p:pic>
        <p:nvPicPr>
          <p:cNvPr id="11" name="Picture 10">
            <a:extLst>
              <a:ext uri="{FF2B5EF4-FFF2-40B4-BE49-F238E27FC236}">
                <a16:creationId xmlns:a16="http://schemas.microsoft.com/office/drawing/2014/main" id="{8F53C06A-377A-4913-8FF4-5FDC950C0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011" y="1168800"/>
            <a:ext cx="3429000" cy="3429000"/>
          </a:xfrm>
          <a:prstGeom prst="ellipse">
            <a:avLst/>
          </a:prstGeom>
          <a:ln>
            <a:noFill/>
          </a:ln>
          <a:effectLst>
            <a:softEdge rad="112500"/>
          </a:effectLst>
        </p:spPr>
      </p:pic>
      <p:sp>
        <p:nvSpPr>
          <p:cNvPr id="18" name="Slide Number Placeholder 17">
            <a:extLst>
              <a:ext uri="{FF2B5EF4-FFF2-40B4-BE49-F238E27FC236}">
                <a16:creationId xmlns:a16="http://schemas.microsoft.com/office/drawing/2014/main" id="{899B4FDC-C5F3-4D24-B53A-41A18CBB77ED}"/>
              </a:ext>
            </a:extLst>
          </p:cNvPr>
          <p:cNvSpPr>
            <a:spLocks noGrp="1"/>
          </p:cNvSpPr>
          <p:nvPr>
            <p:ph type="sldNum" sz="quarter" idx="12"/>
          </p:nvPr>
        </p:nvSpPr>
        <p:spPr/>
        <p:txBody>
          <a:bodyPr/>
          <a:lstStyle/>
          <a:p>
            <a:fld id="{3E644C97-CFD8-4B1A-9809-75060EC224F7}" type="slidenum">
              <a:rPr lang="zh-CN" altLang="en-US" smtClean="0"/>
              <a:t>22</a:t>
            </a:fld>
            <a:endParaRPr lang="zh-CN" altLang="en-US"/>
          </a:p>
        </p:txBody>
      </p:sp>
    </p:spTree>
    <p:extLst>
      <p:ext uri="{BB962C8B-B14F-4D97-AF65-F5344CB8AC3E}">
        <p14:creationId xmlns:p14="http://schemas.microsoft.com/office/powerpoint/2010/main" val="52287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DD6CAEA-6BEE-4C03-991B-0D27D4D27780}"/>
              </a:ext>
            </a:extLst>
          </p:cNvPr>
          <p:cNvSpPr/>
          <p:nvPr/>
        </p:nvSpPr>
        <p:spPr>
          <a:xfrm>
            <a:off x="1836827" y="2690223"/>
            <a:ext cx="6833938" cy="1200329"/>
          </a:xfrm>
          <a:prstGeom prst="rect">
            <a:avLst/>
          </a:prstGeom>
          <a:noFill/>
          <a:scene3d>
            <a:camera prst="orthographicFront"/>
            <a:lightRig rig="threePt" dir="t"/>
          </a:scene3d>
          <a:sp3d>
            <a:bevelT w="152400" h="50800" prst="softRound"/>
          </a:sp3d>
        </p:spPr>
        <p:txBody>
          <a:bodyPr wrap="square">
            <a:spAutoFit/>
          </a:bodyPr>
          <a:lstStyle/>
          <a:p>
            <a:pPr algn="ctr"/>
            <a:r>
              <a:rPr lang="en-US" altLang="zh-CN" sz="7200" b="1" kern="100" dirty="0">
                <a:latin typeface="Freestyle Script" panose="030804020302050B0404" pitchFamily="66" charset="0"/>
                <a:ea typeface="Calibri" panose="020F0502020204030204" pitchFamily="34" charset="0"/>
                <a:cs typeface="Calibri" panose="020F0502020204030204" pitchFamily="34" charset="0"/>
                <a:sym typeface="+mn-lt"/>
              </a:rPr>
              <a:t>Thank You for Listening!</a:t>
            </a:r>
          </a:p>
        </p:txBody>
      </p:sp>
      <p:pic>
        <p:nvPicPr>
          <p:cNvPr id="3" name="图片 4" descr="图片包含 玩偶, 玩具  已生成极高可信度的说明">
            <a:extLst>
              <a:ext uri="{FF2B5EF4-FFF2-40B4-BE49-F238E27FC236}">
                <a16:creationId xmlns:a16="http://schemas.microsoft.com/office/drawing/2014/main" id="{6C0D822A-0FDA-401D-A2EA-BF78AD5E21C8}"/>
              </a:ext>
            </a:extLst>
          </p:cNvPr>
          <p:cNvPicPr>
            <a:picLocks noChangeAspect="1"/>
          </p:cNvPicPr>
          <p:nvPr/>
        </p:nvPicPr>
        <p:blipFill rotWithShape="1">
          <a:blip r:embed="rId2" cstate="print"/>
          <a:srcRect r="66788"/>
          <a:stretch/>
        </p:blipFill>
        <p:spPr>
          <a:xfrm>
            <a:off x="141376" y="572778"/>
            <a:ext cx="2087473" cy="6285222"/>
          </a:xfrm>
          <a:prstGeom prst="rect">
            <a:avLst/>
          </a:prstGeom>
        </p:spPr>
      </p:pic>
      <p:sp>
        <p:nvSpPr>
          <p:cNvPr id="9" name="Slide Number Placeholder 8">
            <a:extLst>
              <a:ext uri="{FF2B5EF4-FFF2-40B4-BE49-F238E27FC236}">
                <a16:creationId xmlns:a16="http://schemas.microsoft.com/office/drawing/2014/main" id="{B802FB5D-5C5B-4570-823D-35C7E7BABAF2}"/>
              </a:ext>
            </a:extLst>
          </p:cNvPr>
          <p:cNvSpPr>
            <a:spLocks noGrp="1"/>
          </p:cNvSpPr>
          <p:nvPr>
            <p:ph type="sldNum" sz="quarter" idx="12"/>
          </p:nvPr>
        </p:nvSpPr>
        <p:spPr/>
        <p:txBody>
          <a:bodyPr/>
          <a:lstStyle/>
          <a:p>
            <a:fld id="{3E644C97-CFD8-4B1A-9809-75060EC224F7}" type="slidenum">
              <a:rPr lang="zh-CN" altLang="en-US" smtClean="0"/>
              <a:t>23</a:t>
            </a:fld>
            <a:endParaRPr lang="zh-CN" altLang="en-US"/>
          </a:p>
        </p:txBody>
      </p:sp>
    </p:spTree>
    <p:extLst>
      <p:ext uri="{BB962C8B-B14F-4D97-AF65-F5344CB8AC3E}">
        <p14:creationId xmlns:p14="http://schemas.microsoft.com/office/powerpoint/2010/main" val="27465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iterate type="lt">
                                    <p:tmPct val="15000"/>
                                  </p:iterate>
                                  <p:childTnLst>
                                    <p:set>
                                      <p:cBhvr>
                                        <p:cTn id="13" dur="1" fill="hold">
                                          <p:stCondLst>
                                            <p:cond delay="0"/>
                                          </p:stCondLst>
                                        </p:cTn>
                                        <p:tgtEl>
                                          <p:spTgt spid="2"/>
                                        </p:tgtEl>
                                        <p:attrNameLst>
                                          <p:attrName>style.visibility</p:attrName>
                                        </p:attrNameLst>
                                      </p:cBhvr>
                                      <p:to>
                                        <p:strVal val="visible"/>
                                      </p:to>
                                    </p:set>
                                    <p:anim calcmode="lin" valueType="num">
                                      <p:cBhvr>
                                        <p:cTn id="14" dur="250" fill="hold"/>
                                        <p:tgtEl>
                                          <p:spTgt spid="2"/>
                                        </p:tgtEl>
                                        <p:attrNameLst>
                                          <p:attrName>ppt_w</p:attrName>
                                        </p:attrNameLst>
                                      </p:cBhvr>
                                      <p:tavLst>
                                        <p:tav tm="0">
                                          <p:val>
                                            <p:strVal val="#ppt_w+.3"/>
                                          </p:val>
                                        </p:tav>
                                        <p:tav tm="100000">
                                          <p:val>
                                            <p:strVal val="#ppt_w"/>
                                          </p:val>
                                        </p:tav>
                                      </p:tavLst>
                                    </p:anim>
                                    <p:anim calcmode="lin" valueType="num">
                                      <p:cBhvr>
                                        <p:cTn id="15" dur="250" fill="hold"/>
                                        <p:tgtEl>
                                          <p:spTgt spid="2"/>
                                        </p:tgtEl>
                                        <p:attrNameLst>
                                          <p:attrName>ppt_h</p:attrName>
                                        </p:attrNameLst>
                                      </p:cBhvr>
                                      <p:tavLst>
                                        <p:tav tm="0">
                                          <p:val>
                                            <p:strVal val="#ppt_h"/>
                                          </p:val>
                                        </p:tav>
                                        <p:tav tm="100000">
                                          <p:val>
                                            <p:strVal val="#ppt_h"/>
                                          </p:val>
                                        </p:tav>
                                      </p:tavLst>
                                    </p:anim>
                                    <p:animEffect transition="in" filter="fade">
                                      <p:cBhvr>
                                        <p:cTn id="16"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15" name="TextBox 11">
            <a:extLst>
              <a:ext uri="{FF2B5EF4-FFF2-40B4-BE49-F238E27FC236}">
                <a16:creationId xmlns:a16="http://schemas.microsoft.com/office/drawing/2014/main" id="{05D31EE9-704B-4B2D-9E87-3CEE0D57FF64}"/>
              </a:ext>
            </a:extLst>
          </p:cNvPr>
          <p:cNvSpPr txBox="1"/>
          <p:nvPr/>
        </p:nvSpPr>
        <p:spPr>
          <a:xfrm>
            <a:off x="3439502" y="4400453"/>
            <a:ext cx="5704498" cy="590931"/>
          </a:xfrm>
          <a:prstGeom prst="rect">
            <a:avLst/>
          </a:prstGeom>
          <a:noFill/>
          <a:ln>
            <a:noFill/>
          </a:ln>
        </p:spPr>
        <p:txBody>
          <a:bodyPr wrap="square" rtlCol="0">
            <a:spAutoFit/>
          </a:bodyPr>
          <a:lstStyle/>
          <a:p>
            <a:pPr algn="ctr">
              <a:lnSpc>
                <a:spcPct val="90000"/>
              </a:lnSpc>
            </a:pPr>
            <a:r>
              <a:rPr lang="en-US" b="1" dirty="0">
                <a:solidFill>
                  <a:srgbClr val="C00000"/>
                </a:solidFill>
                <a:latin typeface="Century Gothic" panose="020B0502020202020204" pitchFamily="34" charset="0"/>
                <a:ea typeface="微软雅黑" panose="020B0503020204020204" pitchFamily="34" charset="-122"/>
                <a:cs typeface="Calibri" panose="020F0502020204030204" pitchFamily="34" charset="0"/>
              </a:rPr>
              <a:t>Why the emphasis on oral and communication skills in the judiciary at this time? </a:t>
            </a:r>
          </a:p>
        </p:txBody>
      </p:sp>
      <p:sp>
        <p:nvSpPr>
          <p:cNvPr id="16" name="TextBox 9">
            <a:extLst>
              <a:ext uri="{FF2B5EF4-FFF2-40B4-BE49-F238E27FC236}">
                <a16:creationId xmlns:a16="http://schemas.microsoft.com/office/drawing/2014/main" id="{A9AA73A5-CDF4-46F7-9227-29D64905D1DB}"/>
              </a:ext>
            </a:extLst>
          </p:cNvPr>
          <p:cNvSpPr txBox="1"/>
          <p:nvPr/>
        </p:nvSpPr>
        <p:spPr>
          <a:xfrm>
            <a:off x="4737710" y="3075617"/>
            <a:ext cx="3288080" cy="549381"/>
          </a:xfrm>
          <a:prstGeom prst="rect">
            <a:avLst/>
          </a:prstGeom>
          <a:solidFill>
            <a:srgbClr val="002060"/>
          </a:solidFill>
          <a:ln w="12700">
            <a:solidFill>
              <a:srgbClr val="002060"/>
            </a:solidFill>
          </a:ln>
        </p:spPr>
        <p:txBody>
          <a:bodyPr wrap="square" rtlCol="0">
            <a:spAutoFit/>
          </a:bodyPr>
          <a:lstStyle/>
          <a:p>
            <a:pPr>
              <a:lnSpc>
                <a:spcPct val="90000"/>
              </a:lnSpc>
            </a:pPr>
            <a:r>
              <a:rPr lang="en-US" sz="3300" dirty="0">
                <a:solidFill>
                  <a:schemeClr val="bg1"/>
                </a:solidFill>
                <a:latin typeface="Century Gothic" panose="020B0502020202020204" pitchFamily="34" charset="0"/>
                <a:ea typeface="Montserrat" charset="0"/>
                <a:cs typeface="Montserrat" charset="0"/>
              </a:rPr>
              <a:t>INTRODUCTION</a:t>
            </a:r>
          </a:p>
        </p:txBody>
      </p:sp>
      <p:sp>
        <p:nvSpPr>
          <p:cNvPr id="17" name="椭圆 11">
            <a:extLst>
              <a:ext uri="{FF2B5EF4-FFF2-40B4-BE49-F238E27FC236}">
                <a16:creationId xmlns:a16="http://schemas.microsoft.com/office/drawing/2014/main" id="{E5F3A504-985B-4B71-8BD2-48EF6F0C6092}"/>
              </a:ext>
            </a:extLst>
          </p:cNvPr>
          <p:cNvSpPr/>
          <p:nvPr/>
        </p:nvSpPr>
        <p:spPr>
          <a:xfrm>
            <a:off x="5853192" y="1000522"/>
            <a:ext cx="1322190" cy="1322190"/>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8" name="文本框 15">
            <a:extLst>
              <a:ext uri="{FF2B5EF4-FFF2-40B4-BE49-F238E27FC236}">
                <a16:creationId xmlns:a16="http://schemas.microsoft.com/office/drawing/2014/main" id="{1AD39945-BA32-4407-89BD-BCFCB4A2292C}"/>
              </a:ext>
            </a:extLst>
          </p:cNvPr>
          <p:cNvSpPr txBox="1"/>
          <p:nvPr/>
        </p:nvSpPr>
        <p:spPr>
          <a:xfrm>
            <a:off x="5808325" y="1369229"/>
            <a:ext cx="1367057" cy="584775"/>
          </a:xfrm>
          <a:prstGeom prst="rect">
            <a:avLst/>
          </a:prstGeom>
          <a:noFill/>
          <a:ln w="9525">
            <a:noFill/>
          </a:ln>
        </p:spPr>
        <p:txBody>
          <a:bodyPr wrap="square" anchor="t">
            <a:spAutoFit/>
          </a:bodyPr>
          <a:lstStyle/>
          <a:p>
            <a:pPr algn="ctr"/>
            <a:r>
              <a:rPr lang="en-US" altLang="zh-CN" sz="3200" b="1" dirty="0">
                <a:solidFill>
                  <a:schemeClr val="bg1"/>
                </a:solidFill>
                <a:ea typeface="宋体" panose="02010600030101010101" pitchFamily="2" charset="-122"/>
                <a:cs typeface="Calibri" panose="020F0502020204030204" pitchFamily="34" charset="0"/>
              </a:rPr>
              <a:t>01</a:t>
            </a:r>
            <a:endParaRPr lang="zh-CN" altLang="en-US" sz="3200" b="1" dirty="0">
              <a:solidFill>
                <a:schemeClr val="bg1"/>
              </a:solidFill>
              <a:ea typeface="宋体" panose="02010600030101010101" pitchFamily="2" charset="-122"/>
              <a:cs typeface="Calibri" panose="020F0502020204030204" pitchFamily="34" charset="0"/>
            </a:endParaRPr>
          </a:p>
        </p:txBody>
      </p:sp>
      <p:cxnSp>
        <p:nvCxnSpPr>
          <p:cNvPr id="5" name="Straight Connector 4">
            <a:extLst>
              <a:ext uri="{FF2B5EF4-FFF2-40B4-BE49-F238E27FC236}">
                <a16:creationId xmlns:a16="http://schemas.microsoft.com/office/drawing/2014/main" id="{DE98E92B-399F-49A3-9611-DDF0C05DBAA9}"/>
              </a:ext>
            </a:extLst>
          </p:cNvPr>
          <p:cNvCxnSpPr>
            <a:cxnSpLocks/>
          </p:cNvCxnSpPr>
          <p:nvPr/>
        </p:nvCxnSpPr>
        <p:spPr>
          <a:xfrm flipH="1">
            <a:off x="3815994" y="3350308"/>
            <a:ext cx="731216"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576E4430-CB22-4396-8618-FF3C16B3280C}"/>
              </a:ext>
            </a:extLst>
          </p:cNvPr>
          <p:cNvCxnSpPr>
            <a:cxnSpLocks/>
          </p:cNvCxnSpPr>
          <p:nvPr/>
        </p:nvCxnSpPr>
        <p:spPr>
          <a:xfrm flipH="1">
            <a:off x="8191500" y="3350307"/>
            <a:ext cx="666750" cy="0"/>
          </a:xfrm>
          <a:prstGeom prst="line">
            <a:avLst/>
          </a:prstGeom>
        </p:spPr>
        <p:style>
          <a:lnRef idx="2">
            <a:schemeClr val="dk1"/>
          </a:lnRef>
          <a:fillRef idx="0">
            <a:schemeClr val="dk1"/>
          </a:fillRef>
          <a:effectRef idx="1">
            <a:schemeClr val="dk1"/>
          </a:effectRef>
          <a:fontRef idx="minor">
            <a:schemeClr val="tx1"/>
          </a:fontRef>
        </p:style>
      </p:cxnSp>
      <p:sp>
        <p:nvSpPr>
          <p:cNvPr id="22" name="椭圆 13">
            <a:extLst>
              <a:ext uri="{FF2B5EF4-FFF2-40B4-BE49-F238E27FC236}">
                <a16:creationId xmlns:a16="http://schemas.microsoft.com/office/drawing/2014/main" id="{68AD905E-3C12-4846-8260-AEA65FC13013}"/>
              </a:ext>
            </a:extLst>
          </p:cNvPr>
          <p:cNvSpPr/>
          <p:nvPr/>
        </p:nvSpPr>
        <p:spPr>
          <a:xfrm rot="18262783">
            <a:off x="6579340" y="6022418"/>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3" name="椭圆 14">
            <a:extLst>
              <a:ext uri="{FF2B5EF4-FFF2-40B4-BE49-F238E27FC236}">
                <a16:creationId xmlns:a16="http://schemas.microsoft.com/office/drawing/2014/main" id="{F6F704A2-DFF9-4DFF-BB83-A92B47CA1D58}"/>
              </a:ext>
            </a:extLst>
          </p:cNvPr>
          <p:cNvSpPr/>
          <p:nvPr/>
        </p:nvSpPr>
        <p:spPr>
          <a:xfrm rot="18262783">
            <a:off x="6167489" y="5836385"/>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4" name="椭圆 6">
            <a:extLst>
              <a:ext uri="{FF2B5EF4-FFF2-40B4-BE49-F238E27FC236}">
                <a16:creationId xmlns:a16="http://schemas.microsoft.com/office/drawing/2014/main" id="{5FE30E3C-F2CF-4192-8B03-D7FD4531416F}"/>
              </a:ext>
            </a:extLst>
          </p:cNvPr>
          <p:cNvSpPr/>
          <p:nvPr/>
        </p:nvSpPr>
        <p:spPr>
          <a:xfrm>
            <a:off x="6457950" y="5707701"/>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5" name="椭圆 14">
            <a:extLst>
              <a:ext uri="{FF2B5EF4-FFF2-40B4-BE49-F238E27FC236}">
                <a16:creationId xmlns:a16="http://schemas.microsoft.com/office/drawing/2014/main" id="{DB90A48A-6B1D-4EA6-9A34-9B9A112C44EE}"/>
              </a:ext>
            </a:extLst>
          </p:cNvPr>
          <p:cNvSpPr/>
          <p:nvPr/>
        </p:nvSpPr>
        <p:spPr>
          <a:xfrm rot="18262783">
            <a:off x="6335050" y="6023750"/>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0" name="椭圆 14">
            <a:extLst>
              <a:ext uri="{FF2B5EF4-FFF2-40B4-BE49-F238E27FC236}">
                <a16:creationId xmlns:a16="http://schemas.microsoft.com/office/drawing/2014/main" id="{BD1E1EC7-5F5F-4F47-A035-67D4D1EF83C9}"/>
              </a:ext>
            </a:extLst>
          </p:cNvPr>
          <p:cNvSpPr/>
          <p:nvPr/>
        </p:nvSpPr>
        <p:spPr>
          <a:xfrm rot="18262783">
            <a:off x="6872730" y="5897010"/>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pic>
        <p:nvPicPr>
          <p:cNvPr id="7" name="Picture 6">
            <a:extLst>
              <a:ext uri="{FF2B5EF4-FFF2-40B4-BE49-F238E27FC236}">
                <a16:creationId xmlns:a16="http://schemas.microsoft.com/office/drawing/2014/main" id="{9A56B365-0E7D-4B53-923F-E0ECB6EBD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1" y="2187972"/>
            <a:ext cx="3981016" cy="2747958"/>
          </a:xfrm>
          <a:prstGeom prst="rect">
            <a:avLst/>
          </a:prstGeom>
        </p:spPr>
      </p:pic>
    </p:spTree>
    <p:extLst>
      <p:ext uri="{BB962C8B-B14F-4D97-AF65-F5344CB8AC3E}">
        <p14:creationId xmlns:p14="http://schemas.microsoft.com/office/powerpoint/2010/main" val="369587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42000"/>
          </a:schemeClr>
        </a:solidFill>
        <a:effectLst/>
      </p:bgPr>
    </p:bg>
    <p:spTree>
      <p:nvGrpSpPr>
        <p:cNvPr id="1" name=""/>
        <p:cNvGrpSpPr/>
        <p:nvPr/>
      </p:nvGrpSpPr>
      <p:grpSpPr>
        <a:xfrm>
          <a:off x="0" y="0"/>
          <a:ext cx="0" cy="0"/>
          <a:chOff x="0" y="0"/>
          <a:chExt cx="0" cy="0"/>
        </a:xfrm>
      </p:grpSpPr>
      <p:sp>
        <p:nvSpPr>
          <p:cNvPr id="1048605" name="TextBox 9"/>
          <p:cNvSpPr txBox="1"/>
          <p:nvPr/>
        </p:nvSpPr>
        <p:spPr>
          <a:xfrm>
            <a:off x="756082" y="444815"/>
            <a:ext cx="3288080" cy="549381"/>
          </a:xfrm>
          <a:prstGeom prst="rect">
            <a:avLst/>
          </a:prstGeom>
          <a:solidFill>
            <a:srgbClr val="002060"/>
          </a:solidFill>
          <a:ln w="12700">
            <a:solidFill>
              <a:srgbClr val="002060"/>
            </a:solidFill>
          </a:ln>
        </p:spPr>
        <p:txBody>
          <a:bodyPr wrap="none" rtlCol="0">
            <a:spAutoFit/>
          </a:bodyPr>
          <a:lstStyle/>
          <a:p>
            <a:pPr>
              <a:lnSpc>
                <a:spcPct val="90000"/>
              </a:lnSpc>
            </a:pPr>
            <a:r>
              <a:rPr lang="en-US" sz="3300" dirty="0">
                <a:solidFill>
                  <a:schemeClr val="bg1"/>
                </a:solidFill>
                <a:latin typeface="Century Gothic" panose="020B0502020202020204" pitchFamily="34" charset="0"/>
                <a:ea typeface="Montserrat" charset="0"/>
                <a:cs typeface="Montserrat" charset="0"/>
              </a:rPr>
              <a:t>INTRODUCTION</a:t>
            </a:r>
          </a:p>
        </p:txBody>
      </p:sp>
      <p:sp>
        <p:nvSpPr>
          <p:cNvPr id="3" name="Rectangle 2">
            <a:extLst>
              <a:ext uri="{FF2B5EF4-FFF2-40B4-BE49-F238E27FC236}">
                <a16:creationId xmlns:a16="http://schemas.microsoft.com/office/drawing/2014/main" id="{1B8EBEF1-14C4-4549-8121-EC25C1A8A3EC}"/>
              </a:ext>
            </a:extLst>
          </p:cNvPr>
          <p:cNvSpPr/>
          <p:nvPr/>
        </p:nvSpPr>
        <p:spPr>
          <a:xfrm>
            <a:off x="629752" y="2996892"/>
            <a:ext cx="5637699" cy="830997"/>
          </a:xfrm>
          <a:prstGeom prst="rect">
            <a:avLst/>
          </a:prstGeom>
        </p:spPr>
        <p:txBody>
          <a:bodyPr wrap="square">
            <a:spAutoFit/>
          </a:bodyPr>
          <a:lstStyle/>
          <a:p>
            <a:pPr algn="just"/>
            <a:r>
              <a:rPr lang="en-GB" sz="1600" dirty="0">
                <a:solidFill>
                  <a:srgbClr val="C00000"/>
                </a:solidFill>
                <a:latin typeface="Calibri" panose="020F0502020204030204" pitchFamily="34" charset="0"/>
                <a:ea typeface="Calibri" panose="020F0502020204030204" pitchFamily="34" charset="0"/>
                <a:cs typeface="SimSun" panose="02010600030101010101" pitchFamily="2" charset="-122"/>
              </a:rPr>
              <a:t>Confidential secretaries, Executive assistants, Protocol officers, Information desk officers, Public relations officers, and other administrative staff of the judiciary. </a:t>
            </a:r>
            <a:endParaRPr lang="en-GB" sz="1600" dirty="0">
              <a:solidFill>
                <a:srgbClr val="C00000"/>
              </a:solidFill>
            </a:endParaRPr>
          </a:p>
        </p:txBody>
      </p:sp>
      <p:sp>
        <p:nvSpPr>
          <p:cNvPr id="26" name="TextBox 11">
            <a:extLst>
              <a:ext uri="{FF2B5EF4-FFF2-40B4-BE49-F238E27FC236}">
                <a16:creationId xmlns:a16="http://schemas.microsoft.com/office/drawing/2014/main" id="{E613B956-5DA9-4DBB-B309-C8CCAA6433E8}"/>
              </a:ext>
            </a:extLst>
          </p:cNvPr>
          <p:cNvSpPr txBox="1"/>
          <p:nvPr/>
        </p:nvSpPr>
        <p:spPr>
          <a:xfrm>
            <a:off x="629752" y="2491907"/>
            <a:ext cx="6476450" cy="341632"/>
          </a:xfrm>
          <a:prstGeom prst="rect">
            <a:avLst/>
          </a:prstGeom>
          <a:noFill/>
          <a:ln>
            <a:noFill/>
          </a:ln>
        </p:spPr>
        <p:txBody>
          <a:bodyPr wrap="square" rtlCol="0">
            <a:spAutoFit/>
          </a:bodyPr>
          <a:lstStyle/>
          <a:p>
            <a:pPr>
              <a:lnSpc>
                <a:spcPct val="90000"/>
              </a:lnSpc>
            </a:pPr>
            <a:r>
              <a:rPr lang="en-US" dirty="0">
                <a:solidFill>
                  <a:srgbClr val="002060"/>
                </a:solidFill>
                <a:latin typeface="Calibri" panose="020F0502020204030204" pitchFamily="34" charset="0"/>
                <a:ea typeface="微软雅黑" panose="020B0503020204020204" pitchFamily="34" charset="-122"/>
                <a:cs typeface="Calibri" panose="020F0502020204030204" pitchFamily="34" charset="0"/>
              </a:rPr>
              <a:t>Seated in this auditorium are </a:t>
            </a:r>
            <a:r>
              <a:rPr lang="en-GB" dirty="0">
                <a:solidFill>
                  <a:srgbClr val="002060"/>
                </a:solidFill>
                <a:latin typeface="Calibri" panose="020F0502020204030204" pitchFamily="34" charset="0"/>
                <a:ea typeface="Calibri" panose="020F0502020204030204" pitchFamily="34" charset="0"/>
                <a:cs typeface="SimSun" panose="02010600030101010101" pitchFamily="2" charset="-122"/>
              </a:rPr>
              <a:t>frontline staff of the judiciary</a:t>
            </a:r>
            <a:r>
              <a:rPr lang="en-US" dirty="0">
                <a:solidFill>
                  <a:srgbClr val="002060"/>
                </a:solidFill>
                <a:latin typeface="Calibri" panose="020F0502020204030204" pitchFamily="34" charset="0"/>
                <a:ea typeface="微软雅黑" panose="020B0503020204020204" pitchFamily="34" charset="-122"/>
                <a:cs typeface="Calibri" panose="020F0502020204030204" pitchFamily="34" charset="0"/>
              </a:rPr>
              <a:t>:</a:t>
            </a:r>
          </a:p>
        </p:txBody>
      </p:sp>
      <p:sp>
        <p:nvSpPr>
          <p:cNvPr id="27" name="Rectangle 26">
            <a:extLst>
              <a:ext uri="{FF2B5EF4-FFF2-40B4-BE49-F238E27FC236}">
                <a16:creationId xmlns:a16="http://schemas.microsoft.com/office/drawing/2014/main" id="{3D6E4667-F3E5-4922-B860-EB138A793DEA}"/>
              </a:ext>
            </a:extLst>
          </p:cNvPr>
          <p:cNvSpPr/>
          <p:nvPr/>
        </p:nvSpPr>
        <p:spPr>
          <a:xfrm>
            <a:off x="629751" y="4036458"/>
            <a:ext cx="5771049" cy="646331"/>
          </a:xfrm>
          <a:prstGeom prst="rect">
            <a:avLst/>
          </a:prstGeom>
        </p:spPr>
        <p:txBody>
          <a:bodyPr wrap="square">
            <a:spAutoFit/>
          </a:bodyPr>
          <a:lstStyle/>
          <a:p>
            <a:r>
              <a:rPr lang="en-GB" dirty="0">
                <a:solidFill>
                  <a:srgbClr val="002060"/>
                </a:solidFill>
                <a:latin typeface="Calibri" panose="020F0502020204030204" pitchFamily="34" charset="0"/>
                <a:ea typeface="Calibri" panose="020F0502020204030204" pitchFamily="34" charset="0"/>
                <a:cs typeface="SimSun" panose="02010600030101010101" pitchFamily="2" charset="-122"/>
              </a:rPr>
              <a:t>As a frontline staff, you will at one point in time interface or be in communication with: </a:t>
            </a:r>
            <a:endParaRPr lang="en-GB" dirty="0">
              <a:solidFill>
                <a:srgbClr val="002060"/>
              </a:solidFill>
            </a:endParaRPr>
          </a:p>
        </p:txBody>
      </p:sp>
      <p:sp>
        <p:nvSpPr>
          <p:cNvPr id="28" name="Rectangle 27">
            <a:extLst>
              <a:ext uri="{FF2B5EF4-FFF2-40B4-BE49-F238E27FC236}">
                <a16:creationId xmlns:a16="http://schemas.microsoft.com/office/drawing/2014/main" id="{93BD7BE8-92ED-4652-82ED-CE0ED45104C6}"/>
              </a:ext>
            </a:extLst>
          </p:cNvPr>
          <p:cNvSpPr/>
          <p:nvPr/>
        </p:nvSpPr>
        <p:spPr>
          <a:xfrm>
            <a:off x="629751" y="4720357"/>
            <a:ext cx="6238600" cy="338554"/>
          </a:xfrm>
          <a:prstGeom prst="rect">
            <a:avLst/>
          </a:prstGeom>
        </p:spPr>
        <p:txBody>
          <a:bodyPr wrap="square">
            <a:spAutoFit/>
          </a:bodyPr>
          <a:lstStyle/>
          <a:p>
            <a:r>
              <a:rPr lang="en-GB" sz="1600" dirty="0">
                <a:solidFill>
                  <a:srgbClr val="C00000"/>
                </a:solidFill>
                <a:latin typeface="Calibri" panose="020F0502020204030204" pitchFamily="34" charset="0"/>
                <a:ea typeface="Calibri" panose="020F0502020204030204" pitchFamily="34" charset="0"/>
                <a:cs typeface="SimSun" panose="02010600030101010101" pitchFamily="2" charset="-122"/>
              </a:rPr>
              <a:t>Judges, co-workers, court users – litigants and practitioners</a:t>
            </a:r>
            <a:endParaRPr lang="en-GB" sz="1600" dirty="0">
              <a:solidFill>
                <a:srgbClr val="C00000"/>
              </a:solidFill>
            </a:endParaRPr>
          </a:p>
        </p:txBody>
      </p:sp>
      <p:sp>
        <p:nvSpPr>
          <p:cNvPr id="29" name="Rectangle 28">
            <a:extLst>
              <a:ext uri="{FF2B5EF4-FFF2-40B4-BE49-F238E27FC236}">
                <a16:creationId xmlns:a16="http://schemas.microsoft.com/office/drawing/2014/main" id="{DE2A26A0-7A27-4660-B913-4DC87542BCFB}"/>
              </a:ext>
            </a:extLst>
          </p:cNvPr>
          <p:cNvSpPr/>
          <p:nvPr/>
        </p:nvSpPr>
        <p:spPr>
          <a:xfrm>
            <a:off x="629752" y="5299536"/>
            <a:ext cx="5637700" cy="646331"/>
          </a:xfrm>
          <a:prstGeom prst="rect">
            <a:avLst/>
          </a:prstGeom>
        </p:spPr>
        <p:txBody>
          <a:bodyPr wrap="square">
            <a:spAutoFit/>
          </a:bodyPr>
          <a:lstStyle/>
          <a:p>
            <a:pPr algn="just"/>
            <a:r>
              <a:rPr lang="en-GB" dirty="0">
                <a:solidFill>
                  <a:schemeClr val="accent1">
                    <a:lumMod val="50000"/>
                  </a:schemeClr>
                </a:solidFill>
                <a:latin typeface="Calibri" panose="020F0502020204030204" pitchFamily="34" charset="0"/>
                <a:cs typeface="Calibri" panose="020F0502020204030204" pitchFamily="34" charset="0"/>
              </a:rPr>
              <a:t>The impression an ordinary person gets from contact with </a:t>
            </a:r>
            <a:r>
              <a:rPr lang="en-GB" dirty="0">
                <a:solidFill>
                  <a:srgbClr val="C00000"/>
                </a:solidFill>
                <a:latin typeface="Calibri" panose="020F0502020204030204" pitchFamily="34" charset="0"/>
                <a:cs typeface="Calibri" panose="020F0502020204030204" pitchFamily="34" charset="0"/>
              </a:rPr>
              <a:t>YOU</a:t>
            </a:r>
            <a:r>
              <a:rPr lang="en-GB" dirty="0">
                <a:solidFill>
                  <a:schemeClr val="accent1">
                    <a:lumMod val="50000"/>
                  </a:schemeClr>
                </a:solidFill>
                <a:latin typeface="Calibri" panose="020F0502020204030204" pitchFamily="34" charset="0"/>
                <a:cs typeface="Calibri" panose="020F0502020204030204" pitchFamily="34" charset="0"/>
              </a:rPr>
              <a:t> forms the </a:t>
            </a:r>
            <a:r>
              <a:rPr lang="en-GB" dirty="0">
                <a:solidFill>
                  <a:srgbClr val="C00000"/>
                </a:solidFill>
                <a:latin typeface="Calibri" panose="020F0502020204030204" pitchFamily="34" charset="0"/>
                <a:cs typeface="Calibri" panose="020F0502020204030204" pitchFamily="34" charset="0"/>
              </a:rPr>
              <a:t>GENERAL PERCEPTION </a:t>
            </a:r>
            <a:r>
              <a:rPr lang="en-GB" dirty="0">
                <a:solidFill>
                  <a:schemeClr val="accent1">
                    <a:lumMod val="50000"/>
                  </a:schemeClr>
                </a:solidFill>
                <a:latin typeface="Calibri" panose="020F0502020204030204" pitchFamily="34" charset="0"/>
                <a:cs typeface="Calibri" panose="020F0502020204030204" pitchFamily="34" charset="0"/>
              </a:rPr>
              <a:t>of the Judiciary.</a:t>
            </a:r>
          </a:p>
        </p:txBody>
      </p:sp>
      <p:sp>
        <p:nvSpPr>
          <p:cNvPr id="4" name="Rectangle 3">
            <a:extLst>
              <a:ext uri="{FF2B5EF4-FFF2-40B4-BE49-F238E27FC236}">
                <a16:creationId xmlns:a16="http://schemas.microsoft.com/office/drawing/2014/main" id="{40C3D445-FB3E-4D85-B0A3-153A97463E80}"/>
              </a:ext>
            </a:extLst>
          </p:cNvPr>
          <p:cNvSpPr/>
          <p:nvPr/>
        </p:nvSpPr>
        <p:spPr>
          <a:xfrm>
            <a:off x="660833" y="1387698"/>
            <a:ext cx="5606618" cy="710707"/>
          </a:xfrm>
          <a:prstGeom prst="rect">
            <a:avLst/>
          </a:prstGeom>
        </p:spPr>
        <p:txBody>
          <a:bodyPr wrap="square">
            <a:spAutoFit/>
          </a:bodyPr>
          <a:lstStyle/>
          <a:p>
            <a:pPr algn="just">
              <a:lnSpc>
                <a:spcPct val="115000"/>
              </a:lnSpc>
              <a:spcAft>
                <a:spcPts val="1000"/>
              </a:spcAft>
            </a:pPr>
            <a:r>
              <a:rPr lang="en-GB"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Mastery of the art of oral &amp; written communication plays a key role in the administration of justice.</a:t>
            </a:r>
            <a:endParaRPr lang="en-GB" sz="14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F8C5B7D2-40F8-45EC-9CB3-148A345FFCEB}"/>
              </a:ext>
            </a:extLst>
          </p:cNvPr>
          <p:cNvSpPr/>
          <p:nvPr/>
        </p:nvSpPr>
        <p:spPr>
          <a:xfrm>
            <a:off x="660833" y="6271747"/>
            <a:ext cx="8573602" cy="369332"/>
          </a:xfrm>
          <a:prstGeom prst="rect">
            <a:avLst/>
          </a:prstGeom>
        </p:spPr>
        <p:txBody>
          <a:bodyPr wrap="square">
            <a:spAutoFit/>
          </a:bodyPr>
          <a:lstStyle/>
          <a:p>
            <a:pPr algn="just"/>
            <a:r>
              <a:rPr lang="en-GB" dirty="0">
                <a:solidFill>
                  <a:srgbClr val="002060"/>
                </a:solidFill>
                <a:latin typeface="Calibri" panose="020F0502020204030204" pitchFamily="34" charset="0"/>
                <a:cs typeface="Calibri" panose="020F0502020204030204" pitchFamily="34" charset="0"/>
              </a:rPr>
              <a:t>Communication! Communication!! Communication!!!</a:t>
            </a:r>
            <a:r>
              <a:rPr lang="en-GB" dirty="0">
                <a:solidFill>
                  <a:srgbClr val="C00000"/>
                </a:solidFill>
                <a:latin typeface="Calibri" panose="020F0502020204030204" pitchFamily="34" charset="0"/>
                <a:cs typeface="Calibri" panose="020F0502020204030204" pitchFamily="34" charset="0"/>
              </a:rPr>
              <a:t>...cannot be overemphasized.</a:t>
            </a:r>
          </a:p>
        </p:txBody>
      </p:sp>
      <p:sp>
        <p:nvSpPr>
          <p:cNvPr id="39" name="椭圆 3">
            <a:extLst>
              <a:ext uri="{FF2B5EF4-FFF2-40B4-BE49-F238E27FC236}">
                <a16:creationId xmlns:a16="http://schemas.microsoft.com/office/drawing/2014/main" id="{44CC8820-AEFF-4629-96F3-AEB19E0E3083}"/>
              </a:ext>
            </a:extLst>
          </p:cNvPr>
          <p:cNvSpPr/>
          <p:nvPr/>
        </p:nvSpPr>
        <p:spPr>
          <a:xfrm>
            <a:off x="146379" y="5413174"/>
            <a:ext cx="354736" cy="3547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cxnSp>
        <p:nvCxnSpPr>
          <p:cNvPr id="40" name="Straight Connector 39">
            <a:extLst>
              <a:ext uri="{FF2B5EF4-FFF2-40B4-BE49-F238E27FC236}">
                <a16:creationId xmlns:a16="http://schemas.microsoft.com/office/drawing/2014/main" id="{34971625-560C-45BB-A27E-A05B3DC80AB9}"/>
              </a:ext>
            </a:extLst>
          </p:cNvPr>
          <p:cNvCxnSpPr>
            <a:cxnSpLocks/>
          </p:cNvCxnSpPr>
          <p:nvPr/>
        </p:nvCxnSpPr>
        <p:spPr>
          <a:xfrm flipH="1">
            <a:off x="4362450" y="744521"/>
            <a:ext cx="3238500" cy="0"/>
          </a:xfrm>
          <a:prstGeom prst="line">
            <a:avLst/>
          </a:prstGeom>
        </p:spPr>
        <p:style>
          <a:lnRef idx="1">
            <a:schemeClr val="dk1"/>
          </a:lnRef>
          <a:fillRef idx="0">
            <a:schemeClr val="dk1"/>
          </a:fillRef>
          <a:effectRef idx="0">
            <a:schemeClr val="dk1"/>
          </a:effectRef>
          <a:fontRef idx="minor">
            <a:schemeClr val="tx1"/>
          </a:fontRef>
        </p:style>
      </p:cxnSp>
      <p:sp>
        <p:nvSpPr>
          <p:cNvPr id="42" name="椭圆 13">
            <a:extLst>
              <a:ext uri="{FF2B5EF4-FFF2-40B4-BE49-F238E27FC236}">
                <a16:creationId xmlns:a16="http://schemas.microsoft.com/office/drawing/2014/main" id="{2AB46C35-81A2-4F8B-8999-01EB7C7AA311}"/>
              </a:ext>
            </a:extLst>
          </p:cNvPr>
          <p:cNvSpPr/>
          <p:nvPr/>
        </p:nvSpPr>
        <p:spPr>
          <a:xfrm rot="18262783">
            <a:off x="8265230" y="799682"/>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3" name="椭圆 14">
            <a:extLst>
              <a:ext uri="{FF2B5EF4-FFF2-40B4-BE49-F238E27FC236}">
                <a16:creationId xmlns:a16="http://schemas.microsoft.com/office/drawing/2014/main" id="{4BCD1205-9342-4A5F-872C-CADBD0FAF4DD}"/>
              </a:ext>
            </a:extLst>
          </p:cNvPr>
          <p:cNvSpPr/>
          <p:nvPr/>
        </p:nvSpPr>
        <p:spPr>
          <a:xfrm rot="18262783">
            <a:off x="7853379" y="613649"/>
            <a:ext cx="140494" cy="140494"/>
          </a:xfrm>
          <a:prstGeom prst="ellipse">
            <a:avLst/>
          </a:prstGeom>
          <a:solidFill>
            <a:srgbClr val="C0000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4" name="椭圆 6">
            <a:extLst>
              <a:ext uri="{FF2B5EF4-FFF2-40B4-BE49-F238E27FC236}">
                <a16:creationId xmlns:a16="http://schemas.microsoft.com/office/drawing/2014/main" id="{88AE952A-1544-40EE-95D8-3E3980278825}"/>
              </a:ext>
            </a:extLst>
          </p:cNvPr>
          <p:cNvSpPr/>
          <p:nvPr/>
        </p:nvSpPr>
        <p:spPr>
          <a:xfrm>
            <a:off x="8143840" y="484965"/>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5" name="椭圆 14">
            <a:extLst>
              <a:ext uri="{FF2B5EF4-FFF2-40B4-BE49-F238E27FC236}">
                <a16:creationId xmlns:a16="http://schemas.microsoft.com/office/drawing/2014/main" id="{AEB2D252-2C08-468D-81D7-2950AF4B95EF}"/>
              </a:ext>
            </a:extLst>
          </p:cNvPr>
          <p:cNvSpPr/>
          <p:nvPr/>
        </p:nvSpPr>
        <p:spPr>
          <a:xfrm rot="18262783">
            <a:off x="8020940" y="801014"/>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46" name="椭圆 14">
            <a:extLst>
              <a:ext uri="{FF2B5EF4-FFF2-40B4-BE49-F238E27FC236}">
                <a16:creationId xmlns:a16="http://schemas.microsoft.com/office/drawing/2014/main" id="{0C78AE8F-9D6B-40AD-A4A7-56B53C62E96C}"/>
              </a:ext>
            </a:extLst>
          </p:cNvPr>
          <p:cNvSpPr/>
          <p:nvPr/>
        </p:nvSpPr>
        <p:spPr>
          <a:xfrm rot="18262783">
            <a:off x="8558620" y="674274"/>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pic>
        <p:nvPicPr>
          <p:cNvPr id="8" name="Picture 7">
            <a:extLst>
              <a:ext uri="{FF2B5EF4-FFF2-40B4-BE49-F238E27FC236}">
                <a16:creationId xmlns:a16="http://schemas.microsoft.com/office/drawing/2014/main" id="{8A9B9D0E-D159-45A8-BE36-306A79F49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089" y="1428664"/>
            <a:ext cx="2639974" cy="1715983"/>
          </a:xfrm>
          <a:prstGeom prst="rect">
            <a:avLst/>
          </a:prstGeom>
        </p:spPr>
      </p:pic>
      <p:pic>
        <p:nvPicPr>
          <p:cNvPr id="10" name="Picture 9">
            <a:extLst>
              <a:ext uri="{FF2B5EF4-FFF2-40B4-BE49-F238E27FC236}">
                <a16:creationId xmlns:a16="http://schemas.microsoft.com/office/drawing/2014/main" id="{041E6DC9-58F0-4FC0-885C-2380FCE1F1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089" y="3689401"/>
            <a:ext cx="2639974" cy="1759543"/>
          </a:xfrm>
          <a:prstGeom prst="rect">
            <a:avLst/>
          </a:prstGeom>
        </p:spPr>
      </p:pic>
      <p:sp>
        <p:nvSpPr>
          <p:cNvPr id="52" name="椭圆 3">
            <a:extLst>
              <a:ext uri="{FF2B5EF4-FFF2-40B4-BE49-F238E27FC236}">
                <a16:creationId xmlns:a16="http://schemas.microsoft.com/office/drawing/2014/main" id="{B834D154-32CF-41C7-95C5-CBD2EC858527}"/>
              </a:ext>
            </a:extLst>
          </p:cNvPr>
          <p:cNvSpPr/>
          <p:nvPr/>
        </p:nvSpPr>
        <p:spPr>
          <a:xfrm>
            <a:off x="146379" y="4232803"/>
            <a:ext cx="354736" cy="3547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3" name="椭圆 3">
            <a:extLst>
              <a:ext uri="{FF2B5EF4-FFF2-40B4-BE49-F238E27FC236}">
                <a16:creationId xmlns:a16="http://schemas.microsoft.com/office/drawing/2014/main" id="{F9231E36-CF6E-4E7A-B450-109DA55EDF20}"/>
              </a:ext>
            </a:extLst>
          </p:cNvPr>
          <p:cNvSpPr/>
          <p:nvPr/>
        </p:nvSpPr>
        <p:spPr>
          <a:xfrm>
            <a:off x="146379" y="2492551"/>
            <a:ext cx="354736" cy="3547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4" name="椭圆 3">
            <a:extLst>
              <a:ext uri="{FF2B5EF4-FFF2-40B4-BE49-F238E27FC236}">
                <a16:creationId xmlns:a16="http://schemas.microsoft.com/office/drawing/2014/main" id="{F6C4AED1-59F8-4CC7-9C66-1C1D5E15FD05}"/>
              </a:ext>
            </a:extLst>
          </p:cNvPr>
          <p:cNvSpPr/>
          <p:nvPr/>
        </p:nvSpPr>
        <p:spPr>
          <a:xfrm>
            <a:off x="146379" y="1565683"/>
            <a:ext cx="354736" cy="3547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新月形 4">
            <a:extLst>
              <a:ext uri="{FF2B5EF4-FFF2-40B4-BE49-F238E27FC236}">
                <a16:creationId xmlns:a16="http://schemas.microsoft.com/office/drawing/2014/main" id="{A9059240-A8B8-417A-BB17-7D150C477A51}"/>
              </a:ext>
            </a:extLst>
          </p:cNvPr>
          <p:cNvSpPr>
            <a:spLocks noChangeArrowheads="1"/>
          </p:cNvSpPr>
          <p:nvPr/>
        </p:nvSpPr>
        <p:spPr bwMode="auto">
          <a:xfrm rot="20751297">
            <a:off x="2571113" y="2536245"/>
            <a:ext cx="1642053" cy="3284105"/>
          </a:xfrm>
          <a:prstGeom prst="moon">
            <a:avLst>
              <a:gd name="adj" fmla="val 15190"/>
            </a:avLst>
          </a:prstGeom>
          <a:solidFill>
            <a:schemeClr val="accent4"/>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1" name="新月形 5">
            <a:extLst>
              <a:ext uri="{FF2B5EF4-FFF2-40B4-BE49-F238E27FC236}">
                <a16:creationId xmlns:a16="http://schemas.microsoft.com/office/drawing/2014/main" id="{CFB752D9-3E30-4011-91FF-1C2CC00805F7}"/>
              </a:ext>
            </a:extLst>
          </p:cNvPr>
          <p:cNvSpPr>
            <a:spLocks noChangeArrowheads="1"/>
          </p:cNvSpPr>
          <p:nvPr/>
        </p:nvSpPr>
        <p:spPr bwMode="auto">
          <a:xfrm rot="4551297">
            <a:off x="3540563" y="1421815"/>
            <a:ext cx="1642053" cy="3282465"/>
          </a:xfrm>
          <a:prstGeom prst="moon">
            <a:avLst>
              <a:gd name="adj" fmla="val 15190"/>
            </a:avLst>
          </a:prstGeom>
          <a:solidFill>
            <a:schemeClr val="accent6">
              <a:lumMod val="50000"/>
            </a:schemeClr>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2" name="新月形 6">
            <a:extLst>
              <a:ext uri="{FF2B5EF4-FFF2-40B4-BE49-F238E27FC236}">
                <a16:creationId xmlns:a16="http://schemas.microsoft.com/office/drawing/2014/main" id="{EF009C9A-D711-4CB5-8C74-0AC3F0B5DD51}"/>
              </a:ext>
            </a:extLst>
          </p:cNvPr>
          <p:cNvSpPr>
            <a:spLocks noChangeArrowheads="1"/>
          </p:cNvSpPr>
          <p:nvPr/>
        </p:nvSpPr>
        <p:spPr bwMode="auto">
          <a:xfrm rot="9951297">
            <a:off x="4653520" y="2410831"/>
            <a:ext cx="1642053" cy="3284105"/>
          </a:xfrm>
          <a:prstGeom prst="moon">
            <a:avLst>
              <a:gd name="adj" fmla="val 15190"/>
            </a:avLst>
          </a:prstGeom>
          <a:solidFill>
            <a:srgbClr val="FF000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53" name="新月形 7">
            <a:extLst>
              <a:ext uri="{FF2B5EF4-FFF2-40B4-BE49-F238E27FC236}">
                <a16:creationId xmlns:a16="http://schemas.microsoft.com/office/drawing/2014/main" id="{54910855-17F9-4570-A8DD-E0822FBB7B13}"/>
              </a:ext>
            </a:extLst>
          </p:cNvPr>
          <p:cNvSpPr>
            <a:spLocks noChangeArrowheads="1"/>
          </p:cNvSpPr>
          <p:nvPr/>
        </p:nvSpPr>
        <p:spPr bwMode="auto">
          <a:xfrm rot="15351297">
            <a:off x="3737692" y="3530691"/>
            <a:ext cx="1642053" cy="3282465"/>
          </a:xfrm>
          <a:prstGeom prst="moon">
            <a:avLst>
              <a:gd name="adj" fmla="val 15190"/>
            </a:avLst>
          </a:prstGeom>
          <a:solidFill>
            <a:srgbClr val="002060"/>
          </a:solidFill>
          <a:ln w="12700">
            <a:solidFill>
              <a:schemeClr val="bg1"/>
            </a:solidFill>
          </a:ln>
          <a:effectLst>
            <a:outerShdw blurRad="152400" dist="63500" dir="8100000" algn="tr" rotWithShape="0">
              <a:prstClr val="black">
                <a:alpha val="26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3190" b="0" i="0" u="none" strike="noStrike" kern="1200" cap="none" spc="0" normalizeH="0" baseline="0" noProof="0">
              <a:ln>
                <a:noFill/>
              </a:ln>
              <a:solidFill>
                <a:prstClr val="white"/>
              </a:solidFill>
              <a:effectLst/>
              <a:uLnTx/>
              <a:uFillTx/>
              <a:latin typeface="+mn-lt"/>
              <a:ea typeface="+mn-ea"/>
              <a:cs typeface="Calibri" panose="020F0502020204030204" pitchFamily="34" charset="0"/>
              <a:sym typeface="Arial" panose="020B0604020202020204" pitchFamily="34" charset="0"/>
            </a:endParaRPr>
          </a:p>
        </p:txBody>
      </p:sp>
      <p:sp>
        <p:nvSpPr>
          <p:cNvPr id="62" name="TextBox 13">
            <a:extLst>
              <a:ext uri="{FF2B5EF4-FFF2-40B4-BE49-F238E27FC236}">
                <a16:creationId xmlns:a16="http://schemas.microsoft.com/office/drawing/2014/main" id="{8B6A28A9-409D-4D2F-B04E-2FA9C2427E98}"/>
              </a:ext>
            </a:extLst>
          </p:cNvPr>
          <p:cNvSpPr txBox="1"/>
          <p:nvPr/>
        </p:nvSpPr>
        <p:spPr>
          <a:xfrm>
            <a:off x="1148513" y="667668"/>
            <a:ext cx="6843996" cy="978729"/>
          </a:xfrm>
          <a:prstGeom prst="rect">
            <a:avLst/>
          </a:prstGeom>
          <a:noFill/>
          <a:ln w="9525">
            <a:noFill/>
          </a:ln>
        </p:spPr>
        <p:txBody>
          <a:bodyPr wrap="square" lIns="0" tIns="0" rIns="0" bIns="0" anchor="t">
            <a:spAutoFit/>
          </a:bodyPr>
          <a:lstStyle/>
          <a:p>
            <a:pPr algn="ctr" defTabSz="1216025">
              <a:spcBef>
                <a:spcPct val="20000"/>
              </a:spcBef>
            </a:pPr>
            <a:endParaRPr lang="en-GB" sz="2400" dirty="0">
              <a:solidFill>
                <a:srgbClr val="C00000"/>
              </a:solidFill>
            </a:endParaRPr>
          </a:p>
          <a:p>
            <a:pPr algn="ctr" defTabSz="1216025">
              <a:spcBef>
                <a:spcPct val="20000"/>
              </a:spcBef>
            </a:pPr>
            <a:r>
              <a:rPr lang="en-GB" dirty="0">
                <a:solidFill>
                  <a:srgbClr val="002060"/>
                </a:solidFill>
              </a:rPr>
              <a:t>Communication is the process of sharing ideas, information, and messages with others in a particular time and place</a:t>
            </a:r>
            <a:endParaRPr lang="en-US" altLang="zh-CN" sz="1600" dirty="0">
              <a:solidFill>
                <a:srgbClr val="002060"/>
              </a:solidFill>
              <a:latin typeface="Century Gothic" panose="020B0502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cxnSp>
        <p:nvCxnSpPr>
          <p:cNvPr id="7" name="Straight Arrow Connector 6">
            <a:extLst>
              <a:ext uri="{FF2B5EF4-FFF2-40B4-BE49-F238E27FC236}">
                <a16:creationId xmlns:a16="http://schemas.microsoft.com/office/drawing/2014/main" id="{AE7A34F2-870E-4450-BAFC-C3C99D099EEF}"/>
              </a:ext>
            </a:extLst>
          </p:cNvPr>
          <p:cNvCxnSpPr>
            <a:cxnSpLocks/>
          </p:cNvCxnSpPr>
          <p:nvPr/>
        </p:nvCxnSpPr>
        <p:spPr>
          <a:xfrm flipH="1" flipV="1">
            <a:off x="2250596" y="2581325"/>
            <a:ext cx="655979" cy="3983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D76ED764-F7BA-4A7D-B6EC-C55DD4E3DB3C}"/>
              </a:ext>
            </a:extLst>
          </p:cNvPr>
          <p:cNvCxnSpPr>
            <a:cxnSpLocks/>
          </p:cNvCxnSpPr>
          <p:nvPr/>
        </p:nvCxnSpPr>
        <p:spPr>
          <a:xfrm flipH="1">
            <a:off x="2426350" y="5349548"/>
            <a:ext cx="537452" cy="4009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B494A81D-8C64-412C-AAA2-9D75C86DB6C4}"/>
              </a:ext>
            </a:extLst>
          </p:cNvPr>
          <p:cNvCxnSpPr>
            <a:cxnSpLocks/>
          </p:cNvCxnSpPr>
          <p:nvPr/>
        </p:nvCxnSpPr>
        <p:spPr>
          <a:xfrm>
            <a:off x="6100079" y="5109609"/>
            <a:ext cx="567288" cy="3722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443F606F-3DBE-41B0-9BDB-BFF1EF8C94F9}"/>
              </a:ext>
            </a:extLst>
          </p:cNvPr>
          <p:cNvSpPr/>
          <p:nvPr/>
        </p:nvSpPr>
        <p:spPr>
          <a:xfrm>
            <a:off x="236345" y="1883580"/>
            <a:ext cx="2394829" cy="465640"/>
          </a:xfrm>
          <a:prstGeom prst="rect">
            <a:avLst/>
          </a:prstGeom>
        </p:spPr>
        <p:txBody>
          <a:bodyPr wrap="square">
            <a:spAutoFit/>
          </a:bodyPr>
          <a:lstStyle/>
          <a:p>
            <a:pPr algn="ctr" defTabSz="1216025">
              <a:lnSpc>
                <a:spcPct val="150000"/>
              </a:lnSpc>
              <a:spcBef>
                <a:spcPct val="20000"/>
              </a:spcBef>
            </a:pPr>
            <a:r>
              <a:rPr lang="en-GB" b="1" dirty="0">
                <a:solidFill>
                  <a:srgbClr val="C00000"/>
                </a:solidFill>
                <a:latin typeface="Century Gothic" panose="020B0502020202020204" pitchFamily="34" charset="0"/>
              </a:rPr>
              <a:t>Writing and talking</a:t>
            </a:r>
          </a:p>
        </p:txBody>
      </p:sp>
      <p:sp>
        <p:nvSpPr>
          <p:cNvPr id="29" name="Rectangle 28">
            <a:extLst>
              <a:ext uri="{FF2B5EF4-FFF2-40B4-BE49-F238E27FC236}">
                <a16:creationId xmlns:a16="http://schemas.microsoft.com/office/drawing/2014/main" id="{94AE757B-4A71-40E2-9145-55C9F64607FF}"/>
              </a:ext>
            </a:extLst>
          </p:cNvPr>
          <p:cNvSpPr/>
          <p:nvPr/>
        </p:nvSpPr>
        <p:spPr>
          <a:xfrm>
            <a:off x="-220070" y="5481839"/>
            <a:ext cx="2955890" cy="978729"/>
          </a:xfrm>
          <a:prstGeom prst="rect">
            <a:avLst/>
          </a:prstGeom>
        </p:spPr>
        <p:txBody>
          <a:bodyPr wrap="square">
            <a:spAutoFit/>
          </a:bodyPr>
          <a:lstStyle/>
          <a:p>
            <a:pPr algn="ctr" defTabSz="1216025">
              <a:spcBef>
                <a:spcPct val="20000"/>
              </a:spcBef>
            </a:pPr>
            <a:r>
              <a:rPr lang="en-GB" b="1" dirty="0">
                <a:solidFill>
                  <a:srgbClr val="C00000"/>
                </a:solidFill>
                <a:latin typeface="Century Gothic" panose="020B0502020202020204" pitchFamily="34" charset="0"/>
              </a:rPr>
              <a:t>Nonverbal</a:t>
            </a:r>
          </a:p>
          <a:p>
            <a:pPr algn="ctr" defTabSz="1216025">
              <a:spcBef>
                <a:spcPct val="20000"/>
              </a:spcBef>
            </a:pPr>
            <a:r>
              <a:rPr lang="en-US" dirty="0">
                <a:solidFill>
                  <a:srgbClr val="002060"/>
                </a:solidFill>
              </a:rPr>
              <a:t>(</a:t>
            </a:r>
            <a:r>
              <a:rPr lang="en-GB" dirty="0">
                <a:solidFill>
                  <a:srgbClr val="002060"/>
                </a:solidFill>
              </a:rPr>
              <a:t>facial expressions, body language, or gestures)</a:t>
            </a:r>
          </a:p>
        </p:txBody>
      </p:sp>
      <p:sp>
        <p:nvSpPr>
          <p:cNvPr id="30" name="Rectangle 29">
            <a:extLst>
              <a:ext uri="{FF2B5EF4-FFF2-40B4-BE49-F238E27FC236}">
                <a16:creationId xmlns:a16="http://schemas.microsoft.com/office/drawing/2014/main" id="{CBAA4A71-2343-4D16-9EF3-46BE1778B029}"/>
              </a:ext>
            </a:extLst>
          </p:cNvPr>
          <p:cNvSpPr/>
          <p:nvPr/>
        </p:nvSpPr>
        <p:spPr>
          <a:xfrm>
            <a:off x="5697528" y="5485102"/>
            <a:ext cx="3559453" cy="978729"/>
          </a:xfrm>
          <a:prstGeom prst="rect">
            <a:avLst/>
          </a:prstGeom>
        </p:spPr>
        <p:txBody>
          <a:bodyPr wrap="square">
            <a:spAutoFit/>
          </a:bodyPr>
          <a:lstStyle/>
          <a:p>
            <a:pPr algn="ctr" defTabSz="1216025">
              <a:spcBef>
                <a:spcPct val="20000"/>
              </a:spcBef>
            </a:pPr>
            <a:r>
              <a:rPr lang="en-GB" b="1" dirty="0">
                <a:solidFill>
                  <a:srgbClr val="C00000"/>
                </a:solidFill>
                <a:latin typeface="Century Gothic" panose="020B0502020202020204" pitchFamily="34" charset="0"/>
              </a:rPr>
              <a:t>Visual</a:t>
            </a:r>
          </a:p>
          <a:p>
            <a:pPr algn="ctr" defTabSz="1216025">
              <a:spcBef>
                <a:spcPct val="20000"/>
              </a:spcBef>
            </a:pPr>
            <a:r>
              <a:rPr lang="en-US" dirty="0">
                <a:solidFill>
                  <a:srgbClr val="002060"/>
                </a:solidFill>
              </a:rPr>
              <a:t>(</a:t>
            </a:r>
            <a:r>
              <a:rPr lang="en-GB" dirty="0">
                <a:solidFill>
                  <a:srgbClr val="002060"/>
                </a:solidFill>
              </a:rPr>
              <a:t>images or pictures: painting, photography, video, or film)</a:t>
            </a:r>
          </a:p>
        </p:txBody>
      </p:sp>
      <p:sp>
        <p:nvSpPr>
          <p:cNvPr id="31" name="Rectangle 30">
            <a:extLst>
              <a:ext uri="{FF2B5EF4-FFF2-40B4-BE49-F238E27FC236}">
                <a16:creationId xmlns:a16="http://schemas.microsoft.com/office/drawing/2014/main" id="{DC4FB741-94DE-4DD4-9DE6-34605A73387A}"/>
              </a:ext>
            </a:extLst>
          </p:cNvPr>
          <p:cNvSpPr/>
          <p:nvPr/>
        </p:nvSpPr>
        <p:spPr>
          <a:xfrm>
            <a:off x="6344718" y="2003093"/>
            <a:ext cx="2814889" cy="1255728"/>
          </a:xfrm>
          <a:prstGeom prst="rect">
            <a:avLst/>
          </a:prstGeom>
        </p:spPr>
        <p:txBody>
          <a:bodyPr wrap="square">
            <a:spAutoFit/>
          </a:bodyPr>
          <a:lstStyle/>
          <a:p>
            <a:pPr algn="ctr" defTabSz="1216025">
              <a:spcBef>
                <a:spcPct val="20000"/>
              </a:spcBef>
            </a:pPr>
            <a:r>
              <a:rPr lang="en-GB" b="1" dirty="0">
                <a:solidFill>
                  <a:srgbClr val="C00000"/>
                </a:solidFill>
                <a:latin typeface="Century Gothic" panose="020B0502020202020204" pitchFamily="34" charset="0"/>
              </a:rPr>
              <a:t>Electronic</a:t>
            </a:r>
          </a:p>
          <a:p>
            <a:pPr algn="ctr" defTabSz="1216025">
              <a:spcBef>
                <a:spcPct val="20000"/>
              </a:spcBef>
            </a:pPr>
            <a:r>
              <a:rPr lang="en-US" dirty="0">
                <a:solidFill>
                  <a:srgbClr val="002060"/>
                </a:solidFill>
              </a:rPr>
              <a:t>(</a:t>
            </a:r>
            <a:r>
              <a:rPr lang="en-GB" dirty="0">
                <a:solidFill>
                  <a:srgbClr val="002060"/>
                </a:solidFill>
              </a:rPr>
              <a:t>telephone calls, electronic mail, cable television, or satellite broadcasts</a:t>
            </a:r>
          </a:p>
        </p:txBody>
      </p:sp>
      <p:cxnSp>
        <p:nvCxnSpPr>
          <p:cNvPr id="37" name="Straight Arrow Connector 36">
            <a:extLst>
              <a:ext uri="{FF2B5EF4-FFF2-40B4-BE49-F238E27FC236}">
                <a16:creationId xmlns:a16="http://schemas.microsoft.com/office/drawing/2014/main" id="{2131205A-3472-48AA-8FC6-FE0FD4664FAC}"/>
              </a:ext>
            </a:extLst>
          </p:cNvPr>
          <p:cNvCxnSpPr>
            <a:cxnSpLocks/>
          </p:cNvCxnSpPr>
          <p:nvPr/>
        </p:nvCxnSpPr>
        <p:spPr>
          <a:xfrm flipV="1">
            <a:off x="5839892" y="2674294"/>
            <a:ext cx="607013" cy="3108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EEC2AFE8-1201-4997-9BE3-77BCC4E98119}"/>
              </a:ext>
            </a:extLst>
          </p:cNvPr>
          <p:cNvSpPr/>
          <p:nvPr/>
        </p:nvSpPr>
        <p:spPr>
          <a:xfrm>
            <a:off x="2125053" y="221964"/>
            <a:ext cx="4511171" cy="584775"/>
          </a:xfrm>
          <a:prstGeom prst="rect">
            <a:avLst/>
          </a:prstGeom>
          <a:solidFill>
            <a:srgbClr val="002060"/>
          </a:solidFill>
        </p:spPr>
        <p:txBody>
          <a:bodyPr wrap="none">
            <a:spAutoFit/>
          </a:bodyPr>
          <a:lstStyle/>
          <a:p>
            <a:pPr algn="ctr" defTabSz="1216025">
              <a:spcBef>
                <a:spcPct val="20000"/>
              </a:spcBef>
            </a:pPr>
            <a:r>
              <a:rPr lang="en-GB" sz="3200" dirty="0">
                <a:solidFill>
                  <a:schemeClr val="bg1"/>
                </a:solidFill>
              </a:rPr>
              <a:t>What is communication?</a:t>
            </a:r>
          </a:p>
        </p:txBody>
      </p:sp>
      <p:cxnSp>
        <p:nvCxnSpPr>
          <p:cNvPr id="54" name="Straight Connector 53">
            <a:extLst>
              <a:ext uri="{FF2B5EF4-FFF2-40B4-BE49-F238E27FC236}">
                <a16:creationId xmlns:a16="http://schemas.microsoft.com/office/drawing/2014/main" id="{E5B9BE12-7240-406F-841F-C3E1029C6DBA}"/>
              </a:ext>
            </a:extLst>
          </p:cNvPr>
          <p:cNvCxnSpPr>
            <a:cxnSpLocks/>
          </p:cNvCxnSpPr>
          <p:nvPr/>
        </p:nvCxnSpPr>
        <p:spPr>
          <a:xfrm flipH="1">
            <a:off x="381000" y="534971"/>
            <a:ext cx="1611226"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1A361B8B-7B07-4A7F-9A92-77D575D78B12}"/>
              </a:ext>
            </a:extLst>
          </p:cNvPr>
          <p:cNvCxnSpPr>
            <a:cxnSpLocks/>
          </p:cNvCxnSpPr>
          <p:nvPr/>
        </p:nvCxnSpPr>
        <p:spPr>
          <a:xfrm flipH="1">
            <a:off x="6761516" y="534971"/>
            <a:ext cx="1611226" cy="0"/>
          </a:xfrm>
          <a:prstGeom prst="line">
            <a:avLst/>
          </a:prstGeom>
        </p:spPr>
        <p:style>
          <a:lnRef idx="1">
            <a:schemeClr val="dk1"/>
          </a:lnRef>
          <a:fillRef idx="0">
            <a:schemeClr val="dk1"/>
          </a:fillRef>
          <a:effectRef idx="0">
            <a:schemeClr val="dk1"/>
          </a:effectRef>
          <a:fontRef idx="minor">
            <a:schemeClr val="tx1"/>
          </a:fontRef>
        </p:style>
      </p:cxnSp>
      <p:pic>
        <p:nvPicPr>
          <p:cNvPr id="57" name="Picture 56">
            <a:extLst>
              <a:ext uri="{FF2B5EF4-FFF2-40B4-BE49-F238E27FC236}">
                <a16:creationId xmlns:a16="http://schemas.microsoft.com/office/drawing/2014/main" id="{5F320923-0950-44DB-AA18-855A8D0A0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801" y="3813126"/>
            <a:ext cx="2426208" cy="1325880"/>
          </a:xfrm>
          <a:prstGeom prst="ellipse">
            <a:avLst/>
          </a:prstGeom>
          <a:ln>
            <a:noFill/>
          </a:ln>
          <a:effectLst>
            <a:softEdge rad="112500"/>
          </a:effectLst>
        </p:spPr>
      </p:pic>
      <p:sp>
        <p:nvSpPr>
          <p:cNvPr id="71" name="文本框 7">
            <a:extLst>
              <a:ext uri="{FF2B5EF4-FFF2-40B4-BE49-F238E27FC236}">
                <a16:creationId xmlns:a16="http://schemas.microsoft.com/office/drawing/2014/main" id="{3345431A-DA36-44AA-8F9B-5056B3A18FD5}"/>
              </a:ext>
            </a:extLst>
          </p:cNvPr>
          <p:cNvSpPr txBox="1"/>
          <p:nvPr/>
        </p:nvSpPr>
        <p:spPr>
          <a:xfrm>
            <a:off x="2773137" y="3439033"/>
            <a:ext cx="3251537" cy="646331"/>
          </a:xfrm>
          <a:prstGeom prst="rect">
            <a:avLst/>
          </a:prstGeom>
          <a:noFill/>
        </p:spPr>
        <p:txBody>
          <a:bodyPr wrap="square" rtlCol="0">
            <a:spAutoFit/>
          </a:bodyPr>
          <a:lstStyle/>
          <a:p>
            <a:pPr algn="ctr"/>
            <a:r>
              <a:rPr lang="en-US" altLang="zh-CN" b="1" dirty="0">
                <a:solidFill>
                  <a:srgbClr val="002060"/>
                </a:solidFill>
                <a:latin typeface="微软雅黑 Light" panose="020B0502040204020203" pitchFamily="34" charset="-122"/>
                <a:ea typeface="微软雅黑 Light" panose="020B0502040204020203" pitchFamily="34" charset="-122"/>
              </a:rPr>
              <a:t>MEDIUM OF COMMUNICATION</a:t>
            </a:r>
            <a:endParaRPr lang="zh-CN" altLang="en-US" b="1" dirty="0">
              <a:solidFill>
                <a:srgbClr val="002060"/>
              </a:solidFill>
              <a:latin typeface="微软雅黑 Light" panose="020B0502040204020203" pitchFamily="34" charset="-122"/>
              <a:ea typeface="微软雅黑 Light" panose="020B0502040204020203" pitchFamily="34" charset="-122"/>
            </a:endParaRPr>
          </a:p>
        </p:txBody>
      </p:sp>
      <p:sp>
        <p:nvSpPr>
          <p:cNvPr id="39" name="Slide Number Placeholder 38">
            <a:extLst>
              <a:ext uri="{FF2B5EF4-FFF2-40B4-BE49-F238E27FC236}">
                <a16:creationId xmlns:a16="http://schemas.microsoft.com/office/drawing/2014/main" id="{7FC1221D-C82E-45CC-899B-00B038380E61}"/>
              </a:ext>
            </a:extLst>
          </p:cNvPr>
          <p:cNvSpPr>
            <a:spLocks noGrp="1"/>
          </p:cNvSpPr>
          <p:nvPr>
            <p:ph type="sldNum" sz="quarter" idx="12"/>
          </p:nvPr>
        </p:nvSpPr>
        <p:spPr/>
        <p:txBody>
          <a:bodyPr/>
          <a:lstStyle/>
          <a:p>
            <a:fld id="{3E644C97-CFD8-4B1A-9809-75060EC224F7}" type="slidenum">
              <a:rPr lang="zh-CN" altLang="en-US" smtClean="0"/>
              <a:t>5</a:t>
            </a:fld>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1048814" name="椭圆 3"/>
          <p:cNvSpPr/>
          <p:nvPr/>
        </p:nvSpPr>
        <p:spPr>
          <a:xfrm>
            <a:off x="7902933" y="5900336"/>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5" name="椭圆 5"/>
          <p:cNvSpPr/>
          <p:nvPr/>
        </p:nvSpPr>
        <p:spPr>
          <a:xfrm>
            <a:off x="8331558" y="5706265"/>
            <a:ext cx="388144" cy="388144"/>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6" name="椭圆 6"/>
          <p:cNvSpPr/>
          <p:nvPr/>
        </p:nvSpPr>
        <p:spPr>
          <a:xfrm>
            <a:off x="7773155" y="5547911"/>
            <a:ext cx="259556" cy="259556"/>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7" name="椭圆 11"/>
          <p:cNvSpPr/>
          <p:nvPr/>
        </p:nvSpPr>
        <p:spPr>
          <a:xfrm>
            <a:off x="220105" y="2454388"/>
            <a:ext cx="2446734" cy="244673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800">
              <a:solidFill>
                <a:prstClr val="white"/>
              </a:solidFill>
              <a:cs typeface="Calibri" panose="020F0502020204030204" pitchFamily="34" charset="0"/>
            </a:endParaRPr>
          </a:p>
        </p:txBody>
      </p:sp>
      <p:sp>
        <p:nvSpPr>
          <p:cNvPr id="1048818" name="椭圆 4"/>
          <p:cNvSpPr/>
          <p:nvPr/>
        </p:nvSpPr>
        <p:spPr>
          <a:xfrm>
            <a:off x="7249280" y="5839614"/>
            <a:ext cx="451247" cy="4524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4847924" y="6058973"/>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4436073" y="5872940"/>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2" name="文本框 15"/>
          <p:cNvSpPr txBox="1"/>
          <p:nvPr/>
        </p:nvSpPr>
        <p:spPr>
          <a:xfrm>
            <a:off x="626339" y="3033895"/>
            <a:ext cx="1634265" cy="1631216"/>
          </a:xfrm>
          <a:prstGeom prst="rect">
            <a:avLst/>
          </a:prstGeom>
          <a:noFill/>
          <a:ln w="9525">
            <a:noFill/>
          </a:ln>
        </p:spPr>
        <p:txBody>
          <a:bodyPr wrap="square" anchor="t">
            <a:spAutoFit/>
          </a:bodyPr>
          <a:lstStyle/>
          <a:p>
            <a:pPr algn="ctr"/>
            <a:r>
              <a:rPr lang="en-US" altLang="zh-CN" sz="2000" dirty="0">
                <a:solidFill>
                  <a:schemeClr val="bg1"/>
                </a:solidFill>
                <a:ea typeface="宋体" panose="02010600030101010101" pitchFamily="2" charset="-122"/>
                <a:cs typeface="Calibri" panose="020F0502020204030204" pitchFamily="34" charset="0"/>
              </a:rPr>
              <a:t>SECTION 39</a:t>
            </a:r>
          </a:p>
          <a:p>
            <a:pPr algn="ctr"/>
            <a:endParaRPr lang="en-US" altLang="zh-CN" sz="2000" dirty="0">
              <a:solidFill>
                <a:schemeClr val="bg1"/>
              </a:solidFill>
              <a:ea typeface="宋体" panose="02010600030101010101" pitchFamily="2" charset="-122"/>
              <a:cs typeface="Calibri" panose="020F0502020204030204" pitchFamily="34" charset="0"/>
            </a:endParaRPr>
          </a:p>
          <a:p>
            <a:pPr algn="ctr"/>
            <a:r>
              <a:rPr lang="en-US" altLang="zh-CN" sz="2000" dirty="0">
                <a:solidFill>
                  <a:schemeClr val="bg1"/>
                </a:solidFill>
                <a:ea typeface="宋体" panose="02010600030101010101" pitchFamily="2" charset="-122"/>
                <a:cs typeface="Calibri" panose="020F0502020204030204" pitchFamily="34" charset="0"/>
              </a:rPr>
              <a:t>1999 Constitution of FRN</a:t>
            </a:r>
            <a:endParaRPr lang="zh-CN" altLang="en-US" sz="2000" dirty="0">
              <a:solidFill>
                <a:schemeClr val="bg1"/>
              </a:solidFill>
              <a:ea typeface="宋体" panose="02010600030101010101" pitchFamily="2" charset="-122"/>
              <a:cs typeface="Calibri" panose="020F0502020204030204" pitchFamily="34" charset="0"/>
            </a:endParaRPr>
          </a:p>
        </p:txBody>
      </p:sp>
      <p:sp>
        <p:nvSpPr>
          <p:cNvPr id="15" name="椭圆 3">
            <a:extLst>
              <a:ext uri="{FF2B5EF4-FFF2-40B4-BE49-F238E27FC236}">
                <a16:creationId xmlns:a16="http://schemas.microsoft.com/office/drawing/2014/main" id="{AC59D86E-A7F4-4198-A5D0-9D17741F7FA3}"/>
              </a:ext>
            </a:extLst>
          </p:cNvPr>
          <p:cNvSpPr/>
          <p:nvPr/>
        </p:nvSpPr>
        <p:spPr>
          <a:xfrm>
            <a:off x="1127957" y="5900336"/>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6" name="椭圆 5">
            <a:extLst>
              <a:ext uri="{FF2B5EF4-FFF2-40B4-BE49-F238E27FC236}">
                <a16:creationId xmlns:a16="http://schemas.microsoft.com/office/drawing/2014/main" id="{ABF5856B-4E0C-4706-B8E8-43CE537FA77B}"/>
              </a:ext>
            </a:extLst>
          </p:cNvPr>
          <p:cNvSpPr/>
          <p:nvPr/>
        </p:nvSpPr>
        <p:spPr>
          <a:xfrm>
            <a:off x="1556582" y="5706265"/>
            <a:ext cx="388144" cy="388144"/>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7" name="椭圆 6">
            <a:extLst>
              <a:ext uri="{FF2B5EF4-FFF2-40B4-BE49-F238E27FC236}">
                <a16:creationId xmlns:a16="http://schemas.microsoft.com/office/drawing/2014/main" id="{011E2BAB-43B0-4555-A2A4-CB13F345E133}"/>
              </a:ext>
            </a:extLst>
          </p:cNvPr>
          <p:cNvSpPr/>
          <p:nvPr/>
        </p:nvSpPr>
        <p:spPr>
          <a:xfrm>
            <a:off x="998179" y="5547911"/>
            <a:ext cx="259556" cy="259556"/>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8" name="椭圆 4">
            <a:extLst>
              <a:ext uri="{FF2B5EF4-FFF2-40B4-BE49-F238E27FC236}">
                <a16:creationId xmlns:a16="http://schemas.microsoft.com/office/drawing/2014/main" id="{8E65DA73-E231-47F1-9C98-64CEE759B09F}"/>
              </a:ext>
            </a:extLst>
          </p:cNvPr>
          <p:cNvSpPr/>
          <p:nvPr/>
        </p:nvSpPr>
        <p:spPr>
          <a:xfrm>
            <a:off x="474304" y="5839614"/>
            <a:ext cx="451247" cy="4524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9" name="椭圆 6">
            <a:extLst>
              <a:ext uri="{FF2B5EF4-FFF2-40B4-BE49-F238E27FC236}">
                <a16:creationId xmlns:a16="http://schemas.microsoft.com/office/drawing/2014/main" id="{4DB8BDD7-9B27-421B-BF49-0525869567FF}"/>
              </a:ext>
            </a:extLst>
          </p:cNvPr>
          <p:cNvSpPr/>
          <p:nvPr/>
        </p:nvSpPr>
        <p:spPr>
          <a:xfrm>
            <a:off x="4726534" y="5744256"/>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4603634" y="6060305"/>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5141314" y="5933565"/>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4" name="TextBox 9">
            <a:extLst>
              <a:ext uri="{FF2B5EF4-FFF2-40B4-BE49-F238E27FC236}">
                <a16:creationId xmlns:a16="http://schemas.microsoft.com/office/drawing/2014/main" id="{5D66A90C-BDBD-4340-99CD-F9580385656A}"/>
              </a:ext>
            </a:extLst>
          </p:cNvPr>
          <p:cNvSpPr txBox="1"/>
          <p:nvPr/>
        </p:nvSpPr>
        <p:spPr>
          <a:xfrm>
            <a:off x="1438453" y="796294"/>
            <a:ext cx="6207148" cy="549381"/>
          </a:xfrm>
          <a:prstGeom prst="rect">
            <a:avLst/>
          </a:prstGeom>
          <a:solidFill>
            <a:srgbClr val="002060"/>
          </a:solidFill>
          <a:ln w="12700">
            <a:noFill/>
          </a:ln>
        </p:spPr>
        <p:txBody>
          <a:bodyPr wrap="square" rtlCol="0">
            <a:spAutoFit/>
          </a:bodyPr>
          <a:lstStyle/>
          <a:p>
            <a:pPr>
              <a:lnSpc>
                <a:spcPct val="90000"/>
              </a:lnSpc>
            </a:pPr>
            <a:r>
              <a:rPr lang="en-US" sz="3200" dirty="0">
                <a:solidFill>
                  <a:schemeClr val="bg1"/>
                </a:solidFill>
                <a:latin typeface="Century Gothic" panose="020B0502020202020204" pitchFamily="34" charset="0"/>
                <a:ea typeface="Montserrat" charset="0"/>
                <a:cs typeface="Montserrat" charset="0"/>
              </a:rPr>
              <a:t>THE FREEDOM OF EXPRESSION</a:t>
            </a:r>
          </a:p>
        </p:txBody>
      </p:sp>
      <p:sp>
        <p:nvSpPr>
          <p:cNvPr id="25" name="iṡľïḑè">
            <a:extLst>
              <a:ext uri="{FF2B5EF4-FFF2-40B4-BE49-F238E27FC236}">
                <a16:creationId xmlns:a16="http://schemas.microsoft.com/office/drawing/2014/main" id="{ED37B85B-8675-484F-9D7D-D8E1799EE427}"/>
              </a:ext>
            </a:extLst>
          </p:cNvPr>
          <p:cNvSpPr txBox="1"/>
          <p:nvPr/>
        </p:nvSpPr>
        <p:spPr bwMode="auto">
          <a:xfrm>
            <a:off x="3254295" y="4188605"/>
            <a:ext cx="5260478" cy="1213207"/>
          </a:xfrm>
          <a:prstGeom prst="rect">
            <a:avLst/>
          </a:prstGeom>
          <a:noFill/>
          <a:ln>
            <a:solidFill>
              <a:srgbClr val="002060"/>
            </a:solid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marL="257175" indent="-257175">
              <a:lnSpc>
                <a:spcPct val="150000"/>
              </a:lnSpc>
              <a:buFont typeface="+mj-lt"/>
              <a:buAutoNum type="arabicPeriod"/>
            </a:pPr>
            <a:r>
              <a:rPr lang="en-US" altLang="zh-CN" b="0" dirty="0">
                <a:solidFill>
                  <a:srgbClr val="002060"/>
                </a:solidFill>
                <a:latin typeface="Century Gothic" panose="020B0502020202020204" pitchFamily="34" charset="0"/>
                <a:ea typeface="+mn-ea"/>
                <a:sym typeface="+mn-lt"/>
              </a:rPr>
              <a:t>Are there restrictions to this right?    </a:t>
            </a:r>
            <a:r>
              <a:rPr lang="en-US" altLang="zh-CN" dirty="0">
                <a:solidFill>
                  <a:srgbClr val="C00000"/>
                </a:solidFill>
                <a:latin typeface="Century Gothic" panose="020B0502020202020204" pitchFamily="34" charset="0"/>
                <a:ea typeface="+mn-ea"/>
                <a:sym typeface="+mn-lt"/>
              </a:rPr>
              <a:t>(YES/NO)</a:t>
            </a:r>
          </a:p>
          <a:p>
            <a:pPr marL="257175" indent="-257175">
              <a:lnSpc>
                <a:spcPct val="150000"/>
              </a:lnSpc>
              <a:buFont typeface="+mj-lt"/>
              <a:buAutoNum type="arabicPeriod"/>
            </a:pPr>
            <a:r>
              <a:rPr lang="en-US" altLang="zh-CN" b="0" dirty="0">
                <a:solidFill>
                  <a:srgbClr val="002060"/>
                </a:solidFill>
                <a:latin typeface="Century Gothic" panose="020B0502020202020204" pitchFamily="34" charset="0"/>
                <a:ea typeface="+mn-ea"/>
                <a:sym typeface="+mn-lt"/>
              </a:rPr>
              <a:t>If YES, are these restrictions applicable to Court Employees as in the case of an ordinary citizen?</a:t>
            </a:r>
          </a:p>
        </p:txBody>
      </p:sp>
      <p:sp>
        <p:nvSpPr>
          <p:cNvPr id="26" name="iṡľïḑè">
            <a:extLst>
              <a:ext uri="{FF2B5EF4-FFF2-40B4-BE49-F238E27FC236}">
                <a16:creationId xmlns:a16="http://schemas.microsoft.com/office/drawing/2014/main" id="{2D21BD9F-D9F9-44D5-8735-77FA0440FF96}"/>
              </a:ext>
            </a:extLst>
          </p:cNvPr>
          <p:cNvSpPr txBox="1"/>
          <p:nvPr/>
        </p:nvSpPr>
        <p:spPr bwMode="auto">
          <a:xfrm>
            <a:off x="3254295" y="2345813"/>
            <a:ext cx="5260478" cy="875927"/>
          </a:xfrm>
          <a:prstGeom prst="rect">
            <a:avLst/>
          </a:prstGeom>
          <a:noFill/>
          <a:ln>
            <a:solidFill>
              <a:srgbClr val="002060"/>
            </a:solid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a:lnSpc>
                <a:spcPct val="150000"/>
              </a:lnSpc>
            </a:pPr>
            <a:r>
              <a:rPr lang="en-US" altLang="zh-CN" b="0" dirty="0">
                <a:solidFill>
                  <a:srgbClr val="002060"/>
                </a:solidFill>
                <a:latin typeface="Century Gothic" panose="020B0502020202020204" pitchFamily="34" charset="0"/>
                <a:ea typeface="+mn-ea"/>
                <a:sym typeface="+mn-lt"/>
              </a:rPr>
              <a:t>The Right to Freedom of Expression and the Press</a:t>
            </a:r>
          </a:p>
          <a:p>
            <a:pPr lvl="3">
              <a:lnSpc>
                <a:spcPct val="150000"/>
              </a:lnSpc>
            </a:pPr>
            <a:r>
              <a:rPr lang="en-US" altLang="zh-CN" sz="1800" dirty="0">
                <a:solidFill>
                  <a:srgbClr val="C00000"/>
                </a:solidFill>
                <a:latin typeface="Century Gothic" panose="020B0502020202020204" pitchFamily="34" charset="0"/>
                <a:ea typeface="+mn-ea"/>
                <a:sym typeface="+mn-lt"/>
              </a:rPr>
              <a:t>(Oral and Written)</a:t>
            </a:r>
          </a:p>
        </p:txBody>
      </p:sp>
      <p:cxnSp>
        <p:nvCxnSpPr>
          <p:cNvPr id="29" name="Straight Connector 28">
            <a:extLst>
              <a:ext uri="{FF2B5EF4-FFF2-40B4-BE49-F238E27FC236}">
                <a16:creationId xmlns:a16="http://schemas.microsoft.com/office/drawing/2014/main" id="{50E7510D-52F3-417F-B3A6-55F4546AB6C8}"/>
              </a:ext>
            </a:extLst>
          </p:cNvPr>
          <p:cNvCxnSpPr>
            <a:cxnSpLocks/>
          </p:cNvCxnSpPr>
          <p:nvPr/>
        </p:nvCxnSpPr>
        <p:spPr>
          <a:xfrm>
            <a:off x="5865413" y="3457786"/>
            <a:ext cx="0" cy="807556"/>
          </a:xfrm>
          <a:prstGeom prst="line">
            <a:avLst/>
          </a:prstGeom>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908408FA-8F1C-4DE6-964C-DF7239AC7ED6}"/>
              </a:ext>
            </a:extLst>
          </p:cNvPr>
          <p:cNvSpPr/>
          <p:nvPr/>
        </p:nvSpPr>
        <p:spPr>
          <a:xfrm>
            <a:off x="5726116" y="4049482"/>
            <a:ext cx="277682" cy="24544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Delay 31">
            <a:extLst>
              <a:ext uri="{FF2B5EF4-FFF2-40B4-BE49-F238E27FC236}">
                <a16:creationId xmlns:a16="http://schemas.microsoft.com/office/drawing/2014/main" id="{F1E88567-7C3E-43FD-B989-A6342E82566E}"/>
              </a:ext>
            </a:extLst>
          </p:cNvPr>
          <p:cNvSpPr/>
          <p:nvPr/>
        </p:nvSpPr>
        <p:spPr>
          <a:xfrm rot="5400000">
            <a:off x="5651806" y="3174394"/>
            <a:ext cx="400208" cy="488180"/>
          </a:xfrm>
          <a:prstGeom prst="flowChartDelay">
            <a:avLst/>
          </a:prstGeom>
          <a:solidFill>
            <a:srgbClr val="002060"/>
          </a:solidFill>
          <a:scene3d>
            <a:camera prst="orthographicFront"/>
            <a:lightRig rig="threePt" dir="t"/>
          </a:scene3d>
          <a:sp3d>
            <a:bevelT w="101600" prst="riblet"/>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49635C91-FBA4-47EC-B121-06CD23006BE0}"/>
              </a:ext>
            </a:extLst>
          </p:cNvPr>
          <p:cNvCxnSpPr>
            <a:cxnSpLocks/>
          </p:cNvCxnSpPr>
          <p:nvPr/>
        </p:nvCxnSpPr>
        <p:spPr>
          <a:xfrm flipH="1">
            <a:off x="7773155" y="1053136"/>
            <a:ext cx="1262520" cy="0"/>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758C1B4-8A81-4915-887C-BC843E5E692A}"/>
              </a:ext>
            </a:extLst>
          </p:cNvPr>
          <p:cNvCxnSpPr>
            <a:cxnSpLocks/>
          </p:cNvCxnSpPr>
          <p:nvPr/>
        </p:nvCxnSpPr>
        <p:spPr>
          <a:xfrm flipH="1">
            <a:off x="1443471" y="2020502"/>
            <a:ext cx="4408440"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666F91A-8C7C-4ABA-8508-2EDDCD7A86AE}"/>
              </a:ext>
            </a:extLst>
          </p:cNvPr>
          <p:cNvCxnSpPr>
            <a:cxnSpLocks/>
            <a:endCxn id="1048817" idx="0"/>
          </p:cNvCxnSpPr>
          <p:nvPr/>
        </p:nvCxnSpPr>
        <p:spPr>
          <a:xfrm>
            <a:off x="1443471" y="2020502"/>
            <a:ext cx="1" cy="43388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46D53CF9-F107-4525-AD39-4DD7C331ED6E}"/>
              </a:ext>
            </a:extLst>
          </p:cNvPr>
          <p:cNvCxnSpPr>
            <a:cxnSpLocks/>
          </p:cNvCxnSpPr>
          <p:nvPr/>
        </p:nvCxnSpPr>
        <p:spPr>
          <a:xfrm>
            <a:off x="5851909" y="2020750"/>
            <a:ext cx="0" cy="315274"/>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59074AE0-9F37-45AA-8126-FD18F9D60C29}"/>
              </a:ext>
            </a:extLst>
          </p:cNvPr>
          <p:cNvCxnSpPr>
            <a:cxnSpLocks/>
          </p:cNvCxnSpPr>
          <p:nvPr/>
        </p:nvCxnSpPr>
        <p:spPr>
          <a:xfrm flipH="1">
            <a:off x="283804" y="1039472"/>
            <a:ext cx="969168" cy="0"/>
          </a:xfrm>
          <a:prstGeom prst="line">
            <a:avLst/>
          </a:prstGeom>
        </p:spPr>
        <p:style>
          <a:lnRef idx="1">
            <a:schemeClr val="dk1"/>
          </a:lnRef>
          <a:fillRef idx="0">
            <a:schemeClr val="dk1"/>
          </a:fillRef>
          <a:effectRef idx="0">
            <a:schemeClr val="dk1"/>
          </a:effectRef>
          <a:fontRef idx="minor">
            <a:schemeClr val="tx1"/>
          </a:fontRef>
        </p:style>
      </p:cxnSp>
      <p:sp>
        <p:nvSpPr>
          <p:cNvPr id="45" name="Slide Number Placeholder 44">
            <a:extLst>
              <a:ext uri="{FF2B5EF4-FFF2-40B4-BE49-F238E27FC236}">
                <a16:creationId xmlns:a16="http://schemas.microsoft.com/office/drawing/2014/main" id="{86C2988F-DCA0-44A3-8E55-A5BBFF6D5B41}"/>
              </a:ext>
            </a:extLst>
          </p:cNvPr>
          <p:cNvSpPr>
            <a:spLocks noGrp="1"/>
          </p:cNvSpPr>
          <p:nvPr>
            <p:ph type="sldNum" sz="quarter" idx="12"/>
          </p:nvPr>
        </p:nvSpPr>
        <p:spPr/>
        <p:txBody>
          <a:bodyPr/>
          <a:lstStyle/>
          <a:p>
            <a:fld id="{3E644C97-CFD8-4B1A-9809-75060EC224F7}" type="slidenum">
              <a:rPr lang="zh-CN" altLang="en-US" smtClean="0"/>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 name="TextBox 9">
            <a:extLst>
              <a:ext uri="{FF2B5EF4-FFF2-40B4-BE49-F238E27FC236}">
                <a16:creationId xmlns:a16="http://schemas.microsoft.com/office/drawing/2014/main" id="{5D66A90C-BDBD-4340-99CD-F9580385656A}"/>
              </a:ext>
            </a:extLst>
          </p:cNvPr>
          <p:cNvSpPr txBox="1"/>
          <p:nvPr/>
        </p:nvSpPr>
        <p:spPr>
          <a:xfrm>
            <a:off x="2390488" y="321417"/>
            <a:ext cx="6469708" cy="549381"/>
          </a:xfrm>
          <a:prstGeom prst="rect">
            <a:avLst/>
          </a:prstGeom>
          <a:solidFill>
            <a:srgbClr val="002060"/>
          </a:solidFill>
          <a:ln w="12700">
            <a:noFill/>
          </a:ln>
        </p:spPr>
        <p:txBody>
          <a:bodyPr wrap="square" rtlCol="0">
            <a:spAutoFit/>
          </a:bodyPr>
          <a:lstStyle/>
          <a:p>
            <a:pPr>
              <a:lnSpc>
                <a:spcPct val="90000"/>
              </a:lnSpc>
            </a:pPr>
            <a:r>
              <a:rPr lang="en-US" sz="3200" dirty="0">
                <a:solidFill>
                  <a:schemeClr val="bg1"/>
                </a:solidFill>
                <a:latin typeface="Century Gothic" panose="020B0502020202020204" pitchFamily="34" charset="0"/>
                <a:ea typeface="Montserrat" charset="0"/>
                <a:cs typeface="Montserrat" charset="0"/>
              </a:rPr>
              <a:t>THE FREEDOM OF EXPRESSION</a:t>
            </a:r>
          </a:p>
        </p:txBody>
      </p:sp>
      <p:sp>
        <p:nvSpPr>
          <p:cNvPr id="26" name="iṡľïḑè">
            <a:extLst>
              <a:ext uri="{FF2B5EF4-FFF2-40B4-BE49-F238E27FC236}">
                <a16:creationId xmlns:a16="http://schemas.microsoft.com/office/drawing/2014/main" id="{2D21BD9F-D9F9-44D5-8735-77FA0440FF96}"/>
              </a:ext>
            </a:extLst>
          </p:cNvPr>
          <p:cNvSpPr txBox="1"/>
          <p:nvPr/>
        </p:nvSpPr>
        <p:spPr bwMode="auto">
          <a:xfrm>
            <a:off x="2457453" y="1714090"/>
            <a:ext cx="6343643" cy="1116235"/>
          </a:xfrm>
          <a:prstGeom prst="rect">
            <a:avLst/>
          </a:prstGeom>
          <a:noFill/>
          <a:ln>
            <a:solidFill>
              <a:srgbClr val="002060"/>
            </a:solid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marL="285750" indent="-285750" algn="just">
              <a:lnSpc>
                <a:spcPct val="150000"/>
              </a:lnSpc>
              <a:buFont typeface="Wingdings" panose="05000000000000000000" pitchFamily="2" charset="2"/>
              <a:buChar char="§"/>
            </a:pPr>
            <a:r>
              <a:rPr lang="en-GB" dirty="0">
                <a:solidFill>
                  <a:srgbClr val="002060"/>
                </a:solidFill>
                <a:latin typeface="Century Gothic" panose="020B0502020202020204" pitchFamily="34" charset="0"/>
                <a:cs typeface="Calibri" panose="020F0502020204030204" pitchFamily="34" charset="0"/>
              </a:rPr>
              <a:t>Court employees have the right to freedom of expression </a:t>
            </a:r>
          </a:p>
          <a:p>
            <a:pPr marL="285750" indent="-285750" algn="just">
              <a:lnSpc>
                <a:spcPct val="150000"/>
              </a:lnSpc>
              <a:buFont typeface="Wingdings" panose="05000000000000000000" pitchFamily="2" charset="2"/>
              <a:buChar char="§"/>
            </a:pPr>
            <a:r>
              <a:rPr lang="en-GB" dirty="0">
                <a:solidFill>
                  <a:srgbClr val="002060"/>
                </a:solidFill>
                <a:latin typeface="Century Gothic" panose="020B0502020202020204" pitchFamily="34" charset="0"/>
                <a:cs typeface="Calibri" panose="020F0502020204030204" pitchFamily="34" charset="0"/>
              </a:rPr>
              <a:t>In exercising these rights, we must always remember that our job limits the full application of such rights. </a:t>
            </a:r>
          </a:p>
          <a:p>
            <a:pPr marL="285750" indent="-285750" algn="just">
              <a:buFont typeface="Wingdings" panose="05000000000000000000" pitchFamily="2" charset="2"/>
              <a:buChar char="§"/>
            </a:pPr>
            <a:endParaRPr lang="en-US" b="0" dirty="0">
              <a:solidFill>
                <a:srgbClr val="002060"/>
              </a:solidFill>
              <a:latin typeface="Century Gothic" panose="020B0502020202020204" pitchFamily="34" charset="0"/>
              <a:cs typeface="Calibri" panose="020F0502020204030204" pitchFamily="34" charset="0"/>
            </a:endParaRPr>
          </a:p>
          <a:p>
            <a:pPr algn="just">
              <a:lnSpc>
                <a:spcPct val="150000"/>
              </a:lnSpc>
            </a:pPr>
            <a:endParaRPr lang="en-US" altLang="zh-CN" sz="1800" b="0" dirty="0">
              <a:solidFill>
                <a:srgbClr val="002060"/>
              </a:solidFill>
              <a:latin typeface="Century Gothic" panose="020B0502020202020204" pitchFamily="34" charset="0"/>
              <a:ea typeface="+mn-ea"/>
              <a:cs typeface="Calibri" panose="020F0502020204030204" pitchFamily="34" charset="0"/>
              <a:sym typeface="+mn-lt"/>
            </a:endParaRPr>
          </a:p>
        </p:txBody>
      </p:sp>
      <p:cxnSp>
        <p:nvCxnSpPr>
          <p:cNvPr id="49" name="Straight Connector 48">
            <a:extLst>
              <a:ext uri="{FF2B5EF4-FFF2-40B4-BE49-F238E27FC236}">
                <a16:creationId xmlns:a16="http://schemas.microsoft.com/office/drawing/2014/main" id="{59074AE0-9F37-45AA-8126-FD18F9D60C29}"/>
              </a:ext>
            </a:extLst>
          </p:cNvPr>
          <p:cNvCxnSpPr>
            <a:cxnSpLocks/>
          </p:cNvCxnSpPr>
          <p:nvPr/>
        </p:nvCxnSpPr>
        <p:spPr>
          <a:xfrm flipH="1">
            <a:off x="283805" y="563222"/>
            <a:ext cx="706795" cy="0"/>
          </a:xfrm>
          <a:prstGeom prst="line">
            <a:avLst/>
          </a:prstGeom>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DE0B848D-E034-41B9-B291-395331AA2BF5}"/>
              </a:ext>
            </a:extLst>
          </p:cNvPr>
          <p:cNvSpPr/>
          <p:nvPr/>
        </p:nvSpPr>
        <p:spPr>
          <a:xfrm>
            <a:off x="2457453" y="3547208"/>
            <a:ext cx="6343643" cy="1152751"/>
          </a:xfrm>
          <a:prstGeom prst="rect">
            <a:avLst/>
          </a:prstGeom>
          <a:ln>
            <a:solidFill>
              <a:srgbClr val="002060"/>
            </a:solidFill>
          </a:ln>
        </p:spPr>
        <p:txBody>
          <a:bodyPr wrap="square">
            <a:spAutoFit/>
          </a:bodyPr>
          <a:lstStyle/>
          <a:p>
            <a:pPr marL="285750" indent="-285750" algn="just">
              <a:lnSpc>
                <a:spcPct val="150000"/>
              </a:lnSpc>
              <a:buFont typeface="Wingdings" panose="05000000000000000000" pitchFamily="2" charset="2"/>
              <a:buChar char="§"/>
            </a:pPr>
            <a:r>
              <a:rPr lang="en-GB" sz="1600" b="1" dirty="0">
                <a:solidFill>
                  <a:srgbClr val="002060"/>
                </a:solidFill>
                <a:latin typeface="Century Gothic" panose="020B0502020202020204" pitchFamily="34" charset="0"/>
                <a:cs typeface="Calibri" panose="020F0502020204030204" pitchFamily="34" charset="0"/>
              </a:rPr>
              <a:t>If you reveal or divulge some information available to you in the course of discharging your duties, it may be detrimental to the Administration of Justice.</a:t>
            </a:r>
          </a:p>
        </p:txBody>
      </p:sp>
      <p:sp>
        <p:nvSpPr>
          <p:cNvPr id="6" name="Rectangle 5">
            <a:extLst>
              <a:ext uri="{FF2B5EF4-FFF2-40B4-BE49-F238E27FC236}">
                <a16:creationId xmlns:a16="http://schemas.microsoft.com/office/drawing/2014/main" id="{93BC4032-8780-435F-B9B5-49D767A10838}"/>
              </a:ext>
            </a:extLst>
          </p:cNvPr>
          <p:cNvSpPr/>
          <p:nvPr/>
        </p:nvSpPr>
        <p:spPr>
          <a:xfrm>
            <a:off x="0" y="5760141"/>
            <a:ext cx="3505179" cy="369332"/>
          </a:xfrm>
          <a:prstGeom prst="rect">
            <a:avLst/>
          </a:prstGeom>
        </p:spPr>
        <p:txBody>
          <a:bodyPr wrap="square">
            <a:spAutoFit/>
          </a:bodyPr>
          <a:lstStyle/>
          <a:p>
            <a:pPr algn="ctr"/>
            <a:r>
              <a:rPr lang="en-US" b="1" dirty="0">
                <a:solidFill>
                  <a:srgbClr val="C00000"/>
                </a:solidFill>
                <a:latin typeface="Century Gothic" panose="020B0502020202020204" pitchFamily="34" charset="0"/>
                <a:cs typeface="Calibri" panose="020F0502020204030204" pitchFamily="34" charset="0"/>
              </a:rPr>
              <a:t>Any constitutional backing</a:t>
            </a:r>
            <a:r>
              <a:rPr lang="en-GB" b="1" dirty="0">
                <a:solidFill>
                  <a:srgbClr val="C00000"/>
                </a:solidFill>
                <a:latin typeface="Century Gothic" panose="020B0502020202020204" pitchFamily="34" charset="0"/>
                <a:cs typeface="Calibri" panose="020F0502020204030204" pitchFamily="34" charset="0"/>
              </a:rPr>
              <a:t>?</a:t>
            </a:r>
            <a:endParaRPr lang="en-GB" dirty="0"/>
          </a:p>
        </p:txBody>
      </p:sp>
      <p:pic>
        <p:nvPicPr>
          <p:cNvPr id="8" name="Picture 7">
            <a:extLst>
              <a:ext uri="{FF2B5EF4-FFF2-40B4-BE49-F238E27FC236}">
                <a16:creationId xmlns:a16="http://schemas.microsoft.com/office/drawing/2014/main" id="{60F10924-CDE5-4635-AB89-E086EF64E58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l="19866" t="4667" r="19866" b="8055"/>
          <a:stretch/>
        </p:blipFill>
        <p:spPr>
          <a:xfrm rot="2043332">
            <a:off x="5078228" y="5270656"/>
            <a:ext cx="793566" cy="11131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0" name="Picture 49">
            <a:extLst>
              <a:ext uri="{FF2B5EF4-FFF2-40B4-BE49-F238E27FC236}">
                <a16:creationId xmlns:a16="http://schemas.microsoft.com/office/drawing/2014/main" id="{4568AAB0-599C-458C-ADF3-00DDE5170793}"/>
              </a:ext>
            </a:extLst>
          </p:cNvPr>
          <p:cNvPicPr>
            <a:picLocks noChangeAspect="1"/>
          </p:cNvPicPr>
          <p:nvPr/>
        </p:nvPicPr>
        <p:blipFill rotWithShape="1">
          <a:blip r:embed="rId5">
            <a:extLst>
              <a:ext uri="{28A0092B-C50C-407E-A947-70E740481C1C}">
                <a14:useLocalDpi xmlns:a14="http://schemas.microsoft.com/office/drawing/2010/main" val="0"/>
              </a:ext>
            </a:extLst>
          </a:blip>
          <a:srcRect b="11670"/>
          <a:stretch/>
        </p:blipFill>
        <p:spPr>
          <a:xfrm>
            <a:off x="342904" y="1763560"/>
            <a:ext cx="1699683" cy="960848"/>
          </a:xfrm>
          <a:prstGeom prst="rect">
            <a:avLst/>
          </a:prstGeom>
        </p:spPr>
      </p:pic>
      <p:sp>
        <p:nvSpPr>
          <p:cNvPr id="9" name="Rectangle 8">
            <a:extLst>
              <a:ext uri="{FF2B5EF4-FFF2-40B4-BE49-F238E27FC236}">
                <a16:creationId xmlns:a16="http://schemas.microsoft.com/office/drawing/2014/main" id="{4A7211B9-E39C-4B9C-B4E6-7632C48DB734}"/>
              </a:ext>
            </a:extLst>
          </p:cNvPr>
          <p:cNvSpPr/>
          <p:nvPr/>
        </p:nvSpPr>
        <p:spPr>
          <a:xfrm>
            <a:off x="748694" y="3967142"/>
            <a:ext cx="822661" cy="454292"/>
          </a:xfrm>
          <a:prstGeom prst="rect">
            <a:avLst/>
          </a:prstGeom>
        </p:spPr>
        <p:txBody>
          <a:bodyPr wrap="none">
            <a:spAutoFit/>
          </a:bodyPr>
          <a:lstStyle/>
          <a:p>
            <a:pPr algn="just">
              <a:lnSpc>
                <a:spcPct val="150000"/>
              </a:lnSpc>
            </a:pPr>
            <a:r>
              <a:rPr lang="en-US" b="1" dirty="0">
                <a:solidFill>
                  <a:srgbClr val="C00000"/>
                </a:solidFill>
                <a:latin typeface="Century Gothic" panose="020B0502020202020204" pitchFamily="34" charset="0"/>
                <a:cs typeface="Calibri" panose="020F0502020204030204" pitchFamily="34" charset="0"/>
              </a:rPr>
              <a:t>W</a:t>
            </a:r>
            <a:r>
              <a:rPr lang="en-GB" b="1" dirty="0">
                <a:solidFill>
                  <a:srgbClr val="C00000"/>
                </a:solidFill>
                <a:latin typeface="Century Gothic" panose="020B0502020202020204" pitchFamily="34" charset="0"/>
                <a:cs typeface="Calibri" panose="020F0502020204030204" pitchFamily="34" charset="0"/>
              </a:rPr>
              <a:t>HY?</a:t>
            </a:r>
          </a:p>
        </p:txBody>
      </p:sp>
      <p:sp>
        <p:nvSpPr>
          <p:cNvPr id="51" name="椭圆 13">
            <a:extLst>
              <a:ext uri="{FF2B5EF4-FFF2-40B4-BE49-F238E27FC236}">
                <a16:creationId xmlns:a16="http://schemas.microsoft.com/office/drawing/2014/main" id="{A495EF98-8EA5-40CD-A51E-BE8F2C311E25}"/>
              </a:ext>
            </a:extLst>
          </p:cNvPr>
          <p:cNvSpPr/>
          <p:nvPr/>
        </p:nvSpPr>
        <p:spPr>
          <a:xfrm rot="18262783">
            <a:off x="7762574" y="5815302"/>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2" name="椭圆 14">
            <a:extLst>
              <a:ext uri="{FF2B5EF4-FFF2-40B4-BE49-F238E27FC236}">
                <a16:creationId xmlns:a16="http://schemas.microsoft.com/office/drawing/2014/main" id="{A8514441-3E1D-4FB4-8A9A-D5FB6950B60B}"/>
              </a:ext>
            </a:extLst>
          </p:cNvPr>
          <p:cNvSpPr/>
          <p:nvPr/>
        </p:nvSpPr>
        <p:spPr>
          <a:xfrm rot="18262783">
            <a:off x="7350723" y="5629269"/>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3" name="椭圆 6">
            <a:extLst>
              <a:ext uri="{FF2B5EF4-FFF2-40B4-BE49-F238E27FC236}">
                <a16:creationId xmlns:a16="http://schemas.microsoft.com/office/drawing/2014/main" id="{71909930-DD90-4D2F-8D30-EDA30542F322}"/>
              </a:ext>
            </a:extLst>
          </p:cNvPr>
          <p:cNvSpPr/>
          <p:nvPr/>
        </p:nvSpPr>
        <p:spPr>
          <a:xfrm>
            <a:off x="7641184" y="5500585"/>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4" name="椭圆 14">
            <a:extLst>
              <a:ext uri="{FF2B5EF4-FFF2-40B4-BE49-F238E27FC236}">
                <a16:creationId xmlns:a16="http://schemas.microsoft.com/office/drawing/2014/main" id="{B7EACA8F-C2F8-4BEA-BFA6-78C703550A65}"/>
              </a:ext>
            </a:extLst>
          </p:cNvPr>
          <p:cNvSpPr/>
          <p:nvPr/>
        </p:nvSpPr>
        <p:spPr>
          <a:xfrm rot="18262783">
            <a:off x="7518284" y="5816634"/>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5" name="椭圆 14">
            <a:extLst>
              <a:ext uri="{FF2B5EF4-FFF2-40B4-BE49-F238E27FC236}">
                <a16:creationId xmlns:a16="http://schemas.microsoft.com/office/drawing/2014/main" id="{7B74360A-F7BA-450F-B763-3CF690F4A0D3}"/>
              </a:ext>
            </a:extLst>
          </p:cNvPr>
          <p:cNvSpPr/>
          <p:nvPr/>
        </p:nvSpPr>
        <p:spPr>
          <a:xfrm rot="18262783">
            <a:off x="8055964" y="5689894"/>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6" name="椭圆 13">
            <a:extLst>
              <a:ext uri="{FF2B5EF4-FFF2-40B4-BE49-F238E27FC236}">
                <a16:creationId xmlns:a16="http://schemas.microsoft.com/office/drawing/2014/main" id="{3D4EF35F-C3B7-4598-8069-E74DECE73C60}"/>
              </a:ext>
            </a:extLst>
          </p:cNvPr>
          <p:cNvSpPr/>
          <p:nvPr/>
        </p:nvSpPr>
        <p:spPr>
          <a:xfrm rot="18262783">
            <a:off x="1603429" y="636134"/>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7" name="椭圆 14">
            <a:extLst>
              <a:ext uri="{FF2B5EF4-FFF2-40B4-BE49-F238E27FC236}">
                <a16:creationId xmlns:a16="http://schemas.microsoft.com/office/drawing/2014/main" id="{55CA75F5-77C7-463E-96EF-479A8FB33C1A}"/>
              </a:ext>
            </a:extLst>
          </p:cNvPr>
          <p:cNvSpPr/>
          <p:nvPr/>
        </p:nvSpPr>
        <p:spPr>
          <a:xfrm rot="18262783">
            <a:off x="1191578" y="450101"/>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8" name="椭圆 6">
            <a:extLst>
              <a:ext uri="{FF2B5EF4-FFF2-40B4-BE49-F238E27FC236}">
                <a16:creationId xmlns:a16="http://schemas.microsoft.com/office/drawing/2014/main" id="{5FFC3CE3-BA86-419C-93E9-24C03A7BCEF9}"/>
              </a:ext>
            </a:extLst>
          </p:cNvPr>
          <p:cNvSpPr/>
          <p:nvPr/>
        </p:nvSpPr>
        <p:spPr>
          <a:xfrm>
            <a:off x="1482039" y="321417"/>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59" name="椭圆 14">
            <a:extLst>
              <a:ext uri="{FF2B5EF4-FFF2-40B4-BE49-F238E27FC236}">
                <a16:creationId xmlns:a16="http://schemas.microsoft.com/office/drawing/2014/main" id="{D2820247-EB62-4C9C-B18A-16B9F42D57CE}"/>
              </a:ext>
            </a:extLst>
          </p:cNvPr>
          <p:cNvSpPr/>
          <p:nvPr/>
        </p:nvSpPr>
        <p:spPr>
          <a:xfrm rot="18262783">
            <a:off x="1359139" y="637466"/>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60" name="椭圆 14">
            <a:extLst>
              <a:ext uri="{FF2B5EF4-FFF2-40B4-BE49-F238E27FC236}">
                <a16:creationId xmlns:a16="http://schemas.microsoft.com/office/drawing/2014/main" id="{56E74BDC-583A-46F0-BAD9-7230C1952548}"/>
              </a:ext>
            </a:extLst>
          </p:cNvPr>
          <p:cNvSpPr/>
          <p:nvPr/>
        </p:nvSpPr>
        <p:spPr>
          <a:xfrm rot="18262783">
            <a:off x="1896819" y="510726"/>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3" name="Slide Number Placeholder 12">
            <a:extLst>
              <a:ext uri="{FF2B5EF4-FFF2-40B4-BE49-F238E27FC236}">
                <a16:creationId xmlns:a16="http://schemas.microsoft.com/office/drawing/2014/main" id="{5395E161-6D93-47F6-A5C1-CEA1C5322DA9}"/>
              </a:ext>
            </a:extLst>
          </p:cNvPr>
          <p:cNvSpPr>
            <a:spLocks noGrp="1"/>
          </p:cNvSpPr>
          <p:nvPr>
            <p:ph type="sldNum" sz="quarter" idx="12"/>
          </p:nvPr>
        </p:nvSpPr>
        <p:spPr/>
        <p:txBody>
          <a:bodyPr/>
          <a:lstStyle/>
          <a:p>
            <a:fld id="{3E644C97-CFD8-4B1A-9809-75060EC224F7}" type="slidenum">
              <a:rPr lang="zh-CN" altLang="en-US" smtClean="0"/>
              <a:t>7</a:t>
            </a:fld>
            <a:endParaRPr lang="zh-CN" altLang="en-US"/>
          </a:p>
        </p:txBody>
      </p:sp>
    </p:spTree>
    <p:extLst>
      <p:ext uri="{BB962C8B-B14F-4D97-AF65-F5344CB8AC3E}">
        <p14:creationId xmlns:p14="http://schemas.microsoft.com/office/powerpoint/2010/main" val="1873699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0000"/>
          </a:schemeClr>
        </a:solidFill>
        <a:effectLst/>
      </p:bgPr>
    </p:bg>
    <p:spTree>
      <p:nvGrpSpPr>
        <p:cNvPr id="1" name=""/>
        <p:cNvGrpSpPr/>
        <p:nvPr/>
      </p:nvGrpSpPr>
      <p:grpSpPr>
        <a:xfrm>
          <a:off x="0" y="0"/>
          <a:ext cx="0" cy="0"/>
          <a:chOff x="0" y="0"/>
          <a:chExt cx="0" cy="0"/>
        </a:xfrm>
      </p:grpSpPr>
      <p:sp>
        <p:nvSpPr>
          <p:cNvPr id="24" name="TextBox 9">
            <a:extLst>
              <a:ext uri="{FF2B5EF4-FFF2-40B4-BE49-F238E27FC236}">
                <a16:creationId xmlns:a16="http://schemas.microsoft.com/office/drawing/2014/main" id="{5D66A90C-BDBD-4340-99CD-F9580385656A}"/>
              </a:ext>
            </a:extLst>
          </p:cNvPr>
          <p:cNvSpPr txBox="1"/>
          <p:nvPr/>
        </p:nvSpPr>
        <p:spPr>
          <a:xfrm>
            <a:off x="1305103" y="320044"/>
            <a:ext cx="6207148" cy="549381"/>
          </a:xfrm>
          <a:prstGeom prst="rect">
            <a:avLst/>
          </a:prstGeom>
          <a:solidFill>
            <a:srgbClr val="002060"/>
          </a:solidFill>
          <a:ln w="12700">
            <a:noFill/>
          </a:ln>
        </p:spPr>
        <p:txBody>
          <a:bodyPr wrap="none" rtlCol="0">
            <a:spAutoFit/>
          </a:bodyPr>
          <a:lstStyle/>
          <a:p>
            <a:pPr>
              <a:lnSpc>
                <a:spcPct val="90000"/>
              </a:lnSpc>
            </a:pPr>
            <a:r>
              <a:rPr lang="en-US" sz="3200" dirty="0">
                <a:solidFill>
                  <a:schemeClr val="bg1"/>
                </a:solidFill>
                <a:latin typeface="Century Gothic" panose="020B0502020202020204" pitchFamily="34" charset="0"/>
                <a:ea typeface="Montserrat" charset="0"/>
                <a:cs typeface="Montserrat" charset="0"/>
              </a:rPr>
              <a:t>THE FREEDOM OF EXPRESSION</a:t>
            </a:r>
          </a:p>
        </p:txBody>
      </p:sp>
      <p:cxnSp>
        <p:nvCxnSpPr>
          <p:cNvPr id="49" name="Straight Connector 48">
            <a:extLst>
              <a:ext uri="{FF2B5EF4-FFF2-40B4-BE49-F238E27FC236}">
                <a16:creationId xmlns:a16="http://schemas.microsoft.com/office/drawing/2014/main" id="{59074AE0-9F37-45AA-8126-FD18F9D60C29}"/>
              </a:ext>
            </a:extLst>
          </p:cNvPr>
          <p:cNvCxnSpPr>
            <a:cxnSpLocks/>
          </p:cNvCxnSpPr>
          <p:nvPr/>
        </p:nvCxnSpPr>
        <p:spPr>
          <a:xfrm flipH="1">
            <a:off x="283804" y="563222"/>
            <a:ext cx="969168" cy="0"/>
          </a:xfrm>
          <a:prstGeom prst="line">
            <a:avLst/>
          </a:prstGeom>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F7C034EE-7A2A-47B4-9A07-2A9E83038FC7}"/>
              </a:ext>
            </a:extLst>
          </p:cNvPr>
          <p:cNvSpPr/>
          <p:nvPr/>
        </p:nvSpPr>
        <p:spPr>
          <a:xfrm>
            <a:off x="347678" y="3514604"/>
            <a:ext cx="8744221" cy="2871940"/>
          </a:xfrm>
          <a:prstGeom prst="rect">
            <a:avLst/>
          </a:prstGeom>
        </p:spPr>
        <p:txBody>
          <a:bodyPr wrap="square">
            <a:spAutoFit/>
          </a:bodyPr>
          <a:lstStyle/>
          <a:p>
            <a:pPr marL="342900" marR="330835" lvl="0" indent="-342900" algn="just">
              <a:lnSpc>
                <a:spcPct val="115000"/>
              </a:lnSpc>
              <a:spcBef>
                <a:spcPts val="0"/>
              </a:spcBef>
              <a:spcAft>
                <a:spcPts val="1000"/>
              </a:spcAft>
              <a:buFont typeface="Times New Roman" panose="02020603050405020304" pitchFamily="18" charset="0"/>
              <a:buAutoNum type="alphaLcParenBoth"/>
            </a:pPr>
            <a:r>
              <a:rPr lang="en-GB" sz="1600" i="1" dirty="0">
                <a:solidFill>
                  <a:srgbClr val="002060"/>
                </a:solidFill>
                <a:latin typeface="Century Gothic" panose="020B0502020202020204" pitchFamily="34" charset="0"/>
                <a:ea typeface="Calibri" panose="020F0502020204030204" pitchFamily="34" charset="0"/>
                <a:cs typeface="SimSun" panose="02010600030101010101" pitchFamily="2" charset="-122"/>
              </a:rPr>
              <a:t>for the purpose of preventing the disclosure of information received  in confidence, maintaining the authority and independence  of  courts or regulating telephony, wireless broadcasting, television or the exhibition of cinematography films; or </a:t>
            </a:r>
          </a:p>
          <a:p>
            <a:pPr marL="342900" marR="330835" lvl="0" indent="-342900" algn="just">
              <a:lnSpc>
                <a:spcPct val="115000"/>
              </a:lnSpc>
              <a:spcBef>
                <a:spcPts val="0"/>
              </a:spcBef>
              <a:spcAft>
                <a:spcPts val="1000"/>
              </a:spcAft>
              <a:buFont typeface="Times New Roman" panose="02020603050405020304" pitchFamily="18" charset="0"/>
              <a:buAutoNum type="alphaLcParenBoth"/>
            </a:pPr>
            <a:endParaRPr lang="en-US" sz="1600" i="1" dirty="0">
              <a:solidFill>
                <a:srgbClr val="002060"/>
              </a:solidFill>
              <a:effectLst/>
              <a:latin typeface="Century Gothic" panose="020B0502020202020204" pitchFamily="34" charset="0"/>
              <a:ea typeface="Calibri" panose="020F0502020204030204" pitchFamily="34" charset="0"/>
              <a:cs typeface="SimSun" panose="02010600030101010101" pitchFamily="2" charset="-122"/>
            </a:endParaRPr>
          </a:p>
          <a:p>
            <a:pPr marL="342900" marR="330835" indent="-342900" algn="just">
              <a:lnSpc>
                <a:spcPct val="115000"/>
              </a:lnSpc>
              <a:spcAft>
                <a:spcPts val="1000"/>
              </a:spcAft>
              <a:buFont typeface="Times New Roman" panose="02020603050405020304" pitchFamily="18" charset="0"/>
              <a:buAutoNum type="alphaLcParenBoth"/>
            </a:pPr>
            <a:r>
              <a:rPr lang="en-GB" sz="1600" i="1" dirty="0">
                <a:solidFill>
                  <a:srgbClr val="002060"/>
                </a:solidFill>
                <a:latin typeface="Century Gothic" panose="020B0502020202020204" pitchFamily="34" charset="0"/>
              </a:rPr>
              <a:t> imposing restrictions upon persons holding office under the Government of the Federation or of a State, members of the armed forces of the Federation or members of the Nigeria Police Force  or other Government security services or agencies established by law.’’</a:t>
            </a:r>
            <a:endParaRPr lang="en-GB" sz="1600" dirty="0">
              <a:solidFill>
                <a:srgbClr val="002060"/>
              </a:solidFill>
              <a:latin typeface="Century Gothic" panose="020B0502020202020204" pitchFamily="34" charset="0"/>
            </a:endParaRPr>
          </a:p>
        </p:txBody>
      </p:sp>
      <p:sp>
        <p:nvSpPr>
          <p:cNvPr id="8" name="Rectangle 7">
            <a:extLst>
              <a:ext uri="{FF2B5EF4-FFF2-40B4-BE49-F238E27FC236}">
                <a16:creationId xmlns:a16="http://schemas.microsoft.com/office/drawing/2014/main" id="{48FDA770-FB7A-4D5C-BB66-E287F207CAF2}"/>
              </a:ext>
            </a:extLst>
          </p:cNvPr>
          <p:cNvSpPr/>
          <p:nvPr/>
        </p:nvSpPr>
        <p:spPr>
          <a:xfrm>
            <a:off x="347678" y="1352921"/>
            <a:ext cx="8372024" cy="710707"/>
          </a:xfrm>
          <a:prstGeom prst="rect">
            <a:avLst/>
          </a:prstGeom>
        </p:spPr>
        <p:txBody>
          <a:bodyPr wrap="square">
            <a:spAutoFit/>
          </a:bodyPr>
          <a:lstStyle/>
          <a:p>
            <a:pPr algn="just">
              <a:lnSpc>
                <a:spcPct val="115000"/>
              </a:lnSpc>
              <a:spcAft>
                <a:spcPts val="1000"/>
              </a:spcAft>
            </a:pPr>
            <a:r>
              <a:rPr lang="en-GB" b="1" dirty="0">
                <a:solidFill>
                  <a:srgbClr val="C00000"/>
                </a:solidFill>
                <a:latin typeface="Century Gothic" panose="020B0502020202020204" pitchFamily="34" charset="0"/>
                <a:ea typeface="Calibri" panose="020F0502020204030204" pitchFamily="34" charset="0"/>
                <a:cs typeface="SimSun" panose="02010600030101010101" pitchFamily="2" charset="-122"/>
              </a:rPr>
              <a:t>Pursuant to the provisions of Section 39(3) CFRN 1999 (as amended), the Official Secret Act came into existence. The section states that: </a:t>
            </a:r>
            <a:endParaRPr lang="en-GB" sz="1400" b="1" dirty="0">
              <a:solidFill>
                <a:srgbClr val="C00000"/>
              </a:solidFill>
              <a:effectLst/>
              <a:latin typeface="Century Gothic" panose="020B0502020202020204" pitchFamily="34" charset="0"/>
              <a:ea typeface="Calibri" panose="020F0502020204030204" pitchFamily="34" charset="0"/>
              <a:cs typeface="SimSun" panose="02010600030101010101" pitchFamily="2" charset="-122"/>
            </a:endParaRPr>
          </a:p>
        </p:txBody>
      </p:sp>
      <p:sp>
        <p:nvSpPr>
          <p:cNvPr id="9" name="Rectangle 8">
            <a:extLst>
              <a:ext uri="{FF2B5EF4-FFF2-40B4-BE49-F238E27FC236}">
                <a16:creationId xmlns:a16="http://schemas.microsoft.com/office/drawing/2014/main" id="{7AE6D263-3C58-4407-B3BF-B1E4AA87551F}"/>
              </a:ext>
            </a:extLst>
          </p:cNvPr>
          <p:cNvSpPr/>
          <p:nvPr/>
        </p:nvSpPr>
        <p:spPr>
          <a:xfrm>
            <a:off x="-38311" y="2549001"/>
            <a:ext cx="9144001" cy="710707"/>
          </a:xfrm>
          <a:prstGeom prst="rect">
            <a:avLst/>
          </a:prstGeom>
        </p:spPr>
        <p:txBody>
          <a:bodyPr wrap="square">
            <a:spAutoFit/>
          </a:bodyPr>
          <a:lstStyle/>
          <a:p>
            <a:pPr marL="450215" marR="330835" indent="6985" algn="just">
              <a:lnSpc>
                <a:spcPct val="115000"/>
              </a:lnSpc>
              <a:spcBef>
                <a:spcPts val="0"/>
              </a:spcBef>
              <a:spcAft>
                <a:spcPts val="1000"/>
              </a:spcAft>
            </a:pPr>
            <a:r>
              <a:rPr lang="en-GB" i="1" dirty="0">
                <a:solidFill>
                  <a:srgbClr val="002060"/>
                </a:solidFill>
                <a:latin typeface="Century Gothic" panose="020B0502020202020204" pitchFamily="34" charset="0"/>
                <a:ea typeface="Calibri" panose="020F0502020204030204" pitchFamily="34" charset="0"/>
                <a:cs typeface="SimSun" panose="02010600030101010101" pitchFamily="2" charset="-122"/>
              </a:rPr>
              <a:t>“Nothings in his section shall invalidate any law that is reasonably justifiable in a democratic society</a:t>
            </a:r>
            <a:endParaRPr lang="en-GB" sz="1400" dirty="0">
              <a:solidFill>
                <a:srgbClr val="002060"/>
              </a:solidFill>
              <a:effectLst/>
              <a:latin typeface="Century Gothic" panose="020B0502020202020204" pitchFamily="34" charset="0"/>
              <a:ea typeface="Calibri" panose="020F0502020204030204" pitchFamily="34" charset="0"/>
              <a:cs typeface="SimSun" panose="02010600030101010101" pitchFamily="2" charset="-122"/>
            </a:endParaRPr>
          </a:p>
        </p:txBody>
      </p:sp>
      <p:sp>
        <p:nvSpPr>
          <p:cNvPr id="28" name="椭圆 13">
            <a:extLst>
              <a:ext uri="{FF2B5EF4-FFF2-40B4-BE49-F238E27FC236}">
                <a16:creationId xmlns:a16="http://schemas.microsoft.com/office/drawing/2014/main" id="{F36D5576-5D58-4C37-8F1C-4BD872FB1669}"/>
              </a:ext>
            </a:extLst>
          </p:cNvPr>
          <p:cNvSpPr/>
          <p:nvPr/>
        </p:nvSpPr>
        <p:spPr>
          <a:xfrm rot="18262783">
            <a:off x="8398916" y="618545"/>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9" name="椭圆 14">
            <a:extLst>
              <a:ext uri="{FF2B5EF4-FFF2-40B4-BE49-F238E27FC236}">
                <a16:creationId xmlns:a16="http://schemas.microsoft.com/office/drawing/2014/main" id="{08F0AFC8-51D0-434F-A491-C88407DC9612}"/>
              </a:ext>
            </a:extLst>
          </p:cNvPr>
          <p:cNvSpPr/>
          <p:nvPr/>
        </p:nvSpPr>
        <p:spPr>
          <a:xfrm rot="18262783">
            <a:off x="7987065" y="432512"/>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0" name="椭圆 6">
            <a:extLst>
              <a:ext uri="{FF2B5EF4-FFF2-40B4-BE49-F238E27FC236}">
                <a16:creationId xmlns:a16="http://schemas.microsoft.com/office/drawing/2014/main" id="{C2086ECB-A4B7-429E-BFD2-AB0CA8FDF689}"/>
              </a:ext>
            </a:extLst>
          </p:cNvPr>
          <p:cNvSpPr/>
          <p:nvPr/>
        </p:nvSpPr>
        <p:spPr>
          <a:xfrm>
            <a:off x="8277526" y="303828"/>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1" name="椭圆 14">
            <a:extLst>
              <a:ext uri="{FF2B5EF4-FFF2-40B4-BE49-F238E27FC236}">
                <a16:creationId xmlns:a16="http://schemas.microsoft.com/office/drawing/2014/main" id="{41F64042-EAD2-437F-8A86-E953FAFD4001}"/>
              </a:ext>
            </a:extLst>
          </p:cNvPr>
          <p:cNvSpPr/>
          <p:nvPr/>
        </p:nvSpPr>
        <p:spPr>
          <a:xfrm rot="18262783">
            <a:off x="8154626" y="619877"/>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2" name="椭圆 14">
            <a:extLst>
              <a:ext uri="{FF2B5EF4-FFF2-40B4-BE49-F238E27FC236}">
                <a16:creationId xmlns:a16="http://schemas.microsoft.com/office/drawing/2014/main" id="{E8AAD28D-A8D8-4C7F-9183-14F1BA2A3660}"/>
              </a:ext>
            </a:extLst>
          </p:cNvPr>
          <p:cNvSpPr/>
          <p:nvPr/>
        </p:nvSpPr>
        <p:spPr>
          <a:xfrm rot="18262783">
            <a:off x="8692306" y="493137"/>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 name="Slide Number Placeholder 9">
            <a:extLst>
              <a:ext uri="{FF2B5EF4-FFF2-40B4-BE49-F238E27FC236}">
                <a16:creationId xmlns:a16="http://schemas.microsoft.com/office/drawing/2014/main" id="{CCB7D6D2-E5EA-47C0-A466-B8664DD513FE}"/>
              </a:ext>
            </a:extLst>
          </p:cNvPr>
          <p:cNvSpPr>
            <a:spLocks noGrp="1"/>
          </p:cNvSpPr>
          <p:nvPr>
            <p:ph type="sldNum" sz="quarter" idx="12"/>
          </p:nvPr>
        </p:nvSpPr>
        <p:spPr/>
        <p:txBody>
          <a:bodyPr/>
          <a:lstStyle/>
          <a:p>
            <a:fld id="{3E644C97-CFD8-4B1A-9809-75060EC224F7}" type="slidenum">
              <a:rPr lang="zh-CN" altLang="en-US" smtClean="0"/>
              <a:t>8</a:t>
            </a:fld>
            <a:endParaRPr lang="zh-CN" altLang="en-US"/>
          </a:p>
        </p:txBody>
      </p:sp>
    </p:spTree>
    <p:extLst>
      <p:ext uri="{BB962C8B-B14F-4D97-AF65-F5344CB8AC3E}">
        <p14:creationId xmlns:p14="http://schemas.microsoft.com/office/powerpoint/2010/main" val="291579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48814" name="椭圆 3"/>
          <p:cNvSpPr/>
          <p:nvPr/>
        </p:nvSpPr>
        <p:spPr>
          <a:xfrm>
            <a:off x="7902933" y="6128936"/>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5" name="椭圆 5"/>
          <p:cNvSpPr/>
          <p:nvPr/>
        </p:nvSpPr>
        <p:spPr>
          <a:xfrm>
            <a:off x="8331558" y="5934865"/>
            <a:ext cx="388144" cy="388144"/>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6" name="椭圆 6"/>
          <p:cNvSpPr/>
          <p:nvPr/>
        </p:nvSpPr>
        <p:spPr>
          <a:xfrm>
            <a:off x="7773155" y="5776511"/>
            <a:ext cx="259556" cy="259556"/>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18" name="椭圆 4"/>
          <p:cNvSpPr/>
          <p:nvPr/>
        </p:nvSpPr>
        <p:spPr>
          <a:xfrm>
            <a:off x="7249280" y="6068214"/>
            <a:ext cx="451247" cy="4524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0" name="椭圆 13"/>
          <p:cNvSpPr/>
          <p:nvPr/>
        </p:nvSpPr>
        <p:spPr>
          <a:xfrm rot="18262783">
            <a:off x="4847924" y="6287573"/>
            <a:ext cx="185738" cy="186929"/>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048821" name="椭圆 14"/>
          <p:cNvSpPr/>
          <p:nvPr/>
        </p:nvSpPr>
        <p:spPr>
          <a:xfrm rot="18262783">
            <a:off x="4436073" y="6101540"/>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5" name="椭圆 3">
            <a:extLst>
              <a:ext uri="{FF2B5EF4-FFF2-40B4-BE49-F238E27FC236}">
                <a16:creationId xmlns:a16="http://schemas.microsoft.com/office/drawing/2014/main" id="{AC59D86E-A7F4-4198-A5D0-9D17741F7FA3}"/>
              </a:ext>
            </a:extLst>
          </p:cNvPr>
          <p:cNvSpPr/>
          <p:nvPr/>
        </p:nvSpPr>
        <p:spPr>
          <a:xfrm>
            <a:off x="1127957" y="6128936"/>
            <a:ext cx="631031" cy="631031"/>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6" name="椭圆 5">
            <a:extLst>
              <a:ext uri="{FF2B5EF4-FFF2-40B4-BE49-F238E27FC236}">
                <a16:creationId xmlns:a16="http://schemas.microsoft.com/office/drawing/2014/main" id="{ABF5856B-4E0C-4706-B8E8-43CE537FA77B}"/>
              </a:ext>
            </a:extLst>
          </p:cNvPr>
          <p:cNvSpPr/>
          <p:nvPr/>
        </p:nvSpPr>
        <p:spPr>
          <a:xfrm>
            <a:off x="1556582" y="5934865"/>
            <a:ext cx="388144" cy="388144"/>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7" name="椭圆 6">
            <a:extLst>
              <a:ext uri="{FF2B5EF4-FFF2-40B4-BE49-F238E27FC236}">
                <a16:creationId xmlns:a16="http://schemas.microsoft.com/office/drawing/2014/main" id="{011E2BAB-43B0-4555-A2A4-CB13F345E133}"/>
              </a:ext>
            </a:extLst>
          </p:cNvPr>
          <p:cNvSpPr/>
          <p:nvPr/>
        </p:nvSpPr>
        <p:spPr>
          <a:xfrm>
            <a:off x="998179" y="5776511"/>
            <a:ext cx="259556" cy="259556"/>
          </a:xfrm>
          <a:prstGeom prst="ellipse">
            <a:avLst/>
          </a:prstGeom>
          <a:solidFill>
            <a:srgbClr val="F0747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8" name="椭圆 4">
            <a:extLst>
              <a:ext uri="{FF2B5EF4-FFF2-40B4-BE49-F238E27FC236}">
                <a16:creationId xmlns:a16="http://schemas.microsoft.com/office/drawing/2014/main" id="{8E65DA73-E231-47F1-9C98-64CEE759B09F}"/>
              </a:ext>
            </a:extLst>
          </p:cNvPr>
          <p:cNvSpPr/>
          <p:nvPr/>
        </p:nvSpPr>
        <p:spPr>
          <a:xfrm>
            <a:off x="474304" y="6068214"/>
            <a:ext cx="451247" cy="452438"/>
          </a:xfrm>
          <a:prstGeom prst="ellipse">
            <a:avLst/>
          </a:prstGeom>
          <a:solidFill>
            <a:srgbClr val="02B3C5"/>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19" name="椭圆 6">
            <a:extLst>
              <a:ext uri="{FF2B5EF4-FFF2-40B4-BE49-F238E27FC236}">
                <a16:creationId xmlns:a16="http://schemas.microsoft.com/office/drawing/2014/main" id="{4DB8BDD7-9B27-421B-BF49-0525869567FF}"/>
              </a:ext>
            </a:extLst>
          </p:cNvPr>
          <p:cNvSpPr/>
          <p:nvPr/>
        </p:nvSpPr>
        <p:spPr>
          <a:xfrm>
            <a:off x="4726534" y="5972856"/>
            <a:ext cx="259556" cy="259556"/>
          </a:xfrm>
          <a:prstGeom prst="ellipse">
            <a:avLst/>
          </a:prstGeom>
          <a:solidFill>
            <a:schemeClr val="accent4"/>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0" name="椭圆 14">
            <a:extLst>
              <a:ext uri="{FF2B5EF4-FFF2-40B4-BE49-F238E27FC236}">
                <a16:creationId xmlns:a16="http://schemas.microsoft.com/office/drawing/2014/main" id="{97800B7C-C788-486C-BDD0-E2384B7D110C}"/>
              </a:ext>
            </a:extLst>
          </p:cNvPr>
          <p:cNvSpPr/>
          <p:nvPr/>
        </p:nvSpPr>
        <p:spPr>
          <a:xfrm rot="18262783">
            <a:off x="4603634" y="6288905"/>
            <a:ext cx="140494" cy="140494"/>
          </a:xfrm>
          <a:prstGeom prst="ellipse">
            <a:avLst/>
          </a:prstGeom>
          <a:solidFill>
            <a:srgbClr val="6A3C7C"/>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1" name="椭圆 14">
            <a:extLst>
              <a:ext uri="{FF2B5EF4-FFF2-40B4-BE49-F238E27FC236}">
                <a16:creationId xmlns:a16="http://schemas.microsoft.com/office/drawing/2014/main" id="{E4BE5412-FB65-4FF1-A5BA-6B78BC60A06B}"/>
              </a:ext>
            </a:extLst>
          </p:cNvPr>
          <p:cNvSpPr/>
          <p:nvPr/>
        </p:nvSpPr>
        <p:spPr>
          <a:xfrm rot="18262783">
            <a:off x="5141314" y="6162165"/>
            <a:ext cx="140494" cy="140494"/>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4" name="TextBox 9">
            <a:extLst>
              <a:ext uri="{FF2B5EF4-FFF2-40B4-BE49-F238E27FC236}">
                <a16:creationId xmlns:a16="http://schemas.microsoft.com/office/drawing/2014/main" id="{5D66A90C-BDBD-4340-99CD-F9580385656A}"/>
              </a:ext>
            </a:extLst>
          </p:cNvPr>
          <p:cNvSpPr txBox="1"/>
          <p:nvPr/>
        </p:nvSpPr>
        <p:spPr>
          <a:xfrm>
            <a:off x="2870931" y="515909"/>
            <a:ext cx="6207148" cy="549381"/>
          </a:xfrm>
          <a:prstGeom prst="rect">
            <a:avLst/>
          </a:prstGeom>
          <a:solidFill>
            <a:srgbClr val="002060"/>
          </a:solidFill>
          <a:ln w="12700">
            <a:noFill/>
          </a:ln>
        </p:spPr>
        <p:txBody>
          <a:bodyPr wrap="none" rtlCol="0">
            <a:spAutoFit/>
          </a:bodyPr>
          <a:lstStyle/>
          <a:p>
            <a:pPr>
              <a:lnSpc>
                <a:spcPct val="90000"/>
              </a:lnSpc>
            </a:pPr>
            <a:r>
              <a:rPr lang="en-US" sz="3200" dirty="0">
                <a:solidFill>
                  <a:schemeClr val="bg1"/>
                </a:solidFill>
                <a:latin typeface="Century Gothic" panose="020B0502020202020204" pitchFamily="34" charset="0"/>
                <a:ea typeface="Montserrat" charset="0"/>
                <a:cs typeface="Montserrat" charset="0"/>
              </a:rPr>
              <a:t>THE FREEDOM OF EXPRESSION</a:t>
            </a:r>
          </a:p>
        </p:txBody>
      </p:sp>
      <p:sp>
        <p:nvSpPr>
          <p:cNvPr id="26" name="iṡľïḑè">
            <a:extLst>
              <a:ext uri="{FF2B5EF4-FFF2-40B4-BE49-F238E27FC236}">
                <a16:creationId xmlns:a16="http://schemas.microsoft.com/office/drawing/2014/main" id="{2D21BD9F-D9F9-44D5-8735-77FA0440FF96}"/>
              </a:ext>
            </a:extLst>
          </p:cNvPr>
          <p:cNvSpPr txBox="1"/>
          <p:nvPr/>
        </p:nvSpPr>
        <p:spPr bwMode="auto">
          <a:xfrm>
            <a:off x="605944" y="2097033"/>
            <a:ext cx="8538055" cy="2581047"/>
          </a:xfrm>
          <a:prstGeom prst="rect">
            <a:avLst/>
          </a:prstGeom>
          <a:noFill/>
          <a:ln>
            <a:noFill/>
          </a:ln>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charset="-122"/>
              </a:defRPr>
            </a:lvl2pPr>
            <a:lvl3pPr marL="1143000" indent="-228600">
              <a:defRPr sz="3200" b="1">
                <a:solidFill>
                  <a:srgbClr val="4D4D4D"/>
                </a:solidFill>
                <a:latin typeface="Arial" panose="020B0604020202020204" pitchFamily="34" charset="0"/>
                <a:ea typeface="黑体" panose="02010609060101010101" charset="-122"/>
              </a:defRPr>
            </a:lvl3pPr>
            <a:lvl4pPr marL="1600200" indent="-228600">
              <a:defRPr sz="3200" b="1">
                <a:solidFill>
                  <a:srgbClr val="4D4D4D"/>
                </a:solidFill>
                <a:latin typeface="Arial" panose="020B0604020202020204" pitchFamily="34" charset="0"/>
                <a:ea typeface="黑体" panose="02010609060101010101" charset="-122"/>
              </a:defRPr>
            </a:lvl4pPr>
            <a:lvl5pPr marL="2057400" indent="-228600">
              <a:defRPr sz="3200" b="1">
                <a:solidFill>
                  <a:srgbClr val="4D4D4D"/>
                </a:solidFill>
                <a:latin typeface="Arial" panose="020B0604020202020204" pitchFamily="34" charset="0"/>
                <a:ea typeface="黑体" panose="02010609060101010101"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charset="-122"/>
              </a:defRPr>
            </a:lvl9pPr>
          </a:lstStyle>
          <a:p>
            <a:pPr algn="just">
              <a:lnSpc>
                <a:spcPct val="200000"/>
              </a:lnSpc>
            </a:pPr>
            <a:r>
              <a:rPr lang="en-GB" b="0" dirty="0">
                <a:solidFill>
                  <a:srgbClr val="002060"/>
                </a:solidFill>
                <a:latin typeface="Century Gothic" panose="020B0502020202020204" pitchFamily="34" charset="0"/>
              </a:rPr>
              <a:t>Always be circumspect in what you say, do or write</a:t>
            </a:r>
          </a:p>
          <a:p>
            <a:pPr algn="just">
              <a:lnSpc>
                <a:spcPct val="200000"/>
              </a:lnSpc>
            </a:pPr>
            <a:r>
              <a:rPr lang="en-GB" b="0" dirty="0">
                <a:solidFill>
                  <a:srgbClr val="002060"/>
                </a:solidFill>
                <a:latin typeface="Century Gothic" panose="020B0502020202020204" pitchFamily="34" charset="0"/>
              </a:rPr>
              <a:t>Remember that the Code of Conduct for Court employees expressly provides that Court employees hold a highly visible position of public trust</a:t>
            </a:r>
          </a:p>
          <a:p>
            <a:pPr algn="just">
              <a:lnSpc>
                <a:spcPct val="200000"/>
              </a:lnSpc>
            </a:pPr>
            <a:r>
              <a:rPr lang="en-GB" b="0" dirty="0">
                <a:solidFill>
                  <a:srgbClr val="002060"/>
                </a:solidFill>
                <a:latin typeface="Century Gothic" panose="020B0502020202020204" pitchFamily="34" charset="0"/>
              </a:rPr>
              <a:t>Your actions do not affect your life alone but also the image of the Court</a:t>
            </a:r>
          </a:p>
          <a:p>
            <a:pPr algn="just">
              <a:lnSpc>
                <a:spcPct val="200000"/>
              </a:lnSpc>
            </a:pPr>
            <a:r>
              <a:rPr lang="en-GB" b="0" dirty="0">
                <a:solidFill>
                  <a:srgbClr val="002060"/>
                </a:solidFill>
                <a:latin typeface="Century Gothic" panose="020B0502020202020204" pitchFamily="34" charset="0"/>
              </a:rPr>
              <a:t>Improper behaviour or appearance may compromise your professional integrity</a:t>
            </a:r>
          </a:p>
          <a:p>
            <a:pPr algn="just">
              <a:lnSpc>
                <a:spcPct val="200000"/>
              </a:lnSpc>
            </a:pPr>
            <a:r>
              <a:rPr lang="en-GB" b="0" dirty="0">
                <a:solidFill>
                  <a:srgbClr val="002060"/>
                </a:solidFill>
                <a:latin typeface="Century Gothic" panose="020B0502020202020204" pitchFamily="34" charset="0"/>
              </a:rPr>
              <a:t>Consider the propriety of your action before making any communication</a:t>
            </a:r>
          </a:p>
          <a:p>
            <a:pPr algn="just">
              <a:lnSpc>
                <a:spcPct val="200000"/>
              </a:lnSpc>
            </a:pPr>
            <a:r>
              <a:rPr lang="en-GB" b="0" dirty="0">
                <a:solidFill>
                  <a:srgbClr val="002060"/>
                </a:solidFill>
                <a:latin typeface="Century Gothic" panose="020B0502020202020204" pitchFamily="34" charset="0"/>
              </a:rPr>
              <a:t>Conduct yourselves in a manner that commands public trust, respect &amp; confidence</a:t>
            </a:r>
            <a:endParaRPr lang="en-US" b="0" dirty="0">
              <a:solidFill>
                <a:srgbClr val="002060"/>
              </a:solidFill>
              <a:latin typeface="Century Gothic" panose="020B0502020202020204" pitchFamily="34"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59074AE0-9F37-45AA-8126-FD18F9D60C29}"/>
              </a:ext>
            </a:extLst>
          </p:cNvPr>
          <p:cNvCxnSpPr>
            <a:cxnSpLocks/>
          </p:cNvCxnSpPr>
          <p:nvPr/>
        </p:nvCxnSpPr>
        <p:spPr>
          <a:xfrm flipH="1">
            <a:off x="45936" y="755548"/>
            <a:ext cx="969168" cy="0"/>
          </a:xfrm>
          <a:prstGeom prst="line">
            <a:avLst/>
          </a:prstGeom>
        </p:spPr>
        <p:style>
          <a:lnRef idx="1">
            <a:schemeClr val="dk1"/>
          </a:lnRef>
          <a:fillRef idx="0">
            <a:schemeClr val="dk1"/>
          </a:fillRef>
          <a:effectRef idx="0">
            <a:schemeClr val="dk1"/>
          </a:effectRef>
          <a:fontRef idx="minor">
            <a:schemeClr val="tx1"/>
          </a:fontRef>
        </p:style>
      </p:cxnSp>
      <p:sp>
        <p:nvSpPr>
          <p:cNvPr id="22" name="椭圆 3">
            <a:extLst>
              <a:ext uri="{FF2B5EF4-FFF2-40B4-BE49-F238E27FC236}">
                <a16:creationId xmlns:a16="http://schemas.microsoft.com/office/drawing/2014/main" id="{7B530176-267F-414E-BD18-5C9FC8D56415}"/>
              </a:ext>
            </a:extLst>
          </p:cNvPr>
          <p:cNvSpPr/>
          <p:nvPr/>
        </p:nvSpPr>
        <p:spPr>
          <a:xfrm>
            <a:off x="184935" y="2213272"/>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0" name="椭圆 3">
            <a:extLst>
              <a:ext uri="{FF2B5EF4-FFF2-40B4-BE49-F238E27FC236}">
                <a16:creationId xmlns:a16="http://schemas.microsoft.com/office/drawing/2014/main" id="{FC5B7FEA-C51A-43F4-8A52-2A258DA612DE}"/>
              </a:ext>
            </a:extLst>
          </p:cNvPr>
          <p:cNvSpPr/>
          <p:nvPr/>
        </p:nvSpPr>
        <p:spPr>
          <a:xfrm>
            <a:off x="184935" y="2780611"/>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1" name="椭圆 3">
            <a:extLst>
              <a:ext uri="{FF2B5EF4-FFF2-40B4-BE49-F238E27FC236}">
                <a16:creationId xmlns:a16="http://schemas.microsoft.com/office/drawing/2014/main" id="{EE1AB596-B9A6-4869-9024-D36B8E16C7BA}"/>
              </a:ext>
            </a:extLst>
          </p:cNvPr>
          <p:cNvSpPr/>
          <p:nvPr/>
        </p:nvSpPr>
        <p:spPr>
          <a:xfrm>
            <a:off x="184935" y="3739163"/>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2" name="椭圆 3">
            <a:extLst>
              <a:ext uri="{FF2B5EF4-FFF2-40B4-BE49-F238E27FC236}">
                <a16:creationId xmlns:a16="http://schemas.microsoft.com/office/drawing/2014/main" id="{337AFBEA-F92D-4F26-8336-E776B0442725}"/>
              </a:ext>
            </a:extLst>
          </p:cNvPr>
          <p:cNvSpPr/>
          <p:nvPr/>
        </p:nvSpPr>
        <p:spPr>
          <a:xfrm>
            <a:off x="184935" y="4223100"/>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3" name="椭圆 3">
            <a:extLst>
              <a:ext uri="{FF2B5EF4-FFF2-40B4-BE49-F238E27FC236}">
                <a16:creationId xmlns:a16="http://schemas.microsoft.com/office/drawing/2014/main" id="{AD336809-C15C-409E-BB16-CA1CBBD5A282}"/>
              </a:ext>
            </a:extLst>
          </p:cNvPr>
          <p:cNvSpPr/>
          <p:nvPr/>
        </p:nvSpPr>
        <p:spPr>
          <a:xfrm>
            <a:off x="184935" y="4663825"/>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35" name="椭圆 3">
            <a:extLst>
              <a:ext uri="{FF2B5EF4-FFF2-40B4-BE49-F238E27FC236}">
                <a16:creationId xmlns:a16="http://schemas.microsoft.com/office/drawing/2014/main" id="{2F26E6FE-3734-4CA6-B64C-888429E16DA9}"/>
              </a:ext>
            </a:extLst>
          </p:cNvPr>
          <p:cNvSpPr/>
          <p:nvPr/>
        </p:nvSpPr>
        <p:spPr>
          <a:xfrm>
            <a:off x="184935" y="5186313"/>
            <a:ext cx="312036" cy="312036"/>
          </a:xfrm>
          <a:prstGeom prst="ellipse">
            <a:avLst/>
          </a:prstGeom>
          <a:solidFill>
            <a:srgbClr val="002060"/>
          </a:solidFill>
          <a:ln w="28575">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zh-CN" altLang="en-US" sz="2393">
              <a:solidFill>
                <a:prstClr val="white"/>
              </a:solidFill>
              <a:cs typeface="Calibri" panose="020F0502020204030204" pitchFamily="34" charset="0"/>
            </a:endParaRPr>
          </a:p>
        </p:txBody>
      </p:sp>
      <p:sp>
        <p:nvSpPr>
          <p:cNvPr id="2" name="Rectangle 1">
            <a:extLst>
              <a:ext uri="{FF2B5EF4-FFF2-40B4-BE49-F238E27FC236}">
                <a16:creationId xmlns:a16="http://schemas.microsoft.com/office/drawing/2014/main" id="{34032761-78B4-45E0-8571-8B9EB6A0BDE5}"/>
              </a:ext>
            </a:extLst>
          </p:cNvPr>
          <p:cNvSpPr/>
          <p:nvPr/>
        </p:nvSpPr>
        <p:spPr>
          <a:xfrm>
            <a:off x="605944" y="1550007"/>
            <a:ext cx="2480166" cy="369332"/>
          </a:xfrm>
          <a:prstGeom prst="rect">
            <a:avLst/>
          </a:prstGeom>
        </p:spPr>
        <p:txBody>
          <a:bodyPr wrap="none">
            <a:spAutoFit/>
          </a:bodyPr>
          <a:lstStyle/>
          <a:p>
            <a:r>
              <a:rPr lang="en-GB" b="1" dirty="0">
                <a:solidFill>
                  <a:srgbClr val="C00000"/>
                </a:solidFill>
                <a:latin typeface="Century Gothic" panose="020B0502020202020204" pitchFamily="34" charset="0"/>
              </a:rPr>
              <a:t>As Court Employees</a:t>
            </a:r>
            <a:r>
              <a:rPr lang="en-GB" dirty="0">
                <a:solidFill>
                  <a:srgbClr val="C00000"/>
                </a:solidFill>
                <a:latin typeface="Century Gothic" panose="020B0502020202020204" pitchFamily="34" charset="0"/>
              </a:rPr>
              <a:t>:</a:t>
            </a:r>
            <a:endParaRPr lang="en-GB" dirty="0">
              <a:solidFill>
                <a:srgbClr val="C00000"/>
              </a:solidFill>
            </a:endParaRPr>
          </a:p>
        </p:txBody>
      </p:sp>
      <p:pic>
        <p:nvPicPr>
          <p:cNvPr id="9" name="Picture 8">
            <a:extLst>
              <a:ext uri="{FF2B5EF4-FFF2-40B4-BE49-F238E27FC236}">
                <a16:creationId xmlns:a16="http://schemas.microsoft.com/office/drawing/2014/main" id="{6ACB7F20-CCCB-4D91-AD8E-A4E9A4577051}"/>
              </a:ext>
            </a:extLst>
          </p:cNvPr>
          <p:cNvPicPr>
            <a:picLocks noChangeAspect="1"/>
          </p:cNvPicPr>
          <p:nvPr/>
        </p:nvPicPr>
        <p:blipFill rotWithShape="1">
          <a:blip r:embed="rId3">
            <a:extLst>
              <a:ext uri="{28A0092B-C50C-407E-A947-70E740481C1C}">
                <a14:useLocalDpi xmlns:a14="http://schemas.microsoft.com/office/drawing/2010/main" val="0"/>
              </a:ext>
            </a:extLst>
          </a:blip>
          <a:srcRect b="11670"/>
          <a:stretch/>
        </p:blipFill>
        <p:spPr>
          <a:xfrm>
            <a:off x="990344" y="362729"/>
            <a:ext cx="1699683" cy="960848"/>
          </a:xfrm>
          <a:prstGeom prst="rect">
            <a:avLst/>
          </a:prstGeom>
        </p:spPr>
      </p:pic>
      <p:sp>
        <p:nvSpPr>
          <p:cNvPr id="10" name="Slide Number Placeholder 9">
            <a:extLst>
              <a:ext uri="{FF2B5EF4-FFF2-40B4-BE49-F238E27FC236}">
                <a16:creationId xmlns:a16="http://schemas.microsoft.com/office/drawing/2014/main" id="{D22D21A8-7054-43B0-B0EC-750B45ACF6CD}"/>
              </a:ext>
            </a:extLst>
          </p:cNvPr>
          <p:cNvSpPr>
            <a:spLocks noGrp="1"/>
          </p:cNvSpPr>
          <p:nvPr>
            <p:ph type="sldNum" sz="quarter" idx="12"/>
          </p:nvPr>
        </p:nvSpPr>
        <p:spPr/>
        <p:txBody>
          <a:bodyPr/>
          <a:lstStyle/>
          <a:p>
            <a:fld id="{3E644C97-CFD8-4B1A-9809-75060EC224F7}" type="slidenum">
              <a:rPr lang="zh-CN" altLang="en-US" smtClean="0"/>
              <a:t>9</a:t>
            </a:fld>
            <a:endParaRPr lang="zh-CN" altLang="en-US"/>
          </a:p>
        </p:txBody>
      </p:sp>
    </p:spTree>
    <p:extLst>
      <p:ext uri="{BB962C8B-B14F-4D97-AF65-F5344CB8AC3E}">
        <p14:creationId xmlns:p14="http://schemas.microsoft.com/office/powerpoint/2010/main" val="1704086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4735</TotalTime>
  <Words>1234</Words>
  <Application>Microsoft Office PowerPoint</Application>
  <PresentationFormat>On-screen Show (4:3)</PresentationFormat>
  <Paragraphs>206</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美仑设计</dc:creator>
  <cp:lastModifiedBy>olugbenga ayeni</cp:lastModifiedBy>
  <cp:revision>287</cp:revision>
  <dcterms:created xsi:type="dcterms:W3CDTF">2018-09-12T14:22:00Z</dcterms:created>
  <dcterms:modified xsi:type="dcterms:W3CDTF">2022-07-21T18:44:24Z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