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71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350" r:id="rId10"/>
    <p:sldId id="265" r:id="rId11"/>
    <p:sldId id="269" r:id="rId12"/>
    <p:sldId id="297" r:id="rId13"/>
    <p:sldId id="282" r:id="rId14"/>
    <p:sldId id="298" r:id="rId15"/>
    <p:sldId id="351" r:id="rId16"/>
    <p:sldId id="267" r:id="rId17"/>
    <p:sldId id="270" r:id="rId18"/>
    <p:sldId id="290" r:id="rId19"/>
    <p:sldId id="352" r:id="rId20"/>
    <p:sldId id="353" r:id="rId21"/>
    <p:sldId id="354" r:id="rId22"/>
    <p:sldId id="285" r:id="rId23"/>
    <p:sldId id="357" r:id="rId24"/>
    <p:sldId id="359" r:id="rId25"/>
    <p:sldId id="360" r:id="rId26"/>
    <p:sldId id="358" r:id="rId27"/>
    <p:sldId id="356" r:id="rId28"/>
    <p:sldId id="274" r:id="rId29"/>
    <p:sldId id="289" r:id="rId30"/>
    <p:sldId id="288" r:id="rId31"/>
    <p:sldId id="275" r:id="rId32"/>
    <p:sldId id="287" r:id="rId33"/>
    <p:sldId id="286" r:id="rId34"/>
    <p:sldId id="277" r:id="rId35"/>
    <p:sldId id="355" r:id="rId36"/>
    <p:sldId id="279" r:id="rId37"/>
    <p:sldId id="284" r:id="rId38"/>
    <p:sldId id="280" r:id="rId39"/>
    <p:sldId id="281" r:id="rId40"/>
  </p:sldIdLst>
  <p:sldSz cx="18288000" cy="10287000"/>
  <p:notesSz cx="6858000" cy="9144000"/>
  <p:embeddedFontLs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Open Sauce"/>
      <p:regular r:id="rId46"/>
    </p:embeddedFont>
    <p:embeddedFont>
      <p:font typeface="Open Sauce Bold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3F23-32F1-4DB1-A92B-DB74F5A23A8B}" type="datetimeFigureOut">
              <a:rPr lang="en-US" smtClean="0"/>
              <a:t>9/22/24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ADC64-2C43-4F63-B388-9E5EFA2A2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9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1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1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ADC64-2C43-4F63-B388-9E5EFA2A21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4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0D0E45-B1E4-7ECE-9A9E-1A1FA8D1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50" y="315104"/>
            <a:ext cx="15860589" cy="972046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4300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2364371" y="-2474096"/>
            <a:ext cx="5578401" cy="55784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6350" y="3876969"/>
            <a:ext cx="1010697" cy="10106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71150" y="2209278"/>
            <a:ext cx="14365747" cy="3086100"/>
            <a:chOff x="0" y="0"/>
            <a:chExt cx="225868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8682" cy="812800"/>
            </a:xfrm>
            <a:custGeom>
              <a:avLst/>
              <a:gdLst/>
              <a:ahLst/>
              <a:cxnLst/>
              <a:rect l="l" t="t" r="r" b="b"/>
              <a:pathLst>
                <a:path w="2258682" h="812800">
                  <a:moveTo>
                    <a:pt x="37013" y="0"/>
                  </a:moveTo>
                  <a:lnTo>
                    <a:pt x="2221669" y="0"/>
                  </a:lnTo>
                  <a:cubicBezTo>
                    <a:pt x="2231485" y="0"/>
                    <a:pt x="2240899" y="3900"/>
                    <a:pt x="2247841" y="10841"/>
                  </a:cubicBezTo>
                  <a:cubicBezTo>
                    <a:pt x="2254782" y="17782"/>
                    <a:pt x="2258682" y="27196"/>
                    <a:pt x="2258682" y="37013"/>
                  </a:cubicBezTo>
                  <a:lnTo>
                    <a:pt x="2258682" y="775787"/>
                  </a:lnTo>
                  <a:cubicBezTo>
                    <a:pt x="2258682" y="796229"/>
                    <a:pt x="2242110" y="812800"/>
                    <a:pt x="2221669" y="812800"/>
                  </a:cubicBezTo>
                  <a:lnTo>
                    <a:pt x="37013" y="812800"/>
                  </a:lnTo>
                  <a:cubicBezTo>
                    <a:pt x="27196" y="812800"/>
                    <a:pt x="17782" y="808900"/>
                    <a:pt x="10841" y="801959"/>
                  </a:cubicBezTo>
                  <a:cubicBezTo>
                    <a:pt x="3900" y="795018"/>
                    <a:pt x="0" y="785604"/>
                    <a:pt x="0" y="775787"/>
                  </a:cubicBezTo>
                  <a:lnTo>
                    <a:pt x="0" y="37013"/>
                  </a:lnTo>
                  <a:cubicBezTo>
                    <a:pt x="0" y="27196"/>
                    <a:pt x="3900" y="17782"/>
                    <a:pt x="10841" y="10841"/>
                  </a:cubicBezTo>
                  <a:cubicBezTo>
                    <a:pt x="17782" y="3900"/>
                    <a:pt x="27196" y="0"/>
                    <a:pt x="37013" y="0"/>
                  </a:cubicBezTo>
                  <a:close/>
                </a:path>
              </a:pathLst>
            </a:custGeom>
            <a:solidFill>
              <a:srgbClr val="106861"/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25868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8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18133" y="2910884"/>
            <a:ext cx="1282719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chemeClr val="bg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Mental Health and Healthy Living for Judges </a:t>
            </a:r>
          </a:p>
          <a:p>
            <a:pPr algn="ctr">
              <a:spcBef>
                <a:spcPct val="0"/>
              </a:spcBef>
            </a:pPr>
            <a:endParaRPr lang="en-US" sz="5400" b="1" dirty="0">
              <a:solidFill>
                <a:schemeClr val="bg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0F9AAE-29FB-2A14-4D1D-48EDF7CB3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6862" y="5858406"/>
            <a:ext cx="7104738" cy="4354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7397" y="-187381"/>
            <a:ext cx="8956821" cy="11772679"/>
            <a:chOff x="0" y="0"/>
            <a:chExt cx="2171400" cy="2854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19003" y="4928870"/>
            <a:ext cx="13049994" cy="8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 b="1">
                <a:solidFill>
                  <a:srgbClr val="19191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Mental Health Challenges in the Judiciary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3899" y="869455"/>
            <a:ext cx="16920201" cy="8796706"/>
            <a:chOff x="0" y="0"/>
            <a:chExt cx="4456349" cy="2316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6349" cy="2316828"/>
            </a:xfrm>
            <a:custGeom>
              <a:avLst/>
              <a:gdLst/>
              <a:ahLst/>
              <a:cxnLst/>
              <a:rect l="l" t="t" r="r" b="b"/>
              <a:pathLst>
                <a:path w="4456349" h="2316828">
                  <a:moveTo>
                    <a:pt x="11439" y="0"/>
                  </a:moveTo>
                  <a:lnTo>
                    <a:pt x="4444910" y="0"/>
                  </a:lnTo>
                  <a:cubicBezTo>
                    <a:pt x="4447944" y="0"/>
                    <a:pt x="4450854" y="1205"/>
                    <a:pt x="4452999" y="3350"/>
                  </a:cubicBezTo>
                  <a:cubicBezTo>
                    <a:pt x="4455144" y="5496"/>
                    <a:pt x="4456349" y="8405"/>
                    <a:pt x="4456349" y="11439"/>
                  </a:cubicBezTo>
                  <a:lnTo>
                    <a:pt x="4456349" y="2305389"/>
                  </a:lnTo>
                  <a:cubicBezTo>
                    <a:pt x="4456349" y="2308423"/>
                    <a:pt x="4455144" y="2311332"/>
                    <a:pt x="4452999" y="2313478"/>
                  </a:cubicBezTo>
                  <a:cubicBezTo>
                    <a:pt x="4450854" y="2315623"/>
                    <a:pt x="4447944" y="2316828"/>
                    <a:pt x="4444910" y="2316828"/>
                  </a:cubicBezTo>
                  <a:lnTo>
                    <a:pt x="11439" y="2316828"/>
                  </a:lnTo>
                  <a:cubicBezTo>
                    <a:pt x="8405" y="2316828"/>
                    <a:pt x="5496" y="2315623"/>
                    <a:pt x="3350" y="2313478"/>
                  </a:cubicBezTo>
                  <a:cubicBezTo>
                    <a:pt x="1205" y="2311332"/>
                    <a:pt x="0" y="2308423"/>
                    <a:pt x="0" y="2305389"/>
                  </a:cubicBezTo>
                  <a:lnTo>
                    <a:pt x="0" y="11439"/>
                  </a:lnTo>
                  <a:cubicBezTo>
                    <a:pt x="0" y="8405"/>
                    <a:pt x="1205" y="5496"/>
                    <a:pt x="3350" y="3350"/>
                  </a:cubicBezTo>
                  <a:cubicBezTo>
                    <a:pt x="5496" y="1205"/>
                    <a:pt x="8405" y="0"/>
                    <a:pt x="11439" y="0"/>
                  </a:cubicBezTo>
                  <a:close/>
                </a:path>
              </a:pathLst>
            </a:custGeom>
            <a:solidFill>
              <a:srgbClr val="FDFBFB">
                <a:alpha val="98824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56349" cy="233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2443459" y="5261939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5400000">
            <a:off x="200198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AutoShape 9"/>
          <p:cNvSpPr/>
          <p:nvPr/>
        </p:nvSpPr>
        <p:spPr>
          <a:xfrm>
            <a:off x="2951228" y="7733460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0" name="Freeform 10"/>
          <p:cNvSpPr/>
          <p:nvPr/>
        </p:nvSpPr>
        <p:spPr>
          <a:xfrm rot="-5400000" flipH="1" flipV="1">
            <a:off x="450393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409101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AutoShape 12"/>
          <p:cNvSpPr/>
          <p:nvPr/>
        </p:nvSpPr>
        <p:spPr>
          <a:xfrm flipH="1" flipV="1">
            <a:off x="498102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3" name="Freeform 13"/>
          <p:cNvSpPr/>
          <p:nvPr/>
        </p:nvSpPr>
        <p:spPr>
          <a:xfrm rot="-5400000">
            <a:off x="6560405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400000">
            <a:off x="611893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AutoShape 15"/>
          <p:cNvSpPr/>
          <p:nvPr/>
        </p:nvSpPr>
        <p:spPr>
          <a:xfrm>
            <a:off x="706817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6" name="Freeform 16"/>
          <p:cNvSpPr/>
          <p:nvPr/>
        </p:nvSpPr>
        <p:spPr>
          <a:xfrm rot="-5400000" flipH="1" flipV="1">
            <a:off x="8620878" y="6277566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5400000">
            <a:off x="8207959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AutoShape 18"/>
          <p:cNvSpPr/>
          <p:nvPr/>
        </p:nvSpPr>
        <p:spPr>
          <a:xfrm flipH="1" flipV="1">
            <a:off x="9097969" y="5424148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9" name="Freeform 19"/>
          <p:cNvSpPr/>
          <p:nvPr/>
        </p:nvSpPr>
        <p:spPr>
          <a:xfrm rot="-5400000">
            <a:off x="10680746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5400000">
            <a:off x="1023927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AutoShape 21"/>
          <p:cNvSpPr/>
          <p:nvPr/>
        </p:nvSpPr>
        <p:spPr>
          <a:xfrm>
            <a:off x="1118851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22" name="Freeform 22"/>
          <p:cNvSpPr/>
          <p:nvPr/>
        </p:nvSpPr>
        <p:spPr>
          <a:xfrm rot="-5400000" flipH="1" flipV="1">
            <a:off x="1273585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-5400000">
            <a:off x="12322932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AutoShape 24"/>
          <p:cNvSpPr/>
          <p:nvPr/>
        </p:nvSpPr>
        <p:spPr>
          <a:xfrm flipH="1" flipV="1">
            <a:off x="1321294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25" name="Freeform 25"/>
          <p:cNvSpPr/>
          <p:nvPr/>
        </p:nvSpPr>
        <p:spPr>
          <a:xfrm>
            <a:off x="12836132" y="6348857"/>
            <a:ext cx="763214" cy="971684"/>
          </a:xfrm>
          <a:custGeom>
            <a:avLst/>
            <a:gdLst/>
            <a:ahLst/>
            <a:cxnLst/>
            <a:rect l="l" t="t" r="r" b="b"/>
            <a:pathLst>
              <a:path w="763214" h="971684">
                <a:moveTo>
                  <a:pt x="0" y="0"/>
                </a:moveTo>
                <a:lnTo>
                  <a:pt x="763214" y="0"/>
                </a:lnTo>
                <a:lnTo>
                  <a:pt x="763214" y="971685"/>
                </a:lnTo>
                <a:lnTo>
                  <a:pt x="0" y="971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5400000">
            <a:off x="14797638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-5400000">
            <a:off x="14356163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AutoShape 28"/>
          <p:cNvSpPr/>
          <p:nvPr/>
        </p:nvSpPr>
        <p:spPr>
          <a:xfrm>
            <a:off x="15305408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33" name="Freeform 33"/>
          <p:cNvSpPr/>
          <p:nvPr/>
        </p:nvSpPr>
        <p:spPr>
          <a:xfrm>
            <a:off x="14798505" y="6316001"/>
            <a:ext cx="964788" cy="963034"/>
          </a:xfrm>
          <a:custGeom>
            <a:avLst/>
            <a:gdLst/>
            <a:ahLst/>
            <a:cxnLst/>
            <a:rect l="l" t="t" r="r" b="b"/>
            <a:pathLst>
              <a:path w="964788" h="963034">
                <a:moveTo>
                  <a:pt x="0" y="0"/>
                </a:moveTo>
                <a:lnTo>
                  <a:pt x="964788" y="0"/>
                </a:lnTo>
                <a:lnTo>
                  <a:pt x="964788" y="963034"/>
                </a:lnTo>
                <a:lnTo>
                  <a:pt x="0" y="963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TextBox 35"/>
          <p:cNvSpPr txBox="1"/>
          <p:nvPr/>
        </p:nvSpPr>
        <p:spPr>
          <a:xfrm>
            <a:off x="1920992" y="8289817"/>
            <a:ext cx="206047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Burn</a:t>
            </a:r>
            <a:r>
              <a:rPr lang="en-US" sz="1825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Out</a:t>
            </a:r>
            <a:endParaRPr lang="en-US" sz="1825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950115" y="4686307"/>
            <a:ext cx="206047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Depression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076147" y="8289817"/>
            <a:ext cx="206047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Anxiety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58225" y="4686307"/>
            <a:ext cx="264138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Fatigue</a:t>
            </a:r>
            <a:endParaRPr lang="en-US" sz="1825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171711" y="8326677"/>
            <a:ext cx="240128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Feeling of Loss of Control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200835" y="4723166"/>
            <a:ext cx="206047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Irritability or Aggression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319362" y="8291123"/>
            <a:ext cx="206047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en-US" sz="24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Sadness</a:t>
            </a:r>
            <a:endParaRPr lang="en-US" sz="1825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5CB90972-0102-C986-39FB-D34D9510E9C9}"/>
              </a:ext>
            </a:extLst>
          </p:cNvPr>
          <p:cNvSpPr txBox="1">
            <a:spLocks/>
          </p:cNvSpPr>
          <p:nvPr/>
        </p:nvSpPr>
        <p:spPr>
          <a:xfrm>
            <a:off x="4093331" y="1514106"/>
            <a:ext cx="10705173" cy="1143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atin typeface="Open Sauce" panose="020B0604020202020204" charset="0"/>
              </a:rPr>
              <a:t>Effects of Stress on Mental Health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7600" y="333757"/>
            <a:ext cx="7266195" cy="88591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2">
            <a:extLst>
              <a:ext uri="{FF2B5EF4-FFF2-40B4-BE49-F238E27FC236}">
                <a16:creationId xmlns:a16="http://schemas.microsoft.com/office/drawing/2014/main" id="{7D86902F-1570-F765-D7F4-27AD499F0453}"/>
              </a:ext>
            </a:extLst>
          </p:cNvPr>
          <p:cNvGrpSpPr/>
          <p:nvPr/>
        </p:nvGrpSpPr>
        <p:grpSpPr>
          <a:xfrm>
            <a:off x="1289035" y="0"/>
            <a:ext cx="4349766" cy="10287000"/>
            <a:chOff x="0" y="0"/>
            <a:chExt cx="3078606" cy="6858000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D32E84AB-1750-1BDA-A9DC-341E91C5BA77}"/>
                </a:ext>
              </a:extLst>
            </p:cNvPr>
            <p:cNvSpPr/>
            <p:nvPr/>
          </p:nvSpPr>
          <p:spPr>
            <a:xfrm>
              <a:off x="0" y="0"/>
              <a:ext cx="3039110" cy="6858000"/>
            </a:xfrm>
            <a:custGeom>
              <a:avLst/>
              <a:gdLst/>
              <a:ahLst/>
              <a:cxnLst/>
              <a:rect l="l" t="t" r="r" b="b"/>
              <a:pathLst>
                <a:path w="3039110" h="6858000">
                  <a:moveTo>
                    <a:pt x="30388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38856" y="6858000"/>
                  </a:lnTo>
                  <a:lnTo>
                    <a:pt x="30388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5B3AC2F-ABD1-FBE0-60D9-E8A65097DE6C}"/>
                </a:ext>
              </a:extLst>
            </p:cNvPr>
            <p:cNvSpPr/>
            <p:nvPr/>
          </p:nvSpPr>
          <p:spPr>
            <a:xfrm>
              <a:off x="3029711" y="0"/>
              <a:ext cx="48895" cy="6858000"/>
            </a:xfrm>
            <a:custGeom>
              <a:avLst/>
              <a:gdLst/>
              <a:ahLst/>
              <a:cxnLst/>
              <a:rect l="l" t="t" r="r" b="b"/>
              <a:pathLst>
                <a:path w="48894" h="6858000">
                  <a:moveTo>
                    <a:pt x="4876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768" y="6858000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5017929" y="-2533783"/>
            <a:ext cx="5002094" cy="50020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58415" y="2436295"/>
            <a:ext cx="1228028" cy="1226514"/>
            <a:chOff x="0" y="0"/>
            <a:chExt cx="323431" cy="3230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817439" y="3444554"/>
            <a:ext cx="1155005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 the U.S., a study by the National Judicial College found that 55% of judges report feelings of burnout, primarily due to overwork and the emotional toll of their cases.</a:t>
            </a:r>
          </a:p>
        </p:txBody>
      </p:sp>
    </p:spTree>
    <p:extLst>
      <p:ext uri="{BB962C8B-B14F-4D97-AF65-F5344CB8AC3E}">
        <p14:creationId xmlns:p14="http://schemas.microsoft.com/office/powerpoint/2010/main" val="261559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0"/>
            <a:ext cx="4452162" cy="10287000"/>
            <a:chOff x="0" y="0"/>
            <a:chExt cx="307848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3039110" cy="6858000"/>
            </a:xfrm>
            <a:custGeom>
              <a:avLst/>
              <a:gdLst/>
              <a:ahLst/>
              <a:cxnLst/>
              <a:rect l="l" t="t" r="r" b="b"/>
              <a:pathLst>
                <a:path w="3039110" h="6858000">
                  <a:moveTo>
                    <a:pt x="30388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38856" y="6858000"/>
                  </a:lnTo>
                  <a:lnTo>
                    <a:pt x="30388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3029711" y="0"/>
              <a:ext cx="48895" cy="6858000"/>
            </a:xfrm>
            <a:custGeom>
              <a:avLst/>
              <a:gdLst/>
              <a:ahLst/>
              <a:cxnLst/>
              <a:rect l="l" t="t" r="r" b="b"/>
              <a:pathLst>
                <a:path w="48894" h="6858000">
                  <a:moveTo>
                    <a:pt x="4876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768" y="6858000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03332" y="1485900"/>
            <a:ext cx="3759155" cy="2346604"/>
          </a:xfrm>
          <a:prstGeom prst="rect">
            <a:avLst/>
          </a:prstGeom>
        </p:spPr>
        <p:txBody>
          <a:bodyPr vert="horz" wrap="square" lIns="0" tIns="101918" rIns="0" bIns="0" rtlCol="0" anchor="ctr">
            <a:spAutoFit/>
          </a:bodyPr>
          <a:lstStyle/>
          <a:p>
            <a:pPr marL="19050" marR="7620" indent="-953">
              <a:lnSpc>
                <a:spcPct val="90000"/>
              </a:lnSpc>
              <a:spcBef>
                <a:spcPts val="803"/>
              </a:spcBef>
            </a:pPr>
            <a:r>
              <a:rPr sz="540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TIPS</a:t>
            </a:r>
            <a:r>
              <a:rPr sz="5400" spc="-3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540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TO </a:t>
            </a:r>
            <a:r>
              <a:rPr sz="480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PREVENT</a:t>
            </a:r>
            <a:r>
              <a:rPr sz="540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BURNOUT</a:t>
            </a:r>
            <a:endParaRPr sz="5400" dirty="0">
              <a:latin typeface="Open Sauce" panose="020B0604020202020204" charset="0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8272" y="721594"/>
            <a:ext cx="8535128" cy="77747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80880" y="4337372"/>
            <a:ext cx="3319463" cy="5444760"/>
          </a:xfrm>
          <a:prstGeom prst="rect">
            <a:avLst/>
          </a:prstGeom>
        </p:spPr>
        <p:txBody>
          <a:bodyPr vert="horz" wrap="square" lIns="0" tIns="58103" rIns="0" bIns="0" rtlCol="0">
            <a:spAutoFit/>
          </a:bodyPr>
          <a:lstStyle/>
          <a:p>
            <a:pPr marL="19050" marR="676275">
              <a:lnSpc>
                <a:spcPts val="2430"/>
              </a:lnSpc>
              <a:spcBef>
                <a:spcPts val="458"/>
              </a:spcBef>
            </a:pP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Dealing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with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burnout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requires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the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“Three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R”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approach:</a:t>
            </a:r>
            <a:endParaRPr sz="2250" dirty="0">
              <a:latin typeface="Open Sauce" panose="020B0604020202020204" charset="0"/>
              <a:cs typeface="Carlito"/>
            </a:endParaRPr>
          </a:p>
          <a:p>
            <a:pPr marL="19050" marR="322898">
              <a:lnSpc>
                <a:spcPts val="2430"/>
              </a:lnSpc>
              <a:spcBef>
                <a:spcPts val="1185"/>
              </a:spcBef>
            </a:pP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Recognize: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Watch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for</a:t>
            </a:r>
            <a:r>
              <a:rPr sz="2250" spc="-4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the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warning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signs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of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burnout.</a:t>
            </a:r>
            <a:endParaRPr sz="2250" dirty="0">
              <a:latin typeface="Open Sauce" panose="020B0604020202020204" charset="0"/>
              <a:cs typeface="Carlito"/>
            </a:endParaRPr>
          </a:p>
          <a:p>
            <a:pPr marL="19050" marR="74295">
              <a:lnSpc>
                <a:spcPts val="2430"/>
              </a:lnSpc>
              <a:spcBef>
                <a:spcPts val="1208"/>
              </a:spcBef>
            </a:pP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Reverse.:</a:t>
            </a:r>
            <a:r>
              <a:rPr sz="2250" spc="-4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Undo</a:t>
            </a:r>
            <a:r>
              <a:rPr sz="2250" spc="-6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the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damage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by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seeking</a:t>
            </a:r>
            <a:r>
              <a:rPr sz="2250" spc="-2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support</a:t>
            </a:r>
            <a:r>
              <a:rPr sz="2250" spc="-6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and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managing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stress.</a:t>
            </a:r>
            <a:endParaRPr sz="2250" dirty="0">
              <a:latin typeface="Open Sauce" panose="020B0604020202020204" charset="0"/>
              <a:cs typeface="Carlito"/>
            </a:endParaRPr>
          </a:p>
          <a:p>
            <a:pPr marL="19050" marR="7620">
              <a:lnSpc>
                <a:spcPts val="2430"/>
              </a:lnSpc>
              <a:spcBef>
                <a:spcPts val="1215"/>
              </a:spcBef>
            </a:pP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Resilience:</a:t>
            </a:r>
            <a:r>
              <a:rPr sz="2250" spc="-5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Build</a:t>
            </a:r>
            <a:r>
              <a:rPr sz="2250" spc="-83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3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your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resilience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to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stress</a:t>
            </a:r>
            <a:r>
              <a:rPr sz="2250" spc="-4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by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taking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care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of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your</a:t>
            </a:r>
            <a:r>
              <a:rPr sz="2250" spc="-38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physical</a:t>
            </a:r>
            <a:r>
              <a:rPr sz="2250" spc="-6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7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&amp; </a:t>
            </a:r>
            <a:r>
              <a:rPr sz="225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emotional</a:t>
            </a:r>
            <a:r>
              <a:rPr sz="2250" spc="-90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 </a:t>
            </a:r>
            <a:r>
              <a:rPr sz="2250" spc="-15" dirty="0">
                <a:solidFill>
                  <a:srgbClr val="FFFFFF"/>
                </a:solidFill>
                <a:latin typeface="Open Sauce" panose="020B0604020202020204" charset="0"/>
                <a:cs typeface="Carlito"/>
              </a:rPr>
              <a:t>health.</a:t>
            </a:r>
            <a:endParaRPr sz="2250" dirty="0">
              <a:latin typeface="Open Sauce" panose="020B0604020202020204" charset="0"/>
              <a:cs typeface="Carl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2">
            <a:extLst>
              <a:ext uri="{FF2B5EF4-FFF2-40B4-BE49-F238E27FC236}">
                <a16:creationId xmlns:a16="http://schemas.microsoft.com/office/drawing/2014/main" id="{7D86902F-1570-F765-D7F4-27AD499F0453}"/>
              </a:ext>
            </a:extLst>
          </p:cNvPr>
          <p:cNvGrpSpPr/>
          <p:nvPr/>
        </p:nvGrpSpPr>
        <p:grpSpPr>
          <a:xfrm>
            <a:off x="1289034" y="0"/>
            <a:ext cx="3892566" cy="10287000"/>
            <a:chOff x="0" y="0"/>
            <a:chExt cx="3078480" cy="6858000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D32E84AB-1750-1BDA-A9DC-341E91C5BA77}"/>
                </a:ext>
              </a:extLst>
            </p:cNvPr>
            <p:cNvSpPr/>
            <p:nvPr/>
          </p:nvSpPr>
          <p:spPr>
            <a:xfrm>
              <a:off x="0" y="0"/>
              <a:ext cx="3039110" cy="6858000"/>
            </a:xfrm>
            <a:custGeom>
              <a:avLst/>
              <a:gdLst/>
              <a:ahLst/>
              <a:cxnLst/>
              <a:rect l="l" t="t" r="r" b="b"/>
              <a:pathLst>
                <a:path w="3039110" h="6858000">
                  <a:moveTo>
                    <a:pt x="30388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38856" y="6858000"/>
                  </a:lnTo>
                  <a:lnTo>
                    <a:pt x="30388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5B3AC2F-ABD1-FBE0-60D9-E8A65097DE6C}"/>
                </a:ext>
              </a:extLst>
            </p:cNvPr>
            <p:cNvSpPr/>
            <p:nvPr/>
          </p:nvSpPr>
          <p:spPr>
            <a:xfrm>
              <a:off x="3029711" y="0"/>
              <a:ext cx="48895" cy="6858000"/>
            </a:xfrm>
            <a:custGeom>
              <a:avLst/>
              <a:gdLst/>
              <a:ahLst/>
              <a:cxnLst/>
              <a:rect l="l" t="t" r="r" b="b"/>
              <a:pathLst>
                <a:path w="48894" h="6858000">
                  <a:moveTo>
                    <a:pt x="4876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768" y="6858000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5017929" y="-2533783"/>
            <a:ext cx="5002094" cy="50020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58415" y="2436295"/>
            <a:ext cx="1228028" cy="1226514"/>
            <a:chOff x="0" y="0"/>
            <a:chExt cx="323431" cy="3230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TextBox 26">
            <a:extLst>
              <a:ext uri="{FF2B5EF4-FFF2-40B4-BE49-F238E27FC236}">
                <a16:creationId xmlns:a16="http://schemas.microsoft.com/office/drawing/2014/main" id="{E1CBC68C-42E1-C379-4860-B7F781F0ADD9}"/>
              </a:ext>
            </a:extLst>
          </p:cNvPr>
          <p:cNvSpPr txBox="1"/>
          <p:nvPr/>
        </p:nvSpPr>
        <p:spPr>
          <a:xfrm>
            <a:off x="5791200" y="2035606"/>
            <a:ext cx="11054183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 2020 survey by the Nigerian Psychological Association (NPA) found that 40% of Nigerian judges reported symptoms of depression, much higher than the national average of 25%. </a:t>
            </a:r>
          </a:p>
          <a:p>
            <a:pPr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This can be attributed to heavy workloads and limited access to mental health support.</a:t>
            </a:r>
          </a:p>
        </p:txBody>
      </p:sp>
    </p:spTree>
    <p:extLst>
      <p:ext uri="{BB962C8B-B14F-4D97-AF65-F5344CB8AC3E}">
        <p14:creationId xmlns:p14="http://schemas.microsoft.com/office/powerpoint/2010/main" val="419012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7397" y="-187381"/>
            <a:ext cx="8956821" cy="11772679"/>
            <a:chOff x="0" y="0"/>
            <a:chExt cx="2171400" cy="2854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59" y="4758779"/>
            <a:ext cx="158496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rPr>
              <a:t>Signs and Symptoms of Mental Health Issues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20897"/>
            <a:ext cx="18288000" cy="6407822"/>
            <a:chOff x="0" y="0"/>
            <a:chExt cx="4899365" cy="1687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65" cy="1687657"/>
            </a:xfrm>
            <a:custGeom>
              <a:avLst/>
              <a:gdLst/>
              <a:ahLst/>
              <a:cxnLst/>
              <a:rect l="l" t="t" r="r" b="b"/>
              <a:pathLst>
                <a:path w="4899365" h="1687657">
                  <a:moveTo>
                    <a:pt x="0" y="0"/>
                  </a:moveTo>
                  <a:lnTo>
                    <a:pt x="4899365" y="0"/>
                  </a:lnTo>
                  <a:lnTo>
                    <a:pt x="4899365" y="1687657"/>
                  </a:lnTo>
                  <a:lnTo>
                    <a:pt x="0" y="1687657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9365" cy="1725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67279" y="3636569"/>
            <a:ext cx="5578401" cy="55784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2117" y="8799515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73050" y="9585606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7718" y="8735378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21256" y="1706948"/>
            <a:ext cx="5448301" cy="7663295"/>
            <a:chOff x="0" y="0"/>
            <a:chExt cx="1438367" cy="22068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8367" cy="2206878"/>
            </a:xfrm>
            <a:custGeom>
              <a:avLst/>
              <a:gdLst/>
              <a:ahLst/>
              <a:cxnLst/>
              <a:rect l="l" t="t" r="r" b="b"/>
              <a:pathLst>
                <a:path w="1438367" h="2206878">
                  <a:moveTo>
                    <a:pt x="64840" y="0"/>
                  </a:moveTo>
                  <a:lnTo>
                    <a:pt x="1373527" y="0"/>
                  </a:lnTo>
                  <a:cubicBezTo>
                    <a:pt x="1390724" y="0"/>
                    <a:pt x="1407216" y="6831"/>
                    <a:pt x="1419376" y="18991"/>
                  </a:cubicBezTo>
                  <a:cubicBezTo>
                    <a:pt x="1431536" y="31151"/>
                    <a:pt x="1438367" y="47643"/>
                    <a:pt x="1438367" y="64840"/>
                  </a:cubicBezTo>
                  <a:lnTo>
                    <a:pt x="1438367" y="2142039"/>
                  </a:lnTo>
                  <a:cubicBezTo>
                    <a:pt x="1438367" y="2159235"/>
                    <a:pt x="1431536" y="2175727"/>
                    <a:pt x="1419376" y="2187887"/>
                  </a:cubicBezTo>
                  <a:cubicBezTo>
                    <a:pt x="1407216" y="2200047"/>
                    <a:pt x="1390724" y="2206878"/>
                    <a:pt x="1373527" y="2206878"/>
                  </a:cubicBezTo>
                  <a:lnTo>
                    <a:pt x="64840" y="2206878"/>
                  </a:lnTo>
                  <a:cubicBezTo>
                    <a:pt x="47643" y="2206878"/>
                    <a:pt x="31151" y="2200047"/>
                    <a:pt x="18991" y="2187887"/>
                  </a:cubicBezTo>
                  <a:cubicBezTo>
                    <a:pt x="6831" y="2175727"/>
                    <a:pt x="0" y="2159235"/>
                    <a:pt x="0" y="2142039"/>
                  </a:cubicBezTo>
                  <a:lnTo>
                    <a:pt x="0" y="64840"/>
                  </a:lnTo>
                  <a:cubicBezTo>
                    <a:pt x="0" y="47643"/>
                    <a:pt x="6831" y="31151"/>
                    <a:pt x="18991" y="18991"/>
                  </a:cubicBezTo>
                  <a:cubicBezTo>
                    <a:pt x="31151" y="6831"/>
                    <a:pt x="47643" y="0"/>
                    <a:pt x="64840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AEEA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8367" cy="224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76400" y="367072"/>
            <a:ext cx="4610100" cy="95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Cognitive Signs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2662" y="4946846"/>
            <a:ext cx="449989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Difficulty concentrating, memory lapses, decision fatigue, and slowed thought processes. 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These symptoms can severely impact a judge’s ability to deliver sound judgments.</a:t>
            </a:r>
            <a:endParaRPr lang="en-US" sz="2800" dirty="0"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14917787" y="-3041985"/>
            <a:ext cx="5578401" cy="557840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743BD055-A357-B659-43ED-BFA6B235A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51" y="2297823"/>
            <a:ext cx="2390775" cy="19145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BC4C13A-8DAA-4404-D113-19AD2E2BA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25" y="9581055"/>
            <a:ext cx="3639627" cy="463336"/>
          </a:xfrm>
          <a:prstGeom prst="rect">
            <a:avLst/>
          </a:prstGeom>
        </p:spPr>
      </p:pic>
      <p:grpSp>
        <p:nvGrpSpPr>
          <p:cNvPr id="55" name="Group 12">
            <a:extLst>
              <a:ext uri="{FF2B5EF4-FFF2-40B4-BE49-F238E27FC236}">
                <a16:creationId xmlns:a16="http://schemas.microsoft.com/office/drawing/2014/main" id="{3219FC02-2664-BFCD-6DDC-88C106236C23}"/>
              </a:ext>
            </a:extLst>
          </p:cNvPr>
          <p:cNvGrpSpPr/>
          <p:nvPr/>
        </p:nvGrpSpPr>
        <p:grpSpPr>
          <a:xfrm>
            <a:off x="6414397" y="1689286"/>
            <a:ext cx="5448301" cy="7663295"/>
            <a:chOff x="0" y="0"/>
            <a:chExt cx="1438367" cy="2206879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E4A8D37C-F55C-9584-96E2-379EFABA3D77}"/>
                </a:ext>
              </a:extLst>
            </p:cNvPr>
            <p:cNvSpPr/>
            <p:nvPr/>
          </p:nvSpPr>
          <p:spPr>
            <a:xfrm>
              <a:off x="0" y="0"/>
              <a:ext cx="1438367" cy="2206878"/>
            </a:xfrm>
            <a:custGeom>
              <a:avLst/>
              <a:gdLst/>
              <a:ahLst/>
              <a:cxnLst/>
              <a:rect l="l" t="t" r="r" b="b"/>
              <a:pathLst>
                <a:path w="1438367" h="2206878">
                  <a:moveTo>
                    <a:pt x="64840" y="0"/>
                  </a:moveTo>
                  <a:lnTo>
                    <a:pt x="1373527" y="0"/>
                  </a:lnTo>
                  <a:cubicBezTo>
                    <a:pt x="1390724" y="0"/>
                    <a:pt x="1407216" y="6831"/>
                    <a:pt x="1419376" y="18991"/>
                  </a:cubicBezTo>
                  <a:cubicBezTo>
                    <a:pt x="1431536" y="31151"/>
                    <a:pt x="1438367" y="47643"/>
                    <a:pt x="1438367" y="64840"/>
                  </a:cubicBezTo>
                  <a:lnTo>
                    <a:pt x="1438367" y="2142039"/>
                  </a:lnTo>
                  <a:cubicBezTo>
                    <a:pt x="1438367" y="2159235"/>
                    <a:pt x="1431536" y="2175727"/>
                    <a:pt x="1419376" y="2187887"/>
                  </a:cubicBezTo>
                  <a:cubicBezTo>
                    <a:pt x="1407216" y="2200047"/>
                    <a:pt x="1390724" y="2206878"/>
                    <a:pt x="1373527" y="2206878"/>
                  </a:cubicBezTo>
                  <a:lnTo>
                    <a:pt x="64840" y="2206878"/>
                  </a:lnTo>
                  <a:cubicBezTo>
                    <a:pt x="47643" y="2206878"/>
                    <a:pt x="31151" y="2200047"/>
                    <a:pt x="18991" y="2187887"/>
                  </a:cubicBezTo>
                  <a:cubicBezTo>
                    <a:pt x="6831" y="2175727"/>
                    <a:pt x="0" y="2159235"/>
                    <a:pt x="0" y="2142039"/>
                  </a:cubicBezTo>
                  <a:lnTo>
                    <a:pt x="0" y="64840"/>
                  </a:lnTo>
                  <a:cubicBezTo>
                    <a:pt x="0" y="47643"/>
                    <a:pt x="6831" y="31151"/>
                    <a:pt x="18991" y="18991"/>
                  </a:cubicBezTo>
                  <a:cubicBezTo>
                    <a:pt x="31151" y="6831"/>
                    <a:pt x="47643" y="0"/>
                    <a:pt x="64840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AEEA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F642A292-75F2-BDE2-AE39-66481DFFDA10}"/>
                </a:ext>
              </a:extLst>
            </p:cNvPr>
            <p:cNvSpPr txBox="1"/>
            <p:nvPr/>
          </p:nvSpPr>
          <p:spPr>
            <a:xfrm>
              <a:off x="0" y="-38100"/>
              <a:ext cx="1438367" cy="224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12348360-2872-6598-9C83-A4E4312D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840" y="1530735"/>
            <a:ext cx="5499069" cy="7821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5AD5AA-6C09-FAA5-5D17-0967FDDF1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560" y="9581055"/>
            <a:ext cx="3639627" cy="463336"/>
          </a:xfrm>
          <a:prstGeom prst="rect">
            <a:avLst/>
          </a:prstGeom>
        </p:spPr>
      </p:pic>
      <p:sp>
        <p:nvSpPr>
          <p:cNvPr id="60" name="TextBox 30">
            <a:extLst>
              <a:ext uri="{FF2B5EF4-FFF2-40B4-BE49-F238E27FC236}">
                <a16:creationId xmlns:a16="http://schemas.microsoft.com/office/drawing/2014/main" id="{7AE90409-3C1B-059C-3DF5-C56BA45CFE0D}"/>
              </a:ext>
            </a:extLst>
          </p:cNvPr>
          <p:cNvSpPr txBox="1"/>
          <p:nvPr/>
        </p:nvSpPr>
        <p:spPr>
          <a:xfrm>
            <a:off x="13135712" y="501475"/>
            <a:ext cx="4610100" cy="95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Physical Signs</a:t>
            </a:r>
          </a:p>
        </p:txBody>
      </p:sp>
      <p:sp>
        <p:nvSpPr>
          <p:cNvPr id="61" name="TextBox 30">
            <a:extLst>
              <a:ext uri="{FF2B5EF4-FFF2-40B4-BE49-F238E27FC236}">
                <a16:creationId xmlns:a16="http://schemas.microsoft.com/office/drawing/2014/main" id="{B9742E44-8EC9-9F17-761B-432957BCF692}"/>
              </a:ext>
            </a:extLst>
          </p:cNvPr>
          <p:cNvSpPr txBox="1"/>
          <p:nvPr/>
        </p:nvSpPr>
        <p:spPr>
          <a:xfrm>
            <a:off x="7453460" y="483543"/>
            <a:ext cx="4610100" cy="95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Emotional Signs</a:t>
            </a:r>
          </a:p>
        </p:txBody>
      </p:sp>
      <p:sp>
        <p:nvSpPr>
          <p:cNvPr id="62" name="TextBox 31">
            <a:extLst>
              <a:ext uri="{FF2B5EF4-FFF2-40B4-BE49-F238E27FC236}">
                <a16:creationId xmlns:a16="http://schemas.microsoft.com/office/drawing/2014/main" id="{CA66B6AB-B808-2ABC-FF09-5356174A414A}"/>
              </a:ext>
            </a:extLst>
          </p:cNvPr>
          <p:cNvSpPr txBox="1"/>
          <p:nvPr/>
        </p:nvSpPr>
        <p:spPr>
          <a:xfrm>
            <a:off x="12829425" y="5143500"/>
            <a:ext cx="4499896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Chronic headaches, fatigue, digestive issues, and frequent illness can often be the body’s response to sustained mental stress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63" name="TextBox 31">
            <a:extLst>
              <a:ext uri="{FF2B5EF4-FFF2-40B4-BE49-F238E27FC236}">
                <a16:creationId xmlns:a16="http://schemas.microsoft.com/office/drawing/2014/main" id="{DAD3D9C5-C53E-024E-7E54-1EAF4FA928D5}"/>
              </a:ext>
            </a:extLst>
          </p:cNvPr>
          <p:cNvSpPr txBox="1"/>
          <p:nvPr/>
        </p:nvSpPr>
        <p:spPr>
          <a:xfrm>
            <a:off x="6888599" y="5020079"/>
            <a:ext cx="449989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0B202F-364A-DCC8-BD5A-39BC0E3DE944}"/>
              </a:ext>
            </a:extLst>
          </p:cNvPr>
          <p:cNvSpPr txBox="1"/>
          <p:nvPr/>
        </p:nvSpPr>
        <p:spPr>
          <a:xfrm>
            <a:off x="6547564" y="4946846"/>
            <a:ext cx="520426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2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Feelings of irritability, sadness, guilt, and withdrawal from social life. Judges working on emotionally charged cases </a:t>
            </a:r>
            <a:r>
              <a:rPr lang="en-US" sz="32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such</a:t>
            </a:r>
            <a:r>
              <a:rPr lang="en-US" sz="2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 as domestic violence or child custody disputes may feel emotionally drained.</a:t>
            </a:r>
            <a:endParaRPr lang="en-US" sz="1400" dirty="0"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68CAE85-D686-F12B-1F74-1E5688F62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503" y="2297823"/>
            <a:ext cx="2701626" cy="201582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6FD4621-841A-14A0-A3FA-551A9F663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014"/>
          <a:stretch/>
        </p:blipFill>
        <p:spPr>
          <a:xfrm>
            <a:off x="13412868" y="2414574"/>
            <a:ext cx="3009837" cy="19203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4300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2364371" y="-2474096"/>
            <a:ext cx="5578401" cy="55784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6350" y="3876969"/>
            <a:ext cx="1010697" cy="10106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95600" y="3348832"/>
            <a:ext cx="13563600" cy="3086100"/>
            <a:chOff x="0" y="0"/>
            <a:chExt cx="225868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8682" cy="812800"/>
            </a:xfrm>
            <a:custGeom>
              <a:avLst/>
              <a:gdLst/>
              <a:ahLst/>
              <a:cxnLst/>
              <a:rect l="l" t="t" r="r" b="b"/>
              <a:pathLst>
                <a:path w="2258682" h="812800">
                  <a:moveTo>
                    <a:pt x="37013" y="0"/>
                  </a:moveTo>
                  <a:lnTo>
                    <a:pt x="2221669" y="0"/>
                  </a:lnTo>
                  <a:cubicBezTo>
                    <a:pt x="2231485" y="0"/>
                    <a:pt x="2240899" y="3900"/>
                    <a:pt x="2247841" y="10841"/>
                  </a:cubicBezTo>
                  <a:cubicBezTo>
                    <a:pt x="2254782" y="17782"/>
                    <a:pt x="2258682" y="27196"/>
                    <a:pt x="2258682" y="37013"/>
                  </a:cubicBezTo>
                  <a:lnTo>
                    <a:pt x="2258682" y="775787"/>
                  </a:lnTo>
                  <a:cubicBezTo>
                    <a:pt x="2258682" y="796229"/>
                    <a:pt x="2242110" y="812800"/>
                    <a:pt x="2221669" y="812800"/>
                  </a:cubicBezTo>
                  <a:lnTo>
                    <a:pt x="37013" y="812800"/>
                  </a:lnTo>
                  <a:cubicBezTo>
                    <a:pt x="27196" y="812800"/>
                    <a:pt x="17782" y="808900"/>
                    <a:pt x="10841" y="801959"/>
                  </a:cubicBezTo>
                  <a:cubicBezTo>
                    <a:pt x="3900" y="795018"/>
                    <a:pt x="0" y="785604"/>
                    <a:pt x="0" y="775787"/>
                  </a:cubicBezTo>
                  <a:lnTo>
                    <a:pt x="0" y="37013"/>
                  </a:lnTo>
                  <a:cubicBezTo>
                    <a:pt x="0" y="27196"/>
                    <a:pt x="3900" y="17782"/>
                    <a:pt x="10841" y="10841"/>
                  </a:cubicBezTo>
                  <a:cubicBezTo>
                    <a:pt x="17782" y="3900"/>
                    <a:pt x="27196" y="0"/>
                    <a:pt x="37013" y="0"/>
                  </a:cubicBezTo>
                  <a:close/>
                </a:path>
              </a:pathLst>
            </a:custGeom>
            <a:solidFill>
              <a:srgbClr val="106861"/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25868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8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19680" y="4056669"/>
            <a:ext cx="1282719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Healthy Living as a Foundation for Mental Wellness</a:t>
            </a:r>
          </a:p>
        </p:txBody>
      </p:sp>
    </p:spTree>
    <p:extLst>
      <p:ext uri="{BB962C8B-B14F-4D97-AF65-F5344CB8AC3E}">
        <p14:creationId xmlns:p14="http://schemas.microsoft.com/office/powerpoint/2010/main" val="2380848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20897"/>
            <a:ext cx="18288000" cy="3018801"/>
            <a:chOff x="0" y="0"/>
            <a:chExt cx="4899365" cy="1687657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65" cy="1687657"/>
            </a:xfrm>
            <a:custGeom>
              <a:avLst/>
              <a:gdLst/>
              <a:ahLst/>
              <a:cxnLst/>
              <a:rect l="l" t="t" r="r" b="b"/>
              <a:pathLst>
                <a:path w="4899365" h="1687657">
                  <a:moveTo>
                    <a:pt x="0" y="0"/>
                  </a:moveTo>
                  <a:lnTo>
                    <a:pt x="4899365" y="0"/>
                  </a:lnTo>
                  <a:lnTo>
                    <a:pt x="4899365" y="1687657"/>
                  </a:lnTo>
                  <a:lnTo>
                    <a:pt x="0" y="1687657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9365" cy="172575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89201" y="-220897"/>
            <a:ext cx="5578401" cy="55784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373050" y="9585606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14917787" y="-3041985"/>
            <a:ext cx="5578401" cy="557840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BC4C13A-8DAA-4404-D113-19AD2E2B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25" y="9581055"/>
            <a:ext cx="3639627" cy="4633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5AD5AA-6C09-FAA5-5D17-0967FDDF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560" y="9581055"/>
            <a:ext cx="3639627" cy="463336"/>
          </a:xfrm>
          <a:prstGeom prst="rect">
            <a:avLst/>
          </a:prstGeom>
        </p:spPr>
      </p:pic>
      <p:sp>
        <p:nvSpPr>
          <p:cNvPr id="63" name="TextBox 31">
            <a:extLst>
              <a:ext uri="{FF2B5EF4-FFF2-40B4-BE49-F238E27FC236}">
                <a16:creationId xmlns:a16="http://schemas.microsoft.com/office/drawing/2014/main" id="{DAD3D9C5-C53E-024E-7E54-1EAF4FA928D5}"/>
              </a:ext>
            </a:extLst>
          </p:cNvPr>
          <p:cNvSpPr txBox="1"/>
          <p:nvPr/>
        </p:nvSpPr>
        <p:spPr>
          <a:xfrm>
            <a:off x="6888599" y="5020079"/>
            <a:ext cx="449989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DF2A9-D8E1-CE34-FFE3-358C88EB1117}"/>
              </a:ext>
            </a:extLst>
          </p:cNvPr>
          <p:cNvSpPr txBox="1"/>
          <p:nvPr/>
        </p:nvSpPr>
        <p:spPr>
          <a:xfrm>
            <a:off x="770620" y="1912136"/>
            <a:ext cx="914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uce"/>
              <a:ea typeface="Open Sauce"/>
              <a:cs typeface="Open Sauce"/>
              <a:sym typeface="Open Sauce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uce"/>
                <a:ea typeface="Open Sauce"/>
                <a:cs typeface="Open Sauce"/>
                <a:sym typeface="Open Sauce"/>
              </a:rPr>
              <a:t>A  study showed that regular physical activity professionals had a 40% lower risk of developing stress-related conditions.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8CEE92-8818-30AF-A70B-C5CD31B16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233" y="3332005"/>
            <a:ext cx="7517262" cy="6019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AC4477-C095-0A58-5471-E7A34B7CC4C2}"/>
              </a:ext>
            </a:extLst>
          </p:cNvPr>
          <p:cNvSpPr txBox="1"/>
          <p:nvPr/>
        </p:nvSpPr>
        <p:spPr>
          <a:xfrm>
            <a:off x="1008764" y="996130"/>
            <a:ext cx="7660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Open Sauce" panose="020B0604020202020204" charset="0"/>
              </a:rPr>
              <a:t>Physical</a:t>
            </a:r>
            <a:r>
              <a:rPr lang="en-US" sz="4800" b="1" dirty="0">
                <a:solidFill>
                  <a:schemeClr val="bg1"/>
                </a:solidFill>
                <a:latin typeface="Open Sauce" panose="020B0604020202020204" charset="0"/>
              </a:rPr>
              <a:t> Exercise</a:t>
            </a:r>
          </a:p>
        </p:txBody>
      </p:sp>
    </p:spTree>
    <p:extLst>
      <p:ext uri="{BB962C8B-B14F-4D97-AF65-F5344CB8AC3E}">
        <p14:creationId xmlns:p14="http://schemas.microsoft.com/office/powerpoint/2010/main" val="204283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7759" y="3749017"/>
            <a:ext cx="3240241" cy="6504134"/>
          </a:xfrm>
          <a:custGeom>
            <a:avLst/>
            <a:gdLst/>
            <a:ahLst/>
            <a:cxnLst/>
            <a:rect l="l" t="t" r="r" b="b"/>
            <a:pathLst>
              <a:path w="3240241" h="6504134">
                <a:moveTo>
                  <a:pt x="0" y="0"/>
                </a:moveTo>
                <a:lnTo>
                  <a:pt x="3240241" y="0"/>
                </a:lnTo>
                <a:lnTo>
                  <a:pt x="3240241" y="6504133"/>
                </a:lnTo>
                <a:lnTo>
                  <a:pt x="0" y="6504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403" y="0"/>
            <a:ext cx="5255597" cy="10287000"/>
            <a:chOff x="0" y="0"/>
            <a:chExt cx="1384190" cy="3472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10686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84190" cy="349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6389882" y="1420618"/>
            <a:ext cx="78988" cy="3562352"/>
            <a:chOff x="0" y="0"/>
            <a:chExt cx="20803" cy="9382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0803" cy="957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87521" y="4403531"/>
            <a:ext cx="8293728" cy="200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306"/>
              </a:lnSpc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9DE625-FE31-3190-2154-E858558B4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250" y="1562241"/>
            <a:ext cx="3499180" cy="61193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object 5">
            <a:extLst>
              <a:ext uri="{FF2B5EF4-FFF2-40B4-BE49-F238E27FC236}">
                <a16:creationId xmlns:a16="http://schemas.microsoft.com/office/drawing/2014/main" id="{9FF2DA37-20CC-832A-B0D8-70CC6E7E5FD9}"/>
              </a:ext>
            </a:extLst>
          </p:cNvPr>
          <p:cNvSpPr txBox="1"/>
          <p:nvPr/>
        </p:nvSpPr>
        <p:spPr>
          <a:xfrm>
            <a:off x="1387521" y="1007299"/>
            <a:ext cx="9911648" cy="87953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spcBef>
                <a:spcPts val="105"/>
              </a:spcBef>
            </a:pPr>
            <a:endParaRPr lang="en-US" sz="4400" spc="-5" dirty="0">
              <a:latin typeface="Georgia"/>
              <a:cs typeface="Georgia"/>
            </a:endParaRPr>
          </a:p>
          <a:p>
            <a:pPr marL="635" algn="ctr">
              <a:spcBef>
                <a:spcPts val="105"/>
              </a:spcBef>
            </a:pPr>
            <a:r>
              <a:rPr lang="en-US" sz="5000" spc="-5" dirty="0">
                <a:latin typeface="Open Sauce" panose="020B0604020202020204" charset="0"/>
                <a:cs typeface="Georgia"/>
              </a:rPr>
              <a:t>Dr. </a:t>
            </a:r>
            <a:r>
              <a:rPr lang="en-US" sz="5000" spc="-5" dirty="0" err="1">
                <a:latin typeface="Open Sauce" panose="020B0604020202020204" charset="0"/>
                <a:cs typeface="Georgia"/>
              </a:rPr>
              <a:t>C.A.T.Cudjoe</a:t>
            </a:r>
            <a:endParaRPr lang="en-US" sz="5000" spc="-5" dirty="0">
              <a:latin typeface="Open Sauce" panose="020B0604020202020204" charset="0"/>
              <a:cs typeface="Georgia"/>
            </a:endParaRPr>
          </a:p>
          <a:p>
            <a:pPr marL="635" algn="ctr">
              <a:spcBef>
                <a:spcPts val="105"/>
              </a:spcBef>
            </a:pPr>
            <a:endParaRPr sz="5000" dirty="0">
              <a:latin typeface="Open Sauce" panose="020B0604020202020204" charset="0"/>
              <a:cs typeface="Georgia"/>
            </a:endParaRPr>
          </a:p>
          <a:p>
            <a:pPr>
              <a:spcBef>
                <a:spcPts val="35"/>
              </a:spcBef>
            </a:pPr>
            <a:endParaRPr sz="5000" dirty="0">
              <a:latin typeface="Open Sauce" panose="020B0604020202020204" charset="0"/>
              <a:cs typeface="Georgia"/>
            </a:endParaRPr>
          </a:p>
          <a:p>
            <a:pPr marL="1687830" marR="669925" indent="-1007744" algn="ctr">
              <a:buFont typeface="Arial"/>
              <a:buChar char="•"/>
              <a:tabLst>
                <a:tab pos="1137285" algn="l"/>
                <a:tab pos="1137920" algn="l"/>
              </a:tabLst>
            </a:pPr>
            <a:r>
              <a:rPr sz="5000" dirty="0">
                <a:latin typeface="Open Sauce" panose="020B0604020202020204" charset="0"/>
                <a:cs typeface="Georgia"/>
              </a:rPr>
              <a:t>HOLBROOK</a:t>
            </a:r>
            <a:r>
              <a:rPr sz="5000" spc="-55" dirty="0">
                <a:latin typeface="Open Sauce" panose="020B0604020202020204" charset="0"/>
                <a:cs typeface="Georgia"/>
              </a:rPr>
              <a:t> </a:t>
            </a:r>
            <a:r>
              <a:rPr sz="5000" spc="-5" dirty="0">
                <a:latin typeface="Open Sauce" panose="020B0604020202020204" charset="0"/>
                <a:cs typeface="Georgia"/>
              </a:rPr>
              <a:t>FELLOW  </a:t>
            </a:r>
            <a:r>
              <a:rPr sz="5000" dirty="0">
                <a:latin typeface="Open Sauce" panose="020B0604020202020204" charset="0"/>
                <a:cs typeface="Georgia"/>
              </a:rPr>
              <a:t>Harvard</a:t>
            </a:r>
            <a:r>
              <a:rPr sz="5000" spc="-50" dirty="0">
                <a:latin typeface="Open Sauce" panose="020B0604020202020204" charset="0"/>
                <a:cs typeface="Georgia"/>
              </a:rPr>
              <a:t> </a:t>
            </a:r>
            <a:r>
              <a:rPr sz="5000" spc="-5" dirty="0">
                <a:latin typeface="Open Sauce" panose="020B0604020202020204" charset="0"/>
                <a:cs typeface="Georgia"/>
              </a:rPr>
              <a:t>University</a:t>
            </a:r>
            <a:endParaRPr sz="5000" dirty="0">
              <a:latin typeface="Open Sauce" panose="020B0604020202020204" charset="0"/>
              <a:cs typeface="Georgia"/>
            </a:endParaRPr>
          </a:p>
          <a:p>
            <a:pPr marL="2036445" lvl="1" indent="-457834" algn="ctr">
              <a:spcBef>
                <a:spcPts val="3020"/>
              </a:spcBef>
              <a:buFont typeface="Arial"/>
              <a:buChar char="•"/>
              <a:tabLst>
                <a:tab pos="2036445" algn="l"/>
                <a:tab pos="2037080" algn="l"/>
              </a:tabLst>
            </a:pPr>
            <a:r>
              <a:rPr sz="5000" dirty="0">
                <a:latin typeface="Open Sauce" panose="020B0604020202020204" charset="0"/>
                <a:cs typeface="Georgia"/>
              </a:rPr>
              <a:t>PRESIDENT</a:t>
            </a:r>
          </a:p>
          <a:p>
            <a:pPr marL="916940" algn="ctr"/>
            <a:r>
              <a:rPr sz="5000" dirty="0">
                <a:latin typeface="Open Sauce" panose="020B0604020202020204" charset="0"/>
                <a:cs typeface="Georgia"/>
              </a:rPr>
              <a:t>The Byron </a:t>
            </a:r>
            <a:r>
              <a:rPr sz="5000" spc="-5" dirty="0">
                <a:latin typeface="Open Sauce" panose="020B0604020202020204" charset="0"/>
                <a:cs typeface="Georgia"/>
              </a:rPr>
              <a:t>Institute</a:t>
            </a:r>
            <a:r>
              <a:rPr sz="5000" spc="-60" dirty="0">
                <a:latin typeface="Open Sauce" panose="020B0604020202020204" charset="0"/>
                <a:cs typeface="Georgia"/>
              </a:rPr>
              <a:t> </a:t>
            </a:r>
            <a:r>
              <a:rPr sz="5000" spc="-5" dirty="0">
                <a:latin typeface="Open Sauce" panose="020B0604020202020204" charset="0"/>
                <a:cs typeface="Georgia"/>
              </a:rPr>
              <a:t>Nigeria</a:t>
            </a:r>
            <a:endParaRPr sz="5000" dirty="0">
              <a:latin typeface="Open Sauce" panose="020B0604020202020204" charset="0"/>
              <a:cs typeface="Georgia"/>
            </a:endParaRPr>
          </a:p>
          <a:p>
            <a:pPr algn="ctr">
              <a:spcBef>
                <a:spcPts val="40"/>
              </a:spcBef>
            </a:pPr>
            <a:endParaRPr sz="5000" dirty="0">
              <a:latin typeface="Open Sauce" panose="020B0604020202020204" charset="0"/>
              <a:cs typeface="Georgia"/>
            </a:endParaRPr>
          </a:p>
          <a:p>
            <a:pPr marL="469265" marR="5080" indent="-469265" algn="ctr"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5000" spc="-5" dirty="0">
                <a:latin typeface="Open Sauce" panose="020B0604020202020204" charset="0"/>
                <a:cs typeface="Georgia"/>
              </a:rPr>
              <a:t>CHIEF MEDICAL DIRECTOR  </a:t>
            </a:r>
            <a:endParaRPr lang="en-US" sz="5000" spc="-5" dirty="0">
              <a:latin typeface="Open Sauce" panose="020B0604020202020204" charset="0"/>
              <a:cs typeface="Georgia"/>
            </a:endParaRPr>
          </a:p>
          <a:p>
            <a:pPr marR="5080" algn="ctr">
              <a:tabLst>
                <a:tab pos="469265" algn="l"/>
                <a:tab pos="469900" algn="l"/>
              </a:tabLst>
            </a:pPr>
            <a:r>
              <a:rPr lang="en-US" sz="5000" spc="-5" dirty="0">
                <a:latin typeface="Open Sauce" panose="020B0604020202020204" charset="0"/>
                <a:cs typeface="Georgia"/>
              </a:rPr>
              <a:t>       </a:t>
            </a:r>
            <a:r>
              <a:rPr sz="5000" dirty="0">
                <a:latin typeface="Open Sauce" panose="020B0604020202020204" charset="0"/>
                <a:cs typeface="Georgia"/>
              </a:rPr>
              <a:t>The </a:t>
            </a:r>
            <a:r>
              <a:rPr sz="5000" spc="-5" dirty="0">
                <a:latin typeface="Open Sauce" panose="020B0604020202020204" charset="0"/>
                <a:cs typeface="Georgia"/>
              </a:rPr>
              <a:t>Chasel</a:t>
            </a:r>
            <a:r>
              <a:rPr sz="5000" spc="-30" dirty="0">
                <a:latin typeface="Open Sauce" panose="020B0604020202020204" charset="0"/>
                <a:cs typeface="Georgia"/>
              </a:rPr>
              <a:t> </a:t>
            </a:r>
            <a:r>
              <a:rPr sz="5000" dirty="0">
                <a:latin typeface="Open Sauce" panose="020B0604020202020204" charset="0"/>
                <a:cs typeface="Georgia"/>
              </a:rPr>
              <a:t>Hospital</a:t>
            </a:r>
            <a:r>
              <a:rPr sz="280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20897"/>
            <a:ext cx="18288000" cy="3018801"/>
            <a:chOff x="0" y="0"/>
            <a:chExt cx="4899365" cy="1687657"/>
          </a:xfrm>
          <a:solidFill>
            <a:srgbClr val="FF99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65" cy="1687657"/>
            </a:xfrm>
            <a:custGeom>
              <a:avLst/>
              <a:gdLst/>
              <a:ahLst/>
              <a:cxnLst/>
              <a:rect l="l" t="t" r="r" b="b"/>
              <a:pathLst>
                <a:path w="4899365" h="1687657">
                  <a:moveTo>
                    <a:pt x="0" y="0"/>
                  </a:moveTo>
                  <a:lnTo>
                    <a:pt x="4899365" y="0"/>
                  </a:lnTo>
                  <a:lnTo>
                    <a:pt x="4899365" y="1687657"/>
                  </a:lnTo>
                  <a:lnTo>
                    <a:pt x="0" y="1687657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9365" cy="17257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89201" y="-220897"/>
            <a:ext cx="5578401" cy="55784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373050" y="9585606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14917787" y="-3041985"/>
            <a:ext cx="5578401" cy="557840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BC4C13A-8DAA-4404-D113-19AD2E2B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25" y="9581055"/>
            <a:ext cx="3639627" cy="4633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5AD5AA-6C09-FAA5-5D17-0967FDDF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560" y="9581055"/>
            <a:ext cx="3639627" cy="463336"/>
          </a:xfrm>
          <a:prstGeom prst="rect">
            <a:avLst/>
          </a:prstGeom>
        </p:spPr>
      </p:pic>
      <p:sp>
        <p:nvSpPr>
          <p:cNvPr id="63" name="TextBox 31">
            <a:extLst>
              <a:ext uri="{FF2B5EF4-FFF2-40B4-BE49-F238E27FC236}">
                <a16:creationId xmlns:a16="http://schemas.microsoft.com/office/drawing/2014/main" id="{DAD3D9C5-C53E-024E-7E54-1EAF4FA928D5}"/>
              </a:ext>
            </a:extLst>
          </p:cNvPr>
          <p:cNvSpPr txBox="1"/>
          <p:nvPr/>
        </p:nvSpPr>
        <p:spPr>
          <a:xfrm>
            <a:off x="6888599" y="5020079"/>
            <a:ext cx="449989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C4477-C095-0A58-5471-E7A34B7CC4C2}"/>
              </a:ext>
            </a:extLst>
          </p:cNvPr>
          <p:cNvSpPr txBox="1"/>
          <p:nvPr/>
        </p:nvSpPr>
        <p:spPr>
          <a:xfrm>
            <a:off x="702315" y="962827"/>
            <a:ext cx="7660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Open Sauce" panose="020B0604020202020204" charset="0"/>
              </a:rPr>
              <a:t>Nutrition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DF06C-A425-58E7-1985-6076B60DF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1792" y="3098865"/>
            <a:ext cx="6181228" cy="6181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86E560-6484-2C8E-D39F-57DC4B1F5356}"/>
              </a:ext>
            </a:extLst>
          </p:cNvPr>
          <p:cNvSpPr txBox="1"/>
          <p:nvPr/>
        </p:nvSpPr>
        <p:spPr>
          <a:xfrm>
            <a:off x="574980" y="4028667"/>
            <a:ext cx="108135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 survey by the Nigerian Association of Dietitians (2021) found that professionals who maintain a balanced diet showed better focus and higher productivity.</a:t>
            </a:r>
            <a:endParaRPr lang="en-US" sz="1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221355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20897"/>
            <a:ext cx="18288000" cy="3018801"/>
            <a:chOff x="0" y="0"/>
            <a:chExt cx="4899365" cy="1687657"/>
          </a:xfrm>
          <a:solidFill>
            <a:schemeClr val="accent3">
              <a:lumMod val="5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65" cy="1687657"/>
            </a:xfrm>
            <a:custGeom>
              <a:avLst/>
              <a:gdLst/>
              <a:ahLst/>
              <a:cxnLst/>
              <a:rect l="l" t="t" r="r" b="b"/>
              <a:pathLst>
                <a:path w="4899365" h="1687657">
                  <a:moveTo>
                    <a:pt x="0" y="0"/>
                  </a:moveTo>
                  <a:lnTo>
                    <a:pt x="4899365" y="0"/>
                  </a:lnTo>
                  <a:lnTo>
                    <a:pt x="4899365" y="1687657"/>
                  </a:lnTo>
                  <a:lnTo>
                    <a:pt x="0" y="1687657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9365" cy="172575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89201" y="-220897"/>
            <a:ext cx="5578401" cy="55784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373050" y="9585606"/>
            <a:ext cx="3638011" cy="458785"/>
          </a:xfrm>
          <a:custGeom>
            <a:avLst/>
            <a:gdLst/>
            <a:ahLst/>
            <a:cxnLst/>
            <a:rect l="l" t="t" r="r" b="b"/>
            <a:pathLst>
              <a:path w="3638011" h="458785">
                <a:moveTo>
                  <a:pt x="0" y="0"/>
                </a:moveTo>
                <a:lnTo>
                  <a:pt x="3638011" y="0"/>
                </a:lnTo>
                <a:lnTo>
                  <a:pt x="3638011" y="458785"/>
                </a:lnTo>
                <a:lnTo>
                  <a:pt x="0" y="45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56610"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14917787" y="-3041985"/>
            <a:ext cx="5578401" cy="557840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BC4C13A-8DAA-4404-D113-19AD2E2B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25" y="9581055"/>
            <a:ext cx="3639627" cy="4633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5AD5AA-6C09-FAA5-5D17-0967FDDF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560" y="9581055"/>
            <a:ext cx="3639627" cy="463336"/>
          </a:xfrm>
          <a:prstGeom prst="rect">
            <a:avLst/>
          </a:prstGeom>
        </p:spPr>
      </p:pic>
      <p:sp>
        <p:nvSpPr>
          <p:cNvPr id="63" name="TextBox 31">
            <a:extLst>
              <a:ext uri="{FF2B5EF4-FFF2-40B4-BE49-F238E27FC236}">
                <a16:creationId xmlns:a16="http://schemas.microsoft.com/office/drawing/2014/main" id="{DAD3D9C5-C53E-024E-7E54-1EAF4FA928D5}"/>
              </a:ext>
            </a:extLst>
          </p:cNvPr>
          <p:cNvSpPr txBox="1"/>
          <p:nvPr/>
        </p:nvSpPr>
        <p:spPr>
          <a:xfrm>
            <a:off x="6888599" y="5020079"/>
            <a:ext cx="449989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endParaRPr lang="en-US" sz="2000" dirty="0">
              <a:solidFill>
                <a:srgbClr val="343432"/>
              </a:solidFill>
              <a:latin typeface="Open Sauce" panose="020B0604020202020204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C4477-C095-0A58-5471-E7A34B7CC4C2}"/>
              </a:ext>
            </a:extLst>
          </p:cNvPr>
          <p:cNvSpPr txBox="1"/>
          <p:nvPr/>
        </p:nvSpPr>
        <p:spPr>
          <a:xfrm>
            <a:off x="933813" y="872244"/>
            <a:ext cx="7660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Open Sauce" panose="020B0604020202020204" charset="0"/>
              </a:rPr>
              <a:t>Sleep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4F1EB9-1909-9B8E-AA46-7D5F0240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223" y="4095011"/>
            <a:ext cx="6906945" cy="38678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68DF2F-7B0F-E6E5-5972-8B91AA998F84}"/>
              </a:ext>
            </a:extLst>
          </p:cNvPr>
          <p:cNvSpPr txBox="1"/>
          <p:nvPr/>
        </p:nvSpPr>
        <p:spPr>
          <a:xfrm>
            <a:off x="562832" y="3882253"/>
            <a:ext cx="99527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Nigerian Institute of Social and Economic Research (NISER) found that 70% of judges reported sleep issues, which affected their performance in court and their emotional well-being.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3658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7FDD5F-50F0-6E0B-65CB-E816EC51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113133"/>
            <a:ext cx="18288000" cy="30845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916400" y="-68664"/>
            <a:ext cx="8499621" cy="103556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8DC07-B1C5-DEE4-022C-92FA8EFB5711}"/>
              </a:ext>
            </a:extLst>
          </p:cNvPr>
          <p:cNvSpPr txBox="1"/>
          <p:nvPr/>
        </p:nvSpPr>
        <p:spPr>
          <a:xfrm>
            <a:off x="3657600" y="4224534"/>
            <a:ext cx="127101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0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Mental Health Strategies for Judges</a:t>
            </a:r>
            <a:endParaRPr lang="en-US" sz="50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6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C8DC07-B1C5-DEE4-022C-92FA8EFB5711}"/>
              </a:ext>
            </a:extLst>
          </p:cNvPr>
          <p:cNvSpPr txBox="1"/>
          <p:nvPr/>
        </p:nvSpPr>
        <p:spPr>
          <a:xfrm>
            <a:off x="762000" y="2400300"/>
            <a:ext cx="17221200" cy="717119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016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/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4800" b="1" dirty="0">
              <a:solidFill>
                <a:srgbClr val="000000"/>
              </a:solidFill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685800" marR="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In Australia, mindfulness programs tailored to judges have been shown to reduce stress by 30% within the first six months of practice.</a:t>
            </a:r>
          </a:p>
          <a:p>
            <a:pPr marL="685800" marR="0" indent="-685800" algn="just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bg1"/>
              </a:solidFill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685800" marR="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A pilot program initiated by the Nigerian Bar Association in 2020, which introduced mindfulness practices to judges in Lagos, reported a 25% reduction in stress-related symptoms.</a:t>
            </a:r>
          </a:p>
          <a:p>
            <a:pPr marL="0" marR="0"/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A3FD3-52C4-BA7C-49D4-06BB2E74ED1D}"/>
              </a:ext>
            </a:extLst>
          </p:cNvPr>
          <p:cNvSpPr txBox="1"/>
          <p:nvPr/>
        </p:nvSpPr>
        <p:spPr>
          <a:xfrm>
            <a:off x="5029200" y="715506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0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Mindfulness</a:t>
            </a:r>
            <a:r>
              <a:rPr lang="en-US" sz="48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 and Meditation: </a:t>
            </a:r>
          </a:p>
        </p:txBody>
      </p:sp>
    </p:spTree>
    <p:extLst>
      <p:ext uri="{BB962C8B-B14F-4D97-AF65-F5344CB8AC3E}">
        <p14:creationId xmlns:p14="http://schemas.microsoft.com/office/powerpoint/2010/main" val="149288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C8DC07-B1C5-DEE4-022C-92FA8EFB5711}"/>
              </a:ext>
            </a:extLst>
          </p:cNvPr>
          <p:cNvSpPr txBox="1"/>
          <p:nvPr/>
        </p:nvSpPr>
        <p:spPr>
          <a:xfrm>
            <a:off x="762000" y="2950220"/>
            <a:ext cx="17221200" cy="273921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016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/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4800" dirty="0">
              <a:solidFill>
                <a:srgbClr val="000000"/>
              </a:solidFill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Establishing clear boundaries between professional and personal life is crucial to preventing burnout.</a:t>
            </a:r>
          </a:p>
          <a:p>
            <a:pPr marL="0" marR="0"/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A3FD3-52C4-BA7C-49D4-06BB2E74ED1D}"/>
              </a:ext>
            </a:extLst>
          </p:cNvPr>
          <p:cNvSpPr txBox="1"/>
          <p:nvPr/>
        </p:nvSpPr>
        <p:spPr>
          <a:xfrm>
            <a:off x="5715000" y="8001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000" b="1" dirty="0">
                <a:solidFill>
                  <a:srgbClr val="000000"/>
                </a:solidFill>
                <a:latin typeface="Open Sauce" panose="020B0604020202020204" charset="0"/>
                <a:ea typeface="Times New Roman" panose="02020603050405020304" pitchFamily="18" charset="0"/>
              </a:rPr>
              <a:t>Work Life Balance</a:t>
            </a:r>
            <a:r>
              <a:rPr lang="en-US" sz="50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CE3288-A2FE-0F9D-C1F0-14E60FDF6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200" y="5981700"/>
            <a:ext cx="7010400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C8DC07-B1C5-DEE4-022C-92FA8EFB5711}"/>
              </a:ext>
            </a:extLst>
          </p:cNvPr>
          <p:cNvSpPr txBox="1"/>
          <p:nvPr/>
        </p:nvSpPr>
        <p:spPr>
          <a:xfrm>
            <a:off x="533400" y="3086100"/>
            <a:ext cx="17221200" cy="34778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016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/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4800" b="1" dirty="0">
              <a:solidFill>
                <a:srgbClr val="000000"/>
              </a:solidFill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The Nigerian Judicial Council has advocated for reforms to reduce caseloads and encourage judges to take regular breaks to maintain mental health</a:t>
            </a:r>
            <a:r>
              <a:rPr lang="en-US" sz="48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0" marR="0"/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A3FD3-52C4-BA7C-49D4-06BB2E74ED1D}"/>
              </a:ext>
            </a:extLst>
          </p:cNvPr>
          <p:cNvSpPr txBox="1"/>
          <p:nvPr/>
        </p:nvSpPr>
        <p:spPr>
          <a:xfrm>
            <a:off x="6477000" y="1104900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000" b="1" dirty="0">
                <a:solidFill>
                  <a:srgbClr val="000000"/>
                </a:solidFill>
                <a:latin typeface="Open Sauce" panose="020B0604020202020204" charset="0"/>
                <a:ea typeface="Times New Roman" panose="02020603050405020304" pitchFamily="18" charset="0"/>
              </a:rPr>
              <a:t>Local Insight</a:t>
            </a:r>
            <a:endParaRPr lang="en-US" sz="5000" b="1" dirty="0">
              <a:solidFill>
                <a:srgbClr val="000000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0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274FE7-F736-69DF-B5C2-DD11BE8E3DEA}"/>
              </a:ext>
            </a:extLst>
          </p:cNvPr>
          <p:cNvSpPr txBox="1"/>
          <p:nvPr/>
        </p:nvSpPr>
        <p:spPr>
          <a:xfrm>
            <a:off x="609600" y="3162300"/>
            <a:ext cx="17068800" cy="547842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685800" marR="0" indent="-685800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The Nigerian Psychological Association’s 2020 report revealed that only 15% of judges in Nigeria sought counseling despite 40% showing signs of depression. </a:t>
            </a:r>
          </a:p>
          <a:p>
            <a:pPr marL="685800" marR="0" indent="-6858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bg1"/>
              </a:solidFill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685800" marR="0" indent="-685800"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There is a need to normalize mental health support within the judiciary</a:t>
            </a:r>
            <a:endParaRPr lang="en-US" sz="5000" dirty="0">
              <a:solidFill>
                <a:schemeClr val="bg1"/>
              </a:solidFill>
              <a:latin typeface="Open Sauce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39DC7-A346-7BE6-D984-0F0022813EAC}"/>
              </a:ext>
            </a:extLst>
          </p:cNvPr>
          <p:cNvSpPr txBox="1"/>
          <p:nvPr/>
        </p:nvSpPr>
        <p:spPr>
          <a:xfrm>
            <a:off x="4800600" y="1215390"/>
            <a:ext cx="92659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Counseling and Support: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448358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16400" y="-1"/>
            <a:ext cx="8499621" cy="10287001"/>
            <a:chOff x="0" y="0"/>
            <a:chExt cx="2171400" cy="2854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DDF6DE-BB96-B549-6DA8-A841B33B3FA5}"/>
              </a:ext>
            </a:extLst>
          </p:cNvPr>
          <p:cNvSpPr txBox="1"/>
          <p:nvPr/>
        </p:nvSpPr>
        <p:spPr>
          <a:xfrm flipH="1">
            <a:off x="304800" y="4067742"/>
            <a:ext cx="1676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uce" panose="020B0604020202020204" charset="0"/>
              </a:rPr>
              <a:t>The Importance of Institutional Support</a:t>
            </a:r>
          </a:p>
        </p:txBody>
      </p:sp>
    </p:spTree>
    <p:extLst>
      <p:ext uri="{BB962C8B-B14F-4D97-AF65-F5344CB8AC3E}">
        <p14:creationId xmlns:p14="http://schemas.microsoft.com/office/powerpoint/2010/main" val="748885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104900"/>
            <a:ext cx="16230600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Wellness Programs: </a:t>
            </a:r>
          </a:p>
          <a:p>
            <a:pPr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Courts can implement wellness programs, providing judges with access to fitness activities, mental health seminars, and peer support groups.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Data from the U.S.: In California, wellness programs for judicial officers reduced reported stress by 35% over two years.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450181"/>
            <a:ext cx="16230600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Caseload Management</a:t>
            </a: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</a:t>
            </a:r>
          </a:p>
          <a:p>
            <a:pPr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 structured approach to managing case backlogs can reduce the stress from overwhelming caseloads.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Data from Nigeria: The Nigerian Judiciary has seen success in Lagos state courts where caseload management reforms led to a 20% reduction in judge burnout in 2021.</a:t>
            </a:r>
          </a:p>
        </p:txBody>
      </p:sp>
    </p:spTree>
    <p:extLst>
      <p:ext uri="{BB962C8B-B14F-4D97-AF65-F5344CB8AC3E}">
        <p14:creationId xmlns:p14="http://schemas.microsoft.com/office/powerpoint/2010/main" val="28193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2778327" y="7417124"/>
            <a:ext cx="12710840" cy="1184047"/>
          </a:xfrm>
          <a:custGeom>
            <a:avLst/>
            <a:gdLst/>
            <a:ahLst/>
            <a:cxnLst/>
            <a:rect l="l" t="t" r="r" b="b"/>
            <a:pathLst>
              <a:path w="12710840" h="1184047">
                <a:moveTo>
                  <a:pt x="0" y="0"/>
                </a:moveTo>
                <a:lnTo>
                  <a:pt x="12710840" y="0"/>
                </a:lnTo>
                <a:lnTo>
                  <a:pt x="12710840" y="1184046"/>
                </a:lnTo>
                <a:lnTo>
                  <a:pt x="0" y="1184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086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491629"/>
            <a:chOff x="0" y="0"/>
            <a:chExt cx="4816593" cy="1182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82980"/>
            </a:xfrm>
            <a:custGeom>
              <a:avLst/>
              <a:gdLst/>
              <a:ahLst/>
              <a:cxnLst/>
              <a:rect l="l" t="t" r="r" b="b"/>
              <a:pathLst>
                <a:path w="4816592" h="1182980">
                  <a:moveTo>
                    <a:pt x="0" y="0"/>
                  </a:moveTo>
                  <a:lnTo>
                    <a:pt x="4816592" y="0"/>
                  </a:lnTo>
                  <a:lnTo>
                    <a:pt x="4816592" y="1182980"/>
                  </a:lnTo>
                  <a:lnTo>
                    <a:pt x="0" y="1182980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120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4491629"/>
          </a:xfrm>
          <a:custGeom>
            <a:avLst/>
            <a:gdLst/>
            <a:ahLst/>
            <a:cxnLst/>
            <a:rect l="l" t="t" r="r" b="b"/>
            <a:pathLst>
              <a:path w="18288000" h="4491629">
                <a:moveTo>
                  <a:pt x="0" y="0"/>
                </a:moveTo>
                <a:lnTo>
                  <a:pt x="18288000" y="0"/>
                </a:lnTo>
                <a:lnTo>
                  <a:pt x="18288000" y="4491629"/>
                </a:lnTo>
                <a:lnTo>
                  <a:pt x="0" y="449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t="-85634" b="-85634"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1028700" y="913056"/>
            <a:ext cx="15680277" cy="9124002"/>
            <a:chOff x="0" y="-19050"/>
            <a:chExt cx="4129785" cy="24030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9785" cy="1917975"/>
            </a:xfrm>
            <a:custGeom>
              <a:avLst/>
              <a:gdLst/>
              <a:ahLst/>
              <a:cxnLst/>
              <a:rect l="l" t="t" r="r" b="b"/>
              <a:pathLst>
                <a:path w="4129785" h="2383979">
                  <a:moveTo>
                    <a:pt x="12343" y="0"/>
                  </a:moveTo>
                  <a:lnTo>
                    <a:pt x="4117441" y="0"/>
                  </a:lnTo>
                  <a:cubicBezTo>
                    <a:pt x="4124258" y="0"/>
                    <a:pt x="4129785" y="5526"/>
                    <a:pt x="4129785" y="12343"/>
                  </a:cubicBezTo>
                  <a:lnTo>
                    <a:pt x="4129785" y="2371636"/>
                  </a:lnTo>
                  <a:cubicBezTo>
                    <a:pt x="4129785" y="2378453"/>
                    <a:pt x="4124258" y="2383979"/>
                    <a:pt x="4117441" y="2383979"/>
                  </a:cubicBezTo>
                  <a:lnTo>
                    <a:pt x="12343" y="2383979"/>
                  </a:lnTo>
                  <a:cubicBezTo>
                    <a:pt x="5526" y="2383979"/>
                    <a:pt x="0" y="2378453"/>
                    <a:pt x="0" y="2371636"/>
                  </a:cubicBezTo>
                  <a:lnTo>
                    <a:pt x="0" y="12343"/>
                  </a:lnTo>
                  <a:cubicBezTo>
                    <a:pt x="0" y="5526"/>
                    <a:pt x="5526" y="0"/>
                    <a:pt x="12343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29785" cy="240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89952" y="9258300"/>
            <a:ext cx="327444" cy="32744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393867" y="9258300"/>
            <a:ext cx="327444" cy="32744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45612" y="3473841"/>
            <a:ext cx="14176270" cy="3943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6583"/>
              </a:lnSpc>
              <a:spcBef>
                <a:spcPct val="0"/>
              </a:spcBef>
            </a:pPr>
            <a:r>
              <a:rPr lang="en-US" sz="5064" dirty="0">
                <a:solidFill>
                  <a:srgbClr val="FDFBFB"/>
                </a:solidFill>
                <a:latin typeface="Open Sauce"/>
                <a:ea typeface="Open Sauce"/>
                <a:cs typeface="Open Sauce"/>
                <a:sym typeface="Open Sauce"/>
              </a:rPr>
              <a:t>Judges are responsible for high-stakes decisions, frequently under intense pressure. This role, while critical to the justice system, can significantly affect mental health.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16400" y="-1"/>
            <a:ext cx="8499621" cy="10287001"/>
            <a:chOff x="0" y="0"/>
            <a:chExt cx="2171400" cy="2854048"/>
          </a:xfrm>
          <a:solidFill>
            <a:schemeClr val="accent6">
              <a:lumMod val="5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DDF6DE-BB96-B549-6DA8-A841B33B3FA5}"/>
              </a:ext>
            </a:extLst>
          </p:cNvPr>
          <p:cNvSpPr txBox="1"/>
          <p:nvPr/>
        </p:nvSpPr>
        <p:spPr>
          <a:xfrm flipH="1">
            <a:off x="304800" y="4067742"/>
            <a:ext cx="1676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Open Sauce" panose="020B0604020202020204" charset="0"/>
              </a:rPr>
              <a:t>Global Perspective: </a:t>
            </a:r>
          </a:p>
          <a:p>
            <a:pPr algn="ctr"/>
            <a:r>
              <a:rPr lang="en-US" sz="5000" b="1" dirty="0">
                <a:latin typeface="Open Sauce" panose="020B0604020202020204" charset="0"/>
              </a:rPr>
              <a:t>Comparing Mental Health in Judiciary Systems</a:t>
            </a:r>
          </a:p>
        </p:txBody>
      </p:sp>
    </p:spTree>
    <p:extLst>
      <p:ext uri="{BB962C8B-B14F-4D97-AF65-F5344CB8AC3E}">
        <p14:creationId xmlns:p14="http://schemas.microsoft.com/office/powerpoint/2010/main" val="38132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4300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028700" y="711517"/>
            <a:ext cx="16230600" cy="812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United States: </a:t>
            </a:r>
          </a:p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Judges in the U.S. have access to various mental health resources through the National Judicial College, including stress management workshops, peer support, and online resources. </a:t>
            </a: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This has improved job satisfaction among judicial officers.</a:t>
            </a:r>
          </a:p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4300" y="7200900"/>
            <a:ext cx="3293700" cy="3078480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295400" y="503631"/>
            <a:ext cx="16230600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South Africa: </a:t>
            </a:r>
          </a:p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South Africa’s judiciary has integrated wellness days and mental health checks for judges, with positive outcomes. </a:t>
            </a: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Judges reported fewer symptoms of depression and anxiety after participating in these programs.</a:t>
            </a:r>
          </a:p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196258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4300" y="7890269"/>
            <a:ext cx="3293700" cy="238911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295400" y="503631"/>
            <a:ext cx="16230600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</a:t>
            </a: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While Nigeria is making strides in judicial wellness, judges still need more structured mental health support. </a:t>
            </a: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Nigerian Bar Association’s mental health initiatives in 2021 represent a step in the right direction, but more consistent support is necessary.</a:t>
            </a:r>
          </a:p>
        </p:txBody>
      </p:sp>
    </p:spTree>
    <p:extLst>
      <p:ext uri="{BB962C8B-B14F-4D97-AF65-F5344CB8AC3E}">
        <p14:creationId xmlns:p14="http://schemas.microsoft.com/office/powerpoint/2010/main" val="227064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9300" y="2857410"/>
            <a:ext cx="14249400" cy="4924128"/>
            <a:chOff x="0" y="0"/>
            <a:chExt cx="2785608" cy="1542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5608" cy="1542473"/>
            </a:xfrm>
            <a:custGeom>
              <a:avLst/>
              <a:gdLst/>
              <a:ahLst/>
              <a:cxnLst/>
              <a:rect l="l" t="t" r="r" b="b"/>
              <a:pathLst>
                <a:path w="2785608" h="1542473">
                  <a:moveTo>
                    <a:pt x="39177" y="0"/>
                  </a:moveTo>
                  <a:lnTo>
                    <a:pt x="2746431" y="0"/>
                  </a:lnTo>
                  <a:cubicBezTo>
                    <a:pt x="2768068" y="0"/>
                    <a:pt x="2785608" y="17540"/>
                    <a:pt x="2785608" y="39177"/>
                  </a:cubicBezTo>
                  <a:lnTo>
                    <a:pt x="2785608" y="1503296"/>
                  </a:lnTo>
                  <a:cubicBezTo>
                    <a:pt x="2785608" y="1524933"/>
                    <a:pt x="2768068" y="1542473"/>
                    <a:pt x="2746431" y="1542473"/>
                  </a:cubicBezTo>
                  <a:lnTo>
                    <a:pt x="39177" y="1542473"/>
                  </a:lnTo>
                  <a:cubicBezTo>
                    <a:pt x="17540" y="1542473"/>
                    <a:pt x="0" y="1524933"/>
                    <a:pt x="0" y="1503296"/>
                  </a:cubicBezTo>
                  <a:lnTo>
                    <a:pt x="0" y="39177"/>
                  </a:lnTo>
                  <a:cubicBezTo>
                    <a:pt x="0" y="17540"/>
                    <a:pt x="17540" y="0"/>
                    <a:pt x="3917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5608" cy="158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B1527F8-8C24-FB62-A9C5-2F55E914973D}"/>
              </a:ext>
            </a:extLst>
          </p:cNvPr>
          <p:cNvSpPr txBox="1"/>
          <p:nvPr/>
        </p:nvSpPr>
        <p:spPr>
          <a:xfrm>
            <a:off x="3733800" y="4712613"/>
            <a:ext cx="1226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Open Sauce" panose="020B0604020202020204" charset="0"/>
              </a:rPr>
              <a:t>Creating a Mental Health Action Plan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0500"/>
            <a:ext cx="18288000" cy="10287000"/>
            <a:chOff x="0" y="0"/>
            <a:chExt cx="2785608" cy="1542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5608" cy="1542473"/>
            </a:xfrm>
            <a:custGeom>
              <a:avLst/>
              <a:gdLst/>
              <a:ahLst/>
              <a:cxnLst/>
              <a:rect l="l" t="t" r="r" b="b"/>
              <a:pathLst>
                <a:path w="2785608" h="1542473">
                  <a:moveTo>
                    <a:pt x="39177" y="0"/>
                  </a:moveTo>
                  <a:lnTo>
                    <a:pt x="2746431" y="0"/>
                  </a:lnTo>
                  <a:cubicBezTo>
                    <a:pt x="2768068" y="0"/>
                    <a:pt x="2785608" y="17540"/>
                    <a:pt x="2785608" y="39177"/>
                  </a:cubicBezTo>
                  <a:lnTo>
                    <a:pt x="2785608" y="1503296"/>
                  </a:lnTo>
                  <a:cubicBezTo>
                    <a:pt x="2785608" y="1524933"/>
                    <a:pt x="2768068" y="1542473"/>
                    <a:pt x="2746431" y="1542473"/>
                  </a:cubicBezTo>
                  <a:lnTo>
                    <a:pt x="39177" y="1542473"/>
                  </a:lnTo>
                  <a:cubicBezTo>
                    <a:pt x="17540" y="1542473"/>
                    <a:pt x="0" y="1524933"/>
                    <a:pt x="0" y="1503296"/>
                  </a:cubicBezTo>
                  <a:lnTo>
                    <a:pt x="0" y="39177"/>
                  </a:lnTo>
                  <a:cubicBezTo>
                    <a:pt x="0" y="17540"/>
                    <a:pt x="17540" y="0"/>
                    <a:pt x="3917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5608" cy="158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0B7ACC-BA8F-8C5F-453C-568816DE512F}"/>
              </a:ext>
            </a:extLst>
          </p:cNvPr>
          <p:cNvSpPr txBox="1"/>
          <p:nvPr/>
        </p:nvSpPr>
        <p:spPr>
          <a:xfrm>
            <a:off x="838200" y="1638300"/>
            <a:ext cx="1676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Promote Mental Health Awareness</a:t>
            </a:r>
          </a:p>
          <a:p>
            <a:pPr marL="342900" marR="0" indent="-3429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342900" marR="0" indent="-342900"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Provide Stress Management, Resilience Building and Mindfulness Technique Training</a:t>
            </a:r>
          </a:p>
          <a:p>
            <a:pPr marL="342900" marR="0" indent="-3429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342900" marR="0" indent="-342900"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Peer Support Networks</a:t>
            </a:r>
          </a:p>
          <a:p>
            <a:pPr marL="342900" marR="0" indent="-3429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  <a:p>
            <a:pPr marL="342900" marR="0" indent="-342900"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chemeClr val="bg1"/>
                </a:solidFill>
                <a:effectLst/>
                <a:latin typeface="Open Sauce" panose="020B0604020202020204" charset="0"/>
                <a:ea typeface="Times New Roman" panose="02020603050405020304" pitchFamily="18" charset="0"/>
              </a:rPr>
              <a:t>Access to Professional Help</a:t>
            </a:r>
            <a:endParaRPr lang="en-US" sz="5000" dirty="0">
              <a:solidFill>
                <a:schemeClr val="bg1"/>
              </a:solidFill>
              <a:effectLst/>
              <a:latin typeface="Open Sauce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5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1589" y="8007246"/>
            <a:ext cx="4201427" cy="420142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8494" y="-2100713"/>
            <a:ext cx="4201427" cy="42014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5233" y="9258300"/>
            <a:ext cx="1614906" cy="16149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57967" y="794445"/>
            <a:ext cx="16230600" cy="9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Key Takeaways: </a:t>
            </a:r>
          </a:p>
          <a:p>
            <a:pPr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Mental health is as essential as physical health for judges to maintain clarity and make sound decisions. </a:t>
            </a:r>
          </a:p>
          <a:p>
            <a:pPr marL="685800" indent="-685800" algn="ctr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5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 algn="ctr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5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By implementing healthy living habits and mental health strategies, Nigerian judges can protect their well-being and perform their duties effectively.</a:t>
            </a:r>
          </a:p>
          <a:p>
            <a:pPr algn="ctr"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23E941-0B8A-85F4-DC5C-50B94339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33" y="794445"/>
            <a:ext cx="17002767" cy="70158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811589" y="8007246"/>
            <a:ext cx="4201427" cy="420142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8494" y="-2100713"/>
            <a:ext cx="4201427" cy="42014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5233" y="9258300"/>
            <a:ext cx="1614906" cy="16149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5800" y="794445"/>
            <a:ext cx="17002767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Final Thought: </a:t>
            </a:r>
          </a:p>
          <a:p>
            <a:pPr algn="ctr">
              <a:spcBef>
                <a:spcPct val="0"/>
              </a:spcBef>
            </a:pPr>
            <a:endParaRPr lang="en-US" sz="5000" b="1" dirty="0">
              <a:solidFill>
                <a:schemeClr val="bg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spcBef>
                <a:spcPct val="0"/>
              </a:spcBef>
            </a:pPr>
            <a:r>
              <a:rPr lang="en-US" sz="5000" dirty="0">
                <a:solidFill>
                  <a:schemeClr val="bg1"/>
                </a:solidFill>
                <a:latin typeface="Open Sauce"/>
                <a:ea typeface="Open Sauce"/>
                <a:cs typeface="Open Sauce"/>
                <a:sym typeface="Open Sauce"/>
              </a:rPr>
              <a:t>Institutions play a crucial role in providing the necessary support systems, from caseload management to mental health resources, to ensure that judges thrive both in and out of court.</a:t>
            </a:r>
          </a:p>
        </p:txBody>
      </p:sp>
    </p:spTree>
    <p:extLst>
      <p:ext uri="{BB962C8B-B14F-4D97-AF65-F5344CB8AC3E}">
        <p14:creationId xmlns:p14="http://schemas.microsoft.com/office/powerpoint/2010/main" val="1873632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1589" y="8007246"/>
            <a:ext cx="4201427" cy="420142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8494" y="-2100713"/>
            <a:ext cx="4201427" cy="42014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5233" y="9258300"/>
            <a:ext cx="1614906" cy="16149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6814" y="342900"/>
            <a:ext cx="16856786" cy="9417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References</a:t>
            </a:r>
          </a:p>
          <a:p>
            <a:pPr algn="ctr">
              <a:spcBef>
                <a:spcPct val="0"/>
              </a:spcBef>
            </a:pPr>
            <a:endParaRPr lang="en-US" sz="6600" b="1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WHO definition of mental health.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Psychological Association (NPA), 2020 survey.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Bar Association (NBA), 2021 wellness report.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Institute of Social and Economic Research (NISER), 2020 study.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Medical Association (NMA), 2020 data.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National Judicial College, U.S., 2020 report.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Association of Dietitians, 2021 report.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California Judicial Wellness Program, U.S., 2020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74424" y="2397553"/>
            <a:ext cx="14407129" cy="4924128"/>
            <a:chOff x="0" y="0"/>
            <a:chExt cx="2785608" cy="1542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5608" cy="1542473"/>
            </a:xfrm>
            <a:custGeom>
              <a:avLst/>
              <a:gdLst/>
              <a:ahLst/>
              <a:cxnLst/>
              <a:rect l="l" t="t" r="r" b="b"/>
              <a:pathLst>
                <a:path w="2785608" h="1542473">
                  <a:moveTo>
                    <a:pt x="39177" y="0"/>
                  </a:moveTo>
                  <a:lnTo>
                    <a:pt x="2746431" y="0"/>
                  </a:lnTo>
                  <a:cubicBezTo>
                    <a:pt x="2768068" y="0"/>
                    <a:pt x="2785608" y="17540"/>
                    <a:pt x="2785608" y="39177"/>
                  </a:cubicBezTo>
                  <a:lnTo>
                    <a:pt x="2785608" y="1503296"/>
                  </a:lnTo>
                  <a:cubicBezTo>
                    <a:pt x="2785608" y="1524933"/>
                    <a:pt x="2768068" y="1542473"/>
                    <a:pt x="2746431" y="1542473"/>
                  </a:cubicBezTo>
                  <a:lnTo>
                    <a:pt x="39177" y="1542473"/>
                  </a:lnTo>
                  <a:cubicBezTo>
                    <a:pt x="17540" y="1542473"/>
                    <a:pt x="0" y="1524933"/>
                    <a:pt x="0" y="1503296"/>
                  </a:cubicBezTo>
                  <a:lnTo>
                    <a:pt x="0" y="39177"/>
                  </a:lnTo>
                  <a:cubicBezTo>
                    <a:pt x="0" y="17540"/>
                    <a:pt x="17540" y="0"/>
                    <a:pt x="3917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5608" cy="158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6447" y="2121103"/>
            <a:ext cx="6083085" cy="6083085"/>
          </a:xfrm>
          <a:custGeom>
            <a:avLst/>
            <a:gdLst/>
            <a:ahLst/>
            <a:cxnLst/>
            <a:rect l="l" t="t" r="r" b="b"/>
            <a:pathLst>
              <a:path w="6083085" h="6083085">
                <a:moveTo>
                  <a:pt x="0" y="0"/>
                </a:moveTo>
                <a:lnTo>
                  <a:pt x="6083085" y="0"/>
                </a:lnTo>
                <a:lnTo>
                  <a:pt x="6083085" y="6083086"/>
                </a:lnTo>
                <a:lnTo>
                  <a:pt x="0" y="6083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7197737" y="4532216"/>
            <a:ext cx="42696" cy="2482460"/>
            <a:chOff x="0" y="0"/>
            <a:chExt cx="13374" cy="777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74" cy="777626"/>
            </a:xfrm>
            <a:custGeom>
              <a:avLst/>
              <a:gdLst/>
              <a:ahLst/>
              <a:cxnLst/>
              <a:rect l="l" t="t" r="r" b="b"/>
              <a:pathLst>
                <a:path w="13374" h="777626">
                  <a:moveTo>
                    <a:pt x="0" y="0"/>
                  </a:moveTo>
                  <a:lnTo>
                    <a:pt x="13374" y="0"/>
                  </a:lnTo>
                  <a:lnTo>
                    <a:pt x="13374" y="777626"/>
                  </a:lnTo>
                  <a:lnTo>
                    <a:pt x="0" y="777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74" cy="815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38726" y="5951667"/>
            <a:ext cx="3857414" cy="59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5"/>
              </a:lnSpc>
            </a:pPr>
            <a:endParaRPr lang="en-US" sz="1746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45"/>
              </a:lnSpc>
            </a:pPr>
            <a:endParaRPr lang="en-US" sz="1746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25171" y="6918270"/>
            <a:ext cx="7491878" cy="39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45"/>
              </a:lnSpc>
            </a:pPr>
            <a:r>
              <a:rPr lang="en-US" sz="54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drcudjoe@gmail.com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38726" y="6365522"/>
            <a:ext cx="3390341" cy="59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5"/>
              </a:lnSpc>
            </a:pPr>
            <a:endParaRPr lang="en-US" sz="1746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45"/>
              </a:lnSpc>
            </a:pPr>
            <a:endParaRPr lang="en-US" sz="1746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68214" y="6072650"/>
            <a:ext cx="8471181" cy="39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45"/>
              </a:lnSpc>
            </a:pPr>
            <a:r>
              <a:rPr lang="en-US" sz="54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+234 802 3095411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63859" y="5169413"/>
            <a:ext cx="8247730" cy="55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8"/>
              </a:lnSpc>
            </a:pPr>
            <a:r>
              <a:rPr lang="en-US" sz="540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DR. CHARLES CUDJOE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29835" y="2666632"/>
            <a:ext cx="700112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116"/>
              </a:lnSpc>
              <a:spcBef>
                <a:spcPct val="0"/>
              </a:spcBef>
            </a:pPr>
            <a:r>
              <a:rPr lang="en-US" sz="6600" b="1" spc="477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61980" y="3744973"/>
            <a:ext cx="1126832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5400" spc="-52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For listening to this presentation</a:t>
            </a:r>
          </a:p>
          <a:p>
            <a:pPr marL="0" lvl="0" indent="0" algn="l">
              <a:spcBef>
                <a:spcPct val="0"/>
              </a:spcBef>
            </a:pPr>
            <a:endParaRPr lang="en-US" sz="5400" spc="-52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5811589" y="8007246"/>
            <a:ext cx="4201427" cy="420142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868494" y="-2100713"/>
            <a:ext cx="4201427" cy="420142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575233" y="9258300"/>
            <a:ext cx="1614906" cy="16149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7397" y="-187381"/>
            <a:ext cx="8956821" cy="11772679"/>
            <a:chOff x="0" y="0"/>
            <a:chExt cx="2171400" cy="2854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27072" y="4895589"/>
            <a:ext cx="8785647" cy="803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44"/>
              </a:lnSpc>
              <a:spcBef>
                <a:spcPct val="0"/>
              </a:spcBef>
            </a:pPr>
            <a:r>
              <a:rPr lang="en-US" sz="4746" b="1" spc="-94" dirty="0">
                <a:solidFill>
                  <a:srgbClr val="19191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Scope of the Presentation: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1257" y="8827992"/>
            <a:ext cx="2911537" cy="236703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95600" y="9179119"/>
            <a:ext cx="152400" cy="19635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35400" y="-887320"/>
            <a:ext cx="2258894" cy="273794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8307532" y="7032444"/>
            <a:ext cx="1228028" cy="1226514"/>
            <a:chOff x="0" y="0"/>
            <a:chExt cx="323431" cy="3230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84512" y="2227465"/>
            <a:ext cx="17518975" cy="578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6392" lvl="1" indent="-543196" algn="ctr">
              <a:lnSpc>
                <a:spcPts val="6541"/>
              </a:lnSpc>
              <a:buFont typeface="Arial"/>
              <a:buChar char="•"/>
            </a:pPr>
            <a:r>
              <a:rPr lang="en-US" sz="503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This presentation will explore mental health issues specific to the judiciary, particularly in Nigeria, while highlighting strategies for promoting healthy living.</a:t>
            </a:r>
          </a:p>
          <a:p>
            <a:pPr algn="ctr">
              <a:lnSpc>
                <a:spcPts val="6541"/>
              </a:lnSpc>
            </a:pPr>
            <a:endParaRPr lang="en-US" sz="5031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6541"/>
              </a:lnSpc>
            </a:pPr>
            <a:endParaRPr lang="en-US" sz="5031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1086392" lvl="1" indent="-543196" algn="l">
              <a:lnSpc>
                <a:spcPts val="6541"/>
              </a:lnSpc>
              <a:buFont typeface="Arial"/>
              <a:buChar char="•"/>
            </a:pPr>
            <a:r>
              <a:rPr lang="en-US" sz="503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We will also reference global data for a broader perspective.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7397" y="-187381"/>
            <a:ext cx="8956821" cy="11772679"/>
            <a:chOff x="0" y="0"/>
            <a:chExt cx="2171400" cy="2854048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1241" y="4322715"/>
            <a:ext cx="15586156" cy="164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4"/>
              </a:lnSpc>
            </a:pPr>
            <a:r>
              <a:rPr lang="en-US" sz="4746" b="1" spc="-94" dirty="0">
                <a:solidFill>
                  <a:srgbClr val="19191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Understanding Mental Health in a Judicial Context</a:t>
            </a:r>
          </a:p>
          <a:p>
            <a:pPr marL="0" lvl="0" indent="0" algn="ctr">
              <a:lnSpc>
                <a:spcPts val="6644"/>
              </a:lnSpc>
              <a:spcBef>
                <a:spcPct val="0"/>
              </a:spcBef>
            </a:pPr>
            <a:r>
              <a:rPr lang="en-US" sz="4746" b="1" spc="-94" dirty="0">
                <a:solidFill>
                  <a:srgbClr val="19191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5433" y="8772842"/>
            <a:ext cx="5578401" cy="55784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38219" y="9834528"/>
            <a:ext cx="452472" cy="4524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17929" y="-2533783"/>
            <a:ext cx="5002094" cy="50020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8307532" y="7032444"/>
            <a:ext cx="1228028" cy="1226514"/>
            <a:chOff x="0" y="0"/>
            <a:chExt cx="323431" cy="3230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75748" y="3060242"/>
            <a:ext cx="17504879" cy="489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ctr">
              <a:lnSpc>
                <a:spcPts val="64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According to the WHO, mental health is "a state of well-being in which an individual realizes their own potential, can cope with the normal stresses of life, can work productively, and can contribute to their community."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335352" y="67355"/>
            <a:ext cx="6952648" cy="3621637"/>
          </a:xfrm>
          <a:custGeom>
            <a:avLst/>
            <a:gdLst/>
            <a:ahLst/>
            <a:cxnLst/>
            <a:rect l="l" t="t" r="r" b="b"/>
            <a:pathLst>
              <a:path w="6952648" h="3621637">
                <a:moveTo>
                  <a:pt x="0" y="0"/>
                </a:moveTo>
                <a:lnTo>
                  <a:pt x="6952648" y="0"/>
                </a:lnTo>
                <a:lnTo>
                  <a:pt x="6952648" y="3621637"/>
                </a:lnTo>
                <a:lnTo>
                  <a:pt x="0" y="3621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64191" y="1452723"/>
            <a:ext cx="7516862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 is Mental Health?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11190" y="9258300"/>
            <a:ext cx="452472" cy="45247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5433" y="8772842"/>
            <a:ext cx="5578401" cy="55784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63662" y="9834528"/>
            <a:ext cx="452472" cy="4524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86953" y="-2390951"/>
            <a:ext cx="5002094" cy="50020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8307532" y="7032444"/>
            <a:ext cx="1228028" cy="1226514"/>
            <a:chOff x="0" y="0"/>
            <a:chExt cx="323431" cy="3230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11190" y="9258300"/>
            <a:ext cx="452472" cy="45247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object 2">
            <a:extLst>
              <a:ext uri="{FF2B5EF4-FFF2-40B4-BE49-F238E27FC236}">
                <a16:creationId xmlns:a16="http://schemas.microsoft.com/office/drawing/2014/main" id="{E073AE84-B89A-3F40-17AE-9927BA5679AB}"/>
              </a:ext>
            </a:extLst>
          </p:cNvPr>
          <p:cNvGrpSpPr/>
          <p:nvPr/>
        </p:nvGrpSpPr>
        <p:grpSpPr>
          <a:xfrm>
            <a:off x="1963662" y="1129594"/>
            <a:ext cx="13257068" cy="7716019"/>
            <a:chOff x="0" y="236218"/>
            <a:chExt cx="9144000" cy="6510655"/>
          </a:xfrm>
        </p:grpSpPr>
        <p:sp>
          <p:nvSpPr>
            <p:cNvPr id="29" name="object 3">
              <a:extLst>
                <a:ext uri="{FF2B5EF4-FFF2-40B4-BE49-F238E27FC236}">
                  <a16:creationId xmlns:a16="http://schemas.microsoft.com/office/drawing/2014/main" id="{AE156BA6-347F-93AD-68CD-437FCB34D24A}"/>
                </a:ext>
              </a:extLst>
            </p:cNvPr>
            <p:cNvSpPr/>
            <p:nvPr/>
          </p:nvSpPr>
          <p:spPr>
            <a:xfrm>
              <a:off x="347471" y="2511551"/>
              <a:ext cx="4312920" cy="4230370"/>
            </a:xfrm>
            <a:custGeom>
              <a:avLst/>
              <a:gdLst/>
              <a:ahLst/>
              <a:cxnLst/>
              <a:rect l="l" t="t" r="r" b="b"/>
              <a:pathLst>
                <a:path w="4312920" h="4230370">
                  <a:moveTo>
                    <a:pt x="0" y="0"/>
                  </a:moveTo>
                  <a:lnTo>
                    <a:pt x="718743" y="0"/>
                  </a:lnTo>
                  <a:lnTo>
                    <a:pt x="1796796" y="0"/>
                  </a:lnTo>
                  <a:lnTo>
                    <a:pt x="4312412" y="0"/>
                  </a:lnTo>
                  <a:lnTo>
                    <a:pt x="4312412" y="2284476"/>
                  </a:lnTo>
                  <a:lnTo>
                    <a:pt x="4312412" y="3263455"/>
                  </a:lnTo>
                  <a:lnTo>
                    <a:pt x="4312412" y="3916146"/>
                  </a:lnTo>
                  <a:lnTo>
                    <a:pt x="1796796" y="3916146"/>
                  </a:lnTo>
                  <a:lnTo>
                    <a:pt x="1272286" y="4230104"/>
                  </a:lnTo>
                  <a:lnTo>
                    <a:pt x="718743" y="3916146"/>
                  </a:lnTo>
                  <a:lnTo>
                    <a:pt x="0" y="3916146"/>
                  </a:lnTo>
                  <a:lnTo>
                    <a:pt x="0" y="3263455"/>
                  </a:lnTo>
                  <a:lnTo>
                    <a:pt x="0" y="2284476"/>
                  </a:lnTo>
                  <a:lnTo>
                    <a:pt x="0" y="0"/>
                  </a:lnTo>
                  <a:close/>
                </a:path>
              </a:pathLst>
            </a:custGeom>
            <a:ln w="9523">
              <a:solidFill>
                <a:srgbClr val="85D1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">
              <a:extLst>
                <a:ext uri="{FF2B5EF4-FFF2-40B4-BE49-F238E27FC236}">
                  <a16:creationId xmlns:a16="http://schemas.microsoft.com/office/drawing/2014/main" id="{28D0113C-1770-8534-6EEF-D80CFE6572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236218"/>
              <a:ext cx="9143999" cy="65059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5433" y="8772842"/>
            <a:ext cx="5578401" cy="55784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63662" y="9834528"/>
            <a:ext cx="452472" cy="4524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17929" y="-2533783"/>
            <a:ext cx="5002094" cy="50020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9028187" y="3444554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307532" y="1878174"/>
            <a:ext cx="1228028" cy="1226514"/>
            <a:chOff x="0" y="0"/>
            <a:chExt cx="323431" cy="323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9028187" y="5940727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7"/>
                </a:lnTo>
                <a:lnTo>
                  <a:pt x="0" y="38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307532" y="4374347"/>
            <a:ext cx="1228028" cy="1226514"/>
            <a:chOff x="0" y="0"/>
            <a:chExt cx="323431" cy="3230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8307532" y="7032444"/>
            <a:ext cx="1228028" cy="1226514"/>
            <a:chOff x="0" y="0"/>
            <a:chExt cx="323431" cy="3230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7049" y="594360"/>
            <a:ext cx="9245245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Why is it Critical for Judges?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511190" y="9258300"/>
            <a:ext cx="452472" cy="45247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92D05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-222454" y="2400300"/>
            <a:ext cx="18288000" cy="653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84" lvl="1" indent="-539742" algn="l">
              <a:lnSpc>
                <a:spcPts val="6499"/>
              </a:lnSpc>
              <a:buFont typeface="Arial"/>
              <a:buChar char="•"/>
            </a:pPr>
            <a:r>
              <a:rPr lang="en-US" sz="49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Judicial work requires significant cognitive engagement, often in emotionally charged cases, from family law disputes to capital punishment trials. </a:t>
            </a:r>
          </a:p>
          <a:p>
            <a:pPr algn="ctr">
              <a:lnSpc>
                <a:spcPts val="6499"/>
              </a:lnSpc>
              <a:spcBef>
                <a:spcPct val="0"/>
              </a:spcBef>
            </a:pPr>
            <a:endParaRPr lang="en-US" sz="499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1079484" lvl="1" indent="-539742" algn="l">
              <a:lnSpc>
                <a:spcPts val="6499"/>
              </a:lnSpc>
              <a:buFont typeface="Arial"/>
              <a:buChar char="•"/>
            </a:pPr>
            <a:r>
              <a:rPr lang="en-US" sz="49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Nigerian judges frequently preside over cases involving serious crimes, including corruption and terrorism, which adds substantial emotional and cognitive pressure.</a:t>
            </a:r>
          </a:p>
        </p:txBody>
      </p:sp>
    </p:spTree>
    <p:extLst>
      <p:ext uri="{BB962C8B-B14F-4D97-AF65-F5344CB8AC3E}">
        <p14:creationId xmlns:p14="http://schemas.microsoft.com/office/powerpoint/2010/main" val="75610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1152</Words>
  <Application>Microsoft Office PowerPoint</Application>
  <PresentationFormat>Custom</PresentationFormat>
  <Paragraphs>155</Paragraphs>
  <Slides>39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TO PREVENT BURNOUT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Presentation.docx - Presentation</dc:title>
  <dc:creator>Home</dc:creator>
  <cp:lastModifiedBy>Hussaina Abdullahi</cp:lastModifiedBy>
  <cp:revision>14</cp:revision>
  <dcterms:created xsi:type="dcterms:W3CDTF">2006-08-16T00:00:00Z</dcterms:created>
  <dcterms:modified xsi:type="dcterms:W3CDTF">2024-09-22T22:36:46Z</dcterms:modified>
  <dc:identifier>DAGRfZ9-HHc</dc:identifier>
</cp:coreProperties>
</file>