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46"/>
  </p:notesMasterIdLst>
  <p:sldIdLst>
    <p:sldId id="256" r:id="rId3"/>
    <p:sldId id="257" r:id="rId4"/>
    <p:sldId id="258" r:id="rId5"/>
    <p:sldId id="259" r:id="rId6"/>
    <p:sldId id="260" r:id="rId7"/>
    <p:sldId id="299" r:id="rId8"/>
    <p:sldId id="261" r:id="rId9"/>
    <p:sldId id="265" r:id="rId10"/>
    <p:sldId id="300" r:id="rId11"/>
    <p:sldId id="301" r:id="rId12"/>
    <p:sldId id="302" r:id="rId13"/>
    <p:sldId id="303" r:id="rId14"/>
    <p:sldId id="304" r:id="rId15"/>
    <p:sldId id="306" r:id="rId16"/>
    <p:sldId id="307" r:id="rId17"/>
    <p:sldId id="308" r:id="rId18"/>
    <p:sldId id="309" r:id="rId19"/>
    <p:sldId id="316" r:id="rId20"/>
    <p:sldId id="317" r:id="rId21"/>
    <p:sldId id="314" r:id="rId22"/>
    <p:sldId id="310" r:id="rId23"/>
    <p:sldId id="311" r:id="rId24"/>
    <p:sldId id="312" r:id="rId25"/>
    <p:sldId id="313" r:id="rId26"/>
    <p:sldId id="305" r:id="rId27"/>
    <p:sldId id="286" r:id="rId28"/>
    <p:sldId id="268" r:id="rId29"/>
    <p:sldId id="269" r:id="rId30"/>
    <p:sldId id="270" r:id="rId31"/>
    <p:sldId id="271" r:id="rId32"/>
    <p:sldId id="287" r:id="rId33"/>
    <p:sldId id="289" r:id="rId34"/>
    <p:sldId id="297" r:id="rId35"/>
    <p:sldId id="285" r:id="rId36"/>
    <p:sldId id="290" r:id="rId37"/>
    <p:sldId id="291" r:id="rId38"/>
    <p:sldId id="292" r:id="rId39"/>
    <p:sldId id="288" r:id="rId40"/>
    <p:sldId id="278" r:id="rId41"/>
    <p:sldId id="318" r:id="rId42"/>
    <p:sldId id="293" r:id="rId43"/>
    <p:sldId id="263" r:id="rId44"/>
    <p:sldId id="294"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90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9" Type="http://schemas.openxmlformats.org/officeDocument/2006/relationships/tableStyles" Target="tableStyles.xml"/><Relationship Id="rId48" Type="http://schemas.openxmlformats.org/officeDocument/2006/relationships/viewProps" Target="viewProps.xml"/><Relationship Id="rId47" Type="http://schemas.openxmlformats.org/officeDocument/2006/relationships/presProps" Target="presProps.xml"/><Relationship Id="rId46" Type="http://schemas.openxmlformats.org/officeDocument/2006/relationships/notesMaster" Target="notesMasters/notesMaster1.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E6CC4F-F959-4E8B-9A32-48380786AE2E}" type="datetimeFigureOut">
              <a:rPr lang="en-GB" smtClean="0"/>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07B059-EC3B-4DB7-96CE-2AFBCE81A4B7}" type="slidenum">
              <a:rPr lang="en-GB" smtClean="0"/>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5" name="Rectangle 8"/>
            <p:cNvSpPr>
              <a:spLocks noChangeArrowheads="1"/>
            </p:cNvSpPr>
            <p:nvPr/>
          </p:nvSpPr>
          <p:spPr bwMode="auto">
            <a:xfrm>
              <a:off x="414338" y="9525"/>
              <a:ext cx="28575" cy="4481513"/>
            </a:xfrm>
            <a:prstGeom prst="rect">
              <a:avLst/>
            </a:prstGeom>
            <a:grpFill/>
            <a:ln>
              <a:noFill/>
            </a:ln>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40" name="Rectangle 33"/>
            <p:cNvSpPr>
              <a:spLocks noChangeArrowheads="1"/>
            </p:cNvSpPr>
            <p:nvPr/>
          </p:nvSpPr>
          <p:spPr bwMode="auto">
            <a:xfrm>
              <a:off x="642938" y="6610350"/>
              <a:ext cx="23813" cy="242888"/>
            </a:xfrm>
            <a:prstGeom prst="rect">
              <a:avLst/>
            </a:prstGeom>
            <a:grpFill/>
            <a:ln>
              <a:noFill/>
            </a:ln>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p:spPr>
        </p:sp>
        <p:sp>
          <p:nvSpPr>
            <p:cNvPr id="52" name="Rectangle 45"/>
            <p:cNvSpPr>
              <a:spLocks noChangeArrowheads="1"/>
            </p:cNvSpPr>
            <p:nvPr/>
          </p:nvSpPr>
          <p:spPr bwMode="auto">
            <a:xfrm>
              <a:off x="1228725" y="4662488"/>
              <a:ext cx="23813" cy="2181225"/>
            </a:xfrm>
            <a:prstGeom prst="rect">
              <a:avLst/>
            </a:prstGeom>
            <a:grpFill/>
            <a:ln>
              <a:noFill/>
            </a:ln>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AA61F174-7D41-4BF3-A9EF-E8C5CCD7B583}" type="datetime1">
              <a:rPr lang="en-GB" smtClean="0"/>
            </a:fld>
            <a:endParaRPr lang="en-GB"/>
          </a:p>
        </p:txBody>
      </p:sp>
      <p:sp>
        <p:nvSpPr>
          <p:cNvPr id="5" name="Footer Placeholder 4"/>
          <p:cNvSpPr>
            <a:spLocks noGrp="1"/>
          </p:cNvSpPr>
          <p:nvPr>
            <p:ph type="ftr" sz="quarter" idx="11"/>
          </p:nvPr>
        </p:nvSpPr>
        <p:spPr>
          <a:xfrm>
            <a:off x="1876424" y="5410201"/>
            <a:ext cx="5124886" cy="365125"/>
          </a:xfrm>
        </p:spPr>
        <p:txBody>
          <a:bodyPr/>
          <a:lstStyle/>
          <a:p>
            <a:endParaRPr lang="en-GB"/>
          </a:p>
        </p:txBody>
      </p:sp>
      <p:sp>
        <p:nvSpPr>
          <p:cNvPr id="6" name="Slide Number Placeholder 5"/>
          <p:cNvSpPr>
            <a:spLocks noGrp="1"/>
          </p:cNvSpPr>
          <p:nvPr>
            <p:ph type="sldNum" sz="quarter" idx="12"/>
          </p:nvPr>
        </p:nvSpPr>
        <p:spPr>
          <a:xfrm>
            <a:off x="9896911" y="5410199"/>
            <a:ext cx="771089" cy="365125"/>
          </a:xfrm>
        </p:spPr>
        <p:txBody>
          <a:bodyPr/>
          <a:lstStyle/>
          <a:p>
            <a:fld id="{C26A1F7E-A205-41A9-89DF-980C6F12ADCA}" type="slidenum">
              <a:rPr lang="en-GB" smtClean="0"/>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40B475C7-5A63-4B6B-9559-EE3A3685EF94}" type="datetime1">
              <a:rPr lang="en-GB" smtClean="0"/>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AD5B23F1-2650-44E2-9785-57424155475D}" type="datetime1">
              <a:rPr lang="en-GB" smtClean="0"/>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2A43718B-6BEC-4BAE-8DCA-8AA0600F6AD8}" type="datetime1">
              <a:rPr lang="en-GB" smtClean="0"/>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6A1F7E-A205-41A9-89DF-980C6F12ADCA}" type="slidenum">
              <a:rPr lang="en-GB" smtClean="0"/>
            </a:fld>
            <a:endParaRPr lang="en-GB"/>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panose="020B0603020202020204"/>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endParaRPr lang="en-US" sz="8000" dirty="0">
              <a:solidFill>
                <a:schemeClr val="tx1"/>
              </a:solidFill>
              <a:effectLst/>
            </a:endParaRP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panose="020B0603020202020204"/>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endParaRPr lang="en-US" sz="8000" dirty="0">
              <a:solidFill>
                <a:schemeClr val="tx1"/>
              </a:solidFill>
              <a:effectLst/>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8E206E6D-25E0-44D9-B774-88F8902D90B1}" type="datetime1">
              <a:rPr lang="en-GB" smtClean="0"/>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3" name="Date Placeholder 2"/>
          <p:cNvSpPr>
            <a:spLocks noGrp="1"/>
          </p:cNvSpPr>
          <p:nvPr>
            <p:ph type="dt" sz="half" idx="10"/>
          </p:nvPr>
        </p:nvSpPr>
        <p:spPr/>
        <p:txBody>
          <a:bodyPr/>
          <a:lstStyle/>
          <a:p>
            <a:fld id="{5766CB7C-B8DA-48B3-8EE8-A9503B989767}" type="datetime1">
              <a:rPr lang="en-GB" smtClean="0"/>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3" name="Date Placeholder 2"/>
          <p:cNvSpPr>
            <a:spLocks noGrp="1"/>
          </p:cNvSpPr>
          <p:nvPr>
            <p:ph type="dt" sz="half" idx="10"/>
          </p:nvPr>
        </p:nvSpPr>
        <p:spPr/>
        <p:txBody>
          <a:bodyPr/>
          <a:lstStyle/>
          <a:p>
            <a:fld id="{B17F7F37-299F-40B3-AD93-17BCB8C2D422}" type="datetime1">
              <a:rPr lang="en-GB" smtClean="0"/>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55BAFF99-CDEB-432F-B642-26DB79249FA5}" type="datetime1">
              <a:rPr lang="en-GB" smtClean="0"/>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12AE0ABA-750E-4C15-BB49-088AB78B0B9F}" type="datetime1">
              <a:rPr lang="en-GB" smtClean="0"/>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997D272D-87C0-4F80-BEBD-FDE35142E0D6}" type="datetime1">
              <a:rPr lang="en-GB" smtClean="0"/>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1C3EEF6B-4107-4B9D-82EE-B89C70FA0214}" type="datetime1">
              <a:rPr lang="en-GB" smtClean="0"/>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Date Placeholder 4"/>
          <p:cNvSpPr>
            <a:spLocks noGrp="1"/>
          </p:cNvSpPr>
          <p:nvPr>
            <p:ph type="dt" sz="half" idx="10"/>
          </p:nvPr>
        </p:nvSpPr>
        <p:spPr/>
        <p:txBody>
          <a:bodyPr/>
          <a:lstStyle/>
          <a:p>
            <a:fld id="{94C38EA1-E7D1-43DD-AE79-9F63057C44D3}" type="datetime1">
              <a:rPr lang="en-GB" smtClean="0"/>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7" name="Date Placeholder 6"/>
          <p:cNvSpPr>
            <a:spLocks noGrp="1"/>
          </p:cNvSpPr>
          <p:nvPr>
            <p:ph type="dt" sz="half" idx="10"/>
          </p:nvPr>
        </p:nvSpPr>
        <p:spPr/>
        <p:txBody>
          <a:bodyPr/>
          <a:lstStyle/>
          <a:p>
            <a:fld id="{1B229DE6-0897-4EB8-AEBC-926B248AB6B6}" type="datetime1">
              <a:rPr lang="en-GB" smtClean="0"/>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28B1ECE-7F5A-4F59-8115-8B3C4DA01CEB}" type="datetime1">
              <a:rPr lang="en-GB" smtClean="0"/>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13989E-C3AA-42A3-9220-3F3600504D85}" type="datetime1">
              <a:rPr lang="en-GB" smtClean="0"/>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79EFEC13-A356-4AC3-8128-6DA97AD15373}" type="datetime1">
              <a:rPr lang="en-GB" smtClean="0"/>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3E6283FC-4B53-4B8A-9B52-1E6EAA2D2D25}" type="datetime1">
              <a:rPr lang="en-GB" smtClean="0"/>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image" Target="../media/image1.png"/><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8">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p:spPr>
          </p:sp>
          <p:sp>
            <p:nvSpPr>
              <p:cNvPr id="37" name="Rectangle 21"/>
              <p:cNvSpPr>
                <a:spLocks noChangeArrowheads="1"/>
              </p:cNvSpPr>
              <p:nvPr/>
            </p:nvSpPr>
            <p:spPr bwMode="auto">
              <a:xfrm>
                <a:off x="133350" y="4662488"/>
                <a:ext cx="23813" cy="2181225"/>
              </a:xfrm>
              <a:prstGeom prst="rect">
                <a:avLst/>
              </a:prstGeom>
              <a:grpFill/>
              <a:ln>
                <a:noFill/>
              </a:ln>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20" name="Rectangle 41"/>
              <p:cNvSpPr>
                <a:spLocks noChangeArrowheads="1"/>
              </p:cNvSpPr>
              <p:nvPr/>
            </p:nvSpPr>
            <p:spPr bwMode="auto">
              <a:xfrm>
                <a:off x="11939587" y="6596063"/>
                <a:ext cx="23813" cy="252413"/>
              </a:xfrm>
              <a:prstGeom prst="rect">
                <a:avLst/>
              </a:prstGeom>
              <a:grpFill/>
              <a:ln>
                <a:noFill/>
              </a:ln>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74CA25D-977F-4AA7-9A26-41EA31A5692D}" type="datetime1">
              <a:rPr lang="en-GB" smtClean="0"/>
            </a:fld>
            <a:endParaRPr lang="en-GB"/>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26A1F7E-A205-41A9-89DF-980C6F12ADCA}" type="slidenum">
              <a:rPr lang="en-GB" smtClean="0"/>
            </a:fld>
            <a:endParaRPr lang="en-GB"/>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hdr="0" ft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hyperlink" Target="mailto:ebubechi8@yahoo.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6424" y="658906"/>
            <a:ext cx="8791575" cy="2178423"/>
          </a:xfrm>
        </p:spPr>
        <p:txBody>
          <a:bodyPr/>
          <a:lstStyle/>
          <a:p>
            <a:r>
              <a:rPr lang="en-GB" b="1" dirty="0"/>
              <a:t>LEGAL Drafting SKILLS FOR LEGAL RESEARCH ASSISTANTS</a:t>
            </a:r>
            <a:endParaRPr lang="en-GB" dirty="0"/>
          </a:p>
        </p:txBody>
      </p:sp>
      <p:sp>
        <p:nvSpPr>
          <p:cNvPr id="3" name="Subtitle 2"/>
          <p:cNvSpPr>
            <a:spLocks noGrp="1"/>
          </p:cNvSpPr>
          <p:nvPr>
            <p:ph type="subTitle" idx="1"/>
          </p:nvPr>
        </p:nvSpPr>
        <p:spPr>
          <a:xfrm>
            <a:off x="1876424" y="3469341"/>
            <a:ext cx="8791575" cy="2716306"/>
          </a:xfrm>
        </p:spPr>
        <p:txBody>
          <a:bodyPr>
            <a:normAutofit fontScale="40000" lnSpcReduction="20000"/>
          </a:bodyPr>
          <a:lstStyle/>
          <a:p>
            <a:pPr algn="ctr"/>
            <a:r>
              <a:rPr lang="en-US" sz="6700" cap="none" dirty="0">
                <a:latin typeface="Andalus" panose="02020603050405020304" pitchFamily="18" charset="-78"/>
                <a:ea typeface="BatangChe" panose="02030609000101010101" pitchFamily="49" charset="-127"/>
                <a:cs typeface="Andalus" panose="02020603050405020304" pitchFamily="18" charset="-78"/>
              </a:rPr>
              <a:t>Prof.  Ngozi Udombana</a:t>
            </a:r>
            <a:endParaRPr lang="en-US" sz="6700" cap="none" dirty="0">
              <a:latin typeface="Andalus" panose="02020603050405020304" pitchFamily="18" charset="-78"/>
              <a:ea typeface="BatangChe" panose="02030609000101010101" pitchFamily="49" charset="-127"/>
              <a:cs typeface="Andalus" panose="02020603050405020304" pitchFamily="18" charset="-78"/>
            </a:endParaRPr>
          </a:p>
          <a:p>
            <a:pPr algn="ctr">
              <a:spcBef>
                <a:spcPts val="0"/>
              </a:spcBef>
            </a:pPr>
            <a:r>
              <a:rPr lang="en-US" sz="4200" cap="none" dirty="0"/>
              <a:t>Head, African and Comparative Law</a:t>
            </a:r>
            <a:endParaRPr lang="en-US" sz="4200" cap="none" dirty="0"/>
          </a:p>
          <a:p>
            <a:pPr algn="ctr">
              <a:spcBef>
                <a:spcPts val="0"/>
              </a:spcBef>
            </a:pPr>
            <a:r>
              <a:rPr lang="en-US" sz="4200" cap="none" dirty="0"/>
              <a:t>Nigerian Institute of Advanced Legal Studies</a:t>
            </a:r>
            <a:endParaRPr lang="en-US" sz="4200" cap="none" dirty="0"/>
          </a:p>
          <a:p>
            <a:pPr algn="ctr">
              <a:spcBef>
                <a:spcPts val="0"/>
              </a:spcBef>
            </a:pPr>
            <a:r>
              <a:rPr lang="en-US" sz="4200" dirty="0"/>
              <a:t>P</a:t>
            </a:r>
            <a:r>
              <a:rPr lang="en-US" sz="4200" cap="none" dirty="0"/>
              <a:t>hone</a:t>
            </a:r>
            <a:r>
              <a:rPr lang="en-US" sz="4200" dirty="0"/>
              <a:t>: 08032367571. E</a:t>
            </a:r>
            <a:r>
              <a:rPr lang="en-US" sz="4200" cap="none" dirty="0"/>
              <a:t>mail: </a:t>
            </a:r>
            <a:r>
              <a:rPr lang="en-US" sz="4200" cap="none" dirty="0">
                <a:hlinkClick r:id="rId1"/>
              </a:rPr>
              <a:t>ebubechi8@yahoo.com</a:t>
            </a:r>
            <a:endParaRPr lang="en-US" sz="4200" cap="none" dirty="0"/>
          </a:p>
          <a:p>
            <a:endParaRPr lang="en-GB" dirty="0"/>
          </a:p>
          <a:p>
            <a:r>
              <a:rPr lang="en-GB" sz="3600" cap="none" dirty="0"/>
              <a:t>Presented at </a:t>
            </a:r>
            <a:r>
              <a:rPr lang="en-GB" sz="3600" b="1" cap="none" dirty="0"/>
              <a:t>a Hybrid National Workshop on Legal Research and Legal Writing for Legal Research Assistants and Registrars </a:t>
            </a:r>
            <a:r>
              <a:rPr lang="en-GB" sz="3600" cap="none" dirty="0"/>
              <a:t>on the Theme </a:t>
            </a:r>
            <a:r>
              <a:rPr lang="en-GB" sz="3600" b="1" i="1" cap="none" dirty="0"/>
              <a:t>Promoting Speedy Administration of Justice through Effective Legal Research</a:t>
            </a:r>
            <a:r>
              <a:rPr lang="en-GB" sz="3600" b="1" cap="none" dirty="0"/>
              <a:t>, o</a:t>
            </a:r>
            <a:r>
              <a:rPr lang="en-GB" sz="3600" cap="none" dirty="0"/>
              <a:t>rganised by the National Judicial Institute at the National Judicial Institute, Abuja, on Tuesday, 6 September 2022.</a:t>
            </a:r>
            <a:endParaRPr lang="en-US" sz="3600" cap="none" dirty="0">
              <a:solidFill>
                <a:schemeClr val="tx1"/>
              </a:solidFill>
            </a:endParaRPr>
          </a:p>
          <a:p>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333829"/>
            <a:ext cx="9905999" cy="5675085"/>
          </a:xfrm>
        </p:spPr>
        <p:txBody>
          <a:bodyPr>
            <a:normAutofit/>
          </a:bodyPr>
          <a:lstStyle/>
          <a:p>
            <a:endParaRPr lang="en-US" sz="2400" dirty="0"/>
          </a:p>
          <a:p>
            <a:pPr>
              <a:buNone/>
            </a:pPr>
            <a:r>
              <a:rPr lang="en-GB" sz="3000" b="1" dirty="0"/>
              <a:t>D</a:t>
            </a:r>
            <a:r>
              <a:rPr lang="en-GB" sz="2200" b="1" dirty="0"/>
              <a:t>. </a:t>
            </a:r>
            <a:r>
              <a:rPr lang="en-US" sz="3000" b="1" dirty="0"/>
              <a:t>The First Object of Drafting is to Communicate</a:t>
            </a:r>
            <a:r>
              <a:rPr lang="en-US" sz="2200" dirty="0"/>
              <a:t>:</a:t>
            </a:r>
            <a:r>
              <a:rPr lang="en-US" sz="2200" i="1" dirty="0"/>
              <a:t> </a:t>
            </a:r>
            <a:endParaRPr lang="en-US" sz="2200" i="1" dirty="0"/>
          </a:p>
          <a:p>
            <a:r>
              <a:rPr lang="en-US" sz="2200" dirty="0"/>
              <a:t>Good communication means saying exactly what is meant and fully appreciating any feedback. Three rules that govern good communication, and are all associated with clarity, are – </a:t>
            </a:r>
            <a:endParaRPr lang="en-US" sz="2200" dirty="0"/>
          </a:p>
          <a:p>
            <a:pPr lvl="2">
              <a:buFont typeface="Wingdings" panose="05000000000000000000" pitchFamily="2" charset="2"/>
              <a:buChar char="§"/>
            </a:pPr>
            <a:r>
              <a:rPr lang="en-US" sz="2200" dirty="0"/>
              <a:t> be clear in your own mind as to what you want to communicate,</a:t>
            </a:r>
            <a:endParaRPr lang="en-US" sz="2200" dirty="0"/>
          </a:p>
          <a:p>
            <a:pPr lvl="2">
              <a:buFont typeface="Wingdings" panose="05000000000000000000" pitchFamily="2" charset="2"/>
              <a:buChar char="§"/>
            </a:pPr>
            <a:r>
              <a:rPr lang="en-US" sz="2200" dirty="0"/>
              <a:t>deliver the message concisely, and</a:t>
            </a:r>
            <a:endParaRPr lang="en-US" sz="2200" dirty="0"/>
          </a:p>
          <a:p>
            <a:pPr lvl="2">
              <a:buFont typeface="Wingdings" panose="05000000000000000000" pitchFamily="2" charset="2"/>
              <a:buChar char="§"/>
            </a:pPr>
            <a:r>
              <a:rPr lang="en-US" sz="2200" dirty="0"/>
              <a:t>ensure that the message has been clearly and correctly understood. (This applies where there is room for feedback).</a:t>
            </a:r>
            <a:endParaRPr lang="en-US" sz="2400" dirty="0"/>
          </a:p>
          <a:p>
            <a:endParaRPr lang="en-GB" sz="2400" dirty="0"/>
          </a:p>
          <a:p>
            <a:endParaRPr lang="en-GB"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448281"/>
          </a:xfrm>
        </p:spPr>
        <p:txBody>
          <a:bodyPr>
            <a:normAutofit fontScale="90000"/>
          </a:bodyPr>
          <a:lstStyle/>
          <a:p>
            <a:pPr marL="0" indent="0">
              <a:buNone/>
            </a:pPr>
            <a:r>
              <a:rPr lang="en-GB" b="1" dirty="0"/>
              <a:t>E.	</a:t>
            </a:r>
            <a:r>
              <a:rPr lang="en-GB" b="1" cap="none" dirty="0"/>
              <a:t>Simplicity/Plain English</a:t>
            </a:r>
            <a:endParaRPr lang="en-GB" b="1" cap="none" dirty="0"/>
          </a:p>
        </p:txBody>
      </p:sp>
      <p:sp>
        <p:nvSpPr>
          <p:cNvPr id="3" name="Content Placeholder 2"/>
          <p:cNvSpPr>
            <a:spLocks noGrp="1"/>
          </p:cNvSpPr>
          <p:nvPr>
            <p:ph idx="1"/>
          </p:nvPr>
        </p:nvSpPr>
        <p:spPr>
          <a:xfrm>
            <a:off x="1141412" y="1204686"/>
            <a:ext cx="9905999" cy="4586515"/>
          </a:xfrm>
        </p:spPr>
        <p:txBody>
          <a:bodyPr>
            <a:normAutofit lnSpcReduction="10000"/>
          </a:bodyPr>
          <a:lstStyle/>
          <a:p>
            <a:r>
              <a:rPr lang="en-US" dirty="0"/>
              <a:t>This entails drafting in a clear or plain style that can be fully understood by all. The exception to this may be in relation to technical issues which are limited to expert knowledge. </a:t>
            </a:r>
            <a:endParaRPr lang="en-US" dirty="0"/>
          </a:p>
          <a:p>
            <a:r>
              <a:rPr lang="en-US" dirty="0"/>
              <a:t>Simplicity in drafts is achieved through the use of plain English/language. </a:t>
            </a:r>
            <a:endParaRPr lang="en-US" dirty="0"/>
          </a:p>
          <a:p>
            <a:r>
              <a:rPr lang="en-US" dirty="0"/>
              <a:t>The raging debate on whether or not to remain with the traditional style of drafting which had rendered the content of legal drafts significantly unintelligible to most users, including lawyers and judges has been won by the movement for plain English drafting over the conservatives. </a:t>
            </a:r>
            <a:endParaRPr lang="en-US" dirty="0"/>
          </a:p>
          <a:p>
            <a:r>
              <a:rPr lang="en-US" dirty="0"/>
              <a:t>The conservatives themselves could no longer, in all honesty, deny the fact that most older legal drafts sounded gibberish, even to the informed. </a:t>
            </a:r>
            <a:endParaRPr lang="en-GB" b="1" dirty="0"/>
          </a:p>
          <a:p>
            <a:endParaRPr lang="en-GB"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348343"/>
            <a:ext cx="9905999" cy="5675086"/>
          </a:xfrm>
        </p:spPr>
        <p:txBody>
          <a:bodyPr>
            <a:normAutofit fontScale="92500" lnSpcReduction="20000"/>
          </a:bodyPr>
          <a:lstStyle/>
          <a:p>
            <a:pPr lvl="0"/>
            <a:r>
              <a:rPr lang="en-US" dirty="0"/>
              <a:t>In </a:t>
            </a:r>
            <a:r>
              <a:rPr lang="en-US" i="1" dirty="0"/>
              <a:t>Davy v Leeds </a:t>
            </a:r>
            <a:r>
              <a:rPr lang="en-US" i="1" dirty="0" err="1"/>
              <a:t>Corpn</a:t>
            </a:r>
            <a:r>
              <a:rPr lang="en-US" dirty="0"/>
              <a:t>, Lord Harman poignantly captures his experience with traditional drafting style – </a:t>
            </a:r>
            <a:endParaRPr lang="en-GB" dirty="0"/>
          </a:p>
          <a:p>
            <a:r>
              <a:rPr lang="en-GB" dirty="0"/>
              <a:t>To reach a conclusion on this matter involved the court in wading through a monstrous legislative morass, staggering from stone to stone and ignoring the marsh gas exhaling from the forest of schedules lining the way on each side. I regarded it at one time, I must confess, as a Slough of Despond through which the court would never drag its feet, but I have, by leaping from tussock to tussock as best I might, eventually, pale and exhausted, reached the other side where I find myself, I am glad to say, at the same point as that arrived at with more agility by Lord Denning MR.” - </a:t>
            </a:r>
            <a:r>
              <a:rPr lang="en-GB" sz="1700" dirty="0"/>
              <a:t>[1964] 3 All ER 390 at 394, [1964] 1 WLR 1218 at 1224. Also R. E. </a:t>
            </a:r>
            <a:r>
              <a:rPr lang="en-GB" sz="1700" dirty="0" err="1"/>
              <a:t>Megany</a:t>
            </a:r>
            <a:r>
              <a:rPr lang="en-GB" sz="1700" dirty="0"/>
              <a:t>, </a:t>
            </a:r>
            <a:r>
              <a:rPr lang="en-GB" sz="1700" i="1" dirty="0"/>
              <a:t>Miscellany at Law</a:t>
            </a:r>
            <a:r>
              <a:rPr lang="en-GB" sz="1700" dirty="0"/>
              <a:t>, 340 </a:t>
            </a:r>
            <a:r>
              <a:rPr lang="en-GB" sz="1700" i="1" dirty="0"/>
              <a:t>et seq.</a:t>
            </a:r>
            <a:endParaRPr lang="en-GB" sz="1700" i="1" dirty="0"/>
          </a:p>
          <a:p>
            <a:r>
              <a:rPr lang="en-US" dirty="0"/>
              <a:t>To make drafts needlessly hard to understand is an affront on the right of the target audience to know the issues that affect them. It also makes it difficult or impossible for them to respond to or comply with the demands of such issues. Easily understood drafts receive more </a:t>
            </a:r>
            <a:r>
              <a:rPr lang="en-US" dirty="0" err="1"/>
              <a:t>favourable</a:t>
            </a:r>
            <a:r>
              <a:rPr lang="en-US" dirty="0"/>
              <a:t> attention.</a:t>
            </a:r>
            <a:endParaRPr lang="en-GB" dirty="0"/>
          </a:p>
          <a:p>
            <a:endParaRPr lang="en-GB"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290286"/>
            <a:ext cx="9905999" cy="5733143"/>
          </a:xfrm>
        </p:spPr>
        <p:txBody>
          <a:bodyPr>
            <a:normAutofit/>
          </a:bodyPr>
          <a:lstStyle/>
          <a:p>
            <a:r>
              <a:rPr lang="en-GB" dirty="0"/>
              <a:t>Plain Language is a universal medium of communication. </a:t>
            </a:r>
            <a:endParaRPr lang="en-GB" dirty="0"/>
          </a:p>
          <a:p>
            <a:r>
              <a:rPr lang="en-GB" dirty="0"/>
              <a:t>An off shoot of it, which is Plain English, is a clear, straightforward expression that uses only as many words as are necessary and avoids obscurity, inflated vocabulary and convoluted sentence structure. </a:t>
            </a:r>
            <a:endParaRPr lang="en-GB" dirty="0"/>
          </a:p>
          <a:p>
            <a:pPr lvl="0"/>
            <a:r>
              <a:rPr lang="en-GB" dirty="0"/>
              <a:t>Common problems of drafting identified by the plain language movement are long sentences; passive voice; weak verbs; superfluous words; legal and financial jargon; abstract words; and unreadable design and layout. </a:t>
            </a:r>
            <a:endParaRPr lang="en-GB" dirty="0"/>
          </a:p>
          <a:p>
            <a:pPr lvl="0"/>
            <a:r>
              <a:rPr lang="en-GB" dirty="0"/>
              <a:t>The drafter must, therefore, avoid these as they impact negatively on the quality of draft.</a:t>
            </a:r>
            <a:endParaRPr lang="en-GB" dirty="0"/>
          </a:p>
          <a:p>
            <a:r>
              <a:rPr lang="en-GB" dirty="0"/>
              <a:t>For legal draft to be effectively communicated, it should be clear, precise and unambiguous. This should be the pursuit of the drafter.</a:t>
            </a:r>
            <a:endParaRPr lang="en-GB" dirty="0"/>
          </a:p>
          <a:p>
            <a:pPr lvl="0"/>
            <a:endParaRPr lang="en-GB" sz="1800" dirty="0"/>
          </a:p>
          <a:p>
            <a:endParaRPr lang="en-GB" sz="1800"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188686"/>
            <a:ext cx="9905999" cy="5602515"/>
          </a:xfrm>
        </p:spPr>
        <p:txBody>
          <a:bodyPr>
            <a:normAutofit fontScale="85000" lnSpcReduction="10000"/>
          </a:bodyPr>
          <a:lstStyle/>
          <a:p>
            <a:r>
              <a:rPr lang="en-GB" dirty="0"/>
              <a:t>One advantage of plain English is that it helps the user to understand the operation of the draft. It exposes the meaning of drafts as opposed to legalese, which obscures it.</a:t>
            </a:r>
            <a:endParaRPr lang="en-GB" dirty="0"/>
          </a:p>
          <a:p>
            <a:r>
              <a:rPr lang="en-GB" dirty="0"/>
              <a:t>While a lawyer often needs to explain legal documents to a client, the explanation is made easier when a document is written in plain English. The demand for this simplicity of language forces the drafter to be more efficient in the use of language. </a:t>
            </a:r>
            <a:endParaRPr lang="en-GB" dirty="0"/>
          </a:p>
          <a:p>
            <a:r>
              <a:rPr lang="en-GB" sz="2400" dirty="0"/>
              <a:t>So, avoid archaic words such as: </a:t>
            </a:r>
            <a:endParaRPr lang="en-GB" sz="2400" dirty="0"/>
          </a:p>
          <a:p>
            <a:r>
              <a:rPr lang="en-GB" sz="2400" dirty="0"/>
              <a:t>Above mentioned	        Hereinafter		          Thereafter	</a:t>
            </a:r>
            <a:endParaRPr lang="en-GB" sz="2400" dirty="0"/>
          </a:p>
          <a:p>
            <a:r>
              <a:rPr lang="en-GB" sz="2400" dirty="0"/>
              <a:t>Aforementioned	        Hereinbefore	          Therefrom		</a:t>
            </a:r>
            <a:endParaRPr lang="en-GB" sz="2400" dirty="0"/>
          </a:p>
          <a:p>
            <a:r>
              <a:rPr lang="en-GB" dirty="0"/>
              <a:t>A</a:t>
            </a:r>
            <a:r>
              <a:rPr lang="en-GB" sz="2400" dirty="0"/>
              <a:t>foresaid		        Hereto		          Whatsoever		</a:t>
            </a:r>
            <a:endParaRPr lang="en-GB" sz="2400" dirty="0"/>
          </a:p>
          <a:p>
            <a:r>
              <a:rPr lang="en-GB" sz="2400" dirty="0"/>
              <a:t>Before mentioned	        Hitherto		          Wheresoever</a:t>
            </a:r>
            <a:endParaRPr lang="en-GB" sz="2400" dirty="0"/>
          </a:p>
          <a:p>
            <a:r>
              <a:rPr lang="en-GB" sz="2400" dirty="0"/>
              <a:t>Foregoing		        Save that		          Whosoever</a:t>
            </a:r>
            <a:endParaRPr lang="en-GB" sz="2400" dirty="0"/>
          </a:p>
          <a:p>
            <a:r>
              <a:rPr lang="en-GB" sz="2400" dirty="0"/>
              <a:t>Hereafter	 	        Said		          Whomsoever</a:t>
            </a:r>
            <a:endParaRPr lang="en-GB" sz="2400" dirty="0"/>
          </a:p>
          <a:p>
            <a:r>
              <a:rPr lang="en-GB" sz="2400" dirty="0"/>
              <a:t>Herein		 	        Thereby		          Herewith</a:t>
            </a:r>
            <a:endParaRPr lang="en-GB" sz="2400" dirty="0"/>
          </a:p>
          <a:p>
            <a:endParaRPr lang="en-GB" dirty="0"/>
          </a:p>
          <a:p>
            <a:endParaRPr lang="en-GB"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333829"/>
            <a:ext cx="9905999" cy="5704114"/>
          </a:xfrm>
        </p:spPr>
        <p:txBody>
          <a:bodyPr>
            <a:normAutofit lnSpcReduction="10000"/>
          </a:bodyPr>
          <a:lstStyle/>
          <a:p>
            <a:r>
              <a:rPr lang="en-GB" dirty="0"/>
              <a:t>Equally avoid </a:t>
            </a:r>
            <a:r>
              <a:rPr lang="en-GB" sz="2400" dirty="0"/>
              <a:t>word couplets and triplets often associated with older legal writing such as “each and every”, “null and void”, “null, void and of no effect” “force and effect” etc. Use only one of each such set</a:t>
            </a:r>
            <a:endParaRPr lang="en-GB" sz="2400" dirty="0"/>
          </a:p>
          <a:p>
            <a:r>
              <a:rPr lang="en-GB" sz="2400" dirty="0"/>
              <a:t>Same goes for nominalisation i.e. the making of verb into noun. This makes a draft more wordy and less direct. E.gs -</a:t>
            </a:r>
            <a:endParaRPr lang="en-GB" sz="2400" dirty="0"/>
          </a:p>
          <a:p>
            <a:pPr lvl="1"/>
            <a:r>
              <a:rPr lang="en-GB" sz="2400" dirty="0"/>
              <a:t>to apply 			to make an application</a:t>
            </a:r>
            <a:endParaRPr lang="en-GB" sz="2400" dirty="0"/>
          </a:p>
          <a:p>
            <a:pPr lvl="1"/>
            <a:r>
              <a:rPr lang="en-GB" sz="2400" dirty="0"/>
              <a:t>to comply 		to ensure compliance</a:t>
            </a:r>
            <a:endParaRPr lang="en-GB" sz="2400" dirty="0"/>
          </a:p>
          <a:p>
            <a:pPr lvl="1"/>
            <a:r>
              <a:rPr lang="en-GB" sz="2400" dirty="0"/>
              <a:t>to deliver		to effect/make delivery</a:t>
            </a:r>
            <a:endParaRPr lang="en-GB" sz="2400" dirty="0"/>
          </a:p>
          <a:p>
            <a:pPr lvl="1"/>
            <a:r>
              <a:rPr lang="en-GB" sz="2400" dirty="0"/>
              <a:t>to hear 			to conduct a hearing</a:t>
            </a:r>
            <a:endParaRPr lang="en-GB" sz="2400" dirty="0"/>
          </a:p>
          <a:p>
            <a:pPr lvl="1"/>
            <a:r>
              <a:rPr lang="en-GB" sz="2400" dirty="0"/>
              <a:t>to discover 		to make a discovery</a:t>
            </a:r>
            <a:endParaRPr lang="en-GB" sz="2400" dirty="0"/>
          </a:p>
          <a:p>
            <a:pPr lvl="1"/>
            <a:r>
              <a:rPr lang="en-GB" sz="2400" dirty="0"/>
              <a:t>to investigate 		to conduct an investigation</a:t>
            </a:r>
            <a:endParaRPr lang="en-GB" sz="2400" dirty="0"/>
          </a:p>
          <a:p>
            <a:pPr lvl="1"/>
            <a:r>
              <a:rPr lang="en-GB" sz="2400" dirty="0"/>
              <a:t>to consult 		to undertake consultation</a:t>
            </a:r>
            <a:endParaRPr lang="en-GB" sz="2400" dirty="0"/>
          </a:p>
          <a:p>
            <a:endParaRPr lang="en-GB"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9258" y="391886"/>
            <a:ext cx="10755086" cy="5747657"/>
          </a:xfrm>
        </p:spPr>
        <p:txBody>
          <a:bodyPr>
            <a:normAutofit fontScale="85000" lnSpcReduction="10000"/>
          </a:bodyPr>
          <a:lstStyle/>
          <a:p>
            <a:r>
              <a:rPr lang="en-GB" sz="2600" dirty="0"/>
              <a:t>Other aids to clarity, in addition to simplicity/plain English include:</a:t>
            </a:r>
            <a:endParaRPr lang="en-GB" sz="2600" dirty="0"/>
          </a:p>
          <a:p>
            <a:r>
              <a:rPr lang="en-GB" sz="2600" b="1" dirty="0" err="1"/>
              <a:t>i</a:t>
            </a:r>
            <a:r>
              <a:rPr lang="en-GB" sz="2600" dirty="0"/>
              <a:t>. </a:t>
            </a:r>
            <a:r>
              <a:rPr lang="en-GB" sz="2600" b="1" i="1" dirty="0"/>
              <a:t>Use of active voice</a:t>
            </a:r>
            <a:r>
              <a:rPr lang="en-GB" sz="2600" b="1" dirty="0"/>
              <a:t>:</a:t>
            </a:r>
            <a:r>
              <a:rPr lang="en-GB" sz="2600" dirty="0"/>
              <a:t> e.g., “the Secretary shall circulate the minutes of the meeting” as against passive voice, e.g., “the minutes of the meeting shall be circulated by the Secretary.”</a:t>
            </a:r>
            <a:endParaRPr lang="en-GB" sz="2600" dirty="0"/>
          </a:p>
          <a:p>
            <a:r>
              <a:rPr lang="en-GB" sz="2600" b="1" dirty="0"/>
              <a:t>ii</a:t>
            </a:r>
            <a:r>
              <a:rPr lang="en-GB" sz="2600" dirty="0"/>
              <a:t>. </a:t>
            </a:r>
            <a:r>
              <a:rPr lang="en-GB" sz="2600" b="1" i="1" dirty="0"/>
              <a:t>Drafting in the singular rather than plural</a:t>
            </a:r>
            <a:r>
              <a:rPr lang="en-GB" sz="2600" b="1" dirty="0"/>
              <a:t>:</a:t>
            </a:r>
            <a:r>
              <a:rPr lang="en-GB" sz="2600" dirty="0"/>
              <a:t> E.g. -</a:t>
            </a:r>
            <a:endParaRPr lang="en-GB" sz="2600" dirty="0"/>
          </a:p>
          <a:p>
            <a:r>
              <a:rPr lang="en-GB" sz="2600" dirty="0"/>
              <a:t>Instead of saying “Employees who violate the staff regulations shall be penalised.” </a:t>
            </a:r>
            <a:endParaRPr lang="en-GB" sz="2600" dirty="0"/>
          </a:p>
          <a:p>
            <a:r>
              <a:rPr lang="en-GB" sz="2600" dirty="0"/>
              <a:t>Say “An employee who violates the staff regulations shall be penalised.”</a:t>
            </a:r>
            <a:endParaRPr lang="en-GB" sz="2600" dirty="0"/>
          </a:p>
          <a:p>
            <a:r>
              <a:rPr lang="en-GB" sz="2600" b="1" dirty="0"/>
              <a:t>iii</a:t>
            </a:r>
            <a:r>
              <a:rPr lang="en-GB" sz="2600" dirty="0"/>
              <a:t>. </a:t>
            </a:r>
            <a:r>
              <a:rPr lang="en-GB" sz="2600" b="1" i="1" dirty="0"/>
              <a:t>Drafting in the present tense</a:t>
            </a:r>
            <a:r>
              <a:rPr lang="en-GB" sz="2600" dirty="0"/>
              <a:t>: Generally a legal draft speaks as of the time it is applied, not as of the time it is drafted or becomes effective.</a:t>
            </a:r>
            <a:endParaRPr lang="en-GB" sz="2600" dirty="0"/>
          </a:p>
          <a:p>
            <a:r>
              <a:rPr lang="en-GB" sz="2600" dirty="0"/>
              <a:t>Drafting in the present helps to avoid awkward verb forms. E.g. - </a:t>
            </a:r>
            <a:endParaRPr lang="en-GB" sz="2600" dirty="0"/>
          </a:p>
          <a:p>
            <a:r>
              <a:rPr lang="en-GB" sz="2600" dirty="0"/>
              <a:t>Instead of saying “A person who embezzles public funds shall be liable to a panel of investigation.”</a:t>
            </a:r>
            <a:endParaRPr lang="en-GB" sz="2600" dirty="0"/>
          </a:p>
          <a:p>
            <a:r>
              <a:rPr lang="en-GB" sz="2600" dirty="0"/>
              <a:t>Say “A person who embezzles public funds is liable to a panel investigation.”</a:t>
            </a:r>
            <a:endParaRPr lang="en-GB" sz="2600" dirty="0"/>
          </a:p>
          <a:p>
            <a:endParaRPr lang="en-GB" dirty="0"/>
          </a:p>
          <a:p>
            <a:endParaRPr lang="en-GB" dirty="0"/>
          </a:p>
          <a:p>
            <a:endParaRPr lang="en-GB"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0857" y="609601"/>
            <a:ext cx="10464800" cy="5123542"/>
          </a:xfrm>
        </p:spPr>
        <p:txBody>
          <a:bodyPr>
            <a:noAutofit/>
          </a:bodyPr>
          <a:lstStyle/>
          <a:p>
            <a:r>
              <a:rPr lang="en-GB" sz="2600" b="1" dirty="0"/>
              <a:t>iv</a:t>
            </a:r>
            <a:r>
              <a:rPr lang="en-GB" sz="2600" dirty="0"/>
              <a:t>. </a:t>
            </a:r>
            <a:r>
              <a:rPr lang="en-GB" sz="2600" b="1" i="1" dirty="0"/>
              <a:t>Consistency in the Use of Words</a:t>
            </a:r>
            <a:r>
              <a:rPr lang="en-GB" sz="2600" dirty="0"/>
              <a:t>: Do not use the same word or phrase to express different meanings. Conversely, do not use different words to convey the same meaning. E.g., referring to “the purposes of this report” in one part and “the goals of this report” in another part may give the impression that different meanings are intended. </a:t>
            </a:r>
            <a:endParaRPr lang="en-GB" sz="2600" dirty="0"/>
          </a:p>
          <a:p>
            <a:r>
              <a:rPr lang="en-GB" sz="2600" dirty="0"/>
              <a:t>Such variation that may be acceptable in other forms of writing creates confusion or ambiguity in legal drafts.</a:t>
            </a:r>
            <a:endParaRPr lang="en-GB" sz="2600" dirty="0"/>
          </a:p>
          <a:p>
            <a:r>
              <a:rPr lang="en-GB" sz="2600" dirty="0"/>
              <a:t>Ambiguity exists when words can be  interpreted in more than one way. Ambiguity could be semantic or syntactic.</a:t>
            </a:r>
            <a:endParaRPr lang="en-GB" sz="2600" dirty="0"/>
          </a:p>
          <a:p>
            <a:endParaRPr lang="en-GB" sz="2600"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609602"/>
            <a:ext cx="9905999" cy="5181600"/>
          </a:xfrm>
        </p:spPr>
        <p:txBody>
          <a:bodyPr>
            <a:normAutofit/>
          </a:bodyPr>
          <a:lstStyle/>
          <a:p>
            <a:r>
              <a:rPr lang="en-GB" dirty="0"/>
              <a:t>Semantic ambiguity happens when a word has more than one meaning, e.g. - “a light feather” considering the fact that a feather can either be light in colour and in weight, or any other colour, yet light in weight. So, does “light” here mean light in weight or light in colour or both? </a:t>
            </a:r>
            <a:endParaRPr lang="en-GB" dirty="0"/>
          </a:p>
          <a:p>
            <a:r>
              <a:rPr lang="en-GB" dirty="0"/>
              <a:t>Consider also –</a:t>
            </a:r>
            <a:endParaRPr lang="en-GB" dirty="0"/>
          </a:p>
          <a:p>
            <a:r>
              <a:rPr lang="en-GB" dirty="0"/>
              <a:t>“I give all my vessels to John.” Is ‘vessels’ here a reference to crockery or yachts or both?</a:t>
            </a:r>
            <a:endParaRPr lang="en-GB" dirty="0"/>
          </a:p>
          <a:p>
            <a:r>
              <a:rPr lang="en-GB" dirty="0"/>
              <a:t>“Please, do not ask permission to hunt.”</a:t>
            </a:r>
            <a:endParaRPr lang="en-GB" dirty="0"/>
          </a:p>
          <a:p>
            <a:r>
              <a:rPr lang="en-GB" dirty="0"/>
              <a:t>Such ambiguity can be corrected by defining any term that might be subject to more than one interpretation or by recasting the sentence. </a:t>
            </a:r>
            <a:endParaRPr lang="en-GB" dirty="0"/>
          </a:p>
          <a:p>
            <a:endParaRPr lang="en-GB"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0627" y="300251"/>
            <a:ext cx="10740787" cy="5948148"/>
          </a:xfrm>
        </p:spPr>
        <p:txBody>
          <a:bodyPr>
            <a:noAutofit/>
          </a:bodyPr>
          <a:lstStyle/>
          <a:p>
            <a:r>
              <a:rPr lang="en-GB" dirty="0"/>
              <a:t>Syntactic ambiguity is the result of unclear sentence structure or poor placement of words, phrases or clauses. E.g.</a:t>
            </a:r>
            <a:endParaRPr lang="en-GB" dirty="0"/>
          </a:p>
          <a:p>
            <a:r>
              <a:rPr lang="en-GB" dirty="0"/>
              <a:t>“Because he was livid with anger, the judge ordered the orderly to discipline the boy.”</a:t>
            </a:r>
            <a:endParaRPr lang="en-GB" dirty="0"/>
          </a:p>
          <a:p>
            <a:r>
              <a:rPr lang="en-GB" dirty="0"/>
              <a:t>Who was livid with anger, the judge, the orderly or the boy?</a:t>
            </a:r>
            <a:endParaRPr lang="en-GB" dirty="0"/>
          </a:p>
          <a:p>
            <a:endParaRPr lang="en-GB" dirty="0"/>
          </a:p>
          <a:p>
            <a:r>
              <a:rPr lang="en-US" dirty="0"/>
              <a:t>“I also </a:t>
            </a:r>
            <a:r>
              <a:rPr lang="en-US" dirty="0" err="1"/>
              <a:t>realised</a:t>
            </a:r>
            <a:r>
              <a:rPr lang="en-US" dirty="0"/>
              <a:t> that the salaries of the commanders had not been given them; for each of the commanders and the assistants who did the work had gone back to their homes. So, I contended with the leaders, and said ‘why is the duty post forsaken?’ And I gathered </a:t>
            </a:r>
            <a:r>
              <a:rPr lang="en-US" i="1" u="sng" dirty="0"/>
              <a:t>them together</a:t>
            </a:r>
            <a:r>
              <a:rPr lang="en-US" i="1" dirty="0"/>
              <a:t> and </a:t>
            </a:r>
            <a:r>
              <a:rPr lang="en-US" dirty="0"/>
              <a:t>set</a:t>
            </a:r>
            <a:r>
              <a:rPr lang="en-US" i="1" dirty="0"/>
              <a:t> </a:t>
            </a:r>
            <a:r>
              <a:rPr lang="en-US" i="1" u="sng" dirty="0"/>
              <a:t>them in their place</a:t>
            </a:r>
            <a:r>
              <a:rPr lang="en-US" dirty="0"/>
              <a:t>.” </a:t>
            </a:r>
            <a:endParaRPr lang="en-US" dirty="0"/>
          </a:p>
          <a:p>
            <a:r>
              <a:rPr lang="en-US" dirty="0"/>
              <a:t>Who do the underlined words represent here? The commanders and their assistants or the leaders?</a:t>
            </a:r>
            <a:endParaRPr lang="en-GB" dirty="0"/>
          </a:p>
          <a:p>
            <a:endParaRPr lang="en-GB"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outline</a:t>
            </a:r>
            <a:endParaRPr lang="en-GB" b="1" dirty="0"/>
          </a:p>
        </p:txBody>
      </p:sp>
      <p:sp>
        <p:nvSpPr>
          <p:cNvPr id="3" name="Content Placeholder 2"/>
          <p:cNvSpPr>
            <a:spLocks noGrp="1"/>
          </p:cNvSpPr>
          <p:nvPr>
            <p:ph idx="1"/>
          </p:nvPr>
        </p:nvSpPr>
        <p:spPr/>
        <p:txBody>
          <a:bodyPr>
            <a:normAutofit fontScale="92500" lnSpcReduction="10000"/>
          </a:bodyPr>
          <a:lstStyle/>
          <a:p>
            <a:r>
              <a:rPr lang="en-US" dirty="0"/>
              <a:t>Objective and Intended Expectation</a:t>
            </a:r>
            <a:endParaRPr lang="en-US" dirty="0"/>
          </a:p>
          <a:p>
            <a:r>
              <a:rPr lang="en-US" dirty="0"/>
              <a:t>Introduction </a:t>
            </a:r>
            <a:endParaRPr lang="en-US" dirty="0"/>
          </a:p>
          <a:p>
            <a:r>
              <a:rPr lang="en-US" dirty="0"/>
              <a:t>Definition/Clarification</a:t>
            </a:r>
            <a:endParaRPr lang="en-US" dirty="0"/>
          </a:p>
          <a:p>
            <a:r>
              <a:rPr lang="en-US" dirty="0"/>
              <a:t>General Drafting and Key Common Sense Legal Drafting Principles</a:t>
            </a:r>
            <a:endParaRPr lang="en-US" dirty="0"/>
          </a:p>
          <a:p>
            <a:r>
              <a:rPr lang="en-US" dirty="0"/>
              <a:t>Pay Careful Attention </a:t>
            </a:r>
            <a:r>
              <a:rPr lang="en-US"/>
              <a:t>to Details</a:t>
            </a:r>
            <a:endParaRPr lang="en-US" dirty="0"/>
          </a:p>
          <a:p>
            <a:r>
              <a:rPr lang="en-US" dirty="0"/>
              <a:t>Conclusion</a:t>
            </a:r>
            <a:endParaRPr lang="en-US" dirty="0"/>
          </a:p>
          <a:p>
            <a:r>
              <a:rPr lang="en-US" dirty="0"/>
              <a:t>Resources </a:t>
            </a:r>
            <a:endParaRPr lang="en-US" dirty="0"/>
          </a:p>
          <a:p>
            <a:endParaRPr lang="en-US" dirty="0"/>
          </a:p>
          <a:p>
            <a:endParaRPr lang="en-GB"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609601"/>
            <a:ext cx="9905999" cy="5181600"/>
          </a:xfrm>
        </p:spPr>
        <p:txBody>
          <a:bodyPr>
            <a:normAutofit lnSpcReduction="10000"/>
          </a:bodyPr>
          <a:lstStyle/>
          <a:p>
            <a:r>
              <a:rPr lang="en-GB" sz="2200" b="1" dirty="0"/>
              <a:t>v</a:t>
            </a:r>
            <a:r>
              <a:rPr lang="en-GB" sz="2200" dirty="0"/>
              <a:t>. </a:t>
            </a:r>
            <a:r>
              <a:rPr lang="en-GB" sz="2200" b="1" i="1" dirty="0"/>
              <a:t>Avoid Superfluous Words</a:t>
            </a:r>
            <a:r>
              <a:rPr lang="en-GB" sz="2200" b="1" dirty="0"/>
              <a:t>: </a:t>
            </a:r>
            <a:r>
              <a:rPr lang="en-GB" sz="2200" dirty="0"/>
              <a:t> </a:t>
            </a:r>
            <a:r>
              <a:rPr lang="en-US" sz="2200" dirty="0"/>
              <a:t>These are extra, repetitive or unnecessary words that do not add any value to a sentence. E.g. – “authorize and empower”, “for and in consideration of”, “free and unfettered” “first and foremost”. </a:t>
            </a:r>
            <a:endParaRPr lang="en-GB" sz="2200" dirty="0"/>
          </a:p>
          <a:p>
            <a:r>
              <a:rPr lang="en-US" sz="2200" dirty="0"/>
              <a:t>Consider the following provision –</a:t>
            </a:r>
            <a:endParaRPr lang="en-GB" sz="2200" dirty="0"/>
          </a:p>
          <a:p>
            <a:r>
              <a:rPr lang="en-CA" sz="2200" dirty="0"/>
              <a:t>“The Minister may, </a:t>
            </a:r>
            <a:r>
              <a:rPr lang="en-CA" sz="2200" u="sng" dirty="0"/>
              <a:t>from time to time</a:t>
            </a:r>
            <a:r>
              <a:rPr lang="en-CA" sz="2200" dirty="0"/>
              <a:t>, by notice in the Gazette, establish </a:t>
            </a:r>
            <a:r>
              <a:rPr lang="en-CA" sz="2200" u="sng" dirty="0"/>
              <a:t>such number of</a:t>
            </a:r>
            <a:r>
              <a:rPr lang="en-CA" sz="2200" dirty="0"/>
              <a:t> tribunals </a:t>
            </a:r>
            <a:r>
              <a:rPr lang="en-CA" sz="2200" u="sng" dirty="0"/>
              <a:t>as the Minister thinks fit</a:t>
            </a:r>
            <a:r>
              <a:rPr lang="en-CA" sz="2200" dirty="0"/>
              <a:t> to exercise the jurisdiction created by this Act.” </a:t>
            </a:r>
            <a:endParaRPr lang="en-CA" sz="2200" dirty="0"/>
          </a:p>
          <a:p>
            <a:r>
              <a:rPr lang="en-US" sz="2200" dirty="0">
                <a:effectLst/>
                <a:ea typeface="Calibri" panose="020F0502020204030204" charset="0"/>
                <a:cs typeface="Times New Roman" panose="02020603050405020304" charset="0"/>
              </a:rPr>
              <a:t>“</a:t>
            </a:r>
            <a:r>
              <a:rPr lang="en-GB" sz="2200" dirty="0">
                <a:effectLst/>
                <a:ea typeface="Calibri" panose="020F0502020204030204" charset="0"/>
                <a:cs typeface="Times New Roman" panose="02020603050405020304" charset="0"/>
              </a:rPr>
              <a:t>She </a:t>
            </a:r>
            <a:r>
              <a:rPr lang="en-GB" sz="2200" u="sng" dirty="0">
                <a:effectLst/>
                <a:ea typeface="Calibri" panose="020F0502020204030204" charset="0"/>
                <a:cs typeface="Times New Roman" panose="02020603050405020304" charset="0"/>
              </a:rPr>
              <a:t>is a woman who </a:t>
            </a:r>
            <a:r>
              <a:rPr lang="en-GB" sz="2200" dirty="0">
                <a:effectLst/>
                <a:ea typeface="Calibri" panose="020F0502020204030204" charset="0"/>
                <a:cs typeface="Times New Roman" panose="02020603050405020304" charset="0"/>
              </a:rPr>
              <a:t>believes that there </a:t>
            </a:r>
            <a:r>
              <a:rPr lang="en-GB" sz="2200" u="sng" dirty="0">
                <a:effectLst/>
                <a:ea typeface="Calibri" panose="020F0502020204030204" charset="0"/>
                <a:cs typeface="Times New Roman" panose="02020603050405020304" charset="0"/>
              </a:rPr>
              <a:t>are no two methods of achieving </a:t>
            </a:r>
            <a:r>
              <a:rPr lang="en-GB" sz="2200" dirty="0">
                <a:effectLst/>
                <a:ea typeface="Calibri" panose="020F0502020204030204" charset="0"/>
                <a:cs typeface="Times New Roman" panose="02020603050405020304" charset="0"/>
              </a:rPr>
              <a:t>success in life”</a:t>
            </a:r>
            <a:endParaRPr lang="en-GB" sz="2200" dirty="0">
              <a:effectLst/>
              <a:ea typeface="Calibri" panose="020F0502020204030204" charset="0"/>
              <a:cs typeface="Times New Roman" panose="02020603050405020304" charset="0"/>
            </a:endParaRPr>
          </a:p>
          <a:p>
            <a:r>
              <a:rPr lang="en-GB" sz="2200" dirty="0">
                <a:effectLst/>
                <a:ea typeface="Calibri" panose="020F0502020204030204" charset="0"/>
                <a:cs typeface="Times New Roman" panose="02020603050405020304" charset="0"/>
              </a:rPr>
              <a:t>Consider the following -</a:t>
            </a:r>
            <a:endParaRPr lang="en-GB" sz="2200" dirty="0">
              <a:effectLst/>
              <a:ea typeface="Calibri" panose="020F0502020204030204" charset="0"/>
              <a:cs typeface="Times New Roman" panose="02020603050405020304" charset="0"/>
            </a:endParaRPr>
          </a:p>
          <a:p>
            <a:r>
              <a:rPr lang="en-US" sz="2200" dirty="0">
                <a:effectLst/>
                <a:ea typeface="Calibri" panose="020F0502020204030204" charset="0"/>
                <a:cs typeface="Times New Roman" panose="02020603050405020304" charset="0"/>
              </a:rPr>
              <a:t>“Due to the fact that the defendant has not attempted to pay back the money owed to our client in the amount of N200,000 it has become absolutely essential that we take appropriate legal action in order to obtain payment of the aforesaid amount.”</a:t>
            </a:r>
            <a:endParaRPr lang="en-US" sz="2200" dirty="0">
              <a:effectLst/>
              <a:ea typeface="Calibri" panose="020F0502020204030204" charset="0"/>
              <a:cs typeface="Times New Roman" panose="02020603050405020304" charset="0"/>
            </a:endParaRPr>
          </a:p>
          <a:p>
            <a:endParaRPr lang="en-GB" sz="2400" dirty="0"/>
          </a:p>
          <a:p>
            <a:pPr marL="685800" indent="0" algn="just">
              <a:lnSpc>
                <a:spcPct val="150000"/>
              </a:lnSpc>
              <a:spcAft>
                <a:spcPts val="800"/>
              </a:spcAft>
              <a:buNone/>
            </a:pPr>
            <a:endParaRPr lang="en-GB"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1830" y="348343"/>
            <a:ext cx="10580914" cy="5718628"/>
          </a:xfrm>
        </p:spPr>
        <p:txBody>
          <a:bodyPr>
            <a:normAutofit fontScale="92500" lnSpcReduction="10000"/>
          </a:bodyPr>
          <a:lstStyle/>
          <a:p>
            <a:r>
              <a:rPr lang="en-GB" b="1" dirty="0"/>
              <a:t>vi</a:t>
            </a:r>
            <a:r>
              <a:rPr lang="en-GB" dirty="0"/>
              <a:t>. </a:t>
            </a:r>
            <a:r>
              <a:rPr lang="en-GB" b="1" i="1" dirty="0"/>
              <a:t>Make sentences short</a:t>
            </a:r>
            <a:r>
              <a:rPr lang="en-GB" dirty="0"/>
              <a:t>: long sentences tax readers while s</a:t>
            </a:r>
            <a:r>
              <a:rPr lang="en-US" dirty="0" err="1"/>
              <a:t>hort</a:t>
            </a:r>
            <a:r>
              <a:rPr lang="en-US" dirty="0"/>
              <a:t> sentences are more appealing to read and easier to understand. There is also less likelihood of unnecessary words and punctuation errors with short sentences. </a:t>
            </a:r>
            <a:endParaRPr lang="en-US" dirty="0"/>
          </a:p>
          <a:p>
            <a:r>
              <a:rPr lang="en-US" dirty="0"/>
              <a:t>Short sentences can be achieved by –</a:t>
            </a:r>
            <a:endParaRPr lang="en-US" dirty="0"/>
          </a:p>
          <a:p>
            <a:pPr marL="457200" lvl="1" indent="0">
              <a:buNone/>
            </a:pPr>
            <a:r>
              <a:rPr lang="en-GB" sz="2500" dirty="0">
                <a:solidFill>
                  <a:schemeClr val="tx1"/>
                </a:solidFill>
              </a:rPr>
              <a:t>(</a:t>
            </a:r>
            <a:r>
              <a:rPr lang="en-GB" sz="2500" dirty="0"/>
              <a:t>a</a:t>
            </a:r>
            <a:r>
              <a:rPr lang="en-GB" sz="2500" dirty="0">
                <a:solidFill>
                  <a:schemeClr val="tx1"/>
                </a:solidFill>
              </a:rPr>
              <a:t>) </a:t>
            </a:r>
            <a:r>
              <a:rPr lang="en-GB" sz="2400" dirty="0">
                <a:solidFill>
                  <a:schemeClr val="tx1"/>
                </a:solidFill>
              </a:rPr>
              <a:t>Stating only one thing or idea in each sentence. </a:t>
            </a:r>
            <a:endParaRPr lang="en-GB" sz="2400" dirty="0">
              <a:solidFill>
                <a:schemeClr val="tx1"/>
              </a:solidFill>
            </a:endParaRPr>
          </a:p>
          <a:p>
            <a:pPr marL="457200" lvl="1" indent="0">
              <a:buNone/>
            </a:pPr>
            <a:r>
              <a:rPr lang="en-GB" sz="2400" dirty="0">
                <a:solidFill>
                  <a:schemeClr val="tx1"/>
                </a:solidFill>
              </a:rPr>
              <a:t>(</a:t>
            </a:r>
            <a:r>
              <a:rPr lang="en-GB" sz="2400" dirty="0"/>
              <a:t>b</a:t>
            </a:r>
            <a:r>
              <a:rPr lang="en-GB" sz="2400" dirty="0">
                <a:solidFill>
                  <a:schemeClr val="tx1"/>
                </a:solidFill>
              </a:rPr>
              <a:t>) Dividing long sentences into two or more short sentences. E.g.-</a:t>
            </a:r>
            <a:endParaRPr lang="en-GB" sz="2400" dirty="0">
              <a:solidFill>
                <a:schemeClr val="tx1"/>
              </a:solidFill>
            </a:endParaRPr>
          </a:p>
          <a:p>
            <a:r>
              <a:rPr lang="en-GB" sz="2400" dirty="0"/>
              <a:t>“Gender neutral language can be seen as a tool for accuracy, since it promotes gender specificity in the pronoun used when drafting legislation, or even before the courts.” </a:t>
            </a:r>
            <a:r>
              <a:rPr lang="en-GB" sz="2400" b="1" dirty="0"/>
              <a:t>How can this be done here?</a:t>
            </a:r>
            <a:endParaRPr lang="en-GB" sz="2400" b="1" dirty="0"/>
          </a:p>
          <a:p>
            <a:pPr marL="457200" lvl="1" indent="0">
              <a:buNone/>
            </a:pPr>
            <a:r>
              <a:rPr lang="en-GB" sz="2400" dirty="0">
                <a:solidFill>
                  <a:schemeClr val="tx1"/>
                </a:solidFill>
              </a:rPr>
              <a:t>(</a:t>
            </a:r>
            <a:r>
              <a:rPr lang="en-GB" sz="2400" dirty="0"/>
              <a:t>c</a:t>
            </a:r>
            <a:r>
              <a:rPr lang="en-GB" sz="2400" dirty="0">
                <a:solidFill>
                  <a:schemeClr val="tx1"/>
                </a:solidFill>
              </a:rPr>
              <a:t>) Removing all unnecessary and repetitive words and modifiers. E.g.-</a:t>
            </a:r>
            <a:endParaRPr lang="en-GB" sz="2000" dirty="0">
              <a:solidFill>
                <a:schemeClr val="tx1"/>
              </a:solidFill>
            </a:endParaRPr>
          </a:p>
          <a:p>
            <a:r>
              <a:rPr lang="en-US" sz="2400" dirty="0"/>
              <a:t>“If there is any person</a:t>
            </a:r>
            <a:r>
              <a:rPr lang="en-US" sz="2400" b="1" dirty="0"/>
              <a:t> </a:t>
            </a:r>
            <a:r>
              <a:rPr lang="en-US" sz="2400" dirty="0"/>
              <a:t>who makes frivolous complaints</a:t>
            </a:r>
            <a:r>
              <a:rPr lang="en-US" sz="2400" b="1" dirty="0"/>
              <a:t>,</a:t>
            </a:r>
            <a:r>
              <a:rPr lang="en-US" sz="2400" dirty="0"/>
              <a:t> persistently and without</a:t>
            </a:r>
            <a:r>
              <a:rPr lang="en-US" sz="2400" b="1" dirty="0"/>
              <a:t> </a:t>
            </a:r>
            <a:r>
              <a:rPr lang="en-US" sz="2400" dirty="0"/>
              <a:t>reasonable grounds</a:t>
            </a:r>
            <a:r>
              <a:rPr lang="en-US" sz="2400" b="1" dirty="0"/>
              <a:t> </a:t>
            </a:r>
            <a:r>
              <a:rPr lang="en-US" sz="2400" dirty="0"/>
              <a:t>about judicial officers, the Commission may declare the person to be a vexatious complainant.” </a:t>
            </a:r>
            <a:r>
              <a:rPr lang="en-US" sz="2400" b="1" dirty="0"/>
              <a:t>How can this be done?</a:t>
            </a:r>
            <a:endParaRPr lang="en-US" sz="2400" b="1" dirty="0"/>
          </a:p>
          <a:p>
            <a:endParaRPr lang="en-US" dirty="0"/>
          </a:p>
          <a:p>
            <a:endParaRPr lang="en-GB"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333828"/>
            <a:ext cx="9905999" cy="5776685"/>
          </a:xfrm>
        </p:spPr>
        <p:txBody>
          <a:bodyPr>
            <a:normAutofit fontScale="85000" lnSpcReduction="20000"/>
          </a:bodyPr>
          <a:lstStyle/>
          <a:p>
            <a:pPr marL="457200" lvl="1" indent="0">
              <a:buNone/>
            </a:pPr>
            <a:r>
              <a:rPr lang="en-GB" sz="2400" dirty="0">
                <a:solidFill>
                  <a:schemeClr val="tx1"/>
                </a:solidFill>
              </a:rPr>
              <a:t>(d) Preferring single word to a chain of words that convey the same meaning. E.g.-</a:t>
            </a:r>
            <a:endParaRPr lang="en-GB" sz="2000" dirty="0">
              <a:solidFill>
                <a:schemeClr val="tx1"/>
              </a:solidFill>
            </a:endParaRPr>
          </a:p>
          <a:p>
            <a:pPr lvl="1">
              <a:buNone/>
            </a:pPr>
            <a:r>
              <a:rPr lang="en-GB" sz="2400" dirty="0">
                <a:solidFill>
                  <a:schemeClr val="tx1"/>
                </a:solidFill>
              </a:rPr>
              <a:t>“Grocer’s” as against “a place where food items are sold”.</a:t>
            </a:r>
            <a:endParaRPr lang="en-GB" sz="2400" dirty="0">
              <a:solidFill>
                <a:schemeClr val="tx1"/>
              </a:solidFill>
            </a:endParaRPr>
          </a:p>
          <a:p>
            <a:pPr lvl="1">
              <a:buNone/>
            </a:pPr>
            <a:r>
              <a:rPr lang="en-GB" sz="2400" dirty="0">
                <a:solidFill>
                  <a:schemeClr val="tx1"/>
                </a:solidFill>
              </a:rPr>
              <a:t>“Restaurant” as against “an eating place”.</a:t>
            </a:r>
            <a:endParaRPr lang="en-GB" sz="2000" dirty="0">
              <a:solidFill>
                <a:schemeClr val="tx1"/>
              </a:solidFill>
            </a:endParaRPr>
          </a:p>
          <a:p>
            <a:r>
              <a:rPr lang="en-GB" b="1" dirty="0"/>
              <a:t>vii</a:t>
            </a:r>
            <a:r>
              <a:rPr lang="en-GB" dirty="0"/>
              <a:t>. </a:t>
            </a:r>
            <a:r>
              <a:rPr lang="en-GB" b="1" i="1" dirty="0"/>
              <a:t>Use the Affirmative Rather than the Negative</a:t>
            </a:r>
            <a:r>
              <a:rPr lang="en-GB" b="1" dirty="0"/>
              <a:t> </a:t>
            </a:r>
            <a:endParaRPr lang="en-GB" b="1" dirty="0"/>
          </a:p>
          <a:p>
            <a:pPr>
              <a:buNone/>
            </a:pPr>
            <a:r>
              <a:rPr lang="en-GB" dirty="0"/>
              <a:t>	Say “The returning officer must count only the votes of members whose dues are up to date” rather than “The returning officer must not count the vote of members whose dues are not up to date.”</a:t>
            </a:r>
            <a:endParaRPr lang="en-GB" dirty="0"/>
          </a:p>
          <a:p>
            <a:r>
              <a:rPr lang="en-US" b="1" dirty="0"/>
              <a:t>viii. </a:t>
            </a:r>
            <a:r>
              <a:rPr lang="en-US" b="1" i="1" dirty="0"/>
              <a:t>Avoid Double</a:t>
            </a:r>
            <a:r>
              <a:rPr lang="en-GB" b="1" i="1" dirty="0"/>
              <a:t> Negatives</a:t>
            </a:r>
            <a:endParaRPr lang="en-GB" b="1" dirty="0"/>
          </a:p>
          <a:p>
            <a:r>
              <a:rPr lang="en-GB" dirty="0"/>
              <a:t>As much as possible, avoid the use of double negatives as they are difficult to understand and can easily mislead a careless reader. Consider the following –</a:t>
            </a:r>
            <a:endParaRPr lang="en-GB" dirty="0"/>
          </a:p>
          <a:p>
            <a:r>
              <a:rPr lang="en-GB" dirty="0"/>
              <a:t>“No child shall not be allowed to acquire free education”</a:t>
            </a:r>
            <a:endParaRPr lang="en-GB" dirty="0"/>
          </a:p>
          <a:p>
            <a:r>
              <a:rPr lang="en-GB" dirty="0"/>
              <a:t>Say instead “A child is entitled to free education” or “No child shall be denied free education.”</a:t>
            </a:r>
            <a:endParaRPr lang="en-GB" dirty="0"/>
          </a:p>
          <a:p>
            <a:r>
              <a:rPr lang="en-GB" b="1" dirty="0"/>
              <a:t>ix.</a:t>
            </a:r>
            <a:r>
              <a:rPr lang="en-GB" b="1" i="1" dirty="0"/>
              <a:t> Avoid excessive use of cross referencing</a:t>
            </a:r>
            <a:r>
              <a:rPr lang="en-GB" b="1" dirty="0"/>
              <a:t> </a:t>
            </a:r>
            <a:r>
              <a:rPr lang="en-GB" dirty="0"/>
              <a:t>as it causes </a:t>
            </a:r>
            <a:r>
              <a:rPr lang="en-US" dirty="0"/>
              <a:t>distractions and makes the reading of drafts cumbersome.</a:t>
            </a:r>
            <a:endParaRPr lang="en-GB"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377371"/>
            <a:ext cx="9905999" cy="5413830"/>
          </a:xfrm>
        </p:spPr>
        <p:txBody>
          <a:bodyPr>
            <a:normAutofit fontScale="92500" lnSpcReduction="10000"/>
          </a:bodyPr>
          <a:lstStyle/>
          <a:p>
            <a:pPr>
              <a:buNone/>
            </a:pPr>
            <a:r>
              <a:rPr lang="en-US" sz="2400" b="1" dirty="0"/>
              <a:t>x. </a:t>
            </a:r>
            <a:r>
              <a:rPr lang="en-US" sz="2400" b="1" i="1" dirty="0"/>
              <a:t>Use Gender Neutral Language</a:t>
            </a:r>
            <a:endParaRPr lang="en-GB" sz="2400" b="1" dirty="0"/>
          </a:p>
          <a:p>
            <a:r>
              <a:rPr lang="en-GB" sz="2400" dirty="0"/>
              <a:t>Gender neutral language is a tool for accuracy. </a:t>
            </a:r>
            <a:endParaRPr lang="en-GB" sz="2400" dirty="0"/>
          </a:p>
          <a:p>
            <a:r>
              <a:rPr lang="en-GB" sz="2400" dirty="0"/>
              <a:t>It is necessary to use gender-neutral language, unless a specific gender is intended. For e.g., certain offences may be committed only against women.</a:t>
            </a:r>
            <a:endParaRPr lang="en-GB" sz="2400" dirty="0"/>
          </a:p>
          <a:p>
            <a:r>
              <a:rPr lang="en-GB" dirty="0"/>
              <a:t>Avoid </a:t>
            </a:r>
            <a:r>
              <a:rPr lang="en-GB" sz="2400" dirty="0"/>
              <a:t>terms for occupations or activities that are gender-specific, such as “chairman”, “lady lawyer”, “woman engineer”, “male cook”, “male nurse” etc. These imply that the represented sex is an exception or non-standard. </a:t>
            </a:r>
            <a:endParaRPr lang="en-GB" sz="2400" dirty="0"/>
          </a:p>
          <a:p>
            <a:r>
              <a:rPr lang="en-GB" sz="2400" dirty="0"/>
              <a:t>Gender neutral words like “drafter/draftsperson” for “draftsman, “fisher” for “fisherman”, “homemaker” for “housewife”, “manager” for “manageress” “chairperson” for “chairman”, “worker/workforce” for “workman”, “people/humanity” for “mankind”, “spouse” for “husband and wife”, “lessor” for “landlord/landlady”, “sailor/captain” for “seaman”, “police officer” for “policeman”  etc. should be used instead.</a:t>
            </a:r>
            <a:endParaRPr lang="en-GB" sz="2400" dirty="0"/>
          </a:p>
          <a:p>
            <a:endParaRPr lang="en-GB" sz="1400" dirty="0"/>
          </a:p>
          <a:p>
            <a:endParaRPr lang="en-GB" sz="2400" dirty="0"/>
          </a:p>
          <a:p>
            <a:endParaRPr lang="en-GB"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406400"/>
            <a:ext cx="9905999" cy="5384801"/>
          </a:xfrm>
        </p:spPr>
        <p:txBody>
          <a:bodyPr>
            <a:normAutofit fontScale="92500" lnSpcReduction="20000"/>
          </a:bodyPr>
          <a:lstStyle/>
          <a:p>
            <a:pPr>
              <a:buNone/>
            </a:pPr>
            <a:r>
              <a:rPr lang="en-GB" b="1" dirty="0"/>
              <a:t>Some Other Devices to Achieve Gender Neutrality Include-</a:t>
            </a:r>
            <a:endParaRPr lang="en-GB" b="1" dirty="0"/>
          </a:p>
          <a:p>
            <a:r>
              <a:rPr lang="en-GB" dirty="0"/>
              <a:t>1. Repeat the noun to avoid a gender biased pronoun, e.g. “The Chief Judge may, by notice, signed on behalf of the Chief Judge….”</a:t>
            </a:r>
            <a:endParaRPr lang="en-GB" dirty="0"/>
          </a:p>
          <a:p>
            <a:r>
              <a:rPr lang="en-GB" dirty="0"/>
              <a:t>2. Use he or she, but not he/she or s/he</a:t>
            </a:r>
            <a:endParaRPr lang="en-GB" dirty="0"/>
          </a:p>
          <a:p>
            <a:r>
              <a:rPr lang="en-GB" dirty="0"/>
              <a:t>3. Use the plural form, e.g. “the directors shall forego their entitlements”</a:t>
            </a:r>
            <a:endParaRPr lang="en-GB" dirty="0"/>
          </a:p>
          <a:p>
            <a:r>
              <a:rPr lang="en-GB" dirty="0"/>
              <a:t>4. Omit the offending possessive word, e.g., instead of “The lawyer is entitled to his legal fees”, say “The lawyer is entitled to legal fees.”</a:t>
            </a:r>
            <a:endParaRPr lang="en-GB" dirty="0"/>
          </a:p>
          <a:p>
            <a:r>
              <a:rPr lang="en-GB" dirty="0"/>
              <a:t>5. Use the passive voice, e.g., instead of “The Director shall advice the Manager of his decision”, say “The Manager shall be advised of the Director’s decision”</a:t>
            </a:r>
            <a:endParaRPr lang="en-GB" dirty="0"/>
          </a:p>
          <a:p>
            <a:r>
              <a:rPr lang="en-GB" dirty="0"/>
              <a:t>6. Restructure the sentence, e.g. instead of “</a:t>
            </a:r>
            <a:r>
              <a:rPr lang="en-US" dirty="0"/>
              <a:t>The Research Assistant shall lay the legal opinion before the Judge after he has completed it</a:t>
            </a:r>
            <a:r>
              <a:rPr lang="en-GB" dirty="0"/>
              <a:t>”, say “The Research Assistant, after concluding the legal opinion, shall lay it before the Judge” or “</a:t>
            </a:r>
            <a:r>
              <a:rPr lang="en-US" dirty="0"/>
              <a:t>After concluding the legal opinion, the Research Assistant shall lay it before the Judge.”</a:t>
            </a:r>
            <a:endParaRPr lang="en-GB" dirty="0"/>
          </a:p>
          <a:p>
            <a:endParaRPr lang="en-GB" dirty="0"/>
          </a:p>
          <a:p>
            <a:endParaRPr lang="en-GB"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61257"/>
            <a:ext cx="9905998" cy="1074057"/>
          </a:xfrm>
        </p:spPr>
        <p:txBody>
          <a:bodyPr>
            <a:normAutofit/>
          </a:bodyPr>
          <a:lstStyle/>
          <a:p>
            <a:r>
              <a:rPr lang="en-GB" sz="2800" b="1" dirty="0"/>
              <a:t> F. </a:t>
            </a:r>
            <a:r>
              <a:rPr lang="en-GB" sz="2800" b="1" cap="none" dirty="0"/>
              <a:t>Strict Adherence to the Principles of Syntax, Formatting, Spelling and Punctuation</a:t>
            </a:r>
            <a:endParaRPr lang="en-GB" sz="2800" cap="none" dirty="0"/>
          </a:p>
        </p:txBody>
      </p:sp>
      <p:sp>
        <p:nvSpPr>
          <p:cNvPr id="3" name="Content Placeholder 2"/>
          <p:cNvSpPr>
            <a:spLocks noGrp="1"/>
          </p:cNvSpPr>
          <p:nvPr>
            <p:ph idx="1"/>
          </p:nvPr>
        </p:nvSpPr>
        <p:spPr>
          <a:xfrm>
            <a:off x="696686" y="1335314"/>
            <a:ext cx="10842171" cy="4688115"/>
          </a:xfrm>
        </p:spPr>
        <p:txBody>
          <a:bodyPr>
            <a:normAutofit/>
          </a:bodyPr>
          <a:lstStyle/>
          <a:p>
            <a:pPr>
              <a:buNone/>
            </a:pPr>
            <a:r>
              <a:rPr lang="en-GB" sz="2400" b="1" dirty="0"/>
              <a:t>. </a:t>
            </a:r>
            <a:r>
              <a:rPr lang="en-GB" sz="2400" dirty="0"/>
              <a:t>All of these play a critical role in conveying meaning and better appreciation of the content of drafts. </a:t>
            </a:r>
            <a:endParaRPr lang="en-GB" sz="2400" dirty="0"/>
          </a:p>
          <a:p>
            <a:r>
              <a:rPr lang="en-GB" b="1" u="sng" dirty="0"/>
              <a:t>Syntax</a:t>
            </a:r>
            <a:r>
              <a:rPr lang="en-GB" b="1" i="1" dirty="0"/>
              <a:t>:</a:t>
            </a:r>
            <a:r>
              <a:rPr lang="en-GB" dirty="0"/>
              <a:t> this relates to grammar or sentence structure. </a:t>
            </a:r>
            <a:endParaRPr lang="en-GB" dirty="0"/>
          </a:p>
          <a:p>
            <a:r>
              <a:rPr lang="en-GB" dirty="0"/>
              <a:t>A sentence, generally, consists of the subject, verb (action) and object. E.g. -</a:t>
            </a:r>
            <a:endParaRPr lang="en-GB" dirty="0"/>
          </a:p>
          <a:p>
            <a:r>
              <a:rPr lang="en-GB" dirty="0"/>
              <a:t>“The Director-General (subject) shall set up (verb/action) a committee (object).</a:t>
            </a:r>
            <a:endParaRPr lang="en-GB" dirty="0"/>
          </a:p>
          <a:p>
            <a:endParaRPr lang="en-GB" dirty="0"/>
          </a:p>
          <a:p>
            <a:r>
              <a:rPr lang="en-GB" b="1" u="sng" dirty="0"/>
              <a:t>Formatting</a:t>
            </a:r>
            <a:r>
              <a:rPr lang="en-GB" b="1" dirty="0"/>
              <a:t>:</a:t>
            </a:r>
            <a:r>
              <a:rPr lang="en-GB" dirty="0"/>
              <a:t> this has to do with organisation or structuring. A legal draft needs to be properly organised in a logical and presentable manner. A useful tool in this regard is paragraphing, which we will consider later.</a:t>
            </a:r>
            <a:endParaRPr lang="en-GB" dirty="0"/>
          </a:p>
          <a:p>
            <a:endParaRPr lang="en-GB"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8285" y="362856"/>
            <a:ext cx="10856685" cy="5646057"/>
          </a:xfrm>
        </p:spPr>
        <p:txBody>
          <a:bodyPr>
            <a:normAutofit/>
          </a:bodyPr>
          <a:lstStyle/>
          <a:p>
            <a:r>
              <a:rPr lang="en-GB" b="1" u="sng" dirty="0"/>
              <a:t>Spelling</a:t>
            </a:r>
            <a:r>
              <a:rPr lang="en-GB" u="sng" dirty="0"/>
              <a:t>:</a:t>
            </a:r>
            <a:r>
              <a:rPr lang="en-GB" dirty="0"/>
              <a:t> this relates to general spelling pattern and specific spelling of words. The general spelling pattern must conform to the Nigerian house style, which is British, as opposed to American English. For example, American English omits the ‘u’ in British spelt words like honour, neighbour, favour, saviour, flavour, candour etc. The British English spelt words ‘analyse’ is spelt ‘</a:t>
            </a:r>
            <a:r>
              <a:rPr lang="en-GB" dirty="0" err="1"/>
              <a:t>analyze</a:t>
            </a:r>
            <a:r>
              <a:rPr lang="en-GB" dirty="0"/>
              <a:t>’ in American English. Likewise British spelt words like fulfil, distil, wilful etc. are spelt as </a:t>
            </a:r>
            <a:r>
              <a:rPr lang="en-GB" dirty="0" err="1"/>
              <a:t>fulfill</a:t>
            </a:r>
            <a:r>
              <a:rPr lang="en-GB" dirty="0"/>
              <a:t>, </a:t>
            </a:r>
            <a:r>
              <a:rPr lang="en-GB" dirty="0" err="1"/>
              <a:t>distill</a:t>
            </a:r>
            <a:r>
              <a:rPr lang="en-GB" dirty="0"/>
              <a:t>, </a:t>
            </a:r>
            <a:r>
              <a:rPr lang="en-GB" dirty="0" err="1"/>
              <a:t>willful</a:t>
            </a:r>
            <a:r>
              <a:rPr lang="en-GB" dirty="0"/>
              <a:t> etc. in American English. On the contrary British English spelt word ‘councillor’ is ‘</a:t>
            </a:r>
            <a:r>
              <a:rPr lang="en-GB" dirty="0" err="1"/>
              <a:t>councilor</a:t>
            </a:r>
            <a:r>
              <a:rPr lang="en-GB" dirty="0"/>
              <a:t>’ in American English.</a:t>
            </a:r>
            <a:endParaRPr lang="en-GB" dirty="0"/>
          </a:p>
          <a:p>
            <a:r>
              <a:rPr lang="en-GB" dirty="0"/>
              <a:t>Consistency is also required in the spelling of specific words. For example organise, recognise, legalise etc. can also be spelt as organize, recognize, legalize etc. Whichever one you choose, be consistent in its use and do not mix them up.</a:t>
            </a:r>
            <a:endParaRPr lang="en-GB" dirty="0"/>
          </a:p>
          <a:p>
            <a:endParaRPr lang="en-GB" dirty="0"/>
          </a:p>
          <a:p>
            <a:endParaRPr lang="en-GB" dirty="0"/>
          </a:p>
          <a:p>
            <a:endParaRPr lang="en-GB"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304800"/>
            <a:ext cx="9905999" cy="5719482"/>
          </a:xfrm>
        </p:spPr>
        <p:txBody>
          <a:bodyPr>
            <a:normAutofit fontScale="92500" lnSpcReduction="20000"/>
          </a:bodyPr>
          <a:lstStyle/>
          <a:p>
            <a:r>
              <a:rPr lang="en-GB" b="1" u="sng" dirty="0"/>
              <a:t>Punctuation</a:t>
            </a:r>
            <a:r>
              <a:rPr lang="en-GB" b="1" dirty="0"/>
              <a:t>: </a:t>
            </a:r>
            <a:r>
              <a:rPr lang="en-US" dirty="0"/>
              <a:t>Punctuation makes the relationship of the parts of a sentence more readily obvious to the reader. It provides sign posts to sentence structure that make intended meaning clearer.</a:t>
            </a:r>
            <a:r>
              <a:rPr lang="en-GB" dirty="0"/>
              <a:t> </a:t>
            </a:r>
            <a:r>
              <a:rPr lang="en-US" dirty="0"/>
              <a:t>It also helps in avoiding ambiguities. For instance, “The man Hunter is brave.” “The man, Hunter, is brave.”</a:t>
            </a:r>
            <a:endParaRPr lang="en-US" dirty="0"/>
          </a:p>
          <a:p>
            <a:r>
              <a:rPr lang="en-US" dirty="0"/>
              <a:t>The wrong application of punctuation distorts drafts. It should, therefore, not be arbitrarily used. </a:t>
            </a:r>
            <a:endParaRPr lang="en-US" dirty="0"/>
          </a:p>
          <a:p>
            <a:r>
              <a:rPr lang="en-US" dirty="0"/>
              <a:t>A look at a few punctuation marks -</a:t>
            </a:r>
            <a:endParaRPr lang="en-US" dirty="0"/>
          </a:p>
          <a:p>
            <a:pPr lvl="0"/>
            <a:r>
              <a:rPr lang="en-US" i="1" dirty="0"/>
              <a:t>The Full Stop or Period (.)</a:t>
            </a:r>
            <a:r>
              <a:rPr lang="en-US" dirty="0"/>
              <a:t>: This indicates the termination of a completed preposition or sentence. It is also used in abbreviations such as e.g. am., pm., Mr./Mrs., Dr., </a:t>
            </a:r>
            <a:r>
              <a:rPr lang="en-US" dirty="0" err="1"/>
              <a:t>Ph.D</a:t>
            </a:r>
            <a:r>
              <a:rPr lang="en-US" dirty="0"/>
              <a:t>, LL.M, etc.</a:t>
            </a:r>
            <a:endParaRPr lang="en-US" dirty="0"/>
          </a:p>
          <a:p>
            <a:pPr lvl="0"/>
            <a:endParaRPr lang="en-US" sz="800" dirty="0"/>
          </a:p>
          <a:p>
            <a:pPr lvl="0"/>
            <a:r>
              <a:rPr lang="en-US" dirty="0"/>
              <a:t> Note that an internal period within an abbreviation is usually not followed by a space. </a:t>
            </a:r>
            <a:endParaRPr lang="en-US" dirty="0"/>
          </a:p>
          <a:p>
            <a:pPr lvl="0"/>
            <a:r>
              <a:rPr lang="en-US" dirty="0"/>
              <a:t>It is rare to use full stop for acronyms such as UNESCO, ECOWAS, UNIFEM, WHO, UNDP, UNICEF etc. </a:t>
            </a:r>
            <a:endParaRPr lang="en-GB" dirty="0"/>
          </a:p>
          <a:p>
            <a:endParaRPr lang="en-GB" dirty="0"/>
          </a:p>
          <a:p>
            <a:endParaRPr lang="en-GB" dirty="0"/>
          </a:p>
          <a:p>
            <a:endParaRPr lang="en-GB" dirty="0"/>
          </a:p>
          <a:p>
            <a:endParaRPr lang="en-GB" dirty="0"/>
          </a:p>
        </p:txBody>
      </p:sp>
      <p:sp>
        <p:nvSpPr>
          <p:cNvPr id="2" name="Slide Number Placeholder 1"/>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409432"/>
            <a:ext cx="9905999" cy="5473841"/>
          </a:xfrm>
        </p:spPr>
        <p:txBody>
          <a:bodyPr>
            <a:normAutofit fontScale="77500" lnSpcReduction="20000"/>
          </a:bodyPr>
          <a:lstStyle/>
          <a:p>
            <a:r>
              <a:rPr lang="en-US" sz="2800" i="1" dirty="0"/>
              <a:t>Comma (,): </a:t>
            </a:r>
            <a:r>
              <a:rPr lang="en-US" sz="2800" dirty="0"/>
              <a:t>this is the most common and appealing punctuation device, yet the most difficult to properly apply. It is primarily used to separate items in a series and to set off or distinguish grammatical elements within sentences. Its three primary but related purposes are to –</a:t>
            </a:r>
            <a:endParaRPr lang="en-US" sz="2800" dirty="0"/>
          </a:p>
          <a:p>
            <a:pPr lvl="1"/>
            <a:endParaRPr lang="en-GB" sz="2900" dirty="0"/>
          </a:p>
          <a:p>
            <a:pPr marL="457200" lvl="1" indent="0">
              <a:buNone/>
            </a:pPr>
            <a:r>
              <a:rPr lang="en-GB" sz="2900" dirty="0"/>
              <a:t>(</a:t>
            </a:r>
            <a:r>
              <a:rPr lang="en-GB" sz="2900" dirty="0" err="1"/>
              <a:t>i</a:t>
            </a:r>
            <a:r>
              <a:rPr lang="en-GB" sz="2900" dirty="0"/>
              <a:t>) Separate words in series, e.g. –</a:t>
            </a:r>
            <a:endParaRPr lang="en-GB" sz="2900" dirty="0"/>
          </a:p>
          <a:p>
            <a:r>
              <a:rPr lang="en-GB" sz="2800" dirty="0"/>
              <a:t>“Method means </a:t>
            </a:r>
            <a:r>
              <a:rPr lang="en-GB" sz="2900" dirty="0"/>
              <a:t>technique, approach, means, device, system, procedure, way</a:t>
            </a:r>
            <a:r>
              <a:rPr lang="en-GB" sz="2800" dirty="0"/>
              <a:t>.”</a:t>
            </a:r>
            <a:endParaRPr lang="en-GB" sz="2800" dirty="0"/>
          </a:p>
          <a:p>
            <a:endParaRPr lang="en-GB" sz="2800" dirty="0"/>
          </a:p>
          <a:p>
            <a:pPr marL="457200" lvl="1" indent="0">
              <a:buNone/>
            </a:pPr>
            <a:r>
              <a:rPr lang="en-US" sz="2900" dirty="0"/>
              <a:t>(ii) Separate a clause or phrase from what follows, e.g. – </a:t>
            </a:r>
            <a:endParaRPr lang="en-US" sz="2900" dirty="0"/>
          </a:p>
          <a:p>
            <a:r>
              <a:rPr lang="en-US" sz="2800" dirty="0"/>
              <a:t>“When the Chairperson arrives, the meeting will start.” </a:t>
            </a:r>
            <a:endParaRPr lang="en-US" sz="2800" dirty="0"/>
          </a:p>
          <a:p>
            <a:pPr marL="0" indent="0">
              <a:buNone/>
            </a:pPr>
            <a:r>
              <a:rPr lang="en-US" sz="2900" dirty="0"/>
              <a:t>      (iii) Enclose a clause or phrase within a sentence. Enclosing commas must operate in pairs, otherwise their purpose is defeated. E.g. </a:t>
            </a:r>
            <a:r>
              <a:rPr lang="en-US" sz="2900" dirty="0" err="1"/>
              <a:t>Edidiong</a:t>
            </a:r>
            <a:r>
              <a:rPr lang="en-US" sz="2900" dirty="0"/>
              <a:t>, the only daughter of the family, is the apple of her parents’ eyes.</a:t>
            </a:r>
            <a:endParaRPr lang="en-GB" sz="2900" dirty="0"/>
          </a:p>
          <a:p>
            <a:endParaRPr lang="en-GB" dirty="0"/>
          </a:p>
          <a:p>
            <a:endParaRPr lang="en-GB" dirty="0"/>
          </a:p>
          <a:p>
            <a:endParaRPr lang="en-GB"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471" y="508001"/>
            <a:ext cx="9905999" cy="5375274"/>
          </a:xfrm>
        </p:spPr>
        <p:txBody>
          <a:bodyPr>
            <a:normAutofit fontScale="62500" lnSpcReduction="20000"/>
          </a:bodyPr>
          <a:lstStyle/>
          <a:p>
            <a:r>
              <a:rPr lang="en-US" sz="3500" i="1" dirty="0"/>
              <a:t>Semi-colon </a:t>
            </a:r>
            <a:r>
              <a:rPr lang="en-US" sz="3500" dirty="0"/>
              <a:t>(;)</a:t>
            </a:r>
            <a:r>
              <a:rPr lang="en-US" sz="3500" b="1" dirty="0"/>
              <a:t>: </a:t>
            </a:r>
            <a:r>
              <a:rPr lang="en-US" sz="3500" dirty="0"/>
              <a:t>this is a mark of coordination that links related clauses that are not joined by conjunctions. The semi-colon shows a relationship between elements of a sentence, usually main clauses, which a complete break into separate sentences would obscure. E.g. –</a:t>
            </a:r>
            <a:endParaRPr lang="en-GB" sz="3500" dirty="0"/>
          </a:p>
          <a:p>
            <a:r>
              <a:rPr lang="en-US" sz="3500" dirty="0"/>
              <a:t>“Electricity is very useful; it enlivens the atmosphere and helps businesses to survive better.”</a:t>
            </a:r>
            <a:endParaRPr lang="en-US" sz="3500" dirty="0"/>
          </a:p>
          <a:p>
            <a:endParaRPr lang="en-US" sz="3500" dirty="0"/>
          </a:p>
          <a:p>
            <a:r>
              <a:rPr lang="en-US" sz="3500" i="1" dirty="0"/>
              <a:t>Colon</a:t>
            </a:r>
            <a:r>
              <a:rPr lang="en-US" sz="3500" b="1" dirty="0"/>
              <a:t> </a:t>
            </a:r>
            <a:r>
              <a:rPr lang="en-US" sz="3500" dirty="0"/>
              <a:t>(:) this usually follows an introduction, which could be a word, phrase, clause or sentence. It is used to show that what follows is an explanation or elaboration of that introduction. It, thus, prepares a reader for a series of propositions. E.g. –</a:t>
            </a:r>
            <a:endParaRPr lang="en-US" sz="3500" dirty="0"/>
          </a:p>
          <a:p>
            <a:r>
              <a:rPr lang="en-US" sz="3500" dirty="0"/>
              <a:t>Government consists of three arms: the Executive, the Legislature and the Judiciary.</a:t>
            </a:r>
            <a:endParaRPr lang="en-US" sz="3500" dirty="0"/>
          </a:p>
          <a:p>
            <a:r>
              <a:rPr lang="en-US" sz="3500" dirty="0"/>
              <a:t>Other punctuation marks include – the dash (–), the hyphen (-), the question mark (?) etc.</a:t>
            </a:r>
            <a:endParaRPr lang="en-GB" sz="3500" dirty="0"/>
          </a:p>
          <a:p>
            <a:endParaRPr lang="en-GB" sz="3400" dirty="0"/>
          </a:p>
          <a:p>
            <a:endParaRPr lang="en-GB" sz="3400" dirty="0"/>
          </a:p>
          <a:p>
            <a:endParaRPr lang="en-GB"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1465729"/>
            <a:ext cx="9905999" cy="4325472"/>
          </a:xfrm>
        </p:spPr>
        <p:txBody>
          <a:bodyPr>
            <a:normAutofit fontScale="92500" lnSpcReduction="20000"/>
          </a:bodyPr>
          <a:lstStyle/>
          <a:p>
            <a:pPr marL="1250950" indent="-1250950">
              <a:tabLst>
                <a:tab pos="8699500" algn="l"/>
              </a:tabLst>
            </a:pPr>
            <a:r>
              <a:rPr lang="en-GB" sz="3600" dirty="0"/>
              <a:t>A well drafted [legal document] results, not from slavishly following numerous arbitrary rules, but rather from [a] thorough knowledge of the subject, careful attention to detail, and adherence to such common-sense principles as simplicity, clarity and good organization.</a:t>
            </a:r>
            <a:endParaRPr lang="en-GB" sz="3600" dirty="0"/>
          </a:p>
          <a:p>
            <a:endParaRPr lang="en-GB" dirty="0"/>
          </a:p>
          <a:p>
            <a:r>
              <a:rPr lang="en-GB" sz="1800" dirty="0"/>
              <a:t>Massachusetts Senate, Legislative Drafting and Legal Manual, 3</a:t>
            </a:r>
            <a:r>
              <a:rPr lang="en-GB" sz="1800" baseline="30000" dirty="0"/>
              <a:t>rd</a:t>
            </a:r>
            <a:r>
              <a:rPr lang="en-GB" sz="1800" dirty="0"/>
              <a:t> Edition 2003, </a:t>
            </a:r>
            <a:r>
              <a:rPr lang="en-GB" sz="1800" i="1" dirty="0"/>
              <a:t>www.legislationline.org/documents/id/3642</a:t>
            </a:r>
            <a:endParaRPr lang="en-GB" sz="1800" dirty="0"/>
          </a:p>
        </p:txBody>
      </p:sp>
      <p:sp>
        <p:nvSpPr>
          <p:cNvPr id="2" name="Slide Number Placeholder 1"/>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1008529"/>
            <a:ext cx="9905999" cy="4782672"/>
          </a:xfrm>
        </p:spPr>
        <p:txBody>
          <a:bodyPr>
            <a:normAutofit/>
          </a:bodyPr>
          <a:lstStyle/>
          <a:p>
            <a:r>
              <a:rPr lang="en-GB" sz="3200" b="1" dirty="0"/>
              <a:t>Exercise in punctuation</a:t>
            </a:r>
            <a:endParaRPr lang="en-GB" sz="3200" b="1" dirty="0"/>
          </a:p>
          <a:p>
            <a:r>
              <a:rPr lang="en-GB" sz="2800" dirty="0"/>
              <a:t>Perhaps you don’t always have to use commas periods colons etc to make sentences clear when I am in a hurry tired cold lazy or angry I sometimes leave out punctuation marks grammar is stupid I can write without it and don’t need it my uncle Harry once said he was not very clever and I never understood a word he wrote to me  think Ill learn some punctuation not too much enough to write uncle Harry he needs some help</a:t>
            </a:r>
            <a:endParaRPr lang="en-GB" sz="2800" dirty="0"/>
          </a:p>
          <a:p>
            <a:endParaRPr lang="en-GB" sz="2800" dirty="0"/>
          </a:p>
          <a:p>
            <a:endParaRPr lang="en-GB" sz="2800"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941294"/>
            <a:ext cx="9905999" cy="4849907"/>
          </a:xfrm>
        </p:spPr>
        <p:txBody>
          <a:bodyPr>
            <a:normAutofit/>
          </a:bodyPr>
          <a:lstStyle/>
          <a:p>
            <a:r>
              <a:rPr lang="en-GB" sz="3200" b="1" dirty="0"/>
              <a:t>Suggested Answer</a:t>
            </a:r>
            <a:endParaRPr lang="en-GB" sz="3200" b="1" dirty="0"/>
          </a:p>
          <a:p>
            <a:r>
              <a:rPr lang="en-GB" sz="2800" dirty="0"/>
              <a:t>Perhaps you don’t always have to use commas, periods, colons, etc. to make sentences clear. When I am in a hurry, tired, cold, lazy or angry, I sometimes leave out punctuation marks. “Grammar is stupid; I can write without it, and don’t need it”, my uncle, Harry, once said. He was not very clever, and I never understood a word he wrote to me. Think I’ll learn some punctuation; not too much, enough to write uncle Harry. He needs some help.</a:t>
            </a:r>
            <a:endParaRPr lang="en-GB" sz="2800" dirty="0"/>
          </a:p>
          <a:p>
            <a:endParaRPr lang="en-GB" sz="2800"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275772"/>
            <a:ext cx="9905998" cy="791027"/>
          </a:xfrm>
        </p:spPr>
        <p:txBody>
          <a:bodyPr>
            <a:normAutofit fontScale="90000"/>
          </a:bodyPr>
          <a:lstStyle/>
          <a:p>
            <a:r>
              <a:rPr lang="en-GB" b="1" cap="none" dirty="0"/>
              <a:t>H. Good Organisation</a:t>
            </a:r>
            <a:br>
              <a:rPr lang="en-GB" b="1" cap="none" dirty="0"/>
            </a:br>
            <a:endParaRPr lang="en-GB" cap="none" dirty="0"/>
          </a:p>
        </p:txBody>
      </p:sp>
      <p:sp>
        <p:nvSpPr>
          <p:cNvPr id="3" name="Content Placeholder 2"/>
          <p:cNvSpPr>
            <a:spLocks noGrp="1"/>
          </p:cNvSpPr>
          <p:nvPr>
            <p:ph idx="1"/>
          </p:nvPr>
        </p:nvSpPr>
        <p:spPr>
          <a:xfrm>
            <a:off x="1141412" y="914400"/>
            <a:ext cx="9905999" cy="4876801"/>
          </a:xfrm>
        </p:spPr>
        <p:txBody>
          <a:bodyPr>
            <a:normAutofit fontScale="92500" lnSpcReduction="20000"/>
          </a:bodyPr>
          <a:lstStyle/>
          <a:p>
            <a:r>
              <a:rPr lang="en-US" dirty="0"/>
              <a:t>Orderly presentation of issues is of utmost importance in drafts. An orderly arranged draft attracts reading attention; it is easier to understand, unlike a disorderly one, which repels. </a:t>
            </a:r>
            <a:endParaRPr lang="en-US" dirty="0"/>
          </a:p>
          <a:p>
            <a:r>
              <a:rPr lang="en-US" dirty="0"/>
              <a:t>A drafter should, as such, avoid a haphazard arrangement of the content of the draft. Two devices that aid orderliness are logic and paragraphing.</a:t>
            </a:r>
            <a:endParaRPr lang="en-US" dirty="0"/>
          </a:p>
          <a:p>
            <a:r>
              <a:rPr lang="en-US" sz="2600" b="1" dirty="0"/>
              <a:t>Logic</a:t>
            </a:r>
            <a:r>
              <a:rPr lang="en-US" dirty="0"/>
              <a:t> </a:t>
            </a:r>
            <a:endParaRPr lang="en-US" dirty="0"/>
          </a:p>
          <a:p>
            <a:r>
              <a:rPr lang="en-US" dirty="0"/>
              <a:t>It is a step by step way of thinking through issues in order to determine their proper order of presentation. How logical is this brief narrative?</a:t>
            </a:r>
            <a:endParaRPr lang="en-US" dirty="0"/>
          </a:p>
          <a:p>
            <a:r>
              <a:rPr lang="en-GB" dirty="0"/>
              <a:t>“The job at the warehouse was physically demanding. I had never had it so bad. My muscles ached all the time while my head pained me at the point where a police rifle had split it. We were either carrying cartons of one product or removing cartons of another.”</a:t>
            </a:r>
            <a:endParaRPr lang="en-GB" dirty="0"/>
          </a:p>
          <a:p>
            <a:endParaRPr lang="en-GB"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874059"/>
            <a:ext cx="9905998" cy="793376"/>
          </a:xfrm>
        </p:spPr>
        <p:txBody>
          <a:bodyPr>
            <a:normAutofit/>
          </a:bodyPr>
          <a:lstStyle/>
          <a:p>
            <a:r>
              <a:rPr lang="en-US" b="1" cap="none" dirty="0"/>
              <a:t>Paragraphing</a:t>
            </a:r>
            <a:endParaRPr lang="en-GB" cap="none" dirty="0"/>
          </a:p>
        </p:txBody>
      </p:sp>
      <p:sp>
        <p:nvSpPr>
          <p:cNvPr id="3" name="Content Placeholder 2"/>
          <p:cNvSpPr>
            <a:spLocks noGrp="1"/>
          </p:cNvSpPr>
          <p:nvPr>
            <p:ph idx="1"/>
          </p:nvPr>
        </p:nvSpPr>
        <p:spPr>
          <a:xfrm>
            <a:off x="1141412" y="1573306"/>
            <a:ext cx="9905999" cy="4217895"/>
          </a:xfrm>
        </p:spPr>
        <p:txBody>
          <a:bodyPr>
            <a:normAutofit fontScale="92500" lnSpcReduction="10000"/>
          </a:bodyPr>
          <a:lstStyle/>
          <a:p>
            <a:r>
              <a:rPr lang="en-US" dirty="0"/>
              <a:t>The paragraph is the basic unit of composition. It is one of the most effective aid to clearness of statements. </a:t>
            </a:r>
            <a:endParaRPr lang="en-US" dirty="0"/>
          </a:p>
          <a:p>
            <a:r>
              <a:rPr lang="en-US" dirty="0"/>
              <a:t>Good paragraphing gives visual effect to legal writing and makes for an orderly presentation of drafts that aids the reader to understand the structure. </a:t>
            </a:r>
            <a:endParaRPr lang="en-US" dirty="0"/>
          </a:p>
          <a:p>
            <a:r>
              <a:rPr lang="en-US" dirty="0"/>
              <a:t>Generally, a paragraph should not be longer than four or five sentences.</a:t>
            </a:r>
            <a:endParaRPr lang="en-US" dirty="0"/>
          </a:p>
          <a:p>
            <a:r>
              <a:rPr lang="en-US" dirty="0"/>
              <a:t>While a paragraph may contain several ideas, it should include only one theme.  </a:t>
            </a:r>
            <a:endParaRPr lang="en-US" dirty="0"/>
          </a:p>
          <a:p>
            <a:r>
              <a:rPr lang="en-US" dirty="0"/>
              <a:t>The grouping of sentences together in a paragraph must be justified and each sentence should expand on the basic theme. </a:t>
            </a:r>
            <a:endParaRPr lang="en-US" dirty="0"/>
          </a:p>
          <a:p>
            <a:r>
              <a:rPr lang="en-US" dirty="0"/>
              <a:t>There are two types of paragraph – prose and numbered</a:t>
            </a:r>
            <a:endParaRPr lang="en-US" dirty="0"/>
          </a:p>
          <a:p>
            <a:endParaRPr lang="en-US" dirty="0"/>
          </a:p>
          <a:p>
            <a:endParaRPr lang="en-GB" dirty="0"/>
          </a:p>
          <a:p>
            <a:endParaRPr lang="en-GB"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644225"/>
          </a:xfrm>
        </p:spPr>
        <p:txBody>
          <a:bodyPr/>
          <a:lstStyle/>
          <a:p>
            <a:r>
              <a:rPr lang="en-GB" b="1" cap="none" dirty="0"/>
              <a:t>Prose Paragraph - Structure</a:t>
            </a:r>
            <a:endParaRPr lang="en-GB" b="1" cap="none" dirty="0"/>
          </a:p>
        </p:txBody>
      </p:sp>
      <p:sp>
        <p:nvSpPr>
          <p:cNvPr id="3" name="Content Placeholder 2"/>
          <p:cNvSpPr>
            <a:spLocks noGrp="1"/>
          </p:cNvSpPr>
          <p:nvPr>
            <p:ph idx="1"/>
          </p:nvPr>
        </p:nvSpPr>
        <p:spPr>
          <a:xfrm>
            <a:off x="1141412" y="1262743"/>
            <a:ext cx="9905999" cy="4528458"/>
          </a:xfrm>
        </p:spPr>
        <p:txBody>
          <a:bodyPr>
            <a:normAutofit fontScale="92500" lnSpcReduction="20000"/>
          </a:bodyPr>
          <a:lstStyle/>
          <a:p>
            <a:r>
              <a:rPr lang="en-US" dirty="0"/>
              <a:t>The most common paragraph structure comprises a topic sentence, followed by several sentences that expand on the topic, and a concluding sentence  - topic, expansion, conclusion.</a:t>
            </a:r>
            <a:endParaRPr lang="en-US" dirty="0"/>
          </a:p>
          <a:p>
            <a:r>
              <a:rPr lang="en-US" b="1" dirty="0"/>
              <a:t>Example.</a:t>
            </a:r>
            <a:endParaRPr lang="en-US" b="1" dirty="0"/>
          </a:p>
          <a:p>
            <a:pPr algn="just">
              <a:lnSpc>
                <a:spcPct val="150000"/>
              </a:lnSpc>
              <a:spcAft>
                <a:spcPts val="1000"/>
              </a:spcAft>
            </a:pPr>
            <a:r>
              <a:rPr lang="en-GB" dirty="0">
                <a:effectLst/>
                <a:ea typeface="Times New Roman" panose="02020603050405020304" charset="0"/>
                <a:cs typeface="Times New Roman" panose="02020603050405020304" charset="0"/>
              </a:rPr>
              <a:t>Ghana’s Constitution confers on Ghana’s Supreme Court the power to review its decisions in order to correct identified errors. (topic) Consequently, after delivering a final judgment, Ghana’s Supreme Court is allowed to re-open a case in order to review its final decision for errors. This is done with a view to doing justice, which it had earlier miscarried. (expansion) This power is, however, only exercised when it is absolutely necessary. (conclusion) </a:t>
            </a:r>
            <a:endParaRPr lang="en-US" dirty="0">
              <a:effectLst/>
              <a:ea typeface="Calibri" panose="020F0502020204030204" charset="0"/>
              <a:cs typeface="Times New Roman" panose="02020603050405020304" charset="0"/>
            </a:endParaRPr>
          </a:p>
          <a:p>
            <a:endParaRPr lang="en-US" dirty="0"/>
          </a:p>
          <a:p>
            <a:endParaRPr lang="en-GB" i="1"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1143000"/>
            <a:ext cx="9905999" cy="4648201"/>
          </a:xfrm>
        </p:spPr>
        <p:txBody>
          <a:bodyPr>
            <a:normAutofit fontScale="92500" lnSpcReduction="10000"/>
          </a:bodyPr>
          <a:lstStyle/>
          <a:p>
            <a:r>
              <a:rPr lang="en-GB" sz="2800" dirty="0"/>
              <a:t>A paragraph may take the deductive or inductive approach.</a:t>
            </a:r>
            <a:endParaRPr lang="en-GB" sz="2800" dirty="0"/>
          </a:p>
          <a:p>
            <a:r>
              <a:rPr lang="en-GB" sz="2800" b="1" dirty="0"/>
              <a:t>Deductive: </a:t>
            </a:r>
            <a:r>
              <a:rPr lang="en-GB" sz="2800" dirty="0"/>
              <a:t>this</a:t>
            </a:r>
            <a:r>
              <a:rPr lang="en-US" sz="2800" dirty="0"/>
              <a:t> starts with a general idea or proposition and then lists specifics. </a:t>
            </a:r>
            <a:endParaRPr lang="en-US" sz="2800" dirty="0"/>
          </a:p>
          <a:p>
            <a:r>
              <a:rPr lang="en-US" sz="2800" dirty="0"/>
              <a:t>Example. </a:t>
            </a:r>
            <a:endParaRPr lang="en-US" sz="2800" dirty="0"/>
          </a:p>
          <a:p>
            <a:pPr>
              <a:lnSpc>
                <a:spcPct val="115000"/>
              </a:lnSpc>
              <a:spcAft>
                <a:spcPts val="1000"/>
              </a:spcAft>
            </a:pPr>
            <a:r>
              <a:rPr lang="en-US" sz="2800" dirty="0">
                <a:effectLst/>
                <a:ea typeface="Times New Roman" panose="02020603050405020304" charset="0"/>
                <a:cs typeface="Times New Roman" panose="02020603050405020304" charset="0"/>
              </a:rPr>
              <a:t>The Republican Party is, obviously, the party of the middle class. (general idea) Republicans support traditional family values. They also believe in hard work and patriotism. They oppose abortion, restrictions on school prayer, and pornography. On the contrary, they favor limiting welfare and criminals' rights. (list of specifics).</a:t>
            </a:r>
            <a:endParaRPr lang="en-US" sz="2800" dirty="0">
              <a:effectLst/>
              <a:ea typeface="Calibri" panose="020F0502020204030204" charset="0"/>
              <a:cs typeface="Times New Roman" panose="02020603050405020304" charset="0"/>
            </a:endParaRPr>
          </a:p>
          <a:p>
            <a:endParaRPr lang="en-US" dirty="0"/>
          </a:p>
          <a:p>
            <a:endParaRPr lang="en-GB" b="1"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779929"/>
            <a:ext cx="9905999" cy="5011272"/>
          </a:xfrm>
        </p:spPr>
        <p:txBody>
          <a:bodyPr>
            <a:normAutofit/>
          </a:bodyPr>
          <a:lstStyle/>
          <a:p>
            <a:r>
              <a:rPr lang="en-GB" sz="2800" b="1" dirty="0"/>
              <a:t>Inductive: </a:t>
            </a:r>
            <a:r>
              <a:rPr lang="en-GB" sz="2800" dirty="0"/>
              <a:t>this</a:t>
            </a:r>
            <a:r>
              <a:rPr lang="en-US" sz="2800" dirty="0"/>
              <a:t> starts with the specific proposition and then goes to the general</a:t>
            </a:r>
            <a:endParaRPr lang="en-US" sz="2800" dirty="0"/>
          </a:p>
          <a:p>
            <a:r>
              <a:rPr lang="en-US" sz="2800" dirty="0"/>
              <a:t>Example</a:t>
            </a:r>
            <a:endParaRPr lang="en-US" sz="2800" dirty="0"/>
          </a:p>
          <a:p>
            <a:r>
              <a:rPr lang="en-US" sz="2800" dirty="0"/>
              <a:t>Republicans support traditional family values. They also believe in hard work and patriotism. They oppose abortion, restrictions on school prayer, and pornography. On the contrary, they favor limiting welfare and criminals' rights. (list of specifics) The Republican Party is, obviously, the party of the middle class. (general idea).</a:t>
            </a:r>
            <a:endParaRPr lang="en-US" sz="2800" dirty="0"/>
          </a:p>
          <a:p>
            <a:endParaRPr lang="en-US" sz="2800" dirty="0"/>
          </a:p>
          <a:p>
            <a:endParaRPr lang="en-GB" sz="2800" b="1"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981635"/>
            <a:ext cx="9905999" cy="4809566"/>
          </a:xfrm>
        </p:spPr>
        <p:txBody>
          <a:bodyPr>
            <a:normAutofit lnSpcReduction="10000"/>
          </a:bodyPr>
          <a:lstStyle/>
          <a:p>
            <a:r>
              <a:rPr lang="en-GB" sz="3000" dirty="0"/>
              <a:t>Other variants of paragraphing include –</a:t>
            </a:r>
            <a:endParaRPr lang="en-GB" sz="3000" dirty="0"/>
          </a:p>
          <a:p>
            <a:r>
              <a:rPr lang="en-GB" sz="3000" dirty="0"/>
              <a:t>- starting</a:t>
            </a:r>
            <a:r>
              <a:rPr lang="en-US" sz="3000" dirty="0"/>
              <a:t> with the most important idea and going to the least important idea or vice versa.</a:t>
            </a:r>
            <a:endParaRPr lang="en-US" sz="3000" dirty="0"/>
          </a:p>
          <a:p>
            <a:endParaRPr lang="en-US" sz="3000" dirty="0"/>
          </a:p>
          <a:p>
            <a:r>
              <a:rPr lang="en-US" sz="3000" dirty="0"/>
              <a:t>- </a:t>
            </a:r>
            <a:r>
              <a:rPr lang="en-US" sz="3000" dirty="0" err="1"/>
              <a:t>organising</a:t>
            </a:r>
            <a:r>
              <a:rPr lang="en-US" sz="3000" dirty="0"/>
              <a:t> paragraphs by using analogies in which case the drafter sets out one situation, i.e. a precedent, and then shows how it is analogous to another situation. Analogies are very important in legal writing.  </a:t>
            </a:r>
            <a:endParaRPr lang="en-US" sz="3000" dirty="0"/>
          </a:p>
          <a:p>
            <a:endParaRPr lang="en-US" sz="3000" dirty="0"/>
          </a:p>
          <a:p>
            <a:endParaRPr lang="en-GB" sz="3000"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645506"/>
          </a:xfrm>
        </p:spPr>
        <p:txBody>
          <a:bodyPr/>
          <a:lstStyle/>
          <a:p>
            <a:r>
              <a:rPr lang="en-GB" b="1" cap="none" dirty="0"/>
              <a:t>Numbered Paragraph</a:t>
            </a:r>
            <a:endParaRPr lang="en-GB" b="1" cap="none" dirty="0"/>
          </a:p>
        </p:txBody>
      </p:sp>
      <p:sp>
        <p:nvSpPr>
          <p:cNvPr id="3" name="Content Placeholder 2"/>
          <p:cNvSpPr>
            <a:spLocks noGrp="1"/>
          </p:cNvSpPr>
          <p:nvPr>
            <p:ph idx="1"/>
          </p:nvPr>
        </p:nvSpPr>
        <p:spPr>
          <a:xfrm>
            <a:off x="1141412" y="1264024"/>
            <a:ext cx="9905999" cy="4527177"/>
          </a:xfrm>
        </p:spPr>
        <p:txBody>
          <a:bodyPr>
            <a:normAutofit fontScale="70000" lnSpcReduction="20000"/>
          </a:bodyPr>
          <a:lstStyle/>
          <a:p>
            <a:r>
              <a:rPr lang="en-US" sz="2700" dirty="0"/>
              <a:t>This presents ideas in an easily understood form. It is useful for –</a:t>
            </a:r>
            <a:endParaRPr lang="en-US" sz="2700" dirty="0"/>
          </a:p>
          <a:p>
            <a:pPr lvl="1"/>
            <a:r>
              <a:rPr lang="en-US" sz="2700" dirty="0"/>
              <a:t>Tabulation</a:t>
            </a:r>
            <a:endParaRPr lang="en-GB" sz="2700" dirty="0"/>
          </a:p>
          <a:p>
            <a:pPr lvl="1"/>
            <a:r>
              <a:rPr lang="en-US" sz="2700" dirty="0"/>
              <a:t>Avoiding repetitions</a:t>
            </a:r>
            <a:endParaRPr lang="en-GB" sz="2700" dirty="0"/>
          </a:p>
          <a:p>
            <a:pPr lvl="1"/>
            <a:r>
              <a:rPr lang="en-US" sz="2700" dirty="0"/>
              <a:t>Avoiding ambiguities</a:t>
            </a:r>
            <a:endParaRPr lang="en-GB" sz="2700" dirty="0"/>
          </a:p>
          <a:p>
            <a:pPr lvl="1"/>
            <a:r>
              <a:rPr lang="en-US" sz="2700" dirty="0"/>
              <a:t>Orderly development of an underlying concept i.e. chronology or sequencing.</a:t>
            </a:r>
            <a:endParaRPr lang="en-GB" sz="2700" dirty="0"/>
          </a:p>
          <a:p>
            <a:endParaRPr lang="en-US" dirty="0"/>
          </a:p>
          <a:p>
            <a:r>
              <a:rPr lang="en-US" dirty="0"/>
              <a:t>Consider this example</a:t>
            </a:r>
            <a:endParaRPr lang="en-US" dirty="0"/>
          </a:p>
          <a:p>
            <a:r>
              <a:rPr lang="en-US" dirty="0"/>
              <a:t>“Officer in the armed forces includes an army officer, a naval officer and an air force officer” and</a:t>
            </a:r>
            <a:endParaRPr lang="en-US" dirty="0"/>
          </a:p>
          <a:p>
            <a:r>
              <a:rPr lang="en-US" dirty="0"/>
              <a:t> “Officer in the armed forces includes an officer in the –</a:t>
            </a:r>
            <a:endParaRPr lang="en-GB" sz="2000" dirty="0"/>
          </a:p>
          <a:p>
            <a:pPr lvl="0"/>
            <a:r>
              <a:rPr lang="en-US" dirty="0" err="1"/>
              <a:t>i</a:t>
            </a:r>
            <a:r>
              <a:rPr lang="en-US" dirty="0"/>
              <a:t>	Army;</a:t>
            </a:r>
            <a:endParaRPr lang="en-GB" sz="2000" dirty="0"/>
          </a:p>
          <a:p>
            <a:r>
              <a:rPr lang="en-US" dirty="0"/>
              <a:t>ii.	Navy; and</a:t>
            </a:r>
            <a:endParaRPr lang="en-GB" sz="2000" dirty="0"/>
          </a:p>
          <a:p>
            <a:r>
              <a:rPr lang="en-US" dirty="0"/>
              <a:t>iii.	Air force.” </a:t>
            </a:r>
            <a:endParaRPr lang="en-GB" sz="2000" dirty="0"/>
          </a:p>
          <a:p>
            <a:endParaRPr lang="en-GB" dirty="0"/>
          </a:p>
          <a:p>
            <a:pPr marL="457200" lvl="1" indent="0">
              <a:buNone/>
            </a:pPr>
            <a:endParaRPr lang="en-US" sz="1750"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470647"/>
            <a:ext cx="9905999" cy="5320554"/>
          </a:xfrm>
        </p:spPr>
        <p:txBody>
          <a:bodyPr>
            <a:noAutofit/>
          </a:bodyPr>
          <a:lstStyle/>
          <a:p>
            <a:r>
              <a:rPr lang="en-GB" sz="1700" dirty="0"/>
              <a:t>A solid block provision, which is difficult to understand can be simplified through the use of numbered paragraph. E.g.-</a:t>
            </a:r>
            <a:endParaRPr lang="en-GB" sz="1700" dirty="0"/>
          </a:p>
          <a:p>
            <a:r>
              <a:rPr lang="en-GB" sz="1700" dirty="0"/>
              <a:t>“Where a person who does not reside, ordinarily reside or carry on business in the council brings or sends into the council or receives in the council of tangible personal property, the person shall immediately report the matter in writing to the Councillor, supply to the Councillor all pertinent information required by the Councillor in respect of the tangible personal property and pay the required tax on the purchase price of the tangible personal property at a rate established under section 3.”</a:t>
            </a:r>
            <a:endParaRPr lang="en-GB" sz="1700" dirty="0"/>
          </a:p>
          <a:p>
            <a:endParaRPr lang="en-GB" sz="1700" dirty="0"/>
          </a:p>
          <a:p>
            <a:r>
              <a:rPr lang="en-GB" sz="1700" dirty="0"/>
              <a:t>A person who does not reside or carry on business in the council, may bring into or receive tangible personal property in the council, provided the person immediately –</a:t>
            </a:r>
            <a:endParaRPr lang="en-GB" sz="1700" dirty="0"/>
          </a:p>
          <a:p>
            <a:pPr lvl="1"/>
            <a:r>
              <a:rPr lang="en-GB" sz="1700" dirty="0"/>
              <a:t>a.	reports the matter in writing to the Councillor;</a:t>
            </a:r>
            <a:endParaRPr lang="en-GB" sz="1700" dirty="0"/>
          </a:p>
          <a:p>
            <a:pPr lvl="1"/>
            <a:r>
              <a:rPr lang="en-GB" sz="1700" dirty="0"/>
              <a:t>b.	supplies to the Councillor all pertinent information required by the Councillor in respect of the tangible personal property; and </a:t>
            </a:r>
            <a:endParaRPr lang="en-GB" sz="1700" dirty="0"/>
          </a:p>
          <a:p>
            <a:pPr lvl="1"/>
            <a:r>
              <a:rPr lang="en-GB" sz="1700" dirty="0"/>
              <a:t>c.	pays the required tax on the purchase price of the tangible personal property at a rate established in section 3.</a:t>
            </a:r>
            <a:endParaRPr lang="en-GB" sz="1700" dirty="0"/>
          </a:p>
          <a:p>
            <a:endParaRPr lang="en-GB" sz="1700"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890968"/>
          </a:xfrm>
        </p:spPr>
        <p:txBody>
          <a:bodyPr/>
          <a:lstStyle/>
          <a:p>
            <a:r>
              <a:rPr lang="en-GB" b="1" dirty="0"/>
              <a:t>Objective and intended expectation</a:t>
            </a:r>
            <a:endParaRPr lang="en-GB" b="1" dirty="0"/>
          </a:p>
        </p:txBody>
      </p:sp>
      <p:sp>
        <p:nvSpPr>
          <p:cNvPr id="3" name="Content Placeholder 2"/>
          <p:cNvSpPr>
            <a:spLocks noGrp="1"/>
          </p:cNvSpPr>
          <p:nvPr>
            <p:ph idx="1"/>
          </p:nvPr>
        </p:nvSpPr>
        <p:spPr>
          <a:xfrm>
            <a:off x="1141412" y="1509486"/>
            <a:ext cx="9905999" cy="4281715"/>
          </a:xfrm>
        </p:spPr>
        <p:txBody>
          <a:bodyPr>
            <a:noAutofit/>
          </a:bodyPr>
          <a:lstStyle/>
          <a:p>
            <a:r>
              <a:rPr lang="en-GB" sz="3200" b="1" dirty="0"/>
              <a:t>Objective</a:t>
            </a:r>
            <a:r>
              <a:rPr lang="en-GB" sz="3200" dirty="0"/>
              <a:t>: to teach participants the relevant drafting techniques that will assist them in drafting good quality legal documents with more ease.</a:t>
            </a:r>
            <a:endParaRPr lang="en-GB" sz="3200" dirty="0"/>
          </a:p>
          <a:p>
            <a:r>
              <a:rPr lang="en-GB" sz="3200" b="1" dirty="0"/>
              <a:t>Intended Expectation:</a:t>
            </a:r>
            <a:r>
              <a:rPr lang="en-GB" sz="3200" dirty="0"/>
              <a:t> that at the end of this presentation, participants would have gained more relevant knowledge, which when applied, would enhance the quality of their legal drafts.</a:t>
            </a:r>
            <a:endParaRPr lang="en-GB" sz="3200" b="1"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86604"/>
            <a:ext cx="9905998" cy="709684"/>
          </a:xfrm>
        </p:spPr>
        <p:txBody>
          <a:bodyPr/>
          <a:lstStyle/>
          <a:p>
            <a:r>
              <a:rPr lang="en-GB" b="1" dirty="0"/>
              <a:t>PAY CAREFUL ATTENTION TO DETAILS</a:t>
            </a:r>
            <a:endParaRPr lang="en-GB" b="1" dirty="0"/>
          </a:p>
        </p:txBody>
      </p:sp>
      <p:sp>
        <p:nvSpPr>
          <p:cNvPr id="3" name="Content Placeholder 2"/>
          <p:cNvSpPr>
            <a:spLocks noGrp="1"/>
          </p:cNvSpPr>
          <p:nvPr>
            <p:ph idx="1"/>
          </p:nvPr>
        </p:nvSpPr>
        <p:spPr>
          <a:xfrm>
            <a:off x="1141412" y="996288"/>
            <a:ext cx="9905999" cy="5117909"/>
          </a:xfrm>
        </p:spPr>
        <p:txBody>
          <a:bodyPr>
            <a:normAutofit fontScale="70000" lnSpcReduction="20000"/>
          </a:bodyPr>
          <a:lstStyle/>
          <a:p>
            <a:r>
              <a:rPr lang="en-GB" sz="2400" dirty="0"/>
              <a:t>There are seemingly minor details that can be easily overlooked, yet they can rubbish your draft. They, therefore, call for careful attention. These include –</a:t>
            </a:r>
            <a:endParaRPr lang="en-GB" sz="2400" dirty="0"/>
          </a:p>
          <a:p>
            <a:r>
              <a:rPr lang="en-GB" sz="2400" dirty="0"/>
              <a:t>Accuracy of facts – crosscheck your facts to ensure that they are correct and do not contradict or vary with each other.</a:t>
            </a:r>
            <a:endParaRPr lang="en-GB" sz="2400" dirty="0"/>
          </a:p>
          <a:p>
            <a:r>
              <a:rPr lang="en-GB" sz="2400" dirty="0"/>
              <a:t>Sentences – are they complete in thought and expression?</a:t>
            </a:r>
            <a:endParaRPr lang="en-GB" sz="2400" dirty="0"/>
          </a:p>
          <a:p>
            <a:r>
              <a:rPr lang="en-GB" sz="2400" dirty="0"/>
              <a:t>Consistency in spelling and formatting – are your spellings correct and consistent with the house style? Is your formatting: numbering, bullets etc. uniform? Is every t crossed and </a:t>
            </a:r>
            <a:r>
              <a:rPr lang="en-GB" sz="2400" dirty="0" err="1"/>
              <a:t>i</a:t>
            </a:r>
            <a:r>
              <a:rPr lang="en-GB" sz="2400" dirty="0"/>
              <a:t> dotted? Is your capitalisation method uniform?</a:t>
            </a:r>
            <a:endParaRPr lang="en-GB" sz="2400" dirty="0"/>
          </a:p>
          <a:p>
            <a:r>
              <a:rPr lang="en-GB" sz="2400" dirty="0"/>
              <a:t>Punctuations – are your punctuations accurate and in the proper places? </a:t>
            </a:r>
            <a:endParaRPr lang="en-GB" sz="2400" dirty="0"/>
          </a:p>
          <a:p>
            <a:r>
              <a:rPr lang="en-GB" sz="2400" dirty="0"/>
              <a:t>Beware of computer spell check and auto correct.   </a:t>
            </a:r>
            <a:endParaRPr lang="en-GB" sz="2400" dirty="0"/>
          </a:p>
          <a:p>
            <a:r>
              <a:rPr lang="en-GB" sz="2400" dirty="0"/>
              <a:t>Is the draft complete and all the issues intended to be dealt with covered?</a:t>
            </a:r>
            <a:endParaRPr lang="en-GB" sz="2400" dirty="0"/>
          </a:p>
          <a:p>
            <a:r>
              <a:rPr lang="en-GB" sz="2400" dirty="0"/>
              <a:t>Cross check your headings. Where the draft contains an outline or a TOC, ensure that the presentation in the body is in line with the outline or TOC.</a:t>
            </a:r>
            <a:endParaRPr lang="en-GB" sz="2400" dirty="0"/>
          </a:p>
          <a:p>
            <a:pPr marL="0" indent="0">
              <a:buNone/>
            </a:pPr>
            <a:r>
              <a:rPr lang="en-GB" sz="2400" dirty="0"/>
              <a:t>Careful attention to detail calls for a painstaking editing of your draft before turning it in.</a:t>
            </a:r>
            <a:endParaRPr lang="en-GB" sz="2400" dirty="0"/>
          </a:p>
          <a:p>
            <a:endParaRPr lang="en-GB"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1050625"/>
          </a:xfrm>
        </p:spPr>
        <p:txBody>
          <a:bodyPr/>
          <a:lstStyle/>
          <a:p>
            <a:r>
              <a:rPr lang="en-GB" b="1" dirty="0"/>
              <a:t>conclusion</a:t>
            </a:r>
            <a:endParaRPr lang="en-GB" b="1" dirty="0"/>
          </a:p>
        </p:txBody>
      </p:sp>
      <p:sp>
        <p:nvSpPr>
          <p:cNvPr id="3" name="Content Placeholder 2"/>
          <p:cNvSpPr>
            <a:spLocks noGrp="1"/>
          </p:cNvSpPr>
          <p:nvPr>
            <p:ph idx="1"/>
          </p:nvPr>
        </p:nvSpPr>
        <p:spPr>
          <a:xfrm>
            <a:off x="1141412" y="1785257"/>
            <a:ext cx="9905999" cy="4005944"/>
          </a:xfrm>
        </p:spPr>
        <p:txBody>
          <a:bodyPr/>
          <a:lstStyle/>
          <a:p>
            <a:r>
              <a:rPr lang="en-GB" dirty="0"/>
              <a:t>There are varied relevant drafting techniques, many of which we have discussed in this presentation.</a:t>
            </a:r>
            <a:endParaRPr lang="en-GB" dirty="0"/>
          </a:p>
          <a:p>
            <a:r>
              <a:rPr lang="en-GB" dirty="0"/>
              <a:t>Drafting is a serious and taxing exercise; there is no easy way through it, if one desires to do a good job of it.</a:t>
            </a:r>
            <a:endParaRPr lang="en-GB" dirty="0"/>
          </a:p>
          <a:p>
            <a:r>
              <a:rPr lang="en-GB" dirty="0"/>
              <a:t>It can, however, be done with ease by a drafter who takes the pain to imbibe the knowledge and master the techniques discussed in this presentation and regularly build on that knowledge for heightened skills. </a:t>
            </a:r>
            <a:endParaRPr lang="en-GB"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712741"/>
          </a:xfrm>
        </p:spPr>
        <p:txBody>
          <a:bodyPr/>
          <a:lstStyle/>
          <a:p>
            <a:r>
              <a:rPr lang="en-GB" b="1" dirty="0"/>
              <a:t>resources</a:t>
            </a:r>
            <a:endParaRPr lang="en-GB" b="1" dirty="0"/>
          </a:p>
        </p:txBody>
      </p:sp>
      <p:sp>
        <p:nvSpPr>
          <p:cNvPr id="3" name="Content Placeholder 2"/>
          <p:cNvSpPr>
            <a:spLocks noGrp="1"/>
          </p:cNvSpPr>
          <p:nvPr>
            <p:ph idx="1"/>
          </p:nvPr>
        </p:nvSpPr>
        <p:spPr>
          <a:xfrm>
            <a:off x="1141412" y="1237129"/>
            <a:ext cx="9905999" cy="4746812"/>
          </a:xfrm>
        </p:spPr>
        <p:txBody>
          <a:bodyPr>
            <a:normAutofit fontScale="62500" lnSpcReduction="20000"/>
          </a:bodyPr>
          <a:lstStyle/>
          <a:p>
            <a:r>
              <a:rPr lang="en-GB" sz="2400" dirty="0"/>
              <a:t>Massachusetts Senate, Legislative Drafting and Legal Manual, 3</a:t>
            </a:r>
            <a:r>
              <a:rPr lang="en-GB" sz="2400" baseline="30000" dirty="0"/>
              <a:t>rd</a:t>
            </a:r>
            <a:r>
              <a:rPr lang="en-GB" sz="2400" dirty="0"/>
              <a:t> Edition 2003, </a:t>
            </a:r>
            <a:r>
              <a:rPr lang="en-GB" sz="2400" i="1" dirty="0"/>
              <a:t>www.legislationline.org/documents/id/3642</a:t>
            </a:r>
            <a:endParaRPr lang="en-GB" sz="2400" dirty="0"/>
          </a:p>
          <a:p>
            <a:r>
              <a:rPr lang="en-US" dirty="0"/>
              <a:t>Stijn </a:t>
            </a:r>
            <a:r>
              <a:rPr lang="en-US" dirty="0" err="1"/>
              <a:t>Debaene</a:t>
            </a:r>
            <a:r>
              <a:rPr lang="en-US" dirty="0"/>
              <a:t>, Raf van </a:t>
            </a:r>
            <a:r>
              <a:rPr lang="en-US" dirty="0" err="1"/>
              <a:t>Kuyck</a:t>
            </a:r>
            <a:r>
              <a:rPr lang="en-US" dirty="0"/>
              <a:t> and Bea Van </a:t>
            </a:r>
            <a:r>
              <a:rPr lang="en-US" dirty="0" err="1"/>
              <a:t>Buggenhout</a:t>
            </a:r>
            <a:r>
              <a:rPr lang="en-US" dirty="0"/>
              <a:t>, ‘Legislative Technique as Basis of a Legislative Drafting System’, in: </a:t>
            </a:r>
            <a:r>
              <a:rPr lang="en-US" dirty="0" err="1"/>
              <a:t>H.Jaap</a:t>
            </a:r>
            <a:r>
              <a:rPr lang="en-US" dirty="0"/>
              <a:t> van den </a:t>
            </a:r>
            <a:r>
              <a:rPr lang="en-US" dirty="0" err="1"/>
              <a:t>Herik</a:t>
            </a:r>
            <a:r>
              <a:rPr lang="en-US" dirty="0"/>
              <a:t> et al. (</a:t>
            </a:r>
            <a:r>
              <a:rPr lang="en-US" dirty="0" err="1"/>
              <a:t>eds</a:t>
            </a:r>
            <a:r>
              <a:rPr lang="en-US" dirty="0"/>
              <a:t>), </a:t>
            </a:r>
            <a:r>
              <a:rPr lang="en-US" i="1" dirty="0"/>
              <a:t>Legal Knowledge Based Systems, JURIX 1999, The Twelfth Conference</a:t>
            </a:r>
            <a:r>
              <a:rPr lang="en-US" dirty="0"/>
              <a:t>, Nijmegen: GNI, 1999, 23.</a:t>
            </a:r>
            <a:endParaRPr lang="en-US" dirty="0"/>
          </a:p>
          <a:p>
            <a:r>
              <a:rPr lang="en-US" dirty="0"/>
              <a:t>G. C. Thornton, ‘Legislative Drafting’ Fourth </a:t>
            </a:r>
            <a:r>
              <a:rPr lang="en-US" dirty="0" err="1"/>
              <a:t>edn</a:t>
            </a:r>
            <a:r>
              <a:rPr lang="en-US" dirty="0"/>
              <a:t> (West Sussex: </a:t>
            </a:r>
            <a:r>
              <a:rPr lang="en-US" dirty="0" err="1"/>
              <a:t>Tottel</a:t>
            </a:r>
            <a:r>
              <a:rPr lang="en-US" dirty="0"/>
              <a:t> Publishing Ltd., 2005) p. 46</a:t>
            </a:r>
            <a:endParaRPr lang="en-US" dirty="0"/>
          </a:p>
          <a:p>
            <a:r>
              <a:rPr lang="en-US" dirty="0"/>
              <a:t>George Coode, ‘On Legislative Expression’ reprinted in Elmer A. </a:t>
            </a:r>
            <a:r>
              <a:rPr lang="en-US" dirty="0" err="1"/>
              <a:t>Driedger</a:t>
            </a:r>
            <a:r>
              <a:rPr lang="en-US" dirty="0"/>
              <a:t>, </a:t>
            </a:r>
            <a:r>
              <a:rPr lang="en-US" i="1" dirty="0"/>
              <a:t>The Composition of Legislation</a:t>
            </a:r>
            <a:r>
              <a:rPr lang="en-US" dirty="0"/>
              <a:t> 2</a:t>
            </a:r>
            <a:r>
              <a:rPr lang="en-US" baseline="30000" dirty="0"/>
              <a:t>nd</a:t>
            </a:r>
            <a:r>
              <a:rPr lang="en-US" dirty="0"/>
              <a:t> </a:t>
            </a:r>
            <a:r>
              <a:rPr lang="en-US" dirty="0" err="1"/>
              <a:t>edn</a:t>
            </a:r>
            <a:r>
              <a:rPr lang="en-US" dirty="0"/>
              <a:t> (Ottawa: the Department of Justice, 1976) 317, 360.</a:t>
            </a:r>
            <a:endParaRPr lang="en-US" dirty="0"/>
          </a:p>
          <a:p>
            <a:r>
              <a:rPr lang="en-US" dirty="0"/>
              <a:t>Davy v Leeds </a:t>
            </a:r>
            <a:r>
              <a:rPr lang="en-US" dirty="0" err="1"/>
              <a:t>Corpn</a:t>
            </a:r>
            <a:r>
              <a:rPr lang="en-US" dirty="0"/>
              <a:t>, </a:t>
            </a:r>
            <a:r>
              <a:rPr lang="en-GB" dirty="0"/>
              <a:t>[1964] 3 All ER 390 at 394, [1964] 1 WLR 1218 at 1224. Also R. E. </a:t>
            </a:r>
            <a:r>
              <a:rPr lang="en-GB" dirty="0" err="1"/>
              <a:t>Megany</a:t>
            </a:r>
            <a:r>
              <a:rPr lang="en-GB" dirty="0"/>
              <a:t>, </a:t>
            </a:r>
            <a:r>
              <a:rPr lang="en-GB" i="1" dirty="0"/>
              <a:t>Miscellany at Law</a:t>
            </a:r>
            <a:r>
              <a:rPr lang="en-GB" dirty="0"/>
              <a:t>, 340 </a:t>
            </a:r>
            <a:r>
              <a:rPr lang="en-GB" i="1" dirty="0"/>
              <a:t>et seq.</a:t>
            </a:r>
            <a:endParaRPr lang="en-GB" dirty="0"/>
          </a:p>
          <a:p>
            <a:r>
              <a:rPr lang="en-GB" i="1" dirty="0"/>
              <a:t>Black Clawson International Ltd v. </a:t>
            </a:r>
            <a:r>
              <a:rPr lang="en-GB" i="1" dirty="0" err="1"/>
              <a:t>Papierwerke</a:t>
            </a:r>
            <a:r>
              <a:rPr lang="en-GB" i="1" dirty="0"/>
              <a:t> </a:t>
            </a:r>
            <a:r>
              <a:rPr lang="en-GB" i="1" dirty="0" err="1"/>
              <a:t>Waldbof</a:t>
            </a:r>
            <a:r>
              <a:rPr lang="en-GB" i="1" dirty="0"/>
              <a:t>-Aschaffenburg AG </a:t>
            </a:r>
            <a:r>
              <a:rPr lang="en-GB" dirty="0"/>
              <a:t>[1975] 1 All E.R. 810 at 842 per Lord Simon of </a:t>
            </a:r>
            <a:r>
              <a:rPr lang="en-GB" dirty="0" err="1"/>
              <a:t>Glaisdale</a:t>
            </a:r>
            <a:r>
              <a:rPr lang="en-GB" dirty="0"/>
              <a:t>.</a:t>
            </a:r>
            <a:endParaRPr lang="en-GB" dirty="0"/>
          </a:p>
          <a:p>
            <a:r>
              <a:rPr lang="en-GB" dirty="0"/>
              <a:t>Elmer A. </a:t>
            </a:r>
            <a:r>
              <a:rPr lang="en-GB" dirty="0" err="1"/>
              <a:t>Driedger</a:t>
            </a:r>
            <a:r>
              <a:rPr lang="en-GB" dirty="0"/>
              <a:t>, </a:t>
            </a:r>
            <a:r>
              <a:rPr lang="en-GB" i="1" dirty="0"/>
              <a:t>The Composition of Legislation</a:t>
            </a:r>
            <a:r>
              <a:rPr lang="en-GB" dirty="0"/>
              <a:t> 2</a:t>
            </a:r>
            <a:r>
              <a:rPr lang="en-GB" baseline="30000" dirty="0"/>
              <a:t>nd</a:t>
            </a:r>
            <a:r>
              <a:rPr lang="en-GB" dirty="0"/>
              <a:t> </a:t>
            </a:r>
            <a:r>
              <a:rPr lang="en-GB" dirty="0" err="1"/>
              <a:t>edn</a:t>
            </a:r>
            <a:r>
              <a:rPr lang="en-GB" dirty="0"/>
              <a:t> (Ottawa: the Department of Justice, 1976) 83</a:t>
            </a:r>
            <a:endParaRPr lang="en-GB" dirty="0"/>
          </a:p>
          <a:p>
            <a:r>
              <a:rPr lang="en-GB" dirty="0"/>
              <a:t>Robert Heller and Tim </a:t>
            </a:r>
            <a:r>
              <a:rPr lang="en-GB" dirty="0" err="1"/>
              <a:t>Hindle</a:t>
            </a:r>
            <a:r>
              <a:rPr lang="en-GB" dirty="0"/>
              <a:t>, ‘Effective Communication’ &lt; www.nacog.org / files/dep_page_11.pdf&gt; slide 16</a:t>
            </a:r>
            <a:endParaRPr lang="en-GB" dirty="0"/>
          </a:p>
          <a:p>
            <a:r>
              <a:rPr lang="en-GB" dirty="0"/>
              <a:t>R L Trask, The Penguin Guide to Punctuation, (Penguin Books 1997) 64.</a:t>
            </a:r>
            <a:endParaRPr lang="en-GB" dirty="0"/>
          </a:p>
          <a:p>
            <a:r>
              <a:rPr lang="en-GB" dirty="0"/>
              <a:t>George C. Christie, ‘Vagueness and Legal Language, Minnesota Law Review, Vol 48, 885.</a:t>
            </a:r>
            <a:endParaRPr lang="en-GB" dirty="0"/>
          </a:p>
          <a:p>
            <a:endParaRPr lang="en-GB" dirty="0"/>
          </a:p>
          <a:p>
            <a:endParaRPr lang="en-GB" dirty="0"/>
          </a:p>
          <a:p>
            <a:endParaRPr lang="en-GB"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sz="6600" b="1" dirty="0"/>
              <a:t>Thank you for Listening.</a:t>
            </a:r>
            <a:endParaRPr lang="en-GB" sz="6600" b="1"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348344"/>
            <a:ext cx="9905998" cy="718456"/>
          </a:xfrm>
        </p:spPr>
        <p:txBody>
          <a:bodyPr/>
          <a:lstStyle/>
          <a:p>
            <a:r>
              <a:rPr lang="en-GB" b="1" dirty="0"/>
              <a:t>introduction</a:t>
            </a:r>
            <a:endParaRPr lang="en-GB" b="1" dirty="0"/>
          </a:p>
        </p:txBody>
      </p:sp>
      <p:sp>
        <p:nvSpPr>
          <p:cNvPr id="3" name="Content Placeholder 2"/>
          <p:cNvSpPr>
            <a:spLocks noGrp="1"/>
          </p:cNvSpPr>
          <p:nvPr>
            <p:ph idx="1"/>
          </p:nvPr>
        </p:nvSpPr>
        <p:spPr>
          <a:xfrm>
            <a:off x="1141412" y="1066800"/>
            <a:ext cx="9905999" cy="4816474"/>
          </a:xfrm>
        </p:spPr>
        <p:txBody>
          <a:bodyPr>
            <a:normAutofit fontScale="85000" lnSpcReduction="20000"/>
          </a:bodyPr>
          <a:lstStyle/>
          <a:p>
            <a:r>
              <a:rPr lang="en-US" dirty="0"/>
              <a:t>Legal research assistants are invariably involved in researching into cases, writing legal opinions, reviewing evidence and written addresses, preparing cases for trials, case management, writing reports etc. </a:t>
            </a:r>
            <a:endParaRPr lang="en-US" dirty="0"/>
          </a:p>
          <a:p>
            <a:r>
              <a:rPr lang="en-US" dirty="0"/>
              <a:t>Consequently, they are  involved in drafting various kinds of legal documents aimed at communicating relevant specific information.</a:t>
            </a:r>
            <a:endParaRPr lang="en-GB" dirty="0"/>
          </a:p>
          <a:p>
            <a:r>
              <a:rPr lang="en-GB" dirty="0"/>
              <a:t>Legal drafting is an art, not a science. A well drafted document is a product of a well thought out and thoroughly understood subject, careful attention to detail, and compliance with common-sense principles like simplicity, clarity and good organisation.</a:t>
            </a:r>
            <a:endParaRPr lang="en-GB" dirty="0"/>
          </a:p>
          <a:p>
            <a:r>
              <a:rPr lang="en-GB" dirty="0"/>
              <a:t>The various documents emanating from legal research assistants play a significant role in the existence and sustenance of not only their workplaces, but also the larger society. </a:t>
            </a:r>
            <a:endParaRPr lang="en-GB" dirty="0"/>
          </a:p>
          <a:p>
            <a:r>
              <a:rPr lang="en-GB" dirty="0"/>
              <a:t>It is, therefore, of paramount importance that those involved in the drafting of these documents are thoroughly equipped with the skills for effective drafting in order to realise the specific goal of each draft.</a:t>
            </a:r>
            <a:endParaRPr lang="en-GB" dirty="0"/>
          </a:p>
          <a:p>
            <a:endParaRPr lang="en-GB"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978053"/>
          </a:xfrm>
        </p:spPr>
        <p:txBody>
          <a:bodyPr/>
          <a:lstStyle/>
          <a:p>
            <a:r>
              <a:rPr lang="en-GB" b="1" dirty="0"/>
              <a:t>DEFINITION/Clarification</a:t>
            </a:r>
            <a:endParaRPr lang="en-GB" b="1" dirty="0"/>
          </a:p>
        </p:txBody>
      </p:sp>
      <p:sp>
        <p:nvSpPr>
          <p:cNvPr id="3" name="Content Placeholder 2"/>
          <p:cNvSpPr>
            <a:spLocks noGrp="1"/>
          </p:cNvSpPr>
          <p:nvPr>
            <p:ph idx="1"/>
          </p:nvPr>
        </p:nvSpPr>
        <p:spPr>
          <a:xfrm>
            <a:off x="1141412" y="1596571"/>
            <a:ext cx="9905999" cy="4194630"/>
          </a:xfrm>
        </p:spPr>
        <p:txBody>
          <a:bodyPr>
            <a:normAutofit lnSpcReduction="10000"/>
          </a:bodyPr>
          <a:lstStyle/>
          <a:p>
            <a:r>
              <a:rPr lang="en-GB" sz="3200" i="1" dirty="0"/>
              <a:t>Legal Drafting</a:t>
            </a:r>
            <a:r>
              <a:rPr lang="en-GB" sz="3200" dirty="0"/>
              <a:t>: </a:t>
            </a:r>
            <a:r>
              <a:rPr lang="en-US" sz="3200" dirty="0"/>
              <a:t>Legal drafting is a form of legal writing.</a:t>
            </a:r>
            <a:r>
              <a:rPr lang="en-US" sz="2400" dirty="0"/>
              <a:t> </a:t>
            </a:r>
            <a:r>
              <a:rPr lang="en-GB" sz="3200" dirty="0"/>
              <a:t>It deals with any form of document that has legal implication.</a:t>
            </a:r>
            <a:endParaRPr lang="en-GB" sz="3200" dirty="0"/>
          </a:p>
          <a:p>
            <a:r>
              <a:rPr lang="en-GB" sz="3200" dirty="0"/>
              <a:t>It could be a letter, a motion, a memo, an opinion, a report, a contract, a pleading, a brief of argument etc.</a:t>
            </a:r>
            <a:endParaRPr lang="en-GB" sz="3200" dirty="0"/>
          </a:p>
          <a:p>
            <a:r>
              <a:rPr lang="en-GB" sz="3200" dirty="0"/>
              <a:t>It could also be the writing of binding legal texts that create rights and obligations, e.g. a deed of assignment.</a:t>
            </a:r>
            <a:endParaRPr lang="en-GB" sz="3200"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61257"/>
            <a:ext cx="9905998" cy="732973"/>
          </a:xfrm>
        </p:spPr>
        <p:txBody>
          <a:bodyPr/>
          <a:lstStyle/>
          <a:p>
            <a:r>
              <a:rPr lang="en-GB" b="1" dirty="0"/>
              <a:t>DEFINITION/Clarification</a:t>
            </a:r>
            <a:endParaRPr lang="en-GB" b="1" dirty="0"/>
          </a:p>
        </p:txBody>
      </p:sp>
      <p:sp>
        <p:nvSpPr>
          <p:cNvPr id="3" name="Content Placeholder 2"/>
          <p:cNvSpPr>
            <a:spLocks noGrp="1"/>
          </p:cNvSpPr>
          <p:nvPr>
            <p:ph idx="1"/>
          </p:nvPr>
        </p:nvSpPr>
        <p:spPr>
          <a:xfrm>
            <a:off x="1141412" y="994231"/>
            <a:ext cx="9905999" cy="5000170"/>
          </a:xfrm>
        </p:spPr>
        <p:txBody>
          <a:bodyPr>
            <a:noAutofit/>
          </a:bodyPr>
          <a:lstStyle/>
          <a:p>
            <a:r>
              <a:rPr lang="en-GB" sz="2150" dirty="0"/>
              <a:t>Skill means the capacity to do something well; technique or ability. Skill is usually acquired through learning and improved on and sustained through consistent practice.</a:t>
            </a:r>
            <a:endParaRPr lang="en-GB" sz="2150" dirty="0"/>
          </a:p>
          <a:p>
            <a:r>
              <a:rPr lang="en-GB" sz="2150" dirty="0"/>
              <a:t>Legal drafting skill, thus, entails a mastery of the techniques for drafting legal documents. </a:t>
            </a:r>
            <a:endParaRPr lang="en-GB" sz="2150" dirty="0"/>
          </a:p>
          <a:p>
            <a:r>
              <a:rPr lang="en-US" sz="2150" dirty="0"/>
              <a:t>Technique relates to the phase in the drafting process in which the norm content is transformed into a well-designed and comprehensible document.</a:t>
            </a:r>
            <a:endParaRPr lang="en-US" sz="2150" dirty="0"/>
          </a:p>
          <a:p>
            <a:r>
              <a:rPr lang="en-US" sz="2150" dirty="0"/>
              <a:t>It is all about the best manner of expression i.e. choice of words and sentence structure that best suits the drafter’s purpose. </a:t>
            </a:r>
            <a:endParaRPr lang="en-US" sz="2150" dirty="0"/>
          </a:p>
          <a:p>
            <a:r>
              <a:rPr lang="en-US" sz="2150" dirty="0"/>
              <a:t>This spans through the whole process of the drafter’s work, from commencement to conclusion. It is an inbuilt quality, not like icing on cake.</a:t>
            </a:r>
            <a:endParaRPr lang="en-US" sz="2150" dirty="0"/>
          </a:p>
          <a:p>
            <a:r>
              <a:rPr lang="en-US" sz="2150" dirty="0"/>
              <a:t>This is the only way to produce barrier free, readable and easily understood drafts.</a:t>
            </a:r>
            <a:endParaRPr lang="en-US" sz="2150" dirty="0"/>
          </a:p>
          <a:p>
            <a:endParaRPr lang="en-GB" sz="2150"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731311"/>
          </a:xfrm>
        </p:spPr>
        <p:txBody>
          <a:bodyPr>
            <a:normAutofit fontScale="90000"/>
          </a:bodyPr>
          <a:lstStyle/>
          <a:p>
            <a:r>
              <a:rPr lang="en-GB" b="1" dirty="0"/>
              <a:t> general drafting AND KEY COMMON SENSE principles</a:t>
            </a:r>
            <a:endParaRPr lang="en-GB" b="1" dirty="0"/>
          </a:p>
        </p:txBody>
      </p:sp>
      <p:sp>
        <p:nvSpPr>
          <p:cNvPr id="3" name="Content Placeholder 2"/>
          <p:cNvSpPr>
            <a:spLocks noGrp="1"/>
          </p:cNvSpPr>
          <p:nvPr>
            <p:ph idx="1"/>
          </p:nvPr>
        </p:nvSpPr>
        <p:spPr>
          <a:xfrm>
            <a:off x="1141412" y="1524000"/>
            <a:ext cx="9905999" cy="4359273"/>
          </a:xfrm>
        </p:spPr>
        <p:txBody>
          <a:bodyPr>
            <a:noAutofit/>
          </a:bodyPr>
          <a:lstStyle/>
          <a:p>
            <a:r>
              <a:rPr lang="en-GB" sz="2200" b="1" dirty="0"/>
              <a:t>A</a:t>
            </a:r>
            <a:r>
              <a:rPr lang="en-GB" sz="2200" dirty="0"/>
              <a:t>. 	</a:t>
            </a:r>
            <a:r>
              <a:rPr lang="en-GB" sz="2200" b="1" i="1" dirty="0"/>
              <a:t>Understand the Drafting Instruction</a:t>
            </a:r>
            <a:r>
              <a:rPr lang="en-GB" sz="2200" i="1" dirty="0"/>
              <a:t>: </a:t>
            </a:r>
            <a:r>
              <a:rPr lang="en-GB" sz="2200" dirty="0"/>
              <a:t>This is the starting point of every good draft. The purpose of a drafting instruction is to inform the drafter of the specific goal(s) of the draft. A proper understanding of this information assists the drafter to effectively prepare the draft. </a:t>
            </a:r>
            <a:endParaRPr lang="en-GB" sz="2200" dirty="0"/>
          </a:p>
          <a:p>
            <a:endParaRPr lang="en-GB" sz="2200" dirty="0"/>
          </a:p>
          <a:p>
            <a:r>
              <a:rPr lang="en-GB" sz="2200" b="1" dirty="0"/>
              <a:t>B.</a:t>
            </a:r>
            <a:r>
              <a:rPr lang="en-GB" sz="2200" b="1" i="1" dirty="0"/>
              <a:t> Know Your Audience</a:t>
            </a:r>
            <a:r>
              <a:rPr lang="en-GB" sz="2200" i="1" dirty="0"/>
              <a:t>: </a:t>
            </a:r>
            <a:r>
              <a:rPr lang="en-GB" sz="2200" dirty="0"/>
              <a:t>Legal drafting is not about the drafter, but about the recipient of the information being conveyed. A good knowledge of the audience enhances communication as it helps the drafter to draft with the audience stand point in mind. For example, using a technical language for a non technical minded audience will hinder effective communication.</a:t>
            </a:r>
            <a:endParaRPr lang="en-GB" sz="2200" dirty="0"/>
          </a:p>
          <a:p>
            <a:r>
              <a:rPr lang="en-GB" sz="2200" b="1" i="1" dirty="0"/>
              <a:t>	</a:t>
            </a:r>
            <a:endParaRPr lang="en-GB" sz="2200"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600682"/>
          </a:xfrm>
        </p:spPr>
        <p:txBody>
          <a:bodyPr>
            <a:normAutofit/>
          </a:bodyPr>
          <a:lstStyle/>
          <a:p>
            <a:r>
              <a:rPr lang="en-GB" b="1" dirty="0"/>
              <a:t> C.	</a:t>
            </a:r>
            <a:r>
              <a:rPr lang="en-GB" b="1" cap="none" dirty="0"/>
              <a:t>Thorough Knowledge of Subject </a:t>
            </a:r>
            <a:endParaRPr lang="en-GB" cap="none" dirty="0"/>
          </a:p>
        </p:txBody>
      </p:sp>
      <p:sp>
        <p:nvSpPr>
          <p:cNvPr id="3" name="Content Placeholder 2"/>
          <p:cNvSpPr>
            <a:spLocks noGrp="1"/>
          </p:cNvSpPr>
          <p:nvPr>
            <p:ph idx="1"/>
          </p:nvPr>
        </p:nvSpPr>
        <p:spPr>
          <a:xfrm>
            <a:off x="1141412" y="1393371"/>
            <a:ext cx="9905999" cy="4673600"/>
          </a:xfrm>
        </p:spPr>
        <p:txBody>
          <a:bodyPr>
            <a:normAutofit fontScale="92500"/>
          </a:bodyPr>
          <a:lstStyle/>
          <a:p>
            <a:pPr marL="0" indent="0">
              <a:buNone/>
            </a:pPr>
            <a:r>
              <a:rPr lang="en-GB" b="1" dirty="0"/>
              <a:t> </a:t>
            </a:r>
            <a:r>
              <a:rPr lang="en-GB" dirty="0"/>
              <a:t>Before starting any draft, a thorough knowledge of the subject is required. This often involves research into the subject in issue. </a:t>
            </a:r>
            <a:endParaRPr lang="en-GB" dirty="0"/>
          </a:p>
          <a:p>
            <a:r>
              <a:rPr lang="en-US" dirty="0"/>
              <a:t>Research is a systematic search for facts or scientific investigation of the principles and facts of any subject, based on original and first hand study of authorities or experiment.</a:t>
            </a:r>
            <a:endParaRPr lang="en-US" dirty="0"/>
          </a:p>
          <a:p>
            <a:r>
              <a:rPr lang="en-US" dirty="0"/>
              <a:t>It is also a genuine exploration of the unknown that leads to new knowledge. In simple terms, it is a kind of professional problem solving exercise.</a:t>
            </a:r>
            <a:endParaRPr lang="en-US" dirty="0"/>
          </a:p>
          <a:p>
            <a:r>
              <a:rPr lang="en-US" dirty="0"/>
              <a:t>Sometimes, a good knowledge of existing laws and contemporary issues, both locally and internationally is required.</a:t>
            </a:r>
            <a:endParaRPr lang="en-US" dirty="0"/>
          </a:p>
          <a:p>
            <a:r>
              <a:rPr lang="en-US" sz="2400" dirty="0"/>
              <a:t>The more up to date the information obtained in the process of research, the better.</a:t>
            </a:r>
            <a:endParaRPr lang="en-US" sz="2400" dirty="0"/>
          </a:p>
          <a:p>
            <a:endParaRPr lang="en-GB" dirty="0"/>
          </a:p>
          <a:p>
            <a:endParaRPr lang="en-GB" dirty="0"/>
          </a:p>
          <a:p>
            <a:endParaRPr lang="en-GB" dirty="0"/>
          </a:p>
        </p:txBody>
      </p:sp>
      <p:sp>
        <p:nvSpPr>
          <p:cNvPr id="4" name="Slide Number Placeholder 3"/>
          <p:cNvSpPr>
            <a:spLocks noGrp="1"/>
          </p:cNvSpPr>
          <p:nvPr>
            <p:ph type="sldNum" sz="quarter" idx="12"/>
          </p:nvPr>
        </p:nvSpPr>
        <p:spPr/>
        <p:txBody>
          <a:bodyPr/>
          <a:lstStyle/>
          <a:p>
            <a:fld id="{C26A1F7E-A205-41A9-89DF-980C6F12ADCA}" type="slidenum">
              <a:rPr lang="en-GB" smtClean="0"/>
            </a:fld>
            <a:endParaRPr lang="en-GB"/>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Circuit</Template>
  <TotalTime>0</TotalTime>
  <Words>28671</Words>
  <Application>WPS Presentation</Application>
  <PresentationFormat>Widescreen</PresentationFormat>
  <Paragraphs>464</Paragraphs>
  <Slides>43</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43</vt:i4>
      </vt:variant>
    </vt:vector>
  </HeadingPairs>
  <TitlesOfParts>
    <vt:vector size="56" baseType="lpstr">
      <vt:lpstr>Arial</vt:lpstr>
      <vt:lpstr>SimSun</vt:lpstr>
      <vt:lpstr>Wingdings</vt:lpstr>
      <vt:lpstr>Trebuchet MS</vt:lpstr>
      <vt:lpstr>Andalus</vt:lpstr>
      <vt:lpstr>Times New Roman</vt:lpstr>
      <vt:lpstr>BatangChe</vt:lpstr>
      <vt:lpstr>Tw Cen MT</vt:lpstr>
      <vt:lpstr>Microsoft YaHei</vt:lpstr>
      <vt:lpstr>Arial Unicode MS</vt:lpstr>
      <vt:lpstr>Calibri</vt:lpstr>
      <vt:lpstr>Malgun Gothic</vt:lpstr>
      <vt:lpstr>Circuit</vt:lpstr>
      <vt:lpstr>LEGAL Drafting SKILLS FOR LEGAL RESEARCH ASSISTANTS</vt:lpstr>
      <vt:lpstr>outline</vt:lpstr>
      <vt:lpstr>PowerPoint 演示文稿</vt:lpstr>
      <vt:lpstr>Objective and intended expectation</vt:lpstr>
      <vt:lpstr>introduction</vt:lpstr>
      <vt:lpstr>DEFINITION/Clarification</vt:lpstr>
      <vt:lpstr>DEFINITION/Clarification</vt:lpstr>
      <vt:lpstr> general drafting AND KEY COMMON SENSE principles</vt:lpstr>
      <vt:lpstr> C.	Thorough Knowledge of Subject </vt:lpstr>
      <vt:lpstr>PowerPoint 演示文稿</vt:lpstr>
      <vt:lpstr>E.	Simplicity/Plain English</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F. Strict Adherence to the Principles of Syntax, Formatting, Spelling and Punctuation</vt:lpstr>
      <vt:lpstr>PowerPoint 演示文稿</vt:lpstr>
      <vt:lpstr>PowerPoint 演示文稿</vt:lpstr>
      <vt:lpstr>PowerPoint 演示文稿</vt:lpstr>
      <vt:lpstr>PowerPoint 演示文稿</vt:lpstr>
      <vt:lpstr>PowerPoint 演示文稿</vt:lpstr>
      <vt:lpstr>PowerPoint 演示文稿</vt:lpstr>
      <vt:lpstr>H. Good Organisation </vt:lpstr>
      <vt:lpstr>Paragraphing</vt:lpstr>
      <vt:lpstr>Prose Paragraph - Structure</vt:lpstr>
      <vt:lpstr>PowerPoint 演示文稿</vt:lpstr>
      <vt:lpstr>PowerPoint 演示文稿</vt:lpstr>
      <vt:lpstr>PowerPoint 演示文稿</vt:lpstr>
      <vt:lpstr>Numbered Paragraph</vt:lpstr>
      <vt:lpstr>PowerPoint 演示文稿</vt:lpstr>
      <vt:lpstr>PAY CAREFUL ATTENTION TO DETAILS</vt:lpstr>
      <vt:lpstr>conclusion</vt:lpstr>
      <vt:lpstr>resources</vt:lpstr>
      <vt:lpstr>PowerPoint 演示文稿</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Simple Drafting Methods: Writing with Ease</dc:title>
  <dc:creator>Ngozi</dc:creator>
  <cp:lastModifiedBy>IFEOMA</cp:lastModifiedBy>
  <cp:revision>148</cp:revision>
  <dcterms:created xsi:type="dcterms:W3CDTF">2017-11-14T08:34:00Z</dcterms:created>
  <dcterms:modified xsi:type="dcterms:W3CDTF">2022-09-05T12:49:20Z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17D960937EF04FD5A6B823A04F46F74E</vt:lpwstr>
  </property>
  <property fmtid="{D5CDD505-2E9C-101B-9397-08002B2CF9AE}" pid="3" name="KSOProductBuildVer">
    <vt:lpwstr>1033-11.2.0.11210</vt:lpwstr>
  </property>
</Properties>
</file>