
<file path=[Content_Types].xml><?xml version="1.0" encoding="utf-8"?>
<Types xmlns="http://schemas.openxmlformats.org/package/2006/content-types">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307" r:id="rId3"/>
    <p:sldId id="308" r:id="rId4"/>
    <p:sldId id="319" r:id="rId5"/>
    <p:sldId id="315" r:id="rId6"/>
    <p:sldId id="310" r:id="rId7"/>
    <p:sldId id="291" r:id="rId8"/>
    <p:sldId id="309" r:id="rId9"/>
    <p:sldId id="316" r:id="rId10"/>
    <p:sldId id="317" r:id="rId11"/>
    <p:sldId id="325" r:id="rId12"/>
    <p:sldId id="326" r:id="rId13"/>
    <p:sldId id="327" r:id="rId14"/>
    <p:sldId id="324" r:id="rId15"/>
    <p:sldId id="323" r:id="rId16"/>
    <p:sldId id="312" r:id="rId17"/>
    <p:sldId id="318" r:id="rId18"/>
    <p:sldId id="320" r:id="rId19"/>
    <p:sldId id="321" r:id="rId20"/>
    <p:sldId id="322" r:id="rId21"/>
    <p:sldId id="328" r:id="rId22"/>
    <p:sldId id="329" r:id="rId23"/>
  </p:sldIdLst>
  <p:sldSz cx="9144000" cy="5143500" type="screen16x9"/>
  <p:notesSz cx="6858000" cy="9144000"/>
  <p:embeddedFontLst>
    <p:embeddedFont>
      <p:font typeface="Arial Black" panose="020B0A04020102020204" pitchFamily="34" charset="0"/>
      <p:bold r:id="rId25"/>
    </p:embeddedFont>
    <p:embeddedFont>
      <p:font typeface="Barlow Light" panose="00000400000000000000" pitchFamily="2" charset="0"/>
      <p:regular r:id="rId26"/>
      <p:bold r:id="rId27"/>
      <p:italic r:id="rId28"/>
      <p:boldItalic r:id="rId29"/>
    </p:embeddedFont>
    <p:embeddedFont>
      <p:font typeface="Bookman Old Style" panose="02050604050505020204" pitchFamily="18" charset="0"/>
      <p:regular r:id="rId30"/>
      <p:bold r:id="rId31"/>
      <p:italic r:id="rId32"/>
      <p:boldItalic r:id="rId33"/>
    </p:embeddedFont>
    <p:embeddedFont>
      <p:font typeface="Congenial Black" panose="02000503040000020004" pitchFamily="2" charset="0"/>
      <p:bold r:id="rId34"/>
      <p:boldItalic r:id="rId35"/>
    </p:embeddedFont>
    <p:embeddedFont>
      <p:font typeface="Franklin Gothic Heavy" panose="020B0903020102020204" pitchFamily="34" charset="0"/>
      <p:regular r:id="rId36"/>
      <p:italic r:id="rId37"/>
    </p:embeddedFont>
    <p:embeddedFont>
      <p:font typeface="Raleway Thin" pitchFamily="2" charset="0"/>
      <p:regular r:id="rId38"/>
      <p:bold r:id="rId39"/>
      <p:italic r:id="rId40"/>
      <p:boldItalic r:id="rId41"/>
    </p:embeddedFont>
    <p:embeddedFont>
      <p:font typeface="Source Sans Pro Black" panose="020B0803030403020204" pitchFamily="34" charset="0"/>
      <p:bold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BF7"/>
    <a:srgbClr val="116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D5B7B9-7AAB-4E71-8935-5ACDFAD8A81C}">
  <a:tblStyle styleId="{5CD5B7B9-7AAB-4E71-8935-5ACDFAD8A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679"/>
  </p:normalViewPr>
  <p:slideViewPr>
    <p:cSldViewPr snapToGrid="0">
      <p:cViewPr varScale="1">
        <p:scale>
          <a:sx n="103" d="100"/>
          <a:sy n="103" d="100"/>
        </p:scale>
        <p:origin x="2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866171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50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850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403771" y="4477657"/>
            <a:ext cx="751629" cy="665793"/>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368350"/>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19525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456735"/>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ja.gc.ca/COVID-19/Virtual-Hearings-Operational-Considerations-Audiences-Virtuelles-Enjeux-Operationnels-e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f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fi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373384" y="1055648"/>
            <a:ext cx="3226280" cy="2725539"/>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50398"/>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992467" y="1394559"/>
            <a:ext cx="3851563" cy="2621917"/>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a:latin typeface="Arial Black" panose="020B0A04020102020204" pitchFamily="34" charset="0"/>
              </a:rPr>
              <a:t>Managing Remote Access and Video Links for Victims and Witnesses in Judicial Procedings</a:t>
            </a:r>
            <a:endParaRPr sz="2400" dirty="0">
              <a:latin typeface="Arial Black" panose="020B0A04020102020204" pitchFamily="34" charset="0"/>
            </a:endParaRPr>
          </a:p>
        </p:txBody>
      </p:sp>
      <p:sp>
        <p:nvSpPr>
          <p:cNvPr id="342" name="Subtitle 2">
            <a:extLst>
              <a:ext uri="{FF2B5EF4-FFF2-40B4-BE49-F238E27FC236}">
                <a16:creationId xmlns:a16="http://schemas.microsoft.com/office/drawing/2014/main" id="{F3E2360B-F543-4621-BCC6-6598F64EB744}"/>
              </a:ext>
            </a:extLst>
          </p:cNvPr>
          <p:cNvSpPr txBox="1">
            <a:spLocks/>
          </p:cNvSpPr>
          <p:nvPr/>
        </p:nvSpPr>
        <p:spPr>
          <a:xfrm>
            <a:off x="5296530" y="3921091"/>
            <a:ext cx="3303134" cy="54826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2000" kern="1200">
                <a:solidFill>
                  <a:schemeClr val="tx1">
                    <a:tint val="75000"/>
                  </a:schemeClr>
                </a:solidFill>
                <a:latin typeface="+mj-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j-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b="1" dirty="0">
                <a:solidFill>
                  <a:srgbClr val="0070C0"/>
                </a:solidFill>
                <a:latin typeface="Arial Black" panose="020B0A04020102020204" pitchFamily="34" charset="0"/>
                <a:ea typeface="Tahoma" panose="020B0604030504040204" pitchFamily="34" charset="0"/>
                <a:cs typeface="Tahoma" panose="020B0604030504040204" pitchFamily="34" charset="0"/>
              </a:rPr>
              <a:t>FOLORUNSO AGBEJA</a:t>
            </a:r>
          </a:p>
          <a:p>
            <a:endParaRPr lang="en-US" sz="1800" b="1" dirty="0">
              <a:latin typeface="Arial Black" panose="020B0A04020102020204" pitchFamily="34" charset="0"/>
              <a:ea typeface="Tahoma" panose="020B0604030504040204" pitchFamily="34" charset="0"/>
              <a:cs typeface="Tahoma" panose="020B0604030504040204" pitchFamily="34" charset="0"/>
            </a:endParaRPr>
          </a:p>
          <a:p>
            <a:endParaRPr lang="en-US" sz="1800" b="1" dirty="0">
              <a:latin typeface="Arial Black" panose="020B0A04020102020204" pitchFamily="34" charset="0"/>
            </a:endParaRPr>
          </a:p>
        </p:txBody>
      </p:sp>
      <p:sp>
        <p:nvSpPr>
          <p:cNvPr id="343" name="Subtitle 2">
            <a:extLst>
              <a:ext uri="{FF2B5EF4-FFF2-40B4-BE49-F238E27FC236}">
                <a16:creationId xmlns:a16="http://schemas.microsoft.com/office/drawing/2014/main" id="{7AAA699B-82F6-40B1-A782-67C61CB07697}"/>
              </a:ext>
            </a:extLst>
          </p:cNvPr>
          <p:cNvSpPr txBox="1">
            <a:spLocks/>
          </p:cNvSpPr>
          <p:nvPr/>
        </p:nvSpPr>
        <p:spPr>
          <a:xfrm>
            <a:off x="5321868" y="4242018"/>
            <a:ext cx="3777478" cy="836510"/>
          </a:xfrm>
          <a:prstGeom prst="rect">
            <a:avLst/>
          </a:prstGeom>
        </p:spPr>
        <p:txBody>
          <a:bodyPr vert="horz" lIns="91440" tIns="91440" rIns="91440" bIns="91440" rtlCol="0">
            <a:normAutofit fontScale="92500" lnSpcReduction="10000"/>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nSpc>
                <a:spcPct val="100000"/>
              </a:lnSpc>
              <a:spcBef>
                <a:spcPts val="400"/>
              </a:spcBef>
            </a:pPr>
            <a:r>
              <a:rPr lang="en-US" sz="1400" b="1" cap="none" dirty="0">
                <a:solidFill>
                  <a:schemeClr val="accent5">
                    <a:lumMod val="50000"/>
                  </a:schemeClr>
                </a:solidFill>
                <a:highlight>
                  <a:srgbClr val="FFFF00"/>
                </a:highlight>
                <a:ea typeface="Tahoma" panose="020B0604030504040204" pitchFamily="34" charset="0"/>
                <a:cs typeface="Tahoma" panose="020B0604030504040204" pitchFamily="34" charset="0"/>
              </a:rPr>
              <a:t>Assistant Director (ICT)</a:t>
            </a:r>
          </a:p>
          <a:p>
            <a:pPr>
              <a:lnSpc>
                <a:spcPct val="100000"/>
              </a:lnSpc>
              <a:spcBef>
                <a:spcPts val="400"/>
              </a:spcBef>
            </a:pPr>
            <a:r>
              <a:rPr lang="en-US" sz="1400" b="1" cap="none" dirty="0">
                <a:ea typeface="Tahoma" panose="020B0604030504040204" pitchFamily="34" charset="0"/>
                <a:cs typeface="Tahoma" panose="020B0604030504040204" pitchFamily="34" charset="0"/>
              </a:rPr>
              <a:t>Information Technology Unit</a:t>
            </a:r>
          </a:p>
          <a:p>
            <a:pPr>
              <a:lnSpc>
                <a:spcPct val="100000"/>
              </a:lnSpc>
              <a:spcBef>
                <a:spcPts val="400"/>
              </a:spcBef>
            </a:pPr>
            <a:r>
              <a:rPr lang="en-US" sz="1400" b="1" cap="none" dirty="0">
                <a:ea typeface="Tahoma" panose="020B0604030504040204" pitchFamily="34" charset="0"/>
                <a:cs typeface="Tahoma" panose="020B0604030504040204" pitchFamily="34" charset="0"/>
              </a:rPr>
              <a:t>Supreme Court Of Nigeria</a:t>
            </a:r>
          </a:p>
          <a:p>
            <a:endParaRPr lang="en-US" sz="1400" b="1" dirty="0">
              <a:solidFill>
                <a:schemeClr val="accent4">
                  <a:lumMod val="50000"/>
                </a:schemeClr>
              </a:solidFill>
              <a:ea typeface="Tahoma" panose="020B0604030504040204" pitchFamily="34" charset="0"/>
              <a:cs typeface="Tahoma" panose="020B0604030504040204" pitchFamily="34" charset="0"/>
            </a:endParaRPr>
          </a:p>
          <a:p>
            <a:endParaRPr lang="en-US" sz="1400" b="1" dirty="0">
              <a:solidFill>
                <a:schemeClr val="accent4">
                  <a:lumMod val="50000"/>
                </a:schemeClr>
              </a:solidFill>
            </a:endParaRPr>
          </a:p>
        </p:txBody>
      </p:sp>
      <p:sp>
        <p:nvSpPr>
          <p:cNvPr id="2" name="Google Shape;380;p14">
            <a:extLst>
              <a:ext uri="{FF2B5EF4-FFF2-40B4-BE49-F238E27FC236}">
                <a16:creationId xmlns:a16="http://schemas.microsoft.com/office/drawing/2014/main" id="{C9828CFA-EF43-E29D-3A0C-678DC4B87AAD}"/>
              </a:ext>
            </a:extLst>
          </p:cNvPr>
          <p:cNvSpPr txBox="1">
            <a:spLocks/>
          </p:cNvSpPr>
          <p:nvPr/>
        </p:nvSpPr>
        <p:spPr>
          <a:xfrm>
            <a:off x="111067" y="860410"/>
            <a:ext cx="5123407" cy="6799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3200" b="1" dirty="0">
                <a:solidFill>
                  <a:schemeClr val="accent4">
                    <a:lumMod val="50000"/>
                  </a:schemeClr>
                </a:solidFill>
                <a:latin typeface="Congenial Black" panose="02000503040000020004" pitchFamily="2" charset="0"/>
                <a:ea typeface="Barlow"/>
                <a:cs typeface="Barlow"/>
                <a:sym typeface="Barlow"/>
              </a:rPr>
              <a:t>Digital Courtrooms:</a:t>
            </a:r>
          </a:p>
        </p:txBody>
      </p:sp>
      <p:sp>
        <p:nvSpPr>
          <p:cNvPr id="4" name="Google Shape;380;p14">
            <a:extLst>
              <a:ext uri="{FF2B5EF4-FFF2-40B4-BE49-F238E27FC236}">
                <a16:creationId xmlns:a16="http://schemas.microsoft.com/office/drawing/2014/main" id="{4E4C81D2-9CB8-067F-76D7-4C0D308F3DFF}"/>
              </a:ext>
            </a:extLst>
          </p:cNvPr>
          <p:cNvSpPr txBox="1">
            <a:spLocks/>
          </p:cNvSpPr>
          <p:nvPr/>
        </p:nvSpPr>
        <p:spPr>
          <a:xfrm>
            <a:off x="5158536" y="39767"/>
            <a:ext cx="3948358" cy="452610"/>
          </a:xfrm>
          <a:prstGeom prst="rect">
            <a:avLst/>
          </a:prstGeom>
          <a:solidFill>
            <a:schemeClr val="accent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800" b="1" dirty="0">
                <a:solidFill>
                  <a:schemeClr val="bg1"/>
                </a:solidFill>
                <a:latin typeface="Congenial Black" panose="02000503040000020004" pitchFamily="2" charset="0"/>
                <a:ea typeface="Barlow"/>
                <a:cs typeface="Barlow"/>
                <a:sym typeface="Barlow"/>
              </a:rPr>
              <a:t>National Judicial Institute, Abuja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1800" dirty="0">
                <a:solidFill>
                  <a:schemeClr val="bg1"/>
                </a:solidFill>
                <a:latin typeface="Arial Black" panose="020B0A04020102020204" pitchFamily="34" charset="0"/>
                <a:cs typeface="Arial" panose="020B0604020202020204" pitchFamily="34" charset="0"/>
              </a:rPr>
              <a:t>FOUR PRINCIPLES TO SECURE VIDEO CONFERENCING</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84853" y="4733754"/>
            <a:ext cx="333752"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9</a:t>
            </a:r>
          </a:p>
        </p:txBody>
      </p:sp>
      <p:sp>
        <p:nvSpPr>
          <p:cNvPr id="12" name="Content Placeholder 2">
            <a:extLst>
              <a:ext uri="{FF2B5EF4-FFF2-40B4-BE49-F238E27FC236}">
                <a16:creationId xmlns:a16="http://schemas.microsoft.com/office/drawing/2014/main" id="{7ED9D712-6E9C-3B68-9B15-B67215DB9C07}"/>
              </a:ext>
            </a:extLst>
          </p:cNvPr>
          <p:cNvSpPr txBox="1">
            <a:spLocks/>
          </p:cNvSpPr>
          <p:nvPr/>
        </p:nvSpPr>
        <p:spPr>
          <a:xfrm>
            <a:off x="628650" y="1191720"/>
            <a:ext cx="7886700" cy="1189834"/>
          </a:xfrm>
          <a:prstGeom prst="rect">
            <a:avLst/>
          </a:prstGeom>
          <a:solidFill>
            <a:srgbClr val="FDDBF7">
              <a:alpha val="10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114300" indent="0" algn="just">
              <a:buNone/>
            </a:pPr>
            <a:r>
              <a:rPr lang="en-US" sz="1350" b="1" dirty="0">
                <a:solidFill>
                  <a:srgbClr val="030303"/>
                </a:solidFill>
                <a:latin typeface="Bookman Old Style" panose="02050604050505020204" pitchFamily="18" charset="0"/>
              </a:rPr>
              <a:t>Risk: </a:t>
            </a:r>
          </a:p>
          <a:p>
            <a:pPr marL="114300" indent="0" algn="just">
              <a:buNone/>
            </a:pPr>
            <a:r>
              <a:rPr lang="en-US" sz="1600" dirty="0">
                <a:latin typeface="Aptos Display" panose="020B0004020202020204" pitchFamily="34" charset="0"/>
              </a:rPr>
              <a:t>The initial settings for home Wi-Fi networks and many video conferencing tools are not secure by default, which—if not changed—can allow malicious actors to compromise sensitive data</a:t>
            </a:r>
          </a:p>
        </p:txBody>
      </p:sp>
      <p:sp>
        <p:nvSpPr>
          <p:cNvPr id="13" name="Content Placeholder 2">
            <a:extLst>
              <a:ext uri="{FF2B5EF4-FFF2-40B4-BE49-F238E27FC236}">
                <a16:creationId xmlns:a16="http://schemas.microsoft.com/office/drawing/2014/main" id="{83FDBD9D-CF5C-6CCF-2F34-804376316F21}"/>
              </a:ext>
            </a:extLst>
          </p:cNvPr>
          <p:cNvSpPr txBox="1">
            <a:spLocks/>
          </p:cNvSpPr>
          <p:nvPr/>
        </p:nvSpPr>
        <p:spPr>
          <a:xfrm>
            <a:off x="628650" y="2305662"/>
            <a:ext cx="7886700" cy="1062333"/>
          </a:xfrm>
          <a:prstGeom prst="rect">
            <a:avLst/>
          </a:prstGeom>
          <a:solidFill>
            <a:srgbClr val="C8F4CF">
              <a:alpha val="15000"/>
            </a:srgbClr>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350" b="1" dirty="0">
                <a:solidFill>
                  <a:srgbClr val="030303"/>
                </a:solidFill>
                <a:latin typeface="Bookman Old Style" panose="02050604050505020204" pitchFamily="18" charset="0"/>
              </a:rPr>
              <a:t>Mitigation: </a:t>
            </a:r>
          </a:p>
          <a:p>
            <a:pPr algn="just"/>
            <a:r>
              <a:rPr lang="en-US" sz="1600" dirty="0">
                <a:solidFill>
                  <a:schemeClr val="dk1"/>
                </a:solidFill>
                <a:latin typeface="Aptos Display" panose="020B0004020202020204" pitchFamily="34" charset="0"/>
                <a:sym typeface="Barlow Light"/>
              </a:rPr>
              <a:t>Change default passwords for your router and Wi-Fi network. Check that you are using Wi-Fi encrypted with WPA2 or WPA3. Verify your video conferencing security settings and use encrypted video conferencing tools whenever possible. </a:t>
            </a:r>
          </a:p>
        </p:txBody>
      </p:sp>
      <p:sp>
        <p:nvSpPr>
          <p:cNvPr id="14" name="Content Placeholder 2">
            <a:extLst>
              <a:ext uri="{FF2B5EF4-FFF2-40B4-BE49-F238E27FC236}">
                <a16:creationId xmlns:a16="http://schemas.microsoft.com/office/drawing/2014/main" id="{2557C697-0FD2-48E5-510E-C64FC5B726AB}"/>
              </a:ext>
            </a:extLst>
          </p:cNvPr>
          <p:cNvSpPr txBox="1">
            <a:spLocks/>
          </p:cNvSpPr>
          <p:nvPr/>
        </p:nvSpPr>
        <p:spPr>
          <a:xfrm>
            <a:off x="628650" y="3367995"/>
            <a:ext cx="7886700" cy="1543050"/>
          </a:xfrm>
          <a:prstGeom prst="rect">
            <a:avLst/>
          </a:prstGeom>
          <a:solidFill>
            <a:schemeClr val="accent2">
              <a:lumMod val="20000"/>
              <a:lumOff val="80000"/>
              <a:alpha val="17000"/>
            </a:schemeClr>
          </a:solidFill>
        </p:spPr>
        <p:txBody>
          <a:bodyPr vert="horz" lIns="68580" tIns="34290" rIns="68580" bIns="3429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b="1" dirty="0">
                <a:solidFill>
                  <a:srgbClr val="030303"/>
                </a:solidFill>
                <a:latin typeface="Bookman Old Style" panose="02050604050505020204" pitchFamily="18" charset="0"/>
              </a:rPr>
              <a:t>Actionable Tips: </a:t>
            </a:r>
          </a:p>
          <a:p>
            <a:pPr algn="just"/>
            <a:r>
              <a:rPr lang="en-US" sz="1600" dirty="0">
                <a:solidFill>
                  <a:schemeClr val="dk1"/>
                </a:solidFill>
                <a:latin typeface="Aptos Display" panose="020B0004020202020204" pitchFamily="34" charset="0"/>
                <a:sym typeface="Barlow Light"/>
              </a:rPr>
              <a:t>Here are some simple actionable tips for connecting securely at home.</a:t>
            </a:r>
          </a:p>
          <a:p>
            <a:pPr algn="just"/>
            <a:r>
              <a:rPr lang="en-US" sz="1600" dirty="0">
                <a:solidFill>
                  <a:schemeClr val="dk1"/>
                </a:solidFill>
                <a:latin typeface="Aptos Display" panose="020B0004020202020204" pitchFamily="34" charset="0"/>
                <a:sym typeface="Barlow Light"/>
              </a:rPr>
              <a:t>✓ Change default password to strong, complex passwords for your router and Wi-Fi network. ✓ Choose a generic name for your Wi-Fi network to help mask who the network belongs to, or its equipment manufacturer.✓ Ensure your router is configured to use WPA2 or WPA3 wireless encryption standard at the minimum, and that legacy protocols such as WEP and WPA are disabled. </a:t>
            </a:r>
          </a:p>
        </p:txBody>
      </p:sp>
      <p:sp>
        <p:nvSpPr>
          <p:cNvPr id="15" name="Google Shape;380;p14">
            <a:extLst>
              <a:ext uri="{FF2B5EF4-FFF2-40B4-BE49-F238E27FC236}">
                <a16:creationId xmlns:a16="http://schemas.microsoft.com/office/drawing/2014/main" id="{6E9118E1-C6F7-3350-EC3E-A6F8DE8A60DA}"/>
              </a:ext>
            </a:extLst>
          </p:cNvPr>
          <p:cNvSpPr txBox="1">
            <a:spLocks/>
          </p:cNvSpPr>
          <p:nvPr/>
        </p:nvSpPr>
        <p:spPr>
          <a:xfrm>
            <a:off x="550127" y="755018"/>
            <a:ext cx="3263590" cy="3700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buFont typeface="Barlow Light"/>
              <a:buNone/>
            </a:pPr>
            <a:r>
              <a:rPr lang="en-US" sz="1800" b="1" dirty="0">
                <a:solidFill>
                  <a:schemeClr val="accent2"/>
                </a:solidFill>
                <a:latin typeface="Congenial Black" panose="02000503040000020004" pitchFamily="2" charset="0"/>
                <a:ea typeface="Barlow"/>
                <a:cs typeface="Barlow"/>
                <a:sym typeface="Barlow"/>
              </a:rPr>
              <a:t>1. Connect Securely</a:t>
            </a:r>
          </a:p>
        </p:txBody>
      </p:sp>
    </p:spTree>
    <p:extLst>
      <p:ext uri="{BB962C8B-B14F-4D97-AF65-F5344CB8AC3E}">
        <p14:creationId xmlns:p14="http://schemas.microsoft.com/office/powerpoint/2010/main" val="136662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1800" dirty="0">
                <a:solidFill>
                  <a:schemeClr val="bg1"/>
                </a:solidFill>
                <a:latin typeface="Arial Black" panose="020B0A04020102020204" pitchFamily="34" charset="0"/>
                <a:cs typeface="Arial" panose="020B0604020202020204" pitchFamily="34" charset="0"/>
              </a:rPr>
              <a:t>FOUR PRINCIPLES TO SECURE VIDEO CONFERENCING</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84853" y="4733754"/>
            <a:ext cx="333752"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10</a:t>
            </a:r>
          </a:p>
        </p:txBody>
      </p:sp>
      <p:sp>
        <p:nvSpPr>
          <p:cNvPr id="12" name="Content Placeholder 2">
            <a:extLst>
              <a:ext uri="{FF2B5EF4-FFF2-40B4-BE49-F238E27FC236}">
                <a16:creationId xmlns:a16="http://schemas.microsoft.com/office/drawing/2014/main" id="{7ED9D712-6E9C-3B68-9B15-B67215DB9C07}"/>
              </a:ext>
            </a:extLst>
          </p:cNvPr>
          <p:cNvSpPr txBox="1">
            <a:spLocks/>
          </p:cNvSpPr>
          <p:nvPr/>
        </p:nvSpPr>
        <p:spPr>
          <a:xfrm>
            <a:off x="628650" y="1191720"/>
            <a:ext cx="7886700" cy="919578"/>
          </a:xfrm>
          <a:prstGeom prst="rect">
            <a:avLst/>
          </a:prstGeom>
          <a:solidFill>
            <a:srgbClr val="FDDBF7">
              <a:alpha val="6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114300" indent="0" algn="just">
              <a:buNone/>
            </a:pPr>
            <a:r>
              <a:rPr lang="en-US" sz="1350" b="1" dirty="0">
                <a:solidFill>
                  <a:srgbClr val="030303"/>
                </a:solidFill>
                <a:latin typeface="Bookman Old Style" panose="02050604050505020204" pitchFamily="18" charset="0"/>
              </a:rPr>
              <a:t>Risk: </a:t>
            </a:r>
          </a:p>
          <a:p>
            <a:pPr marL="114300" indent="0" algn="just">
              <a:buNone/>
            </a:pPr>
            <a:r>
              <a:rPr lang="en-US" sz="1600" dirty="0">
                <a:latin typeface="Aptos Display" panose="020B0004020202020204" pitchFamily="34" charset="0"/>
              </a:rPr>
              <a:t>Uncontrolled access to conversations may result in disruption or compromise of your conversations, and exposure of sensitive information.</a:t>
            </a:r>
          </a:p>
        </p:txBody>
      </p:sp>
      <p:sp>
        <p:nvSpPr>
          <p:cNvPr id="13" name="Content Placeholder 2">
            <a:extLst>
              <a:ext uri="{FF2B5EF4-FFF2-40B4-BE49-F238E27FC236}">
                <a16:creationId xmlns:a16="http://schemas.microsoft.com/office/drawing/2014/main" id="{83FDBD9D-CF5C-6CCF-2F34-804376316F21}"/>
              </a:ext>
            </a:extLst>
          </p:cNvPr>
          <p:cNvSpPr txBox="1">
            <a:spLocks/>
          </p:cNvSpPr>
          <p:nvPr/>
        </p:nvSpPr>
        <p:spPr>
          <a:xfrm>
            <a:off x="628650" y="2208480"/>
            <a:ext cx="7886700" cy="1062333"/>
          </a:xfrm>
          <a:prstGeom prst="rect">
            <a:avLst/>
          </a:prstGeom>
          <a:solidFill>
            <a:srgbClr val="C8F4CF">
              <a:alpha val="15000"/>
            </a:srgbClr>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350" b="1" dirty="0">
                <a:solidFill>
                  <a:srgbClr val="030303"/>
                </a:solidFill>
                <a:latin typeface="Bookman Old Style" panose="02050604050505020204" pitchFamily="18" charset="0"/>
              </a:rPr>
              <a:t>Mitigation: </a:t>
            </a:r>
          </a:p>
          <a:p>
            <a:pPr algn="just"/>
            <a:r>
              <a:rPr lang="en-US" sz="1600" dirty="0">
                <a:solidFill>
                  <a:schemeClr val="dk1"/>
                </a:solidFill>
                <a:latin typeface="Aptos Display" panose="020B0004020202020204" pitchFamily="34" charset="0"/>
                <a:sym typeface="Barlow Light"/>
              </a:rPr>
              <a:t>Check your tool’s security and privacy settings. Enable features that allow you to control who can access your video chats and conference calls. When sharing invitations to calls, ensure that you are only inviting the intended attendees.</a:t>
            </a:r>
          </a:p>
        </p:txBody>
      </p:sp>
      <p:sp>
        <p:nvSpPr>
          <p:cNvPr id="14" name="Content Placeholder 2">
            <a:extLst>
              <a:ext uri="{FF2B5EF4-FFF2-40B4-BE49-F238E27FC236}">
                <a16:creationId xmlns:a16="http://schemas.microsoft.com/office/drawing/2014/main" id="{2557C697-0FD2-48E5-510E-C64FC5B726AB}"/>
              </a:ext>
            </a:extLst>
          </p:cNvPr>
          <p:cNvSpPr txBox="1">
            <a:spLocks/>
          </p:cNvSpPr>
          <p:nvPr/>
        </p:nvSpPr>
        <p:spPr>
          <a:xfrm>
            <a:off x="628650" y="3367995"/>
            <a:ext cx="7886700" cy="1553410"/>
          </a:xfrm>
          <a:prstGeom prst="rect">
            <a:avLst/>
          </a:prstGeom>
          <a:solidFill>
            <a:schemeClr val="accent2">
              <a:lumMod val="20000"/>
              <a:lumOff val="80000"/>
              <a:alpha val="15000"/>
            </a:schemeClr>
          </a:solidFill>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b="1" dirty="0">
                <a:solidFill>
                  <a:srgbClr val="030303"/>
                </a:solidFill>
                <a:latin typeface="Bookman Old Style" panose="02050604050505020204" pitchFamily="18" charset="0"/>
              </a:rPr>
              <a:t>Actionable Tips: </a:t>
            </a:r>
          </a:p>
          <a:p>
            <a:pPr algn="just"/>
            <a:r>
              <a:rPr lang="en-US" sz="1400" dirty="0">
                <a:solidFill>
                  <a:schemeClr val="dk1"/>
                </a:solidFill>
                <a:latin typeface="Aptos Display" panose="020B0004020202020204" pitchFamily="34" charset="0"/>
                <a:sym typeface="Barlow Light"/>
              </a:rPr>
              <a:t>✓ Require an access code or password to enter the event. Try not to repeat codes or passwords.✓ Manage policies to ensure only required attendees or desired group can attend. Be cautious of widely disseminating invitations.✓ Enable “waiting room” features to see and vet attendees attempting to access your event before granting access.✓ Lock the event once all intended attendees have joined.✓ Ensure that you can manually admit and remove attendees (and know how to expeditiously remove unwanted attendees) if opening the event to the public. Be mindful of how (and to whom) you disseminate invitation links. </a:t>
            </a:r>
          </a:p>
        </p:txBody>
      </p:sp>
      <p:sp>
        <p:nvSpPr>
          <p:cNvPr id="15" name="Google Shape;380;p14">
            <a:extLst>
              <a:ext uri="{FF2B5EF4-FFF2-40B4-BE49-F238E27FC236}">
                <a16:creationId xmlns:a16="http://schemas.microsoft.com/office/drawing/2014/main" id="{6E9118E1-C6F7-3350-EC3E-A6F8DE8A60DA}"/>
              </a:ext>
            </a:extLst>
          </p:cNvPr>
          <p:cNvSpPr txBox="1">
            <a:spLocks/>
          </p:cNvSpPr>
          <p:nvPr/>
        </p:nvSpPr>
        <p:spPr>
          <a:xfrm>
            <a:off x="550127" y="755018"/>
            <a:ext cx="3263590" cy="3700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buFont typeface="Barlow Light"/>
              <a:buNone/>
            </a:pPr>
            <a:r>
              <a:rPr lang="en-US" sz="1800" b="1" dirty="0">
                <a:solidFill>
                  <a:schemeClr val="accent2"/>
                </a:solidFill>
                <a:latin typeface="Congenial Black" panose="02000503040000020004" pitchFamily="2" charset="0"/>
                <a:ea typeface="Barlow"/>
                <a:cs typeface="Barlow"/>
                <a:sym typeface="Barlow"/>
              </a:rPr>
              <a:t>2. Control Access</a:t>
            </a:r>
          </a:p>
        </p:txBody>
      </p:sp>
    </p:spTree>
    <p:extLst>
      <p:ext uri="{BB962C8B-B14F-4D97-AF65-F5344CB8AC3E}">
        <p14:creationId xmlns:p14="http://schemas.microsoft.com/office/powerpoint/2010/main" val="368416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1800" dirty="0">
                <a:solidFill>
                  <a:schemeClr val="bg1"/>
                </a:solidFill>
                <a:latin typeface="Arial Black" panose="020B0A04020102020204" pitchFamily="34" charset="0"/>
                <a:cs typeface="Arial" panose="020B0604020202020204" pitchFamily="34" charset="0"/>
              </a:rPr>
              <a:t>FOUR PRINCIPLES TO SECURE VIDEO CONFERENCING</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84853" y="4733754"/>
            <a:ext cx="333752"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11</a:t>
            </a:r>
          </a:p>
        </p:txBody>
      </p:sp>
      <p:sp>
        <p:nvSpPr>
          <p:cNvPr id="12" name="Content Placeholder 2">
            <a:extLst>
              <a:ext uri="{FF2B5EF4-FFF2-40B4-BE49-F238E27FC236}">
                <a16:creationId xmlns:a16="http://schemas.microsoft.com/office/drawing/2014/main" id="{7ED9D712-6E9C-3B68-9B15-B67215DB9C07}"/>
              </a:ext>
            </a:extLst>
          </p:cNvPr>
          <p:cNvSpPr txBox="1">
            <a:spLocks/>
          </p:cNvSpPr>
          <p:nvPr/>
        </p:nvSpPr>
        <p:spPr>
          <a:xfrm>
            <a:off x="628650" y="1142193"/>
            <a:ext cx="7886700" cy="1163469"/>
          </a:xfrm>
          <a:prstGeom prst="rect">
            <a:avLst/>
          </a:prstGeom>
          <a:solidFill>
            <a:srgbClr val="FDDBF7">
              <a:alpha val="6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114300" indent="0" algn="just">
              <a:buNone/>
            </a:pPr>
            <a:r>
              <a:rPr lang="en-US" sz="1350" b="1" dirty="0">
                <a:solidFill>
                  <a:srgbClr val="030303"/>
                </a:solidFill>
                <a:latin typeface="Bookman Old Style" panose="02050604050505020204" pitchFamily="18" charset="0"/>
              </a:rPr>
              <a:t>Risk: </a:t>
            </a:r>
          </a:p>
          <a:p>
            <a:pPr marL="114300" indent="0" algn="just">
              <a:buNone/>
            </a:pPr>
            <a:r>
              <a:rPr lang="en-US" sz="1400" dirty="0">
                <a:latin typeface="Aptos Display" panose="020B0004020202020204" pitchFamily="34" charset="0"/>
              </a:rPr>
              <a:t>Mismanaged file sharing, screen sharing, and meeting recording can result in unauthorized access to sensitive information. Uncontrolled file sharing can inadvertently lead to users executing and clicking malicious files and links, which could, in turn, lead to system compromise</a:t>
            </a:r>
          </a:p>
        </p:txBody>
      </p:sp>
      <p:sp>
        <p:nvSpPr>
          <p:cNvPr id="13" name="Content Placeholder 2">
            <a:extLst>
              <a:ext uri="{FF2B5EF4-FFF2-40B4-BE49-F238E27FC236}">
                <a16:creationId xmlns:a16="http://schemas.microsoft.com/office/drawing/2014/main" id="{83FDBD9D-CF5C-6CCF-2F34-804376316F21}"/>
              </a:ext>
            </a:extLst>
          </p:cNvPr>
          <p:cNvSpPr txBox="1">
            <a:spLocks/>
          </p:cNvSpPr>
          <p:nvPr/>
        </p:nvSpPr>
        <p:spPr>
          <a:xfrm>
            <a:off x="628650" y="2305662"/>
            <a:ext cx="7886700" cy="1062333"/>
          </a:xfrm>
          <a:prstGeom prst="rect">
            <a:avLst/>
          </a:prstGeom>
          <a:solidFill>
            <a:srgbClr val="C8F4CF">
              <a:alpha val="15000"/>
            </a:srgbClr>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350" b="1" dirty="0">
                <a:solidFill>
                  <a:srgbClr val="030303"/>
                </a:solidFill>
                <a:latin typeface="Bookman Old Style" panose="02050604050505020204" pitchFamily="18" charset="0"/>
              </a:rPr>
              <a:t>Mitigation: </a:t>
            </a:r>
          </a:p>
          <a:p>
            <a:pPr algn="just"/>
            <a:r>
              <a:rPr lang="en-US" sz="1600" dirty="0">
                <a:solidFill>
                  <a:schemeClr val="dk1"/>
                </a:solidFill>
                <a:latin typeface="Aptos Display" panose="020B0004020202020204" pitchFamily="34" charset="0"/>
                <a:sym typeface="Barlow Light"/>
              </a:rPr>
              <a:t>Disable or limit screen and file sharing to ensure only trusted sources have the capability to share. Users should be aware of sharing individual applications versus full screens.</a:t>
            </a:r>
          </a:p>
        </p:txBody>
      </p:sp>
      <p:sp>
        <p:nvSpPr>
          <p:cNvPr id="14" name="Content Placeholder 2">
            <a:extLst>
              <a:ext uri="{FF2B5EF4-FFF2-40B4-BE49-F238E27FC236}">
                <a16:creationId xmlns:a16="http://schemas.microsoft.com/office/drawing/2014/main" id="{2557C697-0FD2-48E5-510E-C64FC5B726AB}"/>
              </a:ext>
            </a:extLst>
          </p:cNvPr>
          <p:cNvSpPr txBox="1">
            <a:spLocks/>
          </p:cNvSpPr>
          <p:nvPr/>
        </p:nvSpPr>
        <p:spPr>
          <a:xfrm>
            <a:off x="628650" y="3367994"/>
            <a:ext cx="7886700" cy="1441721"/>
          </a:xfrm>
          <a:prstGeom prst="rect">
            <a:avLst/>
          </a:prstGeom>
          <a:solidFill>
            <a:schemeClr val="accent2">
              <a:lumMod val="20000"/>
              <a:lumOff val="80000"/>
              <a:alpha val="15000"/>
            </a:schemeClr>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b="1" dirty="0">
                <a:solidFill>
                  <a:srgbClr val="030303"/>
                </a:solidFill>
                <a:latin typeface="Bookman Old Style" panose="02050604050505020204" pitchFamily="18" charset="0"/>
              </a:rPr>
              <a:t>Actionable Tips: </a:t>
            </a:r>
          </a:p>
          <a:p>
            <a:pPr algn="just"/>
            <a:r>
              <a:rPr lang="en-US" sz="1400" dirty="0">
                <a:solidFill>
                  <a:schemeClr val="dk1"/>
                </a:solidFill>
                <a:latin typeface="Aptos Display" panose="020B0004020202020204" pitchFamily="34" charset="0"/>
                <a:sym typeface="Barlow Light"/>
              </a:rPr>
              <a:t>Toggle settings to limit the types of files that can be shared (e.g., not allowing .exe files).</a:t>
            </a:r>
          </a:p>
          <a:p>
            <a:pPr algn="just"/>
            <a:r>
              <a:rPr lang="en-US" sz="1400" dirty="0">
                <a:solidFill>
                  <a:schemeClr val="dk1"/>
                </a:solidFill>
                <a:latin typeface="Aptos Display" panose="020B0004020202020204" pitchFamily="34" charset="0"/>
                <a:sym typeface="Barlow Light"/>
              </a:rPr>
              <a:t>✓ When recording meetings, make sure participants are aware and that the meeting owner knows how to access and secure the recording. </a:t>
            </a:r>
          </a:p>
          <a:p>
            <a:pPr algn="just"/>
            <a:r>
              <a:rPr lang="en-US" sz="1400" dirty="0">
                <a:solidFill>
                  <a:schemeClr val="dk1"/>
                </a:solidFill>
                <a:latin typeface="Aptos Display" panose="020B0004020202020204" pitchFamily="34" charset="0"/>
                <a:sym typeface="Barlow Light"/>
              </a:rPr>
              <a:t>✓ Consider sensitivity of data before exposing it via screen share or uploading it during video conferences. </a:t>
            </a:r>
          </a:p>
        </p:txBody>
      </p:sp>
      <p:sp>
        <p:nvSpPr>
          <p:cNvPr id="15" name="Google Shape;380;p14">
            <a:extLst>
              <a:ext uri="{FF2B5EF4-FFF2-40B4-BE49-F238E27FC236}">
                <a16:creationId xmlns:a16="http://schemas.microsoft.com/office/drawing/2014/main" id="{6E9118E1-C6F7-3350-EC3E-A6F8DE8A60DA}"/>
              </a:ext>
            </a:extLst>
          </p:cNvPr>
          <p:cNvSpPr txBox="1">
            <a:spLocks/>
          </p:cNvSpPr>
          <p:nvPr/>
        </p:nvSpPr>
        <p:spPr>
          <a:xfrm>
            <a:off x="550127" y="755018"/>
            <a:ext cx="5597912" cy="3700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buFont typeface="Barlow Light"/>
              <a:buNone/>
            </a:pPr>
            <a:r>
              <a:rPr lang="en-US" sz="1800" b="1" dirty="0">
                <a:solidFill>
                  <a:schemeClr val="accent2"/>
                </a:solidFill>
                <a:latin typeface="Congenial Black" panose="02000503040000020004" pitchFamily="2" charset="0"/>
                <a:ea typeface="Barlow"/>
                <a:cs typeface="Barlow"/>
                <a:sym typeface="Barlow"/>
              </a:rPr>
              <a:t>3. Manage File, Screen /sharing and Recording</a:t>
            </a:r>
          </a:p>
        </p:txBody>
      </p:sp>
    </p:spTree>
    <p:extLst>
      <p:ext uri="{BB962C8B-B14F-4D97-AF65-F5344CB8AC3E}">
        <p14:creationId xmlns:p14="http://schemas.microsoft.com/office/powerpoint/2010/main" val="3960705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1800" dirty="0">
                <a:solidFill>
                  <a:schemeClr val="bg1"/>
                </a:solidFill>
                <a:latin typeface="Arial Black" panose="020B0A04020102020204" pitchFamily="34" charset="0"/>
                <a:cs typeface="Arial" panose="020B0604020202020204" pitchFamily="34" charset="0"/>
              </a:rPr>
              <a:t>FOUR PRINCIPLES TO SECURE VIDEO CONFERENCING</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84853" y="4733754"/>
            <a:ext cx="333752"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12</a:t>
            </a:r>
          </a:p>
        </p:txBody>
      </p:sp>
      <p:sp>
        <p:nvSpPr>
          <p:cNvPr id="12" name="Content Placeholder 2">
            <a:extLst>
              <a:ext uri="{FF2B5EF4-FFF2-40B4-BE49-F238E27FC236}">
                <a16:creationId xmlns:a16="http://schemas.microsoft.com/office/drawing/2014/main" id="{7ED9D712-6E9C-3B68-9B15-B67215DB9C07}"/>
              </a:ext>
            </a:extLst>
          </p:cNvPr>
          <p:cNvSpPr txBox="1">
            <a:spLocks/>
          </p:cNvSpPr>
          <p:nvPr/>
        </p:nvSpPr>
        <p:spPr>
          <a:xfrm>
            <a:off x="628650" y="1142193"/>
            <a:ext cx="7886700" cy="872461"/>
          </a:xfrm>
          <a:prstGeom prst="rect">
            <a:avLst/>
          </a:prstGeom>
          <a:solidFill>
            <a:srgbClr val="FDDBF7">
              <a:alpha val="6000"/>
            </a:srgbClr>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114300" indent="0" algn="just">
              <a:buNone/>
            </a:pPr>
            <a:r>
              <a:rPr lang="en-US" sz="1350" b="1" dirty="0">
                <a:solidFill>
                  <a:srgbClr val="030303"/>
                </a:solidFill>
                <a:latin typeface="Bookman Old Style" panose="02050604050505020204" pitchFamily="18" charset="0"/>
              </a:rPr>
              <a:t>Risk: </a:t>
            </a:r>
          </a:p>
          <a:p>
            <a:pPr marL="114300" indent="0" algn="just">
              <a:buNone/>
            </a:pPr>
            <a:r>
              <a:rPr lang="en-US" sz="1400" dirty="0">
                <a:latin typeface="Aptos Display" panose="020B0004020202020204" pitchFamily="34" charset="0"/>
              </a:rPr>
              <a:t>Outdated or unpatched video conference applications can expose security flaws for hackers to exploit, resulting in a disruption of meeting privacy and potential loss of information.</a:t>
            </a:r>
          </a:p>
        </p:txBody>
      </p:sp>
      <p:sp>
        <p:nvSpPr>
          <p:cNvPr id="13" name="Content Placeholder 2">
            <a:extLst>
              <a:ext uri="{FF2B5EF4-FFF2-40B4-BE49-F238E27FC236}">
                <a16:creationId xmlns:a16="http://schemas.microsoft.com/office/drawing/2014/main" id="{83FDBD9D-CF5C-6CCF-2F34-804376316F21}"/>
              </a:ext>
            </a:extLst>
          </p:cNvPr>
          <p:cNvSpPr txBox="1">
            <a:spLocks/>
          </p:cNvSpPr>
          <p:nvPr/>
        </p:nvSpPr>
        <p:spPr>
          <a:xfrm>
            <a:off x="628650" y="2160157"/>
            <a:ext cx="7886700" cy="1062333"/>
          </a:xfrm>
          <a:prstGeom prst="rect">
            <a:avLst/>
          </a:prstGeom>
          <a:solidFill>
            <a:srgbClr val="C8F4CF">
              <a:alpha val="15000"/>
            </a:srgbClr>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350" b="1" dirty="0">
                <a:solidFill>
                  <a:srgbClr val="030303"/>
                </a:solidFill>
                <a:latin typeface="Bookman Old Style" panose="02050604050505020204" pitchFamily="18" charset="0"/>
              </a:rPr>
              <a:t>Mitigation: </a:t>
            </a:r>
          </a:p>
          <a:p>
            <a:pPr algn="just"/>
            <a:r>
              <a:rPr lang="en-US" sz="1600" dirty="0">
                <a:solidFill>
                  <a:schemeClr val="dk1"/>
                </a:solidFill>
                <a:latin typeface="Aptos Display" panose="020B0004020202020204" pitchFamily="34" charset="0"/>
                <a:sym typeface="Barlow Light"/>
              </a:rPr>
              <a:t>Ensure all video conferencing tools, on desktops and mobile devices, are updated to the latest versions. Enable or opt-in to automatic update features, or else establish routine updates (e.g., once weekly) to check for new versions and patch security vulnerabilities.</a:t>
            </a:r>
          </a:p>
        </p:txBody>
      </p:sp>
      <p:sp>
        <p:nvSpPr>
          <p:cNvPr id="14" name="Content Placeholder 2">
            <a:extLst>
              <a:ext uri="{FF2B5EF4-FFF2-40B4-BE49-F238E27FC236}">
                <a16:creationId xmlns:a16="http://schemas.microsoft.com/office/drawing/2014/main" id="{2557C697-0FD2-48E5-510E-C64FC5B726AB}"/>
              </a:ext>
            </a:extLst>
          </p:cNvPr>
          <p:cNvSpPr txBox="1">
            <a:spLocks/>
          </p:cNvSpPr>
          <p:nvPr/>
        </p:nvSpPr>
        <p:spPr>
          <a:xfrm>
            <a:off x="628650" y="3222490"/>
            <a:ext cx="7886700" cy="1587225"/>
          </a:xfrm>
          <a:prstGeom prst="rect">
            <a:avLst/>
          </a:prstGeom>
          <a:solidFill>
            <a:schemeClr val="accent2">
              <a:lumMod val="20000"/>
              <a:lumOff val="80000"/>
              <a:alpha val="15000"/>
            </a:schemeClr>
          </a:solidFill>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500" b="1" dirty="0">
                <a:solidFill>
                  <a:srgbClr val="030303"/>
                </a:solidFill>
                <a:latin typeface="Bookman Old Style" panose="02050604050505020204" pitchFamily="18" charset="0"/>
              </a:rPr>
              <a:t>Actionable Tips: </a:t>
            </a:r>
          </a:p>
          <a:p>
            <a:pPr algn="just"/>
            <a:r>
              <a:rPr lang="en-US" sz="1400" dirty="0">
                <a:solidFill>
                  <a:schemeClr val="dk1"/>
                </a:solidFill>
                <a:latin typeface="Aptos Display" panose="020B0004020202020204" pitchFamily="34" charset="0"/>
                <a:sym typeface="Barlow Light"/>
              </a:rPr>
              <a:t>✓Enable automatic updates to keep software up to date.</a:t>
            </a:r>
          </a:p>
          <a:p>
            <a:pPr algn="just"/>
            <a:r>
              <a:rPr lang="en-US" sz="1400" dirty="0">
                <a:solidFill>
                  <a:schemeClr val="dk1"/>
                </a:solidFill>
                <a:latin typeface="Aptos Display" panose="020B0004020202020204" pitchFamily="34" charset="0"/>
                <a:sym typeface="Barlow Light"/>
              </a:rPr>
              <a:t>✓ Develop and follow a patch management policy across the organization that requires frequent and continual application patching.</a:t>
            </a:r>
          </a:p>
          <a:p>
            <a:pPr algn="just"/>
            <a:r>
              <a:rPr lang="en-US" sz="1400" dirty="0">
                <a:solidFill>
                  <a:schemeClr val="dk1"/>
                </a:solidFill>
                <a:latin typeface="Aptos Display" panose="020B0004020202020204" pitchFamily="34" charset="0"/>
                <a:sym typeface="Barlow Light"/>
              </a:rPr>
              <a:t>✓ Use patch management software to handle and track patching for your organization.</a:t>
            </a:r>
          </a:p>
        </p:txBody>
      </p:sp>
      <p:sp>
        <p:nvSpPr>
          <p:cNvPr id="15" name="Google Shape;380;p14">
            <a:extLst>
              <a:ext uri="{FF2B5EF4-FFF2-40B4-BE49-F238E27FC236}">
                <a16:creationId xmlns:a16="http://schemas.microsoft.com/office/drawing/2014/main" id="{6E9118E1-C6F7-3350-EC3E-A6F8DE8A60DA}"/>
              </a:ext>
            </a:extLst>
          </p:cNvPr>
          <p:cNvSpPr txBox="1">
            <a:spLocks/>
          </p:cNvSpPr>
          <p:nvPr/>
        </p:nvSpPr>
        <p:spPr>
          <a:xfrm>
            <a:off x="550127" y="755018"/>
            <a:ext cx="5597912" cy="3700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buFont typeface="Barlow Light"/>
              <a:buNone/>
            </a:pPr>
            <a:r>
              <a:rPr lang="en-US" sz="1800" b="1" dirty="0">
                <a:solidFill>
                  <a:schemeClr val="accent2"/>
                </a:solidFill>
                <a:latin typeface="Congenial Black" panose="02000503040000020004" pitchFamily="2" charset="0"/>
                <a:ea typeface="Barlow"/>
                <a:cs typeface="Barlow"/>
                <a:sym typeface="Barlow"/>
              </a:rPr>
              <a:t>3. Update to Latest Version of Applications</a:t>
            </a:r>
          </a:p>
        </p:txBody>
      </p:sp>
    </p:spTree>
    <p:extLst>
      <p:ext uri="{BB962C8B-B14F-4D97-AF65-F5344CB8AC3E}">
        <p14:creationId xmlns:p14="http://schemas.microsoft.com/office/powerpoint/2010/main" val="23846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1800" dirty="0">
                <a:solidFill>
                  <a:schemeClr val="bg1"/>
                </a:solidFill>
                <a:latin typeface="Arial Black" panose="020B0A04020102020204" pitchFamily="34" charset="0"/>
                <a:cs typeface="Arial" panose="020B0604020202020204" pitchFamily="34" charset="0"/>
              </a:rPr>
              <a:t>SECURITY SETTING OF COMMON VIDEO CONFERENCING TOOLS</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84853" y="4733754"/>
            <a:ext cx="333752"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13</a:t>
            </a:r>
          </a:p>
        </p:txBody>
      </p:sp>
      <p:pic>
        <p:nvPicPr>
          <p:cNvPr id="7" name="Picture 6">
            <a:extLst>
              <a:ext uri="{FF2B5EF4-FFF2-40B4-BE49-F238E27FC236}">
                <a16:creationId xmlns:a16="http://schemas.microsoft.com/office/drawing/2014/main" id="{E2AFB50C-74B2-3557-316D-CEE67FCDF44D}"/>
              </a:ext>
            </a:extLst>
          </p:cNvPr>
          <p:cNvPicPr>
            <a:picLocks noChangeAspect="1"/>
          </p:cNvPicPr>
          <p:nvPr/>
        </p:nvPicPr>
        <p:blipFill>
          <a:blip r:embed="rId2"/>
          <a:stretch>
            <a:fillRect/>
          </a:stretch>
        </p:blipFill>
        <p:spPr>
          <a:xfrm>
            <a:off x="380142" y="836090"/>
            <a:ext cx="8258335" cy="3973625"/>
          </a:xfrm>
          <a:prstGeom prst="rect">
            <a:avLst/>
          </a:prstGeom>
        </p:spPr>
      </p:pic>
    </p:spTree>
    <p:extLst>
      <p:ext uri="{BB962C8B-B14F-4D97-AF65-F5344CB8AC3E}">
        <p14:creationId xmlns:p14="http://schemas.microsoft.com/office/powerpoint/2010/main" val="321834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MANAGING REMOTE ACCESS AND VIDEO LINKS</a:t>
            </a:r>
          </a:p>
        </p:txBody>
      </p:sp>
      <p:sp>
        <p:nvSpPr>
          <p:cNvPr id="5" name="Text Placeholder 4"/>
          <p:cNvSpPr>
            <a:spLocks noGrp="1"/>
          </p:cNvSpPr>
          <p:nvPr>
            <p:ph type="body" idx="1"/>
          </p:nvPr>
        </p:nvSpPr>
        <p:spPr>
          <a:xfrm>
            <a:off x="256855" y="688369"/>
            <a:ext cx="8507002" cy="4222677"/>
          </a:xfrm>
        </p:spPr>
        <p:txBody>
          <a:bodyPr/>
          <a:lstStyle/>
          <a:p>
            <a:pPr algn="just"/>
            <a:r>
              <a:rPr lang="en-US" sz="1800" dirty="0">
                <a:latin typeface="Aptos Display" panose="020B0004020202020204" pitchFamily="34" charset="0"/>
              </a:rPr>
              <a:t>Managing remote access and video links for Digital Court requires the following</a:t>
            </a:r>
          </a:p>
          <a:p>
            <a:pPr lvl="1" algn="just"/>
            <a:r>
              <a:rPr lang="en-US" sz="1800" dirty="0">
                <a:latin typeface="Aptos Display" panose="020B0004020202020204" pitchFamily="34" charset="0"/>
              </a:rPr>
              <a:t>Secure your devices and network infrastructure with strong authentication</a:t>
            </a:r>
          </a:p>
          <a:p>
            <a:pPr lvl="1" algn="just"/>
            <a:r>
              <a:rPr lang="en-US" sz="1800" dirty="0">
                <a:latin typeface="Aptos Display" panose="020B0004020202020204" pitchFamily="34" charset="0"/>
              </a:rPr>
              <a:t>Constantly apply security fixes to your devices and conferencing software</a:t>
            </a:r>
          </a:p>
          <a:p>
            <a:pPr lvl="1" algn="just"/>
            <a:r>
              <a:rPr lang="en-US" sz="1800" dirty="0">
                <a:latin typeface="Aptos Display" panose="020B0004020202020204" pitchFamily="34" charset="0"/>
              </a:rPr>
              <a:t>Ensure that client uses updated version of conferencing software</a:t>
            </a:r>
          </a:p>
          <a:p>
            <a:pPr lvl="1" algn="just"/>
            <a:r>
              <a:rPr lang="en-US" sz="1800" dirty="0">
                <a:latin typeface="Aptos Display" panose="020B0004020202020204" pitchFamily="34" charset="0"/>
              </a:rPr>
              <a:t>Master your conferencing application system settings and apply necessary security privileges and controls</a:t>
            </a:r>
          </a:p>
          <a:p>
            <a:pPr lvl="1" algn="just"/>
            <a:r>
              <a:rPr lang="en-US" sz="1800" dirty="0">
                <a:latin typeface="Aptos Display" panose="020B0004020202020204" pitchFamily="34" charset="0"/>
              </a:rPr>
              <a:t>Ensure no access to participants without the host of the conferencing solution</a:t>
            </a:r>
          </a:p>
          <a:p>
            <a:pPr lvl="1" algn="just"/>
            <a:r>
              <a:rPr lang="en-US" sz="1800" dirty="0">
                <a:latin typeface="Aptos Display" panose="020B0004020202020204" pitchFamily="34" charset="0"/>
              </a:rPr>
              <a:t>Always have the participants video turned on</a:t>
            </a:r>
          </a:p>
          <a:p>
            <a:pPr lvl="1" algn="just"/>
            <a:r>
              <a:rPr lang="en-US" sz="1800" dirty="0">
                <a:latin typeface="Aptos Display" panose="020B0004020202020204" pitchFamily="34" charset="0"/>
              </a:rPr>
              <a:t>Avoid usage of ambiguous names or device names, each user clearly identified</a:t>
            </a:r>
          </a:p>
          <a:p>
            <a:pPr lvl="1" algn="just"/>
            <a:r>
              <a:rPr lang="en-US" sz="1800" dirty="0">
                <a:latin typeface="Aptos Display" panose="020B0004020202020204" pitchFamily="34" charset="0"/>
              </a:rPr>
              <a:t>Do not use static meeting id, the link must be unique for all sessions</a:t>
            </a:r>
          </a:p>
          <a:p>
            <a:pPr lvl="1" algn="just"/>
            <a:r>
              <a:rPr lang="en-US" sz="1800" dirty="0">
                <a:latin typeface="Aptos Display" panose="020B0004020202020204" pitchFamily="34" charset="0"/>
              </a:rPr>
              <a:t>Use Password / Passcode for all sessions</a:t>
            </a:r>
          </a:p>
          <a:p>
            <a:pPr lvl="1" algn="just"/>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63857" y="4733754"/>
            <a:ext cx="354748"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14</a:t>
            </a:r>
          </a:p>
        </p:txBody>
      </p:sp>
    </p:spTree>
    <p:extLst>
      <p:ext uri="{BB962C8B-B14F-4D97-AF65-F5344CB8AC3E}">
        <p14:creationId xmlns:p14="http://schemas.microsoft.com/office/powerpoint/2010/main" val="129325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MANAGING REMOTE ACCESS AND VIDEO LINKS</a:t>
            </a:r>
          </a:p>
        </p:txBody>
      </p:sp>
      <p:sp>
        <p:nvSpPr>
          <p:cNvPr id="5" name="Text Placeholder 4"/>
          <p:cNvSpPr>
            <a:spLocks noGrp="1"/>
          </p:cNvSpPr>
          <p:nvPr>
            <p:ph type="body" idx="1"/>
          </p:nvPr>
        </p:nvSpPr>
        <p:spPr>
          <a:xfrm>
            <a:off x="256855" y="688369"/>
            <a:ext cx="8507002" cy="4222677"/>
          </a:xfrm>
        </p:spPr>
        <p:txBody>
          <a:bodyPr/>
          <a:lstStyle/>
          <a:p>
            <a:pPr algn="just"/>
            <a:r>
              <a:rPr lang="en-US" sz="1800" dirty="0">
                <a:latin typeface="Aptos Display" panose="020B0004020202020204" pitchFamily="34" charset="0"/>
              </a:rPr>
              <a:t>Managing remote access and video </a:t>
            </a:r>
            <a:r>
              <a:rPr lang="en-US" sz="1800" dirty="0">
                <a:solidFill>
                  <a:schemeClr val="accent4">
                    <a:lumMod val="50000"/>
                  </a:schemeClr>
                </a:solidFill>
                <a:latin typeface="Aptos Display" panose="020B0004020202020204" pitchFamily="34" charset="0"/>
              </a:rPr>
              <a:t>(continued….)</a:t>
            </a:r>
          </a:p>
          <a:p>
            <a:pPr lvl="1" algn="just"/>
            <a:r>
              <a:rPr lang="en-US" sz="1800" dirty="0">
                <a:latin typeface="Aptos Display" panose="020B0004020202020204" pitchFamily="34" charset="0"/>
              </a:rPr>
              <a:t>Put participants in waiting room first</a:t>
            </a:r>
          </a:p>
          <a:p>
            <a:pPr lvl="1" algn="just"/>
            <a:r>
              <a:rPr lang="en-US" sz="1800" dirty="0">
                <a:latin typeface="Aptos Display" panose="020B0004020202020204" pitchFamily="34" charset="0"/>
              </a:rPr>
              <a:t>Mute Participants microphone on Entry</a:t>
            </a:r>
          </a:p>
          <a:p>
            <a:pPr lvl="1" algn="just"/>
            <a:r>
              <a:rPr lang="en-US" sz="1800" dirty="0">
                <a:latin typeface="Aptos Display" panose="020B0004020202020204" pitchFamily="34" charset="0"/>
              </a:rPr>
              <a:t>Disable Remote desktop control within conferencing solution</a:t>
            </a:r>
          </a:p>
          <a:p>
            <a:pPr lvl="1" algn="just"/>
            <a:r>
              <a:rPr lang="en-US" sz="1800" dirty="0">
                <a:latin typeface="Aptos Display" panose="020B0004020202020204" pitchFamily="34" charset="0"/>
              </a:rPr>
              <a:t>Disable Chat feature of the conferencing solution</a:t>
            </a:r>
          </a:p>
          <a:p>
            <a:pPr lvl="1" algn="just"/>
            <a:r>
              <a:rPr lang="en-US" sz="1800" dirty="0">
                <a:latin typeface="Aptos Display" panose="020B0004020202020204" pitchFamily="34" charset="0"/>
              </a:rPr>
              <a:t>Manage File and video Sharing – Users must request permission</a:t>
            </a:r>
          </a:p>
          <a:p>
            <a:pPr lvl="1" algn="just"/>
            <a:r>
              <a:rPr lang="en-US" sz="1800" dirty="0">
                <a:latin typeface="Aptos Display" panose="020B0004020202020204" pitchFamily="34" charset="0"/>
              </a:rPr>
              <a:t>Disable Screen Annotations by participants</a:t>
            </a:r>
          </a:p>
          <a:p>
            <a:pPr lvl="1" algn="just"/>
            <a:r>
              <a:rPr lang="en-US" sz="1800" dirty="0">
                <a:latin typeface="Aptos Display" panose="020B0004020202020204" pitchFamily="34" charset="0"/>
              </a:rPr>
              <a:t>Understand the use of BREAKOUT ROOM functionality (ZOOM)</a:t>
            </a:r>
          </a:p>
          <a:p>
            <a:pPr lvl="1" algn="just"/>
            <a:r>
              <a:rPr lang="en-US" sz="1800" dirty="0">
                <a:latin typeface="Aptos Display" panose="020B0004020202020204" pitchFamily="34" charset="0"/>
              </a:rPr>
              <a:t>Only the host should record the meeting</a:t>
            </a:r>
          </a:p>
          <a:p>
            <a:pPr lvl="1" algn="just"/>
            <a:r>
              <a:rPr lang="en-US" sz="1800" dirty="0">
                <a:latin typeface="Aptos Display" panose="020B0004020202020204" pitchFamily="34" charset="0"/>
              </a:rPr>
              <a:t>All Sessions should be ended properly and appropriately</a:t>
            </a:r>
          </a:p>
          <a:p>
            <a:pPr lvl="1" algn="just"/>
            <a:r>
              <a:rPr lang="en-US" sz="1800" dirty="0">
                <a:latin typeface="Aptos Display" panose="020B0004020202020204" pitchFamily="34" charset="0"/>
              </a:rPr>
              <a:t>Enable end-to-end encryption, these features are not always enabled by default</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63857" y="4733754"/>
            <a:ext cx="354748"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15</a:t>
            </a:r>
          </a:p>
        </p:txBody>
      </p:sp>
    </p:spTree>
    <p:extLst>
      <p:ext uri="{BB962C8B-B14F-4D97-AF65-F5344CB8AC3E}">
        <p14:creationId xmlns:p14="http://schemas.microsoft.com/office/powerpoint/2010/main" val="369196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CONFIDENTIALITY, PRIVACY AND SECURITY</a:t>
            </a:r>
          </a:p>
        </p:txBody>
      </p:sp>
      <p:sp>
        <p:nvSpPr>
          <p:cNvPr id="5" name="Text Placeholder 4"/>
          <p:cNvSpPr>
            <a:spLocks noGrp="1"/>
          </p:cNvSpPr>
          <p:nvPr>
            <p:ph type="body" idx="1"/>
          </p:nvPr>
        </p:nvSpPr>
        <p:spPr>
          <a:xfrm>
            <a:off x="256855" y="688369"/>
            <a:ext cx="8381623" cy="4222677"/>
          </a:xfrm>
        </p:spPr>
        <p:txBody>
          <a:bodyPr/>
          <a:lstStyle/>
          <a:p>
            <a:pPr algn="just"/>
            <a:r>
              <a:rPr lang="en-US" sz="1800" dirty="0">
                <a:latin typeface="Aptos Display" panose="020B0004020202020204" pitchFamily="34" charset="0"/>
              </a:rPr>
              <a:t>Witnesses and victims must be made aware that the proceeding is live and courtroom decorum rules apply. No one is to record the proceeding without the Court’s permission. </a:t>
            </a:r>
          </a:p>
          <a:p>
            <a:pPr algn="just"/>
            <a:r>
              <a:rPr lang="en-US" sz="1800" dirty="0">
                <a:latin typeface="Aptos Display" panose="020B0004020202020204" pitchFamily="34" charset="0"/>
              </a:rPr>
              <a:t>The location of victims and witnesses in digital courtroom may also present security and privacy concerns that courts must anticipate. Some courts require witnesses / victims to swear under oath that no one else is present or listening and/or use their device’s camera to pan around the room to demonstrate that no one else is present.</a:t>
            </a:r>
          </a:p>
          <a:p>
            <a:pPr algn="just"/>
            <a:r>
              <a:rPr lang="en-US" sz="1800" dirty="0">
                <a:latin typeface="Aptos Display" panose="020B0004020202020204" pitchFamily="34" charset="0"/>
              </a:rPr>
              <a:t>Where the witness decides to use their own devices, it is their responsibility to ensure that they have the necessary technology to participate in the remote hearing.</a:t>
            </a:r>
          </a:p>
          <a:p>
            <a:pPr algn="just"/>
            <a:r>
              <a:rPr lang="en-US" sz="1800" dirty="0">
                <a:latin typeface="Aptos Display" panose="020B0004020202020204" pitchFamily="34" charset="0"/>
              </a:rPr>
              <a:t>Digital court has much wider audience than when in the physical courtroom. Courts must be particularly attentive to victims and witnesses' submission of evidence to prevent the unintentional submission of information that should not be made public.</a:t>
            </a:r>
          </a:p>
          <a:p>
            <a:pPr algn="just"/>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35122" y="4733754"/>
            <a:ext cx="383483"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16</a:t>
            </a:r>
          </a:p>
        </p:txBody>
      </p:sp>
    </p:spTree>
    <p:extLst>
      <p:ext uri="{BB962C8B-B14F-4D97-AF65-F5344CB8AC3E}">
        <p14:creationId xmlns:p14="http://schemas.microsoft.com/office/powerpoint/2010/main" val="178092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CHALLENGES OF REMOTE WITNESSING</a:t>
            </a:r>
          </a:p>
        </p:txBody>
      </p:sp>
      <p:sp>
        <p:nvSpPr>
          <p:cNvPr id="5" name="Text Placeholder 4"/>
          <p:cNvSpPr>
            <a:spLocks noGrp="1"/>
          </p:cNvSpPr>
          <p:nvPr>
            <p:ph type="body" idx="1"/>
          </p:nvPr>
        </p:nvSpPr>
        <p:spPr>
          <a:xfrm>
            <a:off x="256855" y="914400"/>
            <a:ext cx="8381623" cy="3996646"/>
          </a:xfrm>
        </p:spPr>
        <p:txBody>
          <a:bodyPr/>
          <a:lstStyle/>
          <a:p>
            <a:pPr algn="just"/>
            <a:r>
              <a:rPr lang="en-US" sz="1800" dirty="0">
                <a:latin typeface="Aptos Display" panose="020B0004020202020204" pitchFamily="34" charset="0"/>
              </a:rPr>
              <a:t>Lack of Basic Technological Infrastructure</a:t>
            </a:r>
          </a:p>
          <a:p>
            <a:pPr algn="just"/>
            <a:r>
              <a:rPr lang="en-US" sz="1800" dirty="0">
                <a:latin typeface="Aptos Display" panose="020B0004020202020204" pitchFamily="34" charset="0"/>
              </a:rPr>
              <a:t>Lack of Knowledge of Virtual Hearing by participants.</a:t>
            </a:r>
          </a:p>
          <a:p>
            <a:pPr algn="just"/>
            <a:r>
              <a:rPr lang="en-US" sz="1800" dirty="0">
                <a:latin typeface="Aptos Display" panose="020B0004020202020204" pitchFamily="34" charset="0"/>
              </a:rPr>
              <a:t>Hacking and Intrusion by unauthorized participants</a:t>
            </a:r>
          </a:p>
          <a:p>
            <a:pPr algn="just"/>
            <a:r>
              <a:rPr lang="en-US" sz="1800" dirty="0">
                <a:latin typeface="Aptos Display" panose="020B0004020202020204" pitchFamily="34" charset="0"/>
              </a:rPr>
              <a:t>Slow and erratic Internet bandwidth</a:t>
            </a:r>
          </a:p>
          <a:p>
            <a:pPr algn="just"/>
            <a:r>
              <a:rPr lang="en-US" sz="1800" dirty="0">
                <a:latin typeface="Aptos Display" panose="020B0004020202020204" pitchFamily="34" charset="0"/>
              </a:rPr>
              <a:t>Inadequate laws to regulate remote witnessing</a:t>
            </a:r>
          </a:p>
          <a:p>
            <a:pPr algn="just"/>
            <a:r>
              <a:rPr lang="en-US" sz="1800" dirty="0">
                <a:latin typeface="Aptos Display" panose="020B0004020202020204" pitchFamily="34" charset="0"/>
              </a:rPr>
              <a:t>Unexpected disconnection of remote participants with valid reasons</a:t>
            </a:r>
          </a:p>
          <a:p>
            <a:pPr algn="just"/>
            <a:r>
              <a:rPr lang="en-US" sz="1800" dirty="0">
                <a:latin typeface="Aptos Display" panose="020B0004020202020204" pitchFamily="34" charset="0"/>
              </a:rPr>
              <a:t>Incompatible for those with hearing and visual disabilities</a:t>
            </a:r>
          </a:p>
          <a:p>
            <a:pPr algn="just"/>
            <a:r>
              <a:rPr lang="en-US" sz="1800" dirty="0">
                <a:latin typeface="Aptos Display" panose="020B0004020202020204" pitchFamily="34" charset="0"/>
              </a:rPr>
              <a:t>Screen fatigue can be experienced by those with some health issues</a:t>
            </a:r>
          </a:p>
          <a:p>
            <a:pPr algn="just"/>
            <a:r>
              <a:rPr lang="en-US" sz="1800" dirty="0">
                <a:latin typeface="Aptos Display" panose="020B0004020202020204" pitchFamily="34" charset="0"/>
              </a:rPr>
              <a:t>Difficulty in privacy of discussion between the counsel and their witnesses or victims</a:t>
            </a:r>
          </a:p>
          <a:p>
            <a:pPr algn="r"/>
            <a:r>
              <a:rPr lang="en-US" sz="1800" b="1" dirty="0">
                <a:solidFill>
                  <a:schemeClr val="accent4">
                    <a:lumMod val="50000"/>
                  </a:schemeClr>
                </a:solidFill>
                <a:latin typeface="Aptos Display" panose="020B0004020202020204" pitchFamily="34" charset="0"/>
              </a:rPr>
              <a:t>…………It is necessary to look for solutions that mitigate these challenges.</a:t>
            </a:r>
          </a:p>
          <a:p>
            <a:pPr algn="just"/>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35122" y="4733754"/>
            <a:ext cx="383483"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17</a:t>
            </a:r>
          </a:p>
        </p:txBody>
      </p:sp>
    </p:spTree>
    <p:extLst>
      <p:ext uri="{BB962C8B-B14F-4D97-AF65-F5344CB8AC3E}">
        <p14:creationId xmlns:p14="http://schemas.microsoft.com/office/powerpoint/2010/main" val="155875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BENEFITS OF REMOTE WITNESSING</a:t>
            </a:r>
          </a:p>
        </p:txBody>
      </p:sp>
      <p:sp>
        <p:nvSpPr>
          <p:cNvPr id="5" name="Text Placeholder 4"/>
          <p:cNvSpPr>
            <a:spLocks noGrp="1"/>
          </p:cNvSpPr>
          <p:nvPr>
            <p:ph type="body" idx="1"/>
          </p:nvPr>
        </p:nvSpPr>
        <p:spPr>
          <a:xfrm>
            <a:off x="256855" y="862361"/>
            <a:ext cx="8381623" cy="4048685"/>
          </a:xfrm>
        </p:spPr>
        <p:txBody>
          <a:bodyPr/>
          <a:lstStyle/>
          <a:p>
            <a:pPr algn="just"/>
            <a:r>
              <a:rPr lang="en-US" sz="1800" b="1" dirty="0">
                <a:solidFill>
                  <a:schemeClr val="accent4">
                    <a:lumMod val="50000"/>
                  </a:schemeClr>
                </a:solidFill>
                <a:latin typeface="Aptos Display" panose="020B0004020202020204" pitchFamily="34" charset="0"/>
              </a:rPr>
              <a:t>Convenience and Accessibility</a:t>
            </a:r>
            <a:r>
              <a:rPr lang="en-US" sz="1800" dirty="0">
                <a:latin typeface="Aptos Display" panose="020B0004020202020204" pitchFamily="34" charset="0"/>
              </a:rPr>
              <a:t>: The courts’ use of virtual hearings has improved some individuals’ access to the justice system. Witnesses and Victims can attend a proceeding from any location. </a:t>
            </a:r>
          </a:p>
          <a:p>
            <a:pPr algn="just"/>
            <a:r>
              <a:rPr lang="en-US" sz="1800" b="1" dirty="0">
                <a:solidFill>
                  <a:schemeClr val="accent4">
                    <a:lumMod val="50000"/>
                  </a:schemeClr>
                </a:solidFill>
                <a:latin typeface="Aptos Display" panose="020B0004020202020204" pitchFamily="34" charset="0"/>
              </a:rPr>
              <a:t>Cost Saving </a:t>
            </a:r>
            <a:r>
              <a:rPr lang="en-US" sz="1800" dirty="0">
                <a:latin typeface="Aptos Display" panose="020B0004020202020204" pitchFamily="34" charset="0"/>
              </a:rPr>
              <a:t>- Remote Witnessing will reduce the cost and time associated with travel and will improve the court experience for those who have mobility limitations, work or dependent care obligations that make it difficult to </a:t>
            </a:r>
          </a:p>
          <a:p>
            <a:pPr algn="just"/>
            <a:r>
              <a:rPr lang="en-US" sz="1800" b="1" dirty="0">
                <a:solidFill>
                  <a:schemeClr val="accent4">
                    <a:lumMod val="50000"/>
                  </a:schemeClr>
                </a:solidFill>
                <a:latin typeface="Aptos Display" panose="020B0004020202020204" pitchFamily="34" charset="0"/>
              </a:rPr>
              <a:t>Flexible Scheduling: </a:t>
            </a:r>
            <a:r>
              <a:rPr lang="en-US" sz="1800" dirty="0">
                <a:latin typeface="Aptos Display" panose="020B0004020202020204" pitchFamily="34" charset="0"/>
              </a:rPr>
              <a:t>Remote witnessing have allowed for more flexibility and reduction of unused resources when it comes to judicial scheduling. A witness can actively participate in a court session at a short notice provided he is available online. </a:t>
            </a:r>
          </a:p>
          <a:p>
            <a:pPr algn="just"/>
            <a:r>
              <a:rPr lang="en-US" sz="1800" b="1" dirty="0">
                <a:solidFill>
                  <a:schemeClr val="accent4">
                    <a:lumMod val="50000"/>
                  </a:schemeClr>
                </a:solidFill>
                <a:latin typeface="Aptos Display" panose="020B0004020202020204" pitchFamily="34" charset="0"/>
              </a:rPr>
              <a:t>Increased Access for public</a:t>
            </a:r>
            <a:r>
              <a:rPr lang="en-US" sz="1800" dirty="0">
                <a:latin typeface="Aptos Display" panose="020B0004020202020204" pitchFamily="34" charset="0"/>
              </a:rPr>
              <a:t>: Virtual access has allowed courts to accommodate much higher numbers of public participants than the physical constraints of a courtroom may permit</a:t>
            </a:r>
          </a:p>
          <a:p>
            <a:pPr algn="just"/>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35122" y="4733754"/>
            <a:ext cx="383483"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18</a:t>
            </a:r>
          </a:p>
        </p:txBody>
      </p:sp>
    </p:spTree>
    <p:extLst>
      <p:ext uri="{BB962C8B-B14F-4D97-AF65-F5344CB8AC3E}">
        <p14:creationId xmlns:p14="http://schemas.microsoft.com/office/powerpoint/2010/main" val="364944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2343719"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INTRODUCTION</a:t>
            </a:r>
          </a:p>
        </p:txBody>
      </p:sp>
      <p:sp>
        <p:nvSpPr>
          <p:cNvPr id="5" name="Text Placeholder 4"/>
          <p:cNvSpPr>
            <a:spLocks noGrp="1"/>
          </p:cNvSpPr>
          <p:nvPr>
            <p:ph type="body" idx="1"/>
          </p:nvPr>
        </p:nvSpPr>
        <p:spPr>
          <a:xfrm>
            <a:off x="256855" y="688369"/>
            <a:ext cx="8507002" cy="4222677"/>
          </a:xfrm>
        </p:spPr>
        <p:txBody>
          <a:bodyPr/>
          <a:lstStyle/>
          <a:p>
            <a:pPr algn="just"/>
            <a:r>
              <a:rPr lang="en-US" sz="1800" dirty="0">
                <a:latin typeface="Aptos Display" panose="020B0004020202020204" pitchFamily="34" charset="0"/>
              </a:rPr>
              <a:t>Our world is no longer restricted to physical boundaries, thanks to the advent of technological innovations that has revolutionize the ways we connect all over. In real world there is limitation of location but in virtual world you can connect to anyone, anywhere anytime provided you are enabled technologically.</a:t>
            </a:r>
          </a:p>
          <a:p>
            <a:pPr algn="just"/>
            <a:r>
              <a:rPr lang="en-US" sz="1800" dirty="0">
                <a:latin typeface="Aptos Display" panose="020B0004020202020204" pitchFamily="34" charset="0"/>
              </a:rPr>
              <a:t>Courtrooms in the time past were limited to a defined geographical location where the judge, litigants, legal representatives, witnesses, victims and public must converge for all judicial proceedings. The advent of video conferencing technology had made a significant impact in court proceedings by breaking these physical barriers. Technology is now enabling “virtual court” where physical location is no longer a deterrent to effective administration of justice.</a:t>
            </a:r>
          </a:p>
          <a:p>
            <a:pPr algn="just"/>
            <a:r>
              <a:rPr lang="en-US" sz="1800" dirty="0">
                <a:latin typeface="Aptos Display" panose="020B0004020202020204" pitchFamily="34" charset="0"/>
              </a:rPr>
              <a:t>Embracing modern concept of “borderless” courtroom means there will be less geographical constraints in the conduct of cases, valuable time and resources thereby saved. These technological innovations however have their associated vulnerabilities.</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a:t>
            </a:r>
          </a:p>
        </p:txBody>
      </p:sp>
    </p:spTree>
    <p:extLst>
      <p:ext uri="{BB962C8B-B14F-4D97-AF65-F5344CB8AC3E}">
        <p14:creationId xmlns:p14="http://schemas.microsoft.com/office/powerpoint/2010/main" val="20170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CONCLUSION</a:t>
            </a:r>
          </a:p>
        </p:txBody>
      </p:sp>
      <p:sp>
        <p:nvSpPr>
          <p:cNvPr id="5" name="Text Placeholder 4"/>
          <p:cNvSpPr>
            <a:spLocks noGrp="1"/>
          </p:cNvSpPr>
          <p:nvPr>
            <p:ph type="body" idx="1"/>
          </p:nvPr>
        </p:nvSpPr>
        <p:spPr>
          <a:xfrm>
            <a:off x="256855" y="936702"/>
            <a:ext cx="8381623" cy="3974344"/>
          </a:xfrm>
        </p:spPr>
        <p:txBody>
          <a:bodyPr/>
          <a:lstStyle/>
          <a:p>
            <a:pPr marL="114300" indent="0" algn="just">
              <a:buNone/>
            </a:pPr>
            <a:r>
              <a:rPr lang="en-US" sz="1800" dirty="0">
                <a:latin typeface="Aptos Display" panose="020B0004020202020204" pitchFamily="34" charset="0"/>
              </a:rPr>
              <a:t>The digital age has revolutionized the way the society communicates and conduct business, and judiciary are not excepted. The law is dynamic and as such needs to grow to meet up with the global trend. The judiciary must leverage technologies that enabled remote victim appearance and remote witnessing to enhance access to speedy dispensation of justice.</a:t>
            </a:r>
          </a:p>
          <a:p>
            <a:pPr marL="114300" indent="0" algn="just">
              <a:buNone/>
            </a:pPr>
            <a:r>
              <a:rPr lang="en-US" sz="1800" dirty="0">
                <a:latin typeface="Aptos Display" panose="020B0004020202020204" pitchFamily="34" charset="0"/>
              </a:rPr>
              <a:t>However, the use of the technology in the courtroom must align with the rules and principles guiding judicial proceedings such that all actions taken physically and remotely in the process do not render the entire process null and void and of no effect.</a:t>
            </a:r>
          </a:p>
          <a:p>
            <a:pPr marL="114300" indent="0" algn="just">
              <a:buNone/>
            </a:pPr>
            <a:r>
              <a:rPr lang="en-US" sz="1800" dirty="0">
                <a:latin typeface="Aptos Display" panose="020B0004020202020204" pitchFamily="34" charset="0"/>
              </a:rPr>
              <a:t>With appropriate use of remote access tools to our courtrooms there will be greater efficiency, cost savings, quick dispensation of justice and protection of vulnerable victims and witnesses in judicial proceedings</a:t>
            </a:r>
          </a:p>
          <a:p>
            <a:pPr marL="114300" indent="0" algn="just">
              <a:buNone/>
            </a:pPr>
            <a:endParaRPr lang="en-US" sz="1800" dirty="0">
              <a:latin typeface="Aptos Display" panose="020B0004020202020204" pitchFamily="34" charset="0"/>
            </a:endParaRPr>
          </a:p>
          <a:p>
            <a:pPr marL="114300" indent="0" algn="just">
              <a:buNone/>
            </a:pPr>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35122" y="4733754"/>
            <a:ext cx="383483"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19</a:t>
            </a:r>
          </a:p>
        </p:txBody>
      </p:sp>
    </p:spTree>
    <p:extLst>
      <p:ext uri="{BB962C8B-B14F-4D97-AF65-F5344CB8AC3E}">
        <p14:creationId xmlns:p14="http://schemas.microsoft.com/office/powerpoint/2010/main" val="3897679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E284746-72CA-7FE5-489B-AEE602D4F142}"/>
              </a:ext>
            </a:extLst>
          </p:cNvPr>
          <p:cNvSpPr txBox="1">
            <a:spLocks/>
          </p:cNvSpPr>
          <p:nvPr/>
        </p:nvSpPr>
        <p:spPr>
          <a:xfrm>
            <a:off x="8735122" y="4733754"/>
            <a:ext cx="383483"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11</a:t>
            </a:r>
          </a:p>
        </p:txBody>
      </p:sp>
      <p:sp>
        <p:nvSpPr>
          <p:cNvPr id="13" name="TextBox 12">
            <a:extLst>
              <a:ext uri="{FF2B5EF4-FFF2-40B4-BE49-F238E27FC236}">
                <a16:creationId xmlns:a16="http://schemas.microsoft.com/office/drawing/2014/main" id="{232575AB-818A-59E8-437C-B2249DCE6BE9}"/>
              </a:ext>
            </a:extLst>
          </p:cNvPr>
          <p:cNvSpPr txBox="1"/>
          <p:nvPr/>
        </p:nvSpPr>
        <p:spPr>
          <a:xfrm>
            <a:off x="1546302" y="1011044"/>
            <a:ext cx="5895278" cy="2800767"/>
          </a:xfrm>
          <a:prstGeom prst="rect">
            <a:avLst/>
          </a:prstGeom>
          <a:noFill/>
        </p:spPr>
        <p:txBody>
          <a:bodyPr wrap="square" rtlCol="0">
            <a:spAutoFit/>
          </a:bodyPr>
          <a:lstStyle/>
          <a:p>
            <a:r>
              <a:rPr lang="en-US" sz="8800" dirty="0">
                <a:solidFill>
                  <a:schemeClr val="accent1">
                    <a:lumMod val="75000"/>
                  </a:schemeClr>
                </a:solidFill>
                <a:latin typeface="Source Sans Pro Black" panose="020B0803030403020204" pitchFamily="34" charset="0"/>
                <a:ea typeface="Source Sans Pro Black" panose="020B0803030403020204" pitchFamily="34" charset="0"/>
                <a:cs typeface="Microsoft Tai Le" panose="020B0502040204020203" pitchFamily="34" charset="0"/>
              </a:rPr>
              <a:t>THANK </a:t>
            </a:r>
          </a:p>
          <a:p>
            <a:r>
              <a:rPr lang="en-US" sz="8800" dirty="0">
                <a:solidFill>
                  <a:schemeClr val="accent1">
                    <a:lumMod val="75000"/>
                  </a:schemeClr>
                </a:solidFill>
                <a:latin typeface="Source Sans Pro Black" panose="020B0803030403020204" pitchFamily="34" charset="0"/>
                <a:ea typeface="Source Sans Pro Black" panose="020B0803030403020204" pitchFamily="34" charset="0"/>
                <a:cs typeface="Microsoft Tai Le" panose="020B0502040204020203" pitchFamily="34" charset="0"/>
              </a:rPr>
              <a:t>              YOU!</a:t>
            </a:r>
          </a:p>
        </p:txBody>
      </p:sp>
    </p:spTree>
    <p:extLst>
      <p:ext uri="{BB962C8B-B14F-4D97-AF65-F5344CB8AC3E}">
        <p14:creationId xmlns:p14="http://schemas.microsoft.com/office/powerpoint/2010/main" val="170639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REFERENCES</a:t>
            </a:r>
          </a:p>
        </p:txBody>
      </p:sp>
      <p:sp>
        <p:nvSpPr>
          <p:cNvPr id="5" name="Text Placeholder 4"/>
          <p:cNvSpPr>
            <a:spLocks noGrp="1"/>
          </p:cNvSpPr>
          <p:nvPr>
            <p:ph type="body" idx="1"/>
          </p:nvPr>
        </p:nvSpPr>
        <p:spPr>
          <a:xfrm>
            <a:off x="189948" y="688367"/>
            <a:ext cx="8381623" cy="4218169"/>
          </a:xfrm>
        </p:spPr>
        <p:txBody>
          <a:bodyPr/>
          <a:lstStyle/>
          <a:p>
            <a:pPr algn="just"/>
            <a:r>
              <a:rPr lang="en-US" sz="1300" b="1" dirty="0">
                <a:latin typeface="Aptos Display" panose="020B0004020202020204" pitchFamily="34" charset="0"/>
              </a:rPr>
              <a:t>Camille Gourdet, et al </a:t>
            </a:r>
            <a:r>
              <a:rPr lang="en-US" sz="1300" dirty="0">
                <a:latin typeface="Aptos Display" panose="020B0004020202020204" pitchFamily="34" charset="0"/>
              </a:rPr>
              <a:t>Court Appearances in Criminal Proceedings Through Telepresence Identifying Research and Practice Needs to Preserve</a:t>
            </a:r>
          </a:p>
          <a:p>
            <a:pPr algn="just"/>
            <a:r>
              <a:rPr lang="en-US" sz="1300" b="1" dirty="0">
                <a:latin typeface="Aptos Display" panose="020B0004020202020204" pitchFamily="34" charset="0"/>
              </a:rPr>
              <a:t>Fairness While Leveraging New Technology</a:t>
            </a:r>
          </a:p>
          <a:p>
            <a:pPr lvl="1" algn="just"/>
            <a:r>
              <a:rPr lang="en-US" sz="1300" dirty="0">
                <a:latin typeface="Aptos Display" panose="020B0004020202020204" pitchFamily="34" charset="0"/>
              </a:rPr>
              <a:t> https://www.rand.org/content/dam/rand/pubs/research_reports/RR3200/RR3222/RAND_RR3222.pdf Last Accessed on July 19, 2024.</a:t>
            </a:r>
          </a:p>
          <a:p>
            <a:pPr algn="just"/>
            <a:r>
              <a:rPr lang="en-US" sz="1300" dirty="0">
                <a:latin typeface="Aptos Display" panose="020B0004020202020204" pitchFamily="34" charset="0"/>
              </a:rPr>
              <a:t>https://www.courts.act.gov.au/magistrates/coming-to-court/witnesses/forms</a:t>
            </a:r>
          </a:p>
          <a:p>
            <a:pPr algn="just"/>
            <a:r>
              <a:rPr lang="en-US" sz="1300" b="1" dirty="0">
                <a:latin typeface="Aptos Display" panose="020B0004020202020204" pitchFamily="34" charset="0"/>
              </a:rPr>
              <a:t>Kemi Pinheiro, SAN.,</a:t>
            </a:r>
            <a:r>
              <a:rPr lang="en-US" sz="1300" b="1" dirty="0" err="1">
                <a:latin typeface="Aptos Display" panose="020B0004020202020204" pitchFamily="34" charset="0"/>
              </a:rPr>
              <a:t>FCIArb</a:t>
            </a:r>
            <a:r>
              <a:rPr lang="en-US" sz="1300" dirty="0">
                <a:latin typeface="Aptos Display" panose="020B0004020202020204" pitchFamily="34" charset="0"/>
              </a:rPr>
              <a:t>., </a:t>
            </a:r>
            <a:r>
              <a:rPr lang="en-US" sz="1300" dirty="0" err="1">
                <a:latin typeface="Aptos Display" panose="020B0004020202020204" pitchFamily="34" charset="0"/>
              </a:rPr>
              <a:t>FIoD</a:t>
            </a:r>
            <a:r>
              <a:rPr lang="en-US" sz="1300" dirty="0">
                <a:latin typeface="Aptos Display" panose="020B0004020202020204" pitchFamily="34" charset="0"/>
              </a:rPr>
              <a:t>. THE CONSTITUTIONALITY OF VIRTUAL OR REMOTE COURT PROCEEDINGS IN NIGERIA. https://nwlronline.com/uploads/Mr_Kemi_Pinheiro_SAN.pdf Last Accessed on July 19, 2024.</a:t>
            </a:r>
          </a:p>
          <a:p>
            <a:pPr algn="just"/>
            <a:r>
              <a:rPr lang="en-US" sz="1300" b="1" dirty="0">
                <a:latin typeface="Aptos Display" panose="020B0004020202020204" pitchFamily="34" charset="0"/>
              </a:rPr>
              <a:t>Moses </a:t>
            </a:r>
            <a:r>
              <a:rPr lang="en-US" sz="1300" b="1" dirty="0" err="1">
                <a:latin typeface="Aptos Display" panose="020B0004020202020204" pitchFamily="34" charset="0"/>
              </a:rPr>
              <a:t>Ogorugba</a:t>
            </a:r>
            <a:r>
              <a:rPr lang="en-US" sz="1300" b="1" dirty="0">
                <a:latin typeface="Aptos Display" panose="020B0004020202020204" pitchFamily="34" charset="0"/>
              </a:rPr>
              <a:t> </a:t>
            </a:r>
            <a:r>
              <a:rPr lang="en-US" sz="1300" b="1" dirty="0" err="1">
                <a:latin typeface="Aptos Display" panose="020B0004020202020204" pitchFamily="34" charset="0"/>
              </a:rPr>
              <a:t>Omozue</a:t>
            </a:r>
            <a:r>
              <a:rPr lang="en-US" sz="1300" b="1" dirty="0">
                <a:latin typeface="Aptos Display" panose="020B0004020202020204" pitchFamily="34" charset="0"/>
              </a:rPr>
              <a:t>, </a:t>
            </a:r>
            <a:r>
              <a:rPr lang="en-US" sz="1300" b="1" dirty="0" err="1">
                <a:latin typeface="Aptos Display" panose="020B0004020202020204" pitchFamily="34" charset="0"/>
              </a:rPr>
              <a:t>Avwerosuo</a:t>
            </a:r>
            <a:r>
              <a:rPr lang="en-US" sz="1300" b="1" dirty="0">
                <a:latin typeface="Aptos Display" panose="020B0004020202020204" pitchFamily="34" charset="0"/>
              </a:rPr>
              <a:t> </a:t>
            </a:r>
            <a:r>
              <a:rPr lang="en-US" sz="1300" b="1" dirty="0" err="1">
                <a:latin typeface="Aptos Display" panose="020B0004020202020204" pitchFamily="34" charset="0"/>
              </a:rPr>
              <a:t>Oghenedoro</a:t>
            </a:r>
            <a:r>
              <a:rPr lang="en-US" sz="1300" b="1" dirty="0">
                <a:latin typeface="Aptos Display" panose="020B0004020202020204" pitchFamily="34" charset="0"/>
              </a:rPr>
              <a:t> </a:t>
            </a:r>
            <a:r>
              <a:rPr lang="en-US" sz="1300" dirty="0">
                <a:latin typeface="Aptos Display" panose="020B0004020202020204" pitchFamily="34" charset="0"/>
              </a:rPr>
              <a:t>Developing a Legal Framework for Virtual Court Hearing in Nigeria Brown </a:t>
            </a:r>
            <a:r>
              <a:rPr lang="en-US" sz="1300" dirty="0" err="1">
                <a:latin typeface="Aptos Display" panose="020B0004020202020204" pitchFamily="34" charset="0"/>
              </a:rPr>
              <a:t>Etareri</a:t>
            </a:r>
            <a:r>
              <a:rPr lang="en-US" sz="1300" dirty="0">
                <a:latin typeface="Aptos Display" panose="020B0004020202020204" pitchFamily="34" charset="0"/>
              </a:rPr>
              <a:t> </a:t>
            </a:r>
            <a:r>
              <a:rPr lang="en-US" sz="1300" dirty="0" err="1">
                <a:latin typeface="Aptos Display" panose="020B0004020202020204" pitchFamily="34" charset="0"/>
              </a:rPr>
              <a:t>Umukoro</a:t>
            </a:r>
            <a:r>
              <a:rPr lang="en-US" sz="1300" dirty="0">
                <a:latin typeface="Aptos Display" panose="020B0004020202020204" pitchFamily="34" charset="0"/>
              </a:rPr>
              <a:t>*, </a:t>
            </a:r>
          </a:p>
          <a:p>
            <a:pPr algn="just"/>
            <a:r>
              <a:rPr lang="en-US" sz="1300" b="1" dirty="0" err="1">
                <a:latin typeface="Aptos Display" panose="020B0004020202020204" pitchFamily="34" charset="0"/>
              </a:rPr>
              <a:t>Olubukola</a:t>
            </a:r>
            <a:r>
              <a:rPr lang="en-US" sz="1300" b="1" dirty="0">
                <a:latin typeface="Aptos Display" panose="020B0004020202020204" pitchFamily="34" charset="0"/>
              </a:rPr>
              <a:t> </a:t>
            </a:r>
            <a:r>
              <a:rPr lang="en-US" sz="1300" b="1" dirty="0" err="1">
                <a:latin typeface="Aptos Display" panose="020B0004020202020204" pitchFamily="34" charset="0"/>
              </a:rPr>
              <a:t>Olugasa</a:t>
            </a:r>
            <a:r>
              <a:rPr lang="en-US" sz="1300" b="1" dirty="0">
                <a:latin typeface="Aptos Display" panose="020B0004020202020204" pitchFamily="34" charset="0"/>
              </a:rPr>
              <a:t>, Abimbola Davies</a:t>
            </a:r>
            <a:r>
              <a:rPr lang="en-US" sz="1300" dirty="0">
                <a:latin typeface="Aptos Display" panose="020B0004020202020204" pitchFamily="34" charset="0"/>
              </a:rPr>
              <a:t>: Remote Court Proceedings in Nigeria: Justice Online or Justice on the Line. https://iacajournal.org/articles/10.36745/ijca.448 (Use for reference) Last Accessed on July 19, 2024.</a:t>
            </a:r>
          </a:p>
          <a:p>
            <a:pPr algn="just"/>
            <a:r>
              <a:rPr lang="en-US" sz="1300" b="1" dirty="0">
                <a:latin typeface="Aptos Display" panose="020B0004020202020204" pitchFamily="34" charset="0"/>
              </a:rPr>
              <a:t>US Department of Homeland Security </a:t>
            </a:r>
            <a:r>
              <a:rPr lang="en-US" sz="1300" dirty="0">
                <a:latin typeface="Aptos Display" panose="020B0004020202020204" pitchFamily="34" charset="0"/>
              </a:rPr>
              <a:t>- GUIDANCE FOR SECURING VIDEO CONFERENCING - CISA PUBLICATION</a:t>
            </a:r>
          </a:p>
          <a:p>
            <a:pPr algn="just"/>
            <a:r>
              <a:rPr lang="en-US" sz="1300" b="1" dirty="0">
                <a:latin typeface="Aptos Display" panose="020B0004020202020204" pitchFamily="34" charset="0"/>
              </a:rPr>
              <a:t>VIRTUAL HEARINGS: OPERATIONAL CONSIDERATIONS – BENEFITS AND CHALLENGES</a:t>
            </a:r>
            <a:r>
              <a:rPr lang="en-US" sz="1300" dirty="0">
                <a:latin typeface="Aptos Display" panose="020B0004020202020204" pitchFamily="34" charset="0"/>
              </a:rPr>
              <a:t> - Action committee on modernizing court operations </a:t>
            </a:r>
            <a:r>
              <a:rPr lang="en-US" sz="1300" dirty="0">
                <a:latin typeface="Aptos Display" panose="020B0004020202020204" pitchFamily="34" charset="0"/>
                <a:hlinkClick r:id="rId2"/>
              </a:rPr>
              <a:t>https://www.fja.gc.ca/COVID-19/Virtual-Hearings-Operational-Considerations-Audiences-Virtuelles-Enjeux-Operationnels-eng.html</a:t>
            </a:r>
            <a:r>
              <a:rPr lang="en-US" sz="1300" dirty="0">
                <a:latin typeface="Aptos Display" panose="020B0004020202020204" pitchFamily="34" charset="0"/>
              </a:rPr>
              <a:t>. Last Accessed on July 19, 2024.</a:t>
            </a:r>
          </a:p>
          <a:p>
            <a:pPr algn="just"/>
            <a:endParaRPr lang="en-US" sz="1300" dirty="0">
              <a:latin typeface="Aptos Display" panose="020B0004020202020204" pitchFamily="34" charset="0"/>
            </a:endParaRPr>
          </a:p>
          <a:p>
            <a:pPr algn="just"/>
            <a:endParaRPr lang="en-US" sz="13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735122" y="4733754"/>
            <a:ext cx="383483"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11</a:t>
            </a:r>
          </a:p>
        </p:txBody>
      </p:sp>
    </p:spTree>
    <p:extLst>
      <p:ext uri="{BB962C8B-B14F-4D97-AF65-F5344CB8AC3E}">
        <p14:creationId xmlns:p14="http://schemas.microsoft.com/office/powerpoint/2010/main" val="395091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383714"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THE DIGITAL COURTROOM</a:t>
            </a:r>
          </a:p>
        </p:txBody>
      </p:sp>
      <p:sp>
        <p:nvSpPr>
          <p:cNvPr id="5" name="Text Placeholder 4"/>
          <p:cNvSpPr>
            <a:spLocks noGrp="1"/>
          </p:cNvSpPr>
          <p:nvPr>
            <p:ph type="body" idx="1"/>
          </p:nvPr>
        </p:nvSpPr>
        <p:spPr>
          <a:xfrm>
            <a:off x="256855" y="688369"/>
            <a:ext cx="8507002" cy="4222677"/>
          </a:xfrm>
        </p:spPr>
        <p:txBody>
          <a:bodyPr/>
          <a:lstStyle/>
          <a:p>
            <a:pPr algn="just"/>
            <a:r>
              <a:rPr lang="en-US" sz="1800" dirty="0">
                <a:latin typeface="Aptos Display" panose="020B0004020202020204" pitchFamily="34" charset="0"/>
              </a:rPr>
              <a:t>Digital Courtroom is a system where court proceedings are seamlessly carried out with the presence of all legally authorized officials either physically or virtually through an enabling technology . Oxford Learners Dictionary defines “Virtual” as “not physically existing” but made by software to appear to do so</a:t>
            </a:r>
          </a:p>
          <a:p>
            <a:pPr algn="just"/>
            <a:r>
              <a:rPr lang="en-US" sz="1800" dirty="0">
                <a:latin typeface="Aptos Display" panose="020B0004020202020204" pitchFamily="34" charset="0"/>
              </a:rPr>
              <a:t>According to Kemi Pinheiro, SAN.,</a:t>
            </a:r>
            <a:r>
              <a:rPr lang="en-US" sz="1800" dirty="0" err="1">
                <a:latin typeface="Aptos Display" panose="020B0004020202020204" pitchFamily="34" charset="0"/>
              </a:rPr>
              <a:t>FCIArb</a:t>
            </a:r>
            <a:r>
              <a:rPr lang="en-US" sz="1800" dirty="0">
                <a:latin typeface="Aptos Display" panose="020B0004020202020204" pitchFamily="34" charset="0"/>
              </a:rPr>
              <a:t>., </a:t>
            </a:r>
            <a:r>
              <a:rPr lang="en-US" sz="1800" dirty="0" err="1">
                <a:latin typeface="Aptos Display" panose="020B0004020202020204" pitchFamily="34" charset="0"/>
              </a:rPr>
              <a:t>FIoD</a:t>
            </a:r>
            <a:r>
              <a:rPr lang="en-US" sz="1800" dirty="0">
                <a:latin typeface="Aptos Display" panose="020B0004020202020204" pitchFamily="34" charset="0"/>
              </a:rPr>
              <a:t> “No reference to a room, building or place designated as court in the constitution.”. Therefore, a digital court is not an alternative court or replacement for a physical court. It is a fully constituted court in which all legal component are available. </a:t>
            </a:r>
          </a:p>
          <a:p>
            <a:pPr algn="just"/>
            <a:r>
              <a:rPr lang="en-US" sz="1800" dirty="0">
                <a:latin typeface="Aptos Display" panose="020B0004020202020204" pitchFamily="34" charset="0"/>
              </a:rPr>
              <a:t>Digital Court uses video conferencing to facilitate access to justice, making legal proceedings more flexible and less costly with the use of different hardware tools and software. The judges, lawyers, court staff, litigants, witnesses, victims and the public can use facilities like video conferencing, e-filing, case management system in order to collaborate toward effective delivery of justice.</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2</a:t>
            </a:r>
          </a:p>
        </p:txBody>
      </p:sp>
    </p:spTree>
    <p:extLst>
      <p:ext uri="{BB962C8B-B14F-4D97-AF65-F5344CB8AC3E}">
        <p14:creationId xmlns:p14="http://schemas.microsoft.com/office/powerpoint/2010/main" val="846778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LEGAL FRAMEWORK FOR REMOTE ACCESS</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3</a:t>
            </a:r>
          </a:p>
        </p:txBody>
      </p:sp>
      <p:sp>
        <p:nvSpPr>
          <p:cNvPr id="10" name="Text Placeholder 4">
            <a:extLst>
              <a:ext uri="{FF2B5EF4-FFF2-40B4-BE49-F238E27FC236}">
                <a16:creationId xmlns:a16="http://schemas.microsoft.com/office/drawing/2014/main" id="{E94BCC4E-5D47-31E7-1B5E-E04C112D9732}"/>
              </a:ext>
            </a:extLst>
          </p:cNvPr>
          <p:cNvSpPr>
            <a:spLocks noGrp="1"/>
          </p:cNvSpPr>
          <p:nvPr>
            <p:ph type="body" idx="1"/>
          </p:nvPr>
        </p:nvSpPr>
        <p:spPr>
          <a:xfrm>
            <a:off x="380142" y="773152"/>
            <a:ext cx="8258335" cy="4233410"/>
          </a:xfrm>
        </p:spPr>
        <p:txBody>
          <a:bodyPr/>
          <a:lstStyle/>
          <a:p>
            <a:pPr marL="114300" indent="0" algn="just">
              <a:buNone/>
            </a:pPr>
            <a:r>
              <a:rPr lang="en-US" sz="1700" dirty="0">
                <a:latin typeface="Aptos Display" panose="020B0004020202020204" pitchFamily="34" charset="0"/>
              </a:rPr>
              <a:t>Remote Witnessing and Virtual Hearing was a concern legal experts who argued that such courts can become a threat to the constitutionality for some of Court Proceedings and more importantly the Rule of law. The constitutionality of virtual court hearing was tested by some state Attorneys General at the Supreme Court of Nigeria during the wake of the practice in Nigeria as a result of the restrictions on physical meetings caused by the Covid 19 pandemic.</a:t>
            </a:r>
          </a:p>
          <a:p>
            <a:pPr marL="114300" indent="0" algn="just">
              <a:buNone/>
            </a:pPr>
            <a:r>
              <a:rPr lang="en-US" sz="1700" dirty="0">
                <a:latin typeface="Aptos Display" panose="020B0004020202020204" pitchFamily="34" charset="0"/>
              </a:rPr>
              <a:t>These are the cases of Attorney General of Lagos State v Attorney General of the Federation &amp; the National Assembly (17) and Attorney General of Ekiti State v Attorney General of the Federation &amp; 2 </a:t>
            </a:r>
            <a:r>
              <a:rPr lang="en-US" sz="1700" dirty="0" err="1">
                <a:latin typeface="Aptos Display" panose="020B0004020202020204" pitchFamily="34" charset="0"/>
              </a:rPr>
              <a:t>Ors</a:t>
            </a:r>
            <a:r>
              <a:rPr lang="en-US" sz="1700" dirty="0">
                <a:latin typeface="Aptos Display" panose="020B0004020202020204" pitchFamily="34" charset="0"/>
              </a:rPr>
              <a:t>. (18). The Supreme Court however struck out the case and held that </a:t>
            </a:r>
            <a:r>
              <a:rPr lang="en-US" sz="1700" b="1" dirty="0">
                <a:latin typeface="Aptos Display" panose="020B0004020202020204" pitchFamily="34" charset="0"/>
              </a:rPr>
              <a:t>“as of today, virtual sitting is not unconstitutional.“</a:t>
            </a:r>
          </a:p>
          <a:p>
            <a:pPr marL="114300" indent="0" algn="just">
              <a:buNone/>
            </a:pPr>
            <a:r>
              <a:rPr lang="en-US" sz="1700" dirty="0">
                <a:latin typeface="Aptos Display" panose="020B0004020202020204" pitchFamily="34" charset="0"/>
              </a:rPr>
              <a:t>In NAB LTD V. BARRI ENG. NIG. LTD., Honorable Justice </a:t>
            </a:r>
            <a:r>
              <a:rPr lang="en-US" sz="1700" dirty="0" err="1">
                <a:latin typeface="Aptos Display" panose="020B0004020202020204" pitchFamily="34" charset="0"/>
              </a:rPr>
              <a:t>Belgore</a:t>
            </a:r>
            <a:r>
              <a:rPr lang="en-US" sz="1700" dirty="0">
                <a:latin typeface="Aptos Display" panose="020B0004020202020204" pitchFamily="34" charset="0"/>
              </a:rPr>
              <a:t> JSC reasoned thus: "Hearing in public entails a situation where the public is not barred.” Remote witnessing and evidence is open to the public through the use of video conferencing facilities.</a:t>
            </a:r>
          </a:p>
        </p:txBody>
      </p:sp>
    </p:spTree>
    <p:extLst>
      <p:ext uri="{BB962C8B-B14F-4D97-AF65-F5344CB8AC3E}">
        <p14:creationId xmlns:p14="http://schemas.microsoft.com/office/powerpoint/2010/main" val="3077919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CONDUCTING HYBRID COURT SESSIONS</a:t>
            </a:r>
          </a:p>
        </p:txBody>
      </p:sp>
      <p:sp>
        <p:nvSpPr>
          <p:cNvPr id="5" name="Text Placeholder 4"/>
          <p:cNvSpPr>
            <a:spLocks noGrp="1"/>
          </p:cNvSpPr>
          <p:nvPr>
            <p:ph type="body" idx="1"/>
          </p:nvPr>
        </p:nvSpPr>
        <p:spPr>
          <a:xfrm>
            <a:off x="256855" y="688369"/>
            <a:ext cx="8507002" cy="4222677"/>
          </a:xfrm>
        </p:spPr>
        <p:txBody>
          <a:bodyPr/>
          <a:lstStyle/>
          <a:p>
            <a:pPr algn="just"/>
            <a:r>
              <a:rPr lang="en-US" sz="1800" dirty="0">
                <a:latin typeface="Aptos Display" panose="020B0004020202020204" pitchFamily="34" charset="0"/>
              </a:rPr>
              <a:t>In Hybrid Court Session, the primary participants attend the court proceedings in person while others connect to the hearing virtually. This option is particularly useful for complex litigation or international arbitration hearings where there are a number of geographically dispersed witnesses. </a:t>
            </a:r>
          </a:p>
          <a:p>
            <a:pPr algn="just"/>
            <a:r>
              <a:rPr lang="en-US" sz="1800" dirty="0">
                <a:latin typeface="Aptos Display" panose="020B0004020202020204" pitchFamily="34" charset="0"/>
              </a:rPr>
              <a:t>Typically, both hybrid and remote participation is facilitated by virtual conferencing software. Hybrid hearings can reduce travel costs and enable access for extended litigation teams, interested parties, and general public.</a:t>
            </a:r>
          </a:p>
          <a:p>
            <a:pPr algn="just"/>
            <a:r>
              <a:rPr lang="en-US" sz="1800" dirty="0">
                <a:latin typeface="Aptos Display" panose="020B0004020202020204" pitchFamily="34" charset="0"/>
              </a:rPr>
              <a:t>Challenges Specific to Hybrid Court Sessions</a:t>
            </a:r>
          </a:p>
          <a:p>
            <a:pPr lvl="1" algn="just"/>
            <a:r>
              <a:rPr lang="en-US" sz="1800" dirty="0">
                <a:latin typeface="Aptos Display" panose="020B0004020202020204" pitchFamily="34" charset="0"/>
              </a:rPr>
              <a:t>Inability to clearly see and hear those participating remotely</a:t>
            </a:r>
          </a:p>
          <a:p>
            <a:pPr lvl="1" algn="just"/>
            <a:r>
              <a:rPr lang="en-US" sz="1800" dirty="0">
                <a:latin typeface="Aptos Display" panose="020B0004020202020204" pitchFamily="34" charset="0"/>
              </a:rPr>
              <a:t>Most Traditional courtrooms are not designed for hybrid hearings or remote access</a:t>
            </a:r>
          </a:p>
          <a:p>
            <a:pPr lvl="1" algn="just"/>
            <a:r>
              <a:rPr lang="en-US" sz="1800" dirty="0">
                <a:latin typeface="Aptos Display" panose="020B0004020202020204" pitchFamily="34" charset="0"/>
              </a:rPr>
              <a:t>Lack of required technology or need for improved technology support</a:t>
            </a:r>
          </a:p>
          <a:p>
            <a:pPr lvl="1" algn="just"/>
            <a:r>
              <a:rPr lang="en-US" sz="1800" dirty="0">
                <a:latin typeface="Aptos Display" panose="020B0004020202020204" pitchFamily="34" charset="0"/>
              </a:rPr>
              <a:t>Reverberating feedback from remote participants</a:t>
            </a:r>
          </a:p>
          <a:p>
            <a:pPr lvl="1" algn="just"/>
            <a:endParaRPr lang="en-US" sz="1800" dirty="0">
              <a:latin typeface="Aptos Display" panose="020B0004020202020204" pitchFamily="34" charset="0"/>
            </a:endParaRPr>
          </a:p>
          <a:p>
            <a:pPr algn="just"/>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4</a:t>
            </a:r>
          </a:p>
        </p:txBody>
      </p:sp>
    </p:spTree>
    <p:extLst>
      <p:ext uri="{BB962C8B-B14F-4D97-AF65-F5344CB8AC3E}">
        <p14:creationId xmlns:p14="http://schemas.microsoft.com/office/powerpoint/2010/main" val="158579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DIGITAL COURT INFRASTRUCTURE REQUIREMENTS</a:t>
            </a:r>
          </a:p>
        </p:txBody>
      </p:sp>
      <p:sp>
        <p:nvSpPr>
          <p:cNvPr id="5" name="Text Placeholder 4"/>
          <p:cNvSpPr>
            <a:spLocks noGrp="1"/>
          </p:cNvSpPr>
          <p:nvPr>
            <p:ph type="body" idx="1"/>
          </p:nvPr>
        </p:nvSpPr>
        <p:spPr>
          <a:xfrm>
            <a:off x="256855" y="688369"/>
            <a:ext cx="8507002" cy="4222677"/>
          </a:xfrm>
        </p:spPr>
        <p:txBody>
          <a:bodyPr/>
          <a:lstStyle/>
          <a:p>
            <a:pPr algn="just"/>
            <a:endParaRPr lang="en-US" sz="1800" dirty="0">
              <a:latin typeface="Aptos Display" panose="020B0004020202020204" pitchFamily="34" charset="0"/>
            </a:endParaRPr>
          </a:p>
          <a:p>
            <a:pPr algn="just"/>
            <a:r>
              <a:rPr lang="en-US" sz="1800" dirty="0">
                <a:latin typeface="Aptos Display" panose="020B0004020202020204" pitchFamily="34" charset="0"/>
              </a:rPr>
              <a:t>For effective digital court, the court must implement the following procedures</a:t>
            </a:r>
          </a:p>
          <a:p>
            <a:pPr lvl="1" algn="just"/>
            <a:r>
              <a:rPr lang="en-US" sz="1800" dirty="0">
                <a:latin typeface="Aptos Display" panose="020B0004020202020204" pitchFamily="34" charset="0"/>
              </a:rPr>
              <a:t>Determine Court Video Conferencing hosting platform</a:t>
            </a:r>
          </a:p>
          <a:p>
            <a:pPr lvl="1" algn="just"/>
            <a:r>
              <a:rPr lang="en-US" sz="1800" dirty="0">
                <a:latin typeface="Aptos Display" panose="020B0004020202020204" pitchFamily="34" charset="0"/>
              </a:rPr>
              <a:t>Obtaining Licensed Video Conferencing Client Application </a:t>
            </a:r>
          </a:p>
          <a:p>
            <a:pPr lvl="1" algn="just"/>
            <a:r>
              <a:rPr lang="en-US" sz="1800" dirty="0">
                <a:latin typeface="Aptos Display" panose="020B0004020202020204" pitchFamily="34" charset="0"/>
              </a:rPr>
              <a:t>Determine video conferencing hosting architecture </a:t>
            </a:r>
          </a:p>
          <a:p>
            <a:pPr lvl="2" algn="just"/>
            <a:r>
              <a:rPr lang="en-US" sz="1800" dirty="0">
                <a:latin typeface="Aptos Display" panose="020B0004020202020204" pitchFamily="34" charset="0"/>
              </a:rPr>
              <a:t>A single  desktop with high broadband internet access</a:t>
            </a:r>
          </a:p>
          <a:p>
            <a:pPr lvl="2" algn="just"/>
            <a:r>
              <a:rPr lang="en-US" sz="1800" dirty="0">
                <a:latin typeface="Aptos Display" panose="020B0004020202020204" pitchFamily="34" charset="0"/>
              </a:rPr>
              <a:t>A network infrastructure that support multiple workstations</a:t>
            </a:r>
          </a:p>
          <a:p>
            <a:pPr lvl="1" algn="just"/>
            <a:r>
              <a:rPr lang="en-US" sz="1800" dirty="0">
                <a:latin typeface="Aptos Display" panose="020B0004020202020204" pitchFamily="34" charset="0"/>
              </a:rPr>
              <a:t>High Resolution Camera or inbuilt webcam on laptop</a:t>
            </a:r>
          </a:p>
          <a:p>
            <a:pPr lvl="1" algn="just"/>
            <a:r>
              <a:rPr lang="en-US" sz="1800" dirty="0">
                <a:latin typeface="Aptos Display" panose="020B0004020202020204" pitchFamily="34" charset="0"/>
              </a:rPr>
              <a:t>High Resolution LED Display Unit</a:t>
            </a:r>
          </a:p>
          <a:p>
            <a:pPr lvl="1" algn="just"/>
            <a:r>
              <a:rPr lang="en-US" sz="1800" dirty="0">
                <a:latin typeface="Aptos Display" panose="020B0004020202020204" pitchFamily="34" charset="0"/>
              </a:rPr>
              <a:t>High Broadband Internet</a:t>
            </a:r>
          </a:p>
          <a:p>
            <a:pPr lvl="1" algn="just"/>
            <a:endParaRPr lang="en-US" sz="1800" dirty="0">
              <a:latin typeface="Aptos Display" panose="020B0004020202020204" pitchFamily="34" charset="0"/>
            </a:endParaRP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5</a:t>
            </a:r>
          </a:p>
        </p:txBody>
      </p:sp>
    </p:spTree>
    <p:extLst>
      <p:ext uri="{BB962C8B-B14F-4D97-AF65-F5344CB8AC3E}">
        <p14:creationId xmlns:p14="http://schemas.microsoft.com/office/powerpoint/2010/main" val="247213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9393" y="901929"/>
            <a:ext cx="8224463" cy="4009117"/>
          </a:xfrm>
        </p:spPr>
        <p:txBody>
          <a:bodyPr/>
          <a:lstStyle/>
          <a:p>
            <a:pPr algn="just"/>
            <a:r>
              <a:rPr lang="en-US" sz="2200" dirty="0"/>
              <a:t>Video Conferencing Tools used in courts</a:t>
            </a:r>
          </a:p>
          <a:p>
            <a:pPr algn="just"/>
            <a:endParaRPr lang="en-US" sz="2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733" y="1689025"/>
            <a:ext cx="1466612" cy="93093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93" y="1760944"/>
            <a:ext cx="1175544" cy="11755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661" y="1760944"/>
            <a:ext cx="1792623" cy="100722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059" y="3078523"/>
            <a:ext cx="1373959" cy="13739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593" y="3283278"/>
            <a:ext cx="1260339" cy="1260339"/>
          </a:xfrm>
          <a:prstGeom prst="rect">
            <a:avLst/>
          </a:prstGeom>
        </p:spPr>
      </p:pic>
      <p:sp>
        <p:nvSpPr>
          <p:cNvPr id="18" name="Title 3">
            <a:extLst>
              <a:ext uri="{FF2B5EF4-FFF2-40B4-BE49-F238E27FC236}">
                <a16:creationId xmlns:a16="http://schemas.microsoft.com/office/drawing/2014/main" id="{95AF629A-F3BB-92BE-5C99-F8539FE90480}"/>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6</a:t>
            </a:r>
          </a:p>
        </p:txBody>
      </p:sp>
      <p:sp>
        <p:nvSpPr>
          <p:cNvPr id="21" name="Title 3">
            <a:extLst>
              <a:ext uri="{FF2B5EF4-FFF2-40B4-BE49-F238E27FC236}">
                <a16:creationId xmlns:a16="http://schemas.microsoft.com/office/drawing/2014/main" id="{A6394102-8744-18E6-C329-ABB01E3F4E79}"/>
              </a:ext>
            </a:extLst>
          </p:cNvPr>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REMOTE ACCESS AND VIDEO TOOLS</a:t>
            </a:r>
          </a:p>
        </p:txBody>
      </p:sp>
      <p:pic>
        <p:nvPicPr>
          <p:cNvPr id="23" name="Picture 22">
            <a:extLst>
              <a:ext uri="{FF2B5EF4-FFF2-40B4-BE49-F238E27FC236}">
                <a16:creationId xmlns:a16="http://schemas.microsoft.com/office/drawing/2014/main" id="{EA999D3A-A18C-D0A5-8149-A7F7E7366218}"/>
              </a:ext>
            </a:extLst>
          </p:cNvPr>
          <p:cNvPicPr>
            <a:picLocks noChangeAspect="1"/>
          </p:cNvPicPr>
          <p:nvPr/>
        </p:nvPicPr>
        <p:blipFill>
          <a:blip r:embed="rId7"/>
          <a:stretch>
            <a:fillRect/>
          </a:stretch>
        </p:blipFill>
        <p:spPr>
          <a:xfrm>
            <a:off x="5844597" y="2962207"/>
            <a:ext cx="1598511" cy="1473628"/>
          </a:xfrm>
          <a:prstGeom prst="rect">
            <a:avLst/>
          </a:prstGeom>
        </p:spPr>
      </p:pic>
      <p:sp>
        <p:nvSpPr>
          <p:cNvPr id="24" name="Google Shape;380;p14">
            <a:extLst>
              <a:ext uri="{FF2B5EF4-FFF2-40B4-BE49-F238E27FC236}">
                <a16:creationId xmlns:a16="http://schemas.microsoft.com/office/drawing/2014/main" id="{695DDDA5-F83F-8343-6018-5D0D0FBB678B}"/>
              </a:ext>
            </a:extLst>
          </p:cNvPr>
          <p:cNvSpPr txBox="1">
            <a:spLocks/>
          </p:cNvSpPr>
          <p:nvPr/>
        </p:nvSpPr>
        <p:spPr>
          <a:xfrm>
            <a:off x="3278459" y="2761522"/>
            <a:ext cx="1821811" cy="3700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400" b="1" dirty="0">
                <a:solidFill>
                  <a:schemeClr val="accent2"/>
                </a:solidFill>
                <a:latin typeface="Congenial Black" panose="02000503040000020004" pitchFamily="2" charset="0"/>
                <a:ea typeface="Barlow"/>
                <a:cs typeface="Barlow"/>
                <a:sym typeface="Barlow"/>
              </a:rPr>
              <a:t>Microsoft Teams:</a:t>
            </a:r>
          </a:p>
        </p:txBody>
      </p:sp>
      <p:sp>
        <p:nvSpPr>
          <p:cNvPr id="25" name="Google Shape;380;p14">
            <a:extLst>
              <a:ext uri="{FF2B5EF4-FFF2-40B4-BE49-F238E27FC236}">
                <a16:creationId xmlns:a16="http://schemas.microsoft.com/office/drawing/2014/main" id="{7FA85B47-7C84-4D76-0F7A-179124B5FEEB}"/>
              </a:ext>
            </a:extLst>
          </p:cNvPr>
          <p:cNvSpPr txBox="1">
            <a:spLocks/>
          </p:cNvSpPr>
          <p:nvPr/>
        </p:nvSpPr>
        <p:spPr>
          <a:xfrm>
            <a:off x="5791201" y="4265226"/>
            <a:ext cx="1821811" cy="37005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indent="0" algn="ctr">
              <a:buFont typeface="Barlow Light"/>
              <a:buNone/>
            </a:pPr>
            <a:r>
              <a:rPr lang="en-US" sz="1400" b="1" dirty="0">
                <a:solidFill>
                  <a:schemeClr val="accent2"/>
                </a:solidFill>
                <a:latin typeface="Congenial Black" panose="02000503040000020004" pitchFamily="2" charset="0"/>
                <a:ea typeface="Barlow"/>
                <a:cs typeface="Barlow"/>
                <a:sym typeface="Barlow"/>
              </a:rPr>
              <a:t>Google Meet:</a:t>
            </a:r>
          </a:p>
        </p:txBody>
      </p:sp>
    </p:spTree>
    <p:extLst>
      <p:ext uri="{BB962C8B-B14F-4D97-AF65-F5344CB8AC3E}">
        <p14:creationId xmlns:p14="http://schemas.microsoft.com/office/powerpoint/2010/main" val="37279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REMOTE APPEARANCE OF VICTIMS AND WITNESSES </a:t>
            </a:r>
          </a:p>
        </p:txBody>
      </p:sp>
      <p:sp>
        <p:nvSpPr>
          <p:cNvPr id="5" name="Text Placeholder 4"/>
          <p:cNvSpPr>
            <a:spLocks noGrp="1"/>
          </p:cNvSpPr>
          <p:nvPr>
            <p:ph type="body" idx="1"/>
          </p:nvPr>
        </p:nvSpPr>
        <p:spPr>
          <a:xfrm>
            <a:off x="256855" y="688369"/>
            <a:ext cx="8507002" cy="4222677"/>
          </a:xfrm>
        </p:spPr>
        <p:txBody>
          <a:bodyPr/>
          <a:lstStyle/>
          <a:p>
            <a:pPr algn="just"/>
            <a:r>
              <a:rPr lang="en-US" sz="1800" dirty="0">
                <a:latin typeface="Aptos Display" panose="020B0004020202020204" pitchFamily="34" charset="0"/>
              </a:rPr>
              <a:t>In the last few years, growing case volumes, transport logistics, security breaches and costs, coupled with tightening resource constraints, have prompted courts to seek cost-saving and efficient technologies that facilitate the administration of justice. </a:t>
            </a:r>
          </a:p>
          <a:p>
            <a:pPr algn="just"/>
            <a:r>
              <a:rPr lang="en-US" sz="1800" dirty="0">
                <a:latin typeface="Aptos Display" panose="020B0004020202020204" pitchFamily="34" charset="0"/>
              </a:rPr>
              <a:t>Video Conferencing solutions are nowadays used in courts to facilitate the remote appearance and presentation of evidence by various court parties, including witnesses, victims, defendants, and outside experts. During criminal trial proceedings, video conference solutions enables the remote appearance of witnesses and victims sometimes due to various reasons bothering on security concerns, cross border logistics, disabilities and safety of victims.</a:t>
            </a:r>
          </a:p>
          <a:p>
            <a:pPr algn="just"/>
            <a:r>
              <a:rPr lang="en-US" sz="1800" dirty="0">
                <a:latin typeface="Aptos Display" panose="020B0004020202020204" pitchFamily="34" charset="0"/>
              </a:rPr>
              <a:t>However, this noble innovation also comes with its own challenges that could affect effective conduct of judicial proceedings. There is therefore the need to understand the challenges posed by the use of Digital Court and manage them to achieve efficiency.</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7</a:t>
            </a:r>
          </a:p>
        </p:txBody>
      </p:sp>
    </p:spTree>
    <p:extLst>
      <p:ext uri="{BB962C8B-B14F-4D97-AF65-F5344CB8AC3E}">
        <p14:creationId xmlns:p14="http://schemas.microsoft.com/office/powerpoint/2010/main" val="358868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143" y="333785"/>
            <a:ext cx="8258335" cy="354583"/>
          </a:xfrm>
          <a:solidFill>
            <a:schemeClr val="accent1"/>
          </a:solidFill>
        </p:spPr>
        <p:txBody>
          <a:bodyPr/>
          <a:lstStyle/>
          <a:p>
            <a:pPr>
              <a:spcBef>
                <a:spcPts val="600"/>
              </a:spcBef>
              <a:spcAft>
                <a:spcPts val="1000"/>
              </a:spcAft>
            </a:pPr>
            <a:r>
              <a:rPr lang="en-US" sz="2000" dirty="0">
                <a:solidFill>
                  <a:schemeClr val="bg1"/>
                </a:solidFill>
                <a:latin typeface="Arial Black" panose="020B0A04020102020204" pitchFamily="34" charset="0"/>
                <a:cs typeface="Arial" panose="020B0604020202020204" pitchFamily="34" charset="0"/>
              </a:rPr>
              <a:t> REMOTE WITNESS ROOM</a:t>
            </a:r>
          </a:p>
        </p:txBody>
      </p:sp>
      <p:sp>
        <p:nvSpPr>
          <p:cNvPr id="5" name="Text Placeholder 4"/>
          <p:cNvSpPr>
            <a:spLocks noGrp="1"/>
          </p:cNvSpPr>
          <p:nvPr>
            <p:ph type="body" idx="1"/>
          </p:nvPr>
        </p:nvSpPr>
        <p:spPr>
          <a:xfrm>
            <a:off x="256856" y="688369"/>
            <a:ext cx="4367184" cy="4399968"/>
          </a:xfrm>
        </p:spPr>
        <p:txBody>
          <a:bodyPr/>
          <a:lstStyle/>
          <a:p>
            <a:pPr algn="just"/>
            <a:r>
              <a:rPr lang="en-US" sz="1700" dirty="0">
                <a:latin typeface="Aptos Display" panose="020B0004020202020204" pitchFamily="34" charset="0"/>
              </a:rPr>
              <a:t>Some Courts and Tribunals have Remote Witness Rooms for complainants, victims and witnesses to give their evidence remotely rather than in the courtroom. Vulnerable persons, children, victims, complainants and sexual offence witnesses in prescribed sexual offence proceedings are entitled to give their evidence remotely by means of closed-circuit television facilities or other technology that enables communication between that place and the courtroom, if they choose to do so. Such people will need to apply to the court and they will be directed to a nearby or convenient facility to them</a:t>
            </a:r>
          </a:p>
        </p:txBody>
      </p:sp>
      <p:sp>
        <p:nvSpPr>
          <p:cNvPr id="2" name="Title 3">
            <a:extLst>
              <a:ext uri="{FF2B5EF4-FFF2-40B4-BE49-F238E27FC236}">
                <a16:creationId xmlns:a16="http://schemas.microsoft.com/office/drawing/2014/main" id="{8E284746-72CA-7FE5-489B-AEE602D4F142}"/>
              </a:ext>
            </a:extLst>
          </p:cNvPr>
          <p:cNvSpPr txBox="1">
            <a:spLocks/>
          </p:cNvSpPr>
          <p:nvPr/>
        </p:nvSpPr>
        <p:spPr>
          <a:xfrm>
            <a:off x="8887145" y="4733754"/>
            <a:ext cx="231460" cy="354583"/>
          </a:xfrm>
          <a:prstGeom prst="rect">
            <a:avLst/>
          </a:prstGeom>
          <a:solidFill>
            <a:schemeClr val="accent3"/>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1pPr>
            <a:lvl2pPr marR="0" lvl="1"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2pPr>
            <a:lvl3pPr marR="0" lvl="2"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3pPr>
            <a:lvl4pPr marR="0" lvl="3"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4pPr>
            <a:lvl5pPr marR="0" lvl="4"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5pPr>
            <a:lvl6pPr marR="0" lvl="5"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6pPr>
            <a:lvl7pPr marR="0" lvl="6"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7pPr>
            <a:lvl8pPr marR="0" lvl="7"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8pPr>
            <a:lvl9pPr marR="0" lvl="8" algn="l" rtl="0">
              <a:lnSpc>
                <a:spcPct val="80000"/>
              </a:lnSpc>
              <a:spcBef>
                <a:spcPts val="0"/>
              </a:spcBef>
              <a:spcAft>
                <a:spcPts val="0"/>
              </a:spcAft>
              <a:buClr>
                <a:schemeClr val="accent2"/>
              </a:buClr>
              <a:buSzPts val="4800"/>
              <a:buFont typeface="Raleway Thin"/>
              <a:buNone/>
              <a:defRPr sz="4800" b="0" i="0" u="none" strike="noStrike" cap="none">
                <a:solidFill>
                  <a:schemeClr val="accent2"/>
                </a:solidFill>
                <a:latin typeface="Raleway Thin"/>
                <a:ea typeface="Raleway Thin"/>
                <a:cs typeface="Raleway Thin"/>
                <a:sym typeface="Raleway Thin"/>
              </a:defRPr>
            </a:lvl9pPr>
          </a:lstStyle>
          <a:p>
            <a:pPr algn="ctr">
              <a:spcBef>
                <a:spcPts val="600"/>
              </a:spcBef>
              <a:spcAft>
                <a:spcPts val="1000"/>
              </a:spcAft>
            </a:pPr>
            <a:r>
              <a:rPr lang="en-US" sz="2000" dirty="0">
                <a:solidFill>
                  <a:schemeClr val="bg1"/>
                </a:solidFill>
                <a:latin typeface="Franklin Gothic Heavy" panose="020B0903020102020204" pitchFamily="34" charset="0"/>
                <a:cs typeface="Arial" panose="020B0604020202020204" pitchFamily="34" charset="0"/>
              </a:rPr>
              <a:t>8</a:t>
            </a:r>
          </a:p>
        </p:txBody>
      </p:sp>
      <p:pic>
        <p:nvPicPr>
          <p:cNvPr id="6" name="Picture 5">
            <a:extLst>
              <a:ext uri="{FF2B5EF4-FFF2-40B4-BE49-F238E27FC236}">
                <a16:creationId xmlns:a16="http://schemas.microsoft.com/office/drawing/2014/main" id="{D891890C-9A7E-C58E-3D28-8C94C650CEE2}"/>
              </a:ext>
            </a:extLst>
          </p:cNvPr>
          <p:cNvPicPr>
            <a:picLocks noChangeAspect="1"/>
          </p:cNvPicPr>
          <p:nvPr/>
        </p:nvPicPr>
        <p:blipFill>
          <a:blip r:embed="rId3"/>
          <a:stretch>
            <a:fillRect/>
          </a:stretch>
        </p:blipFill>
        <p:spPr>
          <a:xfrm>
            <a:off x="4835019" y="1380249"/>
            <a:ext cx="4052126" cy="2838915"/>
          </a:xfrm>
          <a:prstGeom prst="rect">
            <a:avLst/>
          </a:prstGeom>
        </p:spPr>
      </p:pic>
    </p:spTree>
    <p:extLst>
      <p:ext uri="{BB962C8B-B14F-4D97-AF65-F5344CB8AC3E}">
        <p14:creationId xmlns:p14="http://schemas.microsoft.com/office/powerpoint/2010/main" val="3345881395"/>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TotalTime>
  <Words>2736</Words>
  <Application>Microsoft Office PowerPoint</Application>
  <PresentationFormat>On-screen Show (16:9)</PresentationFormat>
  <Paragraphs>167</Paragraphs>
  <Slides>22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 Black</vt:lpstr>
      <vt:lpstr>Franklin Gothic Heavy</vt:lpstr>
      <vt:lpstr>Raleway Thin</vt:lpstr>
      <vt:lpstr>Congenial Black</vt:lpstr>
      <vt:lpstr>Aptos Display</vt:lpstr>
      <vt:lpstr>Calibri</vt:lpstr>
      <vt:lpstr>Arial</vt:lpstr>
      <vt:lpstr>Source Sans Pro Black</vt:lpstr>
      <vt:lpstr>Tahoma</vt:lpstr>
      <vt:lpstr>Bookman Old Style</vt:lpstr>
      <vt:lpstr>Barlow Light</vt:lpstr>
      <vt:lpstr>Gaoler template</vt:lpstr>
      <vt:lpstr>Managing Remote Access and Video Links for Victims and Witnesses in Judicial Procedings</vt:lpstr>
      <vt:lpstr>INTRODUCTION</vt:lpstr>
      <vt:lpstr> THE DIGITAL COURTROOM</vt:lpstr>
      <vt:lpstr>LEGAL FRAMEWORK FOR REMOTE ACCESS</vt:lpstr>
      <vt:lpstr> CONDUCTING HYBRID COURT SESSIONS</vt:lpstr>
      <vt:lpstr> DIGITAL COURT INFRASTRUCTURE REQUIREMENTS</vt:lpstr>
      <vt:lpstr> REMOTE ACCESS AND VIDEO TOOLS</vt:lpstr>
      <vt:lpstr> REMOTE APPEARANCE OF VICTIMS AND WITNESSES </vt:lpstr>
      <vt:lpstr> REMOTE WITNESS ROOM</vt:lpstr>
      <vt:lpstr>FOUR PRINCIPLES TO SECURE VIDEO CONFERENCING</vt:lpstr>
      <vt:lpstr>FOUR PRINCIPLES TO SECURE VIDEO CONFERENCING</vt:lpstr>
      <vt:lpstr>FOUR PRINCIPLES TO SECURE VIDEO CONFERENCING</vt:lpstr>
      <vt:lpstr>FOUR PRINCIPLES TO SECURE VIDEO CONFERENCING</vt:lpstr>
      <vt:lpstr>SECURITY SETTING OF COMMON VIDEO CONFERENCING TOOLS</vt:lpstr>
      <vt:lpstr> MANAGING REMOTE ACCESS AND VIDEO LINKS</vt:lpstr>
      <vt:lpstr> MANAGING REMOTE ACCESS AND VIDEO LINKS</vt:lpstr>
      <vt:lpstr> CONFIDENTIALITY, PRIVACY AND SECURITY</vt:lpstr>
      <vt:lpstr> CHALLENGES OF REMOTE WITNESSING</vt:lpstr>
      <vt:lpstr> BENEFITS OF REMOTE WITNESSING</vt:lpstr>
      <vt:lpstr> CONCLUSION</vt:lpstr>
      <vt:lpstr>PowerPoint Presentation</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VIRTUAL COMMUNICATION PLATFORMS</dc:title>
  <dc:creator>Folorunso</dc:creator>
  <cp:lastModifiedBy>Agbeja Folorunso I.</cp:lastModifiedBy>
  <cp:revision>75</cp:revision>
  <dcterms:modified xsi:type="dcterms:W3CDTF">2024-07-25T12:39:02Z</dcterms:modified>
</cp:coreProperties>
</file>