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10.fntdata" ContentType="application/x-fontdata"/>
  <Override PartName="/ppt/fonts/font11.fntdata" ContentType="application/x-fontdata"/>
  <Override PartName="/ppt/fonts/font12.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fonts/font8.fntdata" ContentType="application/x-fontdata"/>
  <Override PartName="/ppt/fonts/font9.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5" r:id="rId12"/>
    <p:sldId id="269" r:id="rId13"/>
    <p:sldId id="281" r:id="rId14"/>
    <p:sldId id="270" r:id="rId15"/>
    <p:sldId id="282" r:id="rId16"/>
    <p:sldId id="290" r:id="rId17"/>
    <p:sldId id="280" r:id="rId18"/>
    <p:sldId id="291" r:id="rId19"/>
    <p:sldId id="271" r:id="rId20"/>
    <p:sldId id="283" r:id="rId21"/>
    <p:sldId id="284" r:id="rId22"/>
    <p:sldId id="277" r:id="rId23"/>
    <p:sldId id="285" r:id="rId24"/>
    <p:sldId id="286" r:id="rId25"/>
    <p:sldId id="288" r:id="rId26"/>
    <p:sldId id="287" r:id="rId27"/>
    <p:sldId id="292" r:id="rId28"/>
    <p:sldId id="293" r:id="rId29"/>
    <p:sldId id="294" r:id="rId30"/>
    <p:sldId id="295" r:id="rId31"/>
    <p:sldId id="296" r:id="rId32"/>
    <p:sldId id="297" r:id="rId33"/>
    <p:sldId id="299" r:id="rId34"/>
    <p:sldId id="300" r:id="rId35"/>
    <p:sldId id="301" r:id="rId36"/>
    <p:sldId id="302" r:id="rId37"/>
    <p:sldId id="303" r:id="rId38"/>
    <p:sldId id="304" r:id="rId39"/>
    <p:sldId id="305" r:id="rId40"/>
    <p:sldId id="279" r:id="rId41"/>
  </p:sldIdLst>
  <p:sldSz cx="9144000" cy="5143500" type="screen16x9"/>
  <p:notesSz cx="6858000" cy="9144000"/>
  <p:embeddedFontLst>
    <p:embeddedFont>
      <p:font typeface="PT Sans Narrow" panose="020B0506020203020204"/>
      <p:regular r:id="rId45"/>
    </p:embeddedFont>
    <p:embeddedFont>
      <p:font typeface="Open Sans"/>
      <p:regular r:id="rId46"/>
    </p:embeddedFont>
    <p:embeddedFont>
      <p:font typeface="Calibri" panose="020F0502020204030204"/>
      <p:regular r:id="rId47"/>
      <p:bold r:id="rId48"/>
      <p:italic r:id="rId49"/>
      <p:boldItalic r:id="rId50"/>
    </p:embeddedFont>
    <p:embeddedFont>
      <p:font typeface="PT Sans Narrow" panose="020B0506020203020204" charset="0"/>
      <p:regular r:id="rId51"/>
      <p:bold r:id="rId52"/>
    </p:embeddedFont>
    <p:embeddedFont>
      <p:font typeface="Calibri" panose="020F0502020204030204" pitchFamily="34" charset="0"/>
      <p:regular r:id="rId53"/>
      <p:bold r:id="rId54"/>
      <p:italic r:id="rId55"/>
      <p:boldItalic r:id="rId5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4" d="100"/>
          <a:sy n="84" d="100"/>
        </p:scale>
        <p:origin x="780" y="6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6" Type="http://schemas.openxmlformats.org/officeDocument/2006/relationships/font" Target="fonts/font12.fntdata"/><Relationship Id="rId55" Type="http://schemas.openxmlformats.org/officeDocument/2006/relationships/font" Target="fonts/font11.fntdata"/><Relationship Id="rId54" Type="http://schemas.openxmlformats.org/officeDocument/2006/relationships/font" Target="fonts/font10.fntdata"/><Relationship Id="rId53" Type="http://schemas.openxmlformats.org/officeDocument/2006/relationships/font" Target="fonts/font9.fntdata"/><Relationship Id="rId52" Type="http://schemas.openxmlformats.org/officeDocument/2006/relationships/font" Target="fonts/font8.fntdata"/><Relationship Id="rId51" Type="http://schemas.openxmlformats.org/officeDocument/2006/relationships/font" Target="fonts/font7.fntdata"/><Relationship Id="rId50" Type="http://schemas.openxmlformats.org/officeDocument/2006/relationships/font" Target="fonts/font6.fntdata"/><Relationship Id="rId5" Type="http://schemas.openxmlformats.org/officeDocument/2006/relationships/slide" Target="slides/slide2.xml"/><Relationship Id="rId49" Type="http://schemas.openxmlformats.org/officeDocument/2006/relationships/font" Target="fonts/font5.fntdata"/><Relationship Id="rId48" Type="http://schemas.openxmlformats.org/officeDocument/2006/relationships/font" Target="fonts/font4.fntdata"/><Relationship Id="rId47" Type="http://schemas.openxmlformats.org/officeDocument/2006/relationships/font" Target="fonts/font3.fntdata"/><Relationship Id="rId46" Type="http://schemas.openxmlformats.org/officeDocument/2006/relationships/font" Target="fonts/font2.fntdata"/><Relationship Id="rId45" Type="http://schemas.openxmlformats.org/officeDocument/2006/relationships/font" Target="fonts/font1.fntdata"/><Relationship Id="rId44" Type="http://schemas.openxmlformats.org/officeDocument/2006/relationships/tableStyles" Target="tableStyles.xml"/><Relationship Id="rId43" Type="http://schemas.openxmlformats.org/officeDocument/2006/relationships/viewProps" Target="viewProps.xml"/><Relationship Id="rId42" Type="http://schemas.openxmlformats.org/officeDocument/2006/relationships/presProps" Target="presProps.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51"/>
        <p:cNvGrpSpPr/>
        <p:nvPr/>
      </p:nvGrpSpPr>
      <p:grpSpPr>
        <a:xfrm>
          <a:off x="0" y="0"/>
          <a:ext cx="0" cy="0"/>
          <a:chOff x="0" y="0"/>
          <a:chExt cx="0" cy="0"/>
        </a:xfrm>
      </p:grpSpPr>
      <p:sp>
        <p:nvSpPr>
          <p:cNvPr id="152" name="Google Shape;152;g139f5ec4b27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39f5ec4b27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60"/>
        <p:cNvGrpSpPr/>
        <p:nvPr/>
      </p:nvGrpSpPr>
      <p:grpSpPr>
        <a:xfrm>
          <a:off x="0" y="0"/>
          <a:ext cx="0" cy="0"/>
          <a:chOff x="0" y="0"/>
          <a:chExt cx="0" cy="0"/>
        </a:xfrm>
      </p:grpSpPr>
      <p:sp>
        <p:nvSpPr>
          <p:cNvPr id="161" name="Google Shape;161;g139f5ec4b27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39f5ec4b27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69"/>
        <p:cNvGrpSpPr/>
        <p:nvPr/>
      </p:nvGrpSpPr>
      <p:grpSpPr>
        <a:xfrm>
          <a:off x="0" y="0"/>
          <a:ext cx="0" cy="0"/>
          <a:chOff x="0" y="0"/>
          <a:chExt cx="0" cy="0"/>
        </a:xfrm>
      </p:grpSpPr>
      <p:sp>
        <p:nvSpPr>
          <p:cNvPr id="170" name="Google Shape;170;g139f5ec4b27_0_1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139f5ec4b27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20"/>
        <p:cNvGrpSpPr/>
        <p:nvPr/>
      </p:nvGrpSpPr>
      <p:grpSpPr>
        <a:xfrm>
          <a:off x="0" y="0"/>
          <a:ext cx="0" cy="0"/>
          <a:chOff x="0" y="0"/>
          <a:chExt cx="0" cy="0"/>
        </a:xfrm>
      </p:grpSpPr>
      <p:sp>
        <p:nvSpPr>
          <p:cNvPr id="221" name="Google Shape;221;g139f5ec4b27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139f5ec4b27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32"/>
        <p:cNvGrpSpPr/>
        <p:nvPr/>
      </p:nvGrpSpPr>
      <p:grpSpPr>
        <a:xfrm>
          <a:off x="0" y="0"/>
          <a:ext cx="0" cy="0"/>
          <a:chOff x="0" y="0"/>
          <a:chExt cx="0" cy="0"/>
        </a:xfrm>
      </p:grpSpPr>
      <p:sp>
        <p:nvSpPr>
          <p:cNvPr id="233" name="Google Shape;233;g31359ba7eb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31359ba7eb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68"/>
        <p:cNvGrpSpPr/>
        <p:nvPr/>
      </p:nvGrpSpPr>
      <p:grpSpPr>
        <a:xfrm>
          <a:off x="0" y="0"/>
          <a:ext cx="0" cy="0"/>
          <a:chOff x="0" y="0"/>
          <a:chExt cx="0" cy="0"/>
        </a:xfrm>
      </p:grpSpPr>
      <p:sp>
        <p:nvSpPr>
          <p:cNvPr id="69" name="Google Shape;69;g31359ba7eb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1359ba7eb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74"/>
        <p:cNvGrpSpPr/>
        <p:nvPr/>
      </p:nvGrpSpPr>
      <p:grpSpPr>
        <a:xfrm>
          <a:off x="0" y="0"/>
          <a:ext cx="0" cy="0"/>
          <a:chOff x="0" y="0"/>
          <a:chExt cx="0" cy="0"/>
        </a:xfrm>
      </p:grpSpPr>
      <p:sp>
        <p:nvSpPr>
          <p:cNvPr id="75" name="Google Shape;75;g139f5ec4b2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39f5ec4b2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1"/>
        <p:cNvGrpSpPr/>
        <p:nvPr/>
      </p:nvGrpSpPr>
      <p:grpSpPr>
        <a:xfrm>
          <a:off x="0" y="0"/>
          <a:ext cx="0" cy="0"/>
          <a:chOff x="0" y="0"/>
          <a:chExt cx="0" cy="0"/>
        </a:xfrm>
      </p:grpSpPr>
      <p:sp>
        <p:nvSpPr>
          <p:cNvPr id="82" name="Google Shape;82;g31359ba7eb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1359ba7eb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9"/>
        <p:cNvGrpSpPr/>
        <p:nvPr/>
      </p:nvGrpSpPr>
      <p:grpSpPr>
        <a:xfrm>
          <a:off x="0" y="0"/>
          <a:ext cx="0" cy="0"/>
          <a:chOff x="0" y="0"/>
          <a:chExt cx="0" cy="0"/>
        </a:xfrm>
      </p:grpSpPr>
      <p:sp>
        <p:nvSpPr>
          <p:cNvPr id="90" name="Google Shape;90;g139f5ec4b27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139f5ec4b27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https://edri.org/our-work/competition-law-big-tech-mergers-a-dominance-tool/</a:t>
            </a:r>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7"/>
        <p:cNvGrpSpPr/>
        <p:nvPr/>
      </p:nvGrpSpPr>
      <p:grpSpPr>
        <a:xfrm>
          <a:off x="0" y="0"/>
          <a:ext cx="0" cy="0"/>
          <a:chOff x="0" y="0"/>
          <a:chExt cx="0" cy="0"/>
        </a:xfrm>
      </p:grpSpPr>
      <p:sp>
        <p:nvSpPr>
          <p:cNvPr id="98" name="Google Shape;98;g31359ba7eb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31359ba7eb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3"/>
        <p:cNvGrpSpPr/>
        <p:nvPr/>
      </p:nvGrpSpPr>
      <p:grpSpPr>
        <a:xfrm>
          <a:off x="0" y="0"/>
          <a:ext cx="0" cy="0"/>
          <a:chOff x="0" y="0"/>
          <a:chExt cx="0" cy="0"/>
        </a:xfrm>
      </p:grpSpPr>
      <p:sp>
        <p:nvSpPr>
          <p:cNvPr id="104" name="Google Shape;104;g31359ba7eb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31359ba7eb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09"/>
        <p:cNvGrpSpPr/>
        <p:nvPr/>
      </p:nvGrpSpPr>
      <p:grpSpPr>
        <a:xfrm>
          <a:off x="0" y="0"/>
          <a:ext cx="0" cy="0"/>
          <a:chOff x="0" y="0"/>
          <a:chExt cx="0" cy="0"/>
        </a:xfrm>
      </p:grpSpPr>
      <p:sp>
        <p:nvSpPr>
          <p:cNvPr id="110" name="Google Shape;110;g139f5ec4b27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139f5ec4b27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21"/>
        <p:cNvGrpSpPr/>
        <p:nvPr/>
      </p:nvGrpSpPr>
      <p:grpSpPr>
        <a:xfrm>
          <a:off x="0" y="0"/>
          <a:ext cx="0" cy="0"/>
          <a:chOff x="0" y="0"/>
          <a:chExt cx="0" cy="0"/>
        </a:xfrm>
      </p:grpSpPr>
      <p:sp>
        <p:nvSpPr>
          <p:cNvPr id="122" name="Google Shape;122;g139f5ec4b2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139f5ec4b2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matchingName="Title and body">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matchingName="Title and two columns">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panose="020B0506020203020204"/>
              <a:buNone/>
              <a:defRPr sz="2400">
                <a:latin typeface="PT Sans Narrow" panose="020B0506020203020204"/>
                <a:ea typeface="PT Sans Narrow" panose="020B0506020203020204"/>
                <a:cs typeface="PT Sans Narrow" panose="020B0506020203020204"/>
                <a:sym typeface="PT Sans Narrow" panose="020B0506020203020204"/>
              </a:defRPr>
            </a:lvl1pPr>
          </a:lstStyle>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panose="020B0506020203020204"/>
              <a:buNone/>
              <a:defRPr sz="3600" b="1">
                <a:solidFill>
                  <a:schemeClr val="accent1"/>
                </a:solidFill>
                <a:latin typeface="PT Sans Narrow" panose="020B0506020203020204"/>
                <a:ea typeface="PT Sans Narrow" panose="020B0506020203020204"/>
                <a:cs typeface="PT Sans Narrow" panose="020B0506020203020204"/>
                <a:sym typeface="PT Sans Narrow" panose="020B0506020203020204"/>
              </a:defRPr>
            </a:lvl1pPr>
            <a:lvl2pPr lvl="1">
              <a:spcBef>
                <a:spcPts val="0"/>
              </a:spcBef>
              <a:spcAft>
                <a:spcPts val="0"/>
              </a:spcAft>
              <a:buClr>
                <a:schemeClr val="accent1"/>
              </a:buClr>
              <a:buSzPts val="3600"/>
              <a:buFont typeface="PT Sans Narrow" panose="020B0506020203020204"/>
              <a:buNone/>
              <a:defRPr sz="3600" b="1">
                <a:solidFill>
                  <a:schemeClr val="accent1"/>
                </a:solidFill>
                <a:latin typeface="PT Sans Narrow" panose="020B0506020203020204"/>
                <a:ea typeface="PT Sans Narrow" panose="020B0506020203020204"/>
                <a:cs typeface="PT Sans Narrow" panose="020B0506020203020204"/>
                <a:sym typeface="PT Sans Narrow" panose="020B0506020203020204"/>
              </a:defRPr>
            </a:lvl2pPr>
            <a:lvl3pPr lvl="2">
              <a:spcBef>
                <a:spcPts val="0"/>
              </a:spcBef>
              <a:spcAft>
                <a:spcPts val="0"/>
              </a:spcAft>
              <a:buClr>
                <a:schemeClr val="accent1"/>
              </a:buClr>
              <a:buSzPts val="3600"/>
              <a:buFont typeface="PT Sans Narrow" panose="020B0506020203020204"/>
              <a:buNone/>
              <a:defRPr sz="3600" b="1">
                <a:solidFill>
                  <a:schemeClr val="accent1"/>
                </a:solidFill>
                <a:latin typeface="PT Sans Narrow" panose="020B0506020203020204"/>
                <a:ea typeface="PT Sans Narrow" panose="020B0506020203020204"/>
                <a:cs typeface="PT Sans Narrow" panose="020B0506020203020204"/>
                <a:sym typeface="PT Sans Narrow" panose="020B0506020203020204"/>
              </a:defRPr>
            </a:lvl3pPr>
            <a:lvl4pPr lvl="3">
              <a:spcBef>
                <a:spcPts val="0"/>
              </a:spcBef>
              <a:spcAft>
                <a:spcPts val="0"/>
              </a:spcAft>
              <a:buClr>
                <a:schemeClr val="accent1"/>
              </a:buClr>
              <a:buSzPts val="3600"/>
              <a:buFont typeface="PT Sans Narrow" panose="020B0506020203020204"/>
              <a:buNone/>
              <a:defRPr sz="3600" b="1">
                <a:solidFill>
                  <a:schemeClr val="accent1"/>
                </a:solidFill>
                <a:latin typeface="PT Sans Narrow" panose="020B0506020203020204"/>
                <a:ea typeface="PT Sans Narrow" panose="020B0506020203020204"/>
                <a:cs typeface="PT Sans Narrow" panose="020B0506020203020204"/>
                <a:sym typeface="PT Sans Narrow" panose="020B0506020203020204"/>
              </a:defRPr>
            </a:lvl4pPr>
            <a:lvl5pPr lvl="4">
              <a:spcBef>
                <a:spcPts val="0"/>
              </a:spcBef>
              <a:spcAft>
                <a:spcPts val="0"/>
              </a:spcAft>
              <a:buClr>
                <a:schemeClr val="accent1"/>
              </a:buClr>
              <a:buSzPts val="3600"/>
              <a:buFont typeface="PT Sans Narrow" panose="020B0506020203020204"/>
              <a:buNone/>
              <a:defRPr sz="3600" b="1">
                <a:solidFill>
                  <a:schemeClr val="accent1"/>
                </a:solidFill>
                <a:latin typeface="PT Sans Narrow" panose="020B0506020203020204"/>
                <a:ea typeface="PT Sans Narrow" panose="020B0506020203020204"/>
                <a:cs typeface="PT Sans Narrow" panose="020B0506020203020204"/>
                <a:sym typeface="PT Sans Narrow" panose="020B0506020203020204"/>
              </a:defRPr>
            </a:lvl5pPr>
            <a:lvl6pPr lvl="5">
              <a:spcBef>
                <a:spcPts val="0"/>
              </a:spcBef>
              <a:spcAft>
                <a:spcPts val="0"/>
              </a:spcAft>
              <a:buClr>
                <a:schemeClr val="accent1"/>
              </a:buClr>
              <a:buSzPts val="3600"/>
              <a:buFont typeface="PT Sans Narrow" panose="020B0506020203020204"/>
              <a:buNone/>
              <a:defRPr sz="3600" b="1">
                <a:solidFill>
                  <a:schemeClr val="accent1"/>
                </a:solidFill>
                <a:latin typeface="PT Sans Narrow" panose="020B0506020203020204"/>
                <a:ea typeface="PT Sans Narrow" panose="020B0506020203020204"/>
                <a:cs typeface="PT Sans Narrow" panose="020B0506020203020204"/>
                <a:sym typeface="PT Sans Narrow" panose="020B0506020203020204"/>
              </a:defRPr>
            </a:lvl6pPr>
            <a:lvl7pPr lvl="6">
              <a:spcBef>
                <a:spcPts val="0"/>
              </a:spcBef>
              <a:spcAft>
                <a:spcPts val="0"/>
              </a:spcAft>
              <a:buClr>
                <a:schemeClr val="accent1"/>
              </a:buClr>
              <a:buSzPts val="3600"/>
              <a:buFont typeface="PT Sans Narrow" panose="020B0506020203020204"/>
              <a:buNone/>
              <a:defRPr sz="3600" b="1">
                <a:solidFill>
                  <a:schemeClr val="accent1"/>
                </a:solidFill>
                <a:latin typeface="PT Sans Narrow" panose="020B0506020203020204"/>
                <a:ea typeface="PT Sans Narrow" panose="020B0506020203020204"/>
                <a:cs typeface="PT Sans Narrow" panose="020B0506020203020204"/>
                <a:sym typeface="PT Sans Narrow" panose="020B0506020203020204"/>
              </a:defRPr>
            </a:lvl7pPr>
            <a:lvl8pPr lvl="7">
              <a:spcBef>
                <a:spcPts val="0"/>
              </a:spcBef>
              <a:spcAft>
                <a:spcPts val="0"/>
              </a:spcAft>
              <a:buClr>
                <a:schemeClr val="accent1"/>
              </a:buClr>
              <a:buSzPts val="3600"/>
              <a:buFont typeface="PT Sans Narrow" panose="020B0506020203020204"/>
              <a:buNone/>
              <a:defRPr sz="3600" b="1">
                <a:solidFill>
                  <a:schemeClr val="accent1"/>
                </a:solidFill>
                <a:latin typeface="PT Sans Narrow" panose="020B0506020203020204"/>
                <a:ea typeface="PT Sans Narrow" panose="020B0506020203020204"/>
                <a:cs typeface="PT Sans Narrow" panose="020B0506020203020204"/>
                <a:sym typeface="PT Sans Narrow" panose="020B0506020203020204"/>
              </a:defRPr>
            </a:lvl8pPr>
            <a:lvl9pPr lvl="8">
              <a:spcBef>
                <a:spcPts val="0"/>
              </a:spcBef>
              <a:spcAft>
                <a:spcPts val="0"/>
              </a:spcAft>
              <a:buClr>
                <a:schemeClr val="accent1"/>
              </a:buClr>
              <a:buSzPts val="3600"/>
              <a:buFont typeface="PT Sans Narrow" panose="020B0506020203020204"/>
              <a:buNone/>
              <a:defRPr sz="3600" b="1">
                <a:solidFill>
                  <a:schemeClr val="accent1"/>
                </a:solidFill>
                <a:latin typeface="PT Sans Narrow" panose="020B0506020203020204"/>
                <a:ea typeface="PT Sans Narrow" panose="020B0506020203020204"/>
                <a:cs typeface="PT Sans Narrow" panose="020B0506020203020204"/>
                <a:sym typeface="PT Sans Narrow" panose="020B0506020203020204"/>
              </a:defRPr>
            </a:lvl9pPr>
          </a:lstStyle>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GB"/>
            </a:fld>
            <a:endParaRPr lang="en-GB"/>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51125" y="1276351"/>
            <a:ext cx="7089600" cy="1371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2800" dirty="0" smtClean="0">
                <a:solidFill>
                  <a:srgbClr val="C00000"/>
                </a:solidFill>
              </a:rPr>
              <a:t>DATA COLLECTION, ANALYSIS AND EVALUATION IN LEGAL RESEARCH</a:t>
            </a:r>
            <a:endParaRPr sz="2800" dirty="0">
              <a:solidFill>
                <a:srgbClr val="C00000"/>
              </a:solidFill>
            </a:endParaRPr>
          </a:p>
        </p:txBody>
      </p:sp>
      <p:sp>
        <p:nvSpPr>
          <p:cNvPr id="67" name="Google Shape;67;p13"/>
          <p:cNvSpPr txBox="1">
            <a:spLocks noGrp="1"/>
          </p:cNvSpPr>
          <p:nvPr>
            <p:ph type="subTitle" idx="1"/>
          </p:nvPr>
        </p:nvSpPr>
        <p:spPr>
          <a:xfrm>
            <a:off x="1752600" y="2571750"/>
            <a:ext cx="5258525" cy="1359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2100" dirty="0">
                <a:solidFill>
                  <a:schemeClr val="bg2">
                    <a:lumMod val="50000"/>
                  </a:schemeClr>
                </a:solidFill>
              </a:rPr>
              <a:t>Lecture by: Dr. Wiseman Ubochioma</a:t>
            </a:r>
            <a:endParaRPr sz="2100">
              <a:solidFill>
                <a:schemeClr val="bg2">
                  <a:lumMod val="50000"/>
                </a:schemeClr>
              </a:solidFill>
            </a:endParaRPr>
          </a:p>
          <a:p>
            <a:pPr marL="0" lvl="0" indent="0" algn="ctr" rtl="0">
              <a:spcBef>
                <a:spcPts val="0"/>
              </a:spcBef>
              <a:spcAft>
                <a:spcPts val="0"/>
              </a:spcAft>
              <a:buNone/>
            </a:pPr>
            <a:r>
              <a:rPr lang="en-GB" sz="2100" dirty="0">
                <a:solidFill>
                  <a:schemeClr val="bg2">
                    <a:lumMod val="50000"/>
                  </a:schemeClr>
                </a:solidFill>
              </a:rPr>
              <a:t>    </a:t>
            </a:r>
            <a:r>
              <a:rPr lang="en-GB" sz="2100" dirty="0" smtClean="0">
                <a:solidFill>
                  <a:schemeClr val="bg2">
                    <a:lumMod val="50000"/>
                  </a:schemeClr>
                </a:solidFill>
              </a:rPr>
              <a:t> Training for Research Assistants, Registrars and ICT Officers of the Judiciary </a:t>
            </a:r>
            <a:endParaRPr sz="2100">
              <a:solidFill>
                <a:schemeClr val="bg2">
                  <a:lumMod val="50000"/>
                </a:schemeClr>
              </a:solidFill>
            </a:endParaRPr>
          </a:p>
          <a:p>
            <a:pPr marL="0" lvl="0" indent="0" algn="ctr" rtl="0">
              <a:spcBef>
                <a:spcPts val="0"/>
              </a:spcBef>
              <a:spcAft>
                <a:spcPts val="0"/>
              </a:spcAft>
              <a:buNone/>
            </a:pPr>
            <a:r>
              <a:rPr lang="en-GB" sz="2100" dirty="0" smtClean="0">
                <a:solidFill>
                  <a:schemeClr val="bg2">
                    <a:lumMod val="50000"/>
                  </a:schemeClr>
                </a:solidFill>
              </a:rPr>
              <a:t>July 31, 2024</a:t>
            </a:r>
            <a:endParaRPr sz="2100">
              <a:solidFill>
                <a:schemeClr val="bg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6"/>
          <p:cNvSpPr txBox="1">
            <a:spLocks noGrp="1"/>
          </p:cNvSpPr>
          <p:nvPr>
            <p:ph type="title"/>
          </p:nvPr>
        </p:nvSpPr>
        <p:spPr>
          <a:xfrm>
            <a:off x="311700" y="133350"/>
            <a:ext cx="8520600" cy="501014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dirty="0" smtClean="0">
                <a:solidFill>
                  <a:srgbClr val="C00000"/>
                </a:solidFill>
              </a:rPr>
              <a:t>Things the legal researcher should do before a decision to collect data (cont’d)</a:t>
            </a:r>
            <a:br>
              <a:rPr lang="en-GB" sz="2400" dirty="0" smtClean="0">
                <a:solidFill>
                  <a:srgbClr val="FF0000"/>
                </a:solidFill>
              </a:rPr>
            </a:br>
            <a:br>
              <a:rPr lang="en-GB" sz="2400" dirty="0" smtClean="0">
                <a:solidFill>
                  <a:srgbClr val="FF0000"/>
                </a:solidFill>
              </a:rPr>
            </a:br>
            <a:r>
              <a:rPr lang="en-GB" sz="2400" dirty="0" smtClean="0">
                <a:solidFill>
                  <a:srgbClr val="002060"/>
                </a:solidFill>
              </a:rPr>
              <a:t>8. Decision on Sampling – It implies the end respondents for the research.</a:t>
            </a:r>
            <a:br>
              <a:rPr lang="en-GB" sz="2400" dirty="0" smtClean="0">
                <a:solidFill>
                  <a:srgbClr val="002060"/>
                </a:solidFill>
              </a:rPr>
            </a:br>
            <a:br>
              <a:rPr lang="en-GB" sz="2400" dirty="0" smtClean="0">
                <a:solidFill>
                  <a:srgbClr val="002060"/>
                </a:solidFill>
              </a:rPr>
            </a:br>
            <a:r>
              <a:rPr lang="en-GB" sz="2400" dirty="0" smtClean="0">
                <a:solidFill>
                  <a:srgbClr val="002060"/>
                </a:solidFill>
              </a:rPr>
              <a:t>9. Decision on Sampling Techniques- It entails how the legal researcher is going to sample. It consists of:</a:t>
            </a:r>
            <a:br>
              <a:rPr lang="en-GB" sz="2400" dirty="0" smtClean="0">
                <a:solidFill>
                  <a:srgbClr val="002060"/>
                </a:solidFill>
              </a:rPr>
            </a:br>
            <a:br>
              <a:rPr lang="en-GB" sz="2400" dirty="0" smtClean="0">
                <a:solidFill>
                  <a:srgbClr val="002060"/>
                </a:solidFill>
              </a:rPr>
            </a:br>
            <a:r>
              <a:rPr lang="en-GB" sz="2400" dirty="0" smtClean="0">
                <a:solidFill>
                  <a:srgbClr val="002060"/>
                </a:solidFill>
              </a:rPr>
              <a:t>a. Probability/Random sampling- Researcher makes a random selection from a population and thereafter makes a inference from that random selection for the whole pouplation. See Jyotsna </a:t>
            </a:r>
            <a:br>
              <a:rPr lang="en-GB" sz="2400" dirty="0" smtClean="0"/>
            </a:b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1066799"/>
          </a:xfrm>
        </p:spPr>
        <p:txBody>
          <a:bodyPr/>
          <a:lstStyle/>
          <a:p>
            <a:r>
              <a:rPr lang="en-GB" sz="2400" dirty="0" smtClean="0">
                <a:solidFill>
                  <a:srgbClr val="C00000"/>
                </a:solidFill>
              </a:rPr>
              <a:t>Things the legal researcher should do before a decision to collect data (cont’d) </a:t>
            </a:r>
            <a:br>
              <a:rPr lang="en-US" sz="2400" dirty="0" smtClean="0"/>
            </a:br>
            <a:r>
              <a:rPr lang="en-US" sz="2400" dirty="0" smtClean="0">
                <a:solidFill>
                  <a:srgbClr val="002060"/>
                </a:solidFill>
              </a:rPr>
              <a:t>b. Non- probability Sampling- It entails non-random sampling.</a:t>
            </a:r>
            <a:br>
              <a:rPr lang="en-US" sz="2400" dirty="0" smtClean="0">
                <a:solidFill>
                  <a:srgbClr val="002060"/>
                </a:solidFill>
              </a:rPr>
            </a:br>
            <a:br>
              <a:rPr lang="en-US" sz="2400" dirty="0" smtClean="0">
                <a:solidFill>
                  <a:srgbClr val="002060"/>
                </a:solidFill>
              </a:rPr>
            </a:br>
            <a:r>
              <a:rPr lang="en-US" sz="2400" dirty="0" smtClean="0">
                <a:solidFill>
                  <a:srgbClr val="002060"/>
                </a:solidFill>
              </a:rPr>
              <a:t>c. Convenience/Accidental Sampling- The researcher meets the participants accidentally at a place or time.</a:t>
            </a:r>
            <a:br>
              <a:rPr lang="en-US" sz="2400" dirty="0" smtClean="0">
                <a:solidFill>
                  <a:srgbClr val="002060"/>
                </a:solidFill>
              </a:rPr>
            </a:br>
            <a:br>
              <a:rPr lang="en-US" sz="2400" dirty="0" smtClean="0">
                <a:solidFill>
                  <a:srgbClr val="002060"/>
                </a:solidFill>
              </a:rPr>
            </a:br>
            <a:r>
              <a:rPr lang="en-US" sz="2400" dirty="0" smtClean="0">
                <a:solidFill>
                  <a:srgbClr val="002060"/>
                </a:solidFill>
              </a:rPr>
              <a:t>d. Purposive/Judgmental Sampling- The researcher chooses the target participants because he thinks that they are very germane to answering his research questions. See Bethel </a:t>
            </a:r>
            <a:r>
              <a:rPr lang="en-US" sz="2400" dirty="0" err="1" smtClean="0">
                <a:solidFill>
                  <a:srgbClr val="002060"/>
                </a:solidFill>
              </a:rPr>
              <a:t>Uzoma</a:t>
            </a:r>
            <a:r>
              <a:rPr lang="en-US" sz="2400" dirty="0" smtClean="0">
                <a:solidFill>
                  <a:srgbClr val="002060"/>
                </a:solidFill>
              </a:rPr>
              <a:t> </a:t>
            </a:r>
            <a:r>
              <a:rPr lang="en-US" sz="2400" dirty="0" err="1" smtClean="0">
                <a:solidFill>
                  <a:srgbClr val="002060"/>
                </a:solidFill>
              </a:rPr>
              <a:t>Ihugba</a:t>
            </a:r>
            <a:r>
              <a:rPr lang="en-US" sz="2400" dirty="0" smtClean="0">
                <a:solidFill>
                  <a:srgbClr val="002060"/>
                </a:solidFill>
              </a:rPr>
              <a:t>, Introduction to Legal Research Method and Legal Writing, (</a:t>
            </a:r>
            <a:r>
              <a:rPr lang="en-US" sz="2400" dirty="0" err="1" smtClean="0">
                <a:solidFill>
                  <a:srgbClr val="002060"/>
                </a:solidFill>
              </a:rPr>
              <a:t>Malthouse</a:t>
            </a:r>
            <a:r>
              <a:rPr lang="en-US" sz="2400" dirty="0" smtClean="0">
                <a:solidFill>
                  <a:srgbClr val="002060"/>
                </a:solidFill>
              </a:rPr>
              <a:t> Press Ltd, Lagos, 2020) at 81</a:t>
            </a:r>
            <a:br>
              <a:rPr lang="en-US" sz="2400" dirty="0" smtClean="0"/>
            </a:b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7"/>
          <p:cNvSpPr txBox="1">
            <a:spLocks noGrp="1"/>
          </p:cNvSpPr>
          <p:nvPr>
            <p:ph type="title"/>
          </p:nvPr>
        </p:nvSpPr>
        <p:spPr>
          <a:xfrm>
            <a:off x="311700" y="133351"/>
            <a:ext cx="8520600" cy="990599"/>
          </a:xfrm>
          <a:prstGeom prst="rect">
            <a:avLst/>
          </a:prstGeom>
        </p:spPr>
        <p:txBody>
          <a:bodyPr spcFirstLastPara="1" wrap="square" lIns="91425" tIns="91425" rIns="91425" bIns="91425" anchor="t" anchorCtr="0">
            <a:noAutofit/>
          </a:bodyPr>
          <a:lstStyle/>
          <a:p>
            <a:pPr lvl="0"/>
            <a:r>
              <a:rPr lang="en-US" sz="2400" dirty="0" smtClean="0">
                <a:solidFill>
                  <a:srgbClr val="FF0000"/>
                </a:solidFill>
              </a:rPr>
              <a:t> </a:t>
            </a:r>
            <a:r>
              <a:rPr lang="en-GB" sz="3200" dirty="0" smtClean="0">
                <a:solidFill>
                  <a:srgbClr val="C00000"/>
                </a:solidFill>
              </a:rPr>
              <a:t>Things the legal researcher should do before a decision to collect data (cont’d)</a:t>
            </a:r>
            <a:endParaRPr sz="3200">
              <a:solidFill>
                <a:srgbClr val="C00000"/>
              </a:solidFill>
            </a:endParaRPr>
          </a:p>
        </p:txBody>
      </p:sp>
      <p:sp>
        <p:nvSpPr>
          <p:cNvPr id="166" name="Google Shape;166;p27"/>
          <p:cNvSpPr txBox="1">
            <a:spLocks noGrp="1"/>
          </p:cNvSpPr>
          <p:nvPr>
            <p:ph type="body" idx="2"/>
          </p:nvPr>
        </p:nvSpPr>
        <p:spPr>
          <a:xfrm>
            <a:off x="381000" y="1123950"/>
            <a:ext cx="8451300" cy="3886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2400" b="1" dirty="0" smtClean="0">
                <a:solidFill>
                  <a:srgbClr val="000000"/>
                </a:solidFill>
                <a:latin typeface="PT Sans Narrow" panose="020B0506020203020204" charset="0"/>
                <a:ea typeface="Calibri" panose="020F0502020204030204"/>
                <a:cs typeface="Calibri" panose="020F0502020204030204"/>
                <a:sym typeface="Calibri" panose="020F0502020204030204"/>
              </a:rPr>
              <a:t>e. Snowball Sampling- The researcher struggles to find the requisite participants.  He would start the process with few available participants and make them introduce more participants to him.</a:t>
            </a:r>
            <a:endParaRPr lang="en-US" sz="2400" b="1" smtClean="0">
              <a:solidFill>
                <a:srgbClr val="000000"/>
              </a:solidFill>
              <a:latin typeface="PT Sans Narrow" panose="020B0506020203020204" charset="0"/>
              <a:ea typeface="Calibri" panose="020F0502020204030204"/>
              <a:cs typeface="Calibri" panose="020F0502020204030204"/>
              <a:sym typeface="Calibri" panose="020F0502020204030204"/>
            </a:endParaRPr>
          </a:p>
          <a:p>
            <a:pPr marL="0" lvl="0" indent="0" algn="l" rtl="0">
              <a:spcBef>
                <a:spcPts val="0"/>
              </a:spcBef>
              <a:spcAft>
                <a:spcPts val="1600"/>
              </a:spcAft>
              <a:buNone/>
            </a:pPr>
            <a:endParaRPr lang="en-US" sz="2400" b="1" dirty="0" smtClean="0">
              <a:solidFill>
                <a:srgbClr val="000000"/>
              </a:solidFill>
              <a:latin typeface="PT Sans Narrow" panose="020B0506020203020204" charset="0"/>
              <a:ea typeface="Calibri" panose="020F0502020204030204"/>
              <a:cs typeface="Calibri" panose="020F0502020204030204"/>
              <a:sym typeface="Calibri" panose="020F0502020204030204"/>
            </a:endParaRPr>
          </a:p>
          <a:p>
            <a:pPr marL="0" lvl="0" indent="0" algn="l" rtl="0">
              <a:spcBef>
                <a:spcPts val="0"/>
              </a:spcBef>
              <a:spcAft>
                <a:spcPts val="1600"/>
              </a:spcAft>
              <a:buNone/>
            </a:pPr>
            <a:r>
              <a:rPr lang="en-US" sz="2400" b="1" dirty="0" smtClean="0">
                <a:solidFill>
                  <a:srgbClr val="000000"/>
                </a:solidFill>
                <a:latin typeface="PT Sans Narrow" panose="020B0506020203020204" charset="0"/>
                <a:ea typeface="Calibri" panose="020F0502020204030204"/>
                <a:cs typeface="Calibri" panose="020F0502020204030204"/>
                <a:sym typeface="Calibri" panose="020F0502020204030204"/>
              </a:rPr>
              <a:t>f. Self-selection Sampling- The legal researcher places adverts in the media and individuals or groups who are interested in the study would voluntarily express their intention to participate. Bethel </a:t>
            </a:r>
            <a:r>
              <a:rPr lang="en-US" sz="2400" b="1" dirty="0" err="1" smtClean="0">
                <a:solidFill>
                  <a:srgbClr val="000000"/>
                </a:solidFill>
                <a:latin typeface="PT Sans Narrow" panose="020B0506020203020204" charset="0"/>
                <a:ea typeface="Calibri" panose="020F0502020204030204"/>
                <a:cs typeface="Calibri" panose="020F0502020204030204"/>
                <a:sym typeface="Calibri" panose="020F0502020204030204"/>
              </a:rPr>
              <a:t>Ihugba</a:t>
            </a:r>
            <a:r>
              <a:rPr lang="en-US" sz="2400" b="1" dirty="0" smtClean="0">
                <a:solidFill>
                  <a:srgbClr val="000000"/>
                </a:solidFill>
                <a:latin typeface="PT Sans Narrow" panose="020B0506020203020204" charset="0"/>
                <a:ea typeface="Calibri" panose="020F0502020204030204"/>
                <a:cs typeface="Calibri" panose="020F0502020204030204"/>
                <a:sym typeface="Calibri" panose="020F0502020204030204"/>
              </a:rPr>
              <a:t> at 69</a:t>
            </a:r>
            <a:endParaRPr lang="en-US" sz="2400" b="1" dirty="0" smtClean="0">
              <a:solidFill>
                <a:srgbClr val="000000"/>
              </a:solidFill>
              <a:latin typeface="PT Sans Narrow" panose="020B0506020203020204" charset="0"/>
              <a:ea typeface="Calibri" panose="020F0502020204030204"/>
              <a:cs typeface="Calibri" panose="020F0502020204030204"/>
              <a:sym typeface="Calibri" panose="020F0502020204030204"/>
            </a:endParaRPr>
          </a:p>
          <a:p>
            <a:pPr marL="0" lvl="0" indent="0" algn="l" rtl="0">
              <a:spcBef>
                <a:spcPts val="0"/>
              </a:spcBef>
              <a:spcAft>
                <a:spcPts val="1600"/>
              </a:spcAft>
              <a:buNone/>
            </a:pPr>
            <a:endParaRPr lang="en-US" sz="2400" dirty="0" smtClean="0">
              <a:solidFill>
                <a:srgbClr val="000000"/>
              </a:solidFill>
              <a:latin typeface="Calibri" panose="020F0502020204030204"/>
              <a:ea typeface="Calibri" panose="020F0502020204030204"/>
              <a:cs typeface="Calibri" panose="020F0502020204030204"/>
              <a:sym typeface="Calibri" panose="020F0502020204030204"/>
            </a:endParaRPr>
          </a:p>
          <a:p>
            <a:pPr marL="0" lvl="0" indent="0" algn="l" rtl="0">
              <a:spcBef>
                <a:spcPts val="0"/>
              </a:spcBef>
              <a:spcAft>
                <a:spcPts val="1600"/>
              </a:spcAft>
              <a:buNone/>
            </a:pPr>
            <a:endParaRPr lang="en-US" sz="2400" dirty="0" smtClean="0">
              <a:solidFill>
                <a:srgbClr val="00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49"/>
            <a:ext cx="8520600" cy="609601"/>
          </a:xfrm>
        </p:spPr>
        <p:txBody>
          <a:bodyPr/>
          <a:lstStyle/>
          <a:p>
            <a:pPr lvl="0"/>
            <a:r>
              <a:rPr lang="en-US" sz="2400" dirty="0" smtClean="0">
                <a:solidFill>
                  <a:srgbClr val="FF0000"/>
                </a:solidFill>
              </a:rPr>
              <a:t>               </a:t>
            </a:r>
            <a:r>
              <a:rPr lang="en-US" sz="3200" dirty="0" smtClean="0">
                <a:solidFill>
                  <a:srgbClr val="C00000"/>
                </a:solidFill>
              </a:rPr>
              <a:t>SOURCES OF EMPIRICAL LEGAL RESEARCH</a:t>
            </a:r>
            <a:br>
              <a:rPr lang="en-US" sz="2400" dirty="0" smtClean="0"/>
            </a:br>
            <a:r>
              <a:rPr lang="en-US" sz="2400" dirty="0" smtClean="0">
                <a:solidFill>
                  <a:srgbClr val="000000"/>
                </a:solidFill>
                <a:latin typeface="Calibri" panose="020F0502020204030204"/>
                <a:cs typeface="Calibri" panose="020F0502020204030204"/>
                <a:sym typeface="Calibri" panose="020F0502020204030204"/>
              </a:rPr>
              <a:t>1. PRIMARY MATERIALS- Researcher gets the information directly from the participants and not through a third party. It entails the responses and results he gathers through interviews, discussions, observations, or questionnaires. See Bethel </a:t>
            </a:r>
            <a:r>
              <a:rPr lang="en-US" sz="2400" dirty="0" err="1" smtClean="0">
                <a:solidFill>
                  <a:srgbClr val="000000"/>
                </a:solidFill>
                <a:latin typeface="Calibri" panose="020F0502020204030204"/>
                <a:cs typeface="Calibri" panose="020F0502020204030204"/>
                <a:sym typeface="Calibri" panose="020F0502020204030204"/>
              </a:rPr>
              <a:t>Ihugba</a:t>
            </a:r>
            <a:r>
              <a:rPr lang="en-US" sz="2400" dirty="0" smtClean="0">
                <a:solidFill>
                  <a:srgbClr val="000000"/>
                </a:solidFill>
                <a:latin typeface="Calibri" panose="020F0502020204030204"/>
                <a:cs typeface="Calibri" panose="020F0502020204030204"/>
                <a:sym typeface="Calibri" panose="020F0502020204030204"/>
              </a:rPr>
              <a:t> at 81.</a:t>
            </a:r>
            <a:br>
              <a:rPr lang="en-US" sz="2400" dirty="0" smtClean="0">
                <a:solidFill>
                  <a:srgbClr val="000000"/>
                </a:solidFill>
                <a:latin typeface="Calibri" panose="020F0502020204030204"/>
                <a:cs typeface="Calibri" panose="020F0502020204030204"/>
                <a:sym typeface="Calibri" panose="020F0502020204030204"/>
              </a:rPr>
            </a:br>
            <a:br>
              <a:rPr lang="en-US" sz="2400" dirty="0" smtClean="0">
                <a:solidFill>
                  <a:srgbClr val="000000"/>
                </a:solidFill>
                <a:latin typeface="Calibri" panose="020F0502020204030204"/>
                <a:cs typeface="Calibri" panose="020F0502020204030204"/>
                <a:sym typeface="Calibri" panose="020F0502020204030204"/>
              </a:rPr>
            </a:br>
            <a:r>
              <a:rPr lang="en-US" sz="2400" dirty="0" smtClean="0">
                <a:solidFill>
                  <a:srgbClr val="000000"/>
                </a:solidFill>
                <a:latin typeface="Calibri" panose="020F0502020204030204"/>
                <a:cs typeface="Calibri" panose="020F0502020204030204"/>
                <a:sym typeface="Calibri" panose="020F0502020204030204"/>
              </a:rPr>
              <a:t>2. SECONDARY MATERIALS- Researcher utilizes the data that other people have collected for his own research. Implicit in this is that the researcher does not get the data direct. The secondary materials could be seen in textbooks, journals, government reports. See ‘Secondary Research’ https://libguides.tees.ac.uk/researchmethods/secondary</a:t>
            </a:r>
            <a:br>
              <a:rPr lang="en-US" sz="2400" dirty="0" smtClean="0">
                <a:solidFill>
                  <a:srgbClr val="000000"/>
                </a:solidFill>
                <a:latin typeface="Calibri" panose="020F0502020204030204"/>
                <a:ea typeface="Calibri" panose="020F0502020204030204"/>
                <a:cs typeface="Calibri" panose="020F0502020204030204"/>
                <a:sym typeface="Calibri" panose="020F0502020204030204"/>
              </a:rPr>
            </a:br>
            <a:br>
              <a:rPr lang="en-US" sz="2400" dirty="0" smtClean="0">
                <a:solidFill>
                  <a:srgbClr val="000000"/>
                </a:solidFill>
                <a:latin typeface="Calibri" panose="020F0502020204030204"/>
                <a:ea typeface="Calibri" panose="020F0502020204030204"/>
                <a:cs typeface="Calibri" panose="020F0502020204030204"/>
                <a:sym typeface="Calibri" panose="020F0502020204030204"/>
              </a:rPr>
            </a:br>
            <a:br>
              <a:rPr lang="en-US" sz="2400" dirty="0" smtClean="0"/>
            </a:br>
            <a:br>
              <a:rPr lang="en-US" sz="2400" dirty="0" smtClean="0"/>
            </a:b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solidFill>
                  <a:srgbClr val="C00000"/>
                </a:solidFill>
              </a:rPr>
              <a:t>DATA COLLECTION METHODS</a:t>
            </a:r>
            <a:br>
              <a:rPr lang="en-US" dirty="0" smtClean="0"/>
            </a:br>
            <a:br>
              <a:rPr lang="en-US" dirty="0" smtClean="0"/>
            </a:br>
            <a:r>
              <a:rPr lang="en-US" sz="2800" dirty="0" smtClean="0">
                <a:solidFill>
                  <a:srgbClr val="002060"/>
                </a:solidFill>
              </a:rPr>
              <a:t>1. QUANTITATIVE METHOD</a:t>
            </a:r>
            <a:br>
              <a:rPr lang="en-US" sz="2800" dirty="0" smtClean="0">
                <a:solidFill>
                  <a:srgbClr val="002060"/>
                </a:solidFill>
              </a:rPr>
            </a:br>
            <a:br>
              <a:rPr lang="en-US" sz="2800" dirty="0" smtClean="0">
                <a:solidFill>
                  <a:srgbClr val="002060"/>
                </a:solidFill>
              </a:rPr>
            </a:br>
            <a:r>
              <a:rPr lang="en-US" sz="2800" dirty="0" smtClean="0">
                <a:solidFill>
                  <a:srgbClr val="002060"/>
                </a:solidFill>
              </a:rPr>
              <a:t>2. QUALITATIVE METHOD</a:t>
            </a:r>
            <a:endParaRPr lang="en-US" sz="2800" dirty="0">
              <a:solidFill>
                <a:srgbClr val="00206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609600"/>
          </a:xfrm>
        </p:spPr>
        <p:txBody>
          <a:bodyPr/>
          <a:lstStyle/>
          <a:p>
            <a:r>
              <a:rPr lang="en-US" sz="2400" dirty="0" smtClean="0">
                <a:solidFill>
                  <a:srgbClr val="FF0000"/>
                </a:solidFill>
              </a:rPr>
              <a:t>                </a:t>
            </a:r>
            <a:r>
              <a:rPr lang="en-US" sz="2400" dirty="0" smtClean="0">
                <a:solidFill>
                  <a:srgbClr val="C00000"/>
                </a:solidFill>
              </a:rPr>
              <a:t>Data Collection Methods cont’d</a:t>
            </a:r>
            <a:br>
              <a:rPr lang="en-US" sz="2400" dirty="0" smtClean="0"/>
            </a:br>
            <a:br>
              <a:rPr lang="en-US" sz="2400" dirty="0" smtClean="0"/>
            </a:br>
            <a:r>
              <a:rPr lang="en-US" sz="2400" dirty="0" smtClean="0">
                <a:solidFill>
                  <a:srgbClr val="002060"/>
                </a:solidFill>
                <a:latin typeface="PT Sans Narrow" panose="020B0506020203020204" charset="0"/>
                <a:ea typeface="Calibri" panose="020F0502020204030204"/>
                <a:cs typeface="Calibri" panose="020F0502020204030204"/>
                <a:sym typeface="Calibri" panose="020F0502020204030204"/>
              </a:rPr>
              <a:t>1. QUANTITATIVE METHOD- The researcher evaluates the research problem using data and statistics to quantify the opinion or </a:t>
            </a:r>
            <a:r>
              <a:rPr lang="en-US" sz="2400" dirty="0" err="1" smtClean="0">
                <a:solidFill>
                  <a:srgbClr val="002060"/>
                </a:solidFill>
                <a:latin typeface="PT Sans Narrow" panose="020B0506020203020204" charset="0"/>
                <a:ea typeface="Calibri" panose="020F0502020204030204"/>
                <a:cs typeface="Calibri" panose="020F0502020204030204"/>
                <a:sym typeface="Calibri" panose="020F0502020204030204"/>
              </a:rPr>
              <a:t>behaviour</a:t>
            </a:r>
            <a:r>
              <a:rPr lang="en-US" sz="2400" dirty="0" smtClean="0">
                <a:solidFill>
                  <a:srgbClr val="002060"/>
                </a:solidFill>
                <a:latin typeface="PT Sans Narrow" panose="020B0506020203020204" charset="0"/>
                <a:ea typeface="Calibri" panose="020F0502020204030204"/>
                <a:cs typeface="Calibri" panose="020F0502020204030204"/>
                <a:sym typeface="Calibri" panose="020F0502020204030204"/>
              </a:rPr>
              <a:t> of people. Thereafter, he would arrive at a conclusion/result. Bethel </a:t>
            </a:r>
            <a:r>
              <a:rPr lang="en-US" sz="2400" dirty="0" err="1" smtClean="0">
                <a:solidFill>
                  <a:srgbClr val="002060"/>
                </a:solidFill>
                <a:latin typeface="PT Sans Narrow" panose="020B0506020203020204" charset="0"/>
                <a:ea typeface="Calibri" panose="020F0502020204030204"/>
                <a:cs typeface="Calibri" panose="020F0502020204030204"/>
                <a:sym typeface="Calibri" panose="020F0502020204030204"/>
              </a:rPr>
              <a:t>Ihugba</a:t>
            </a:r>
            <a:r>
              <a:rPr lang="en-US" sz="2400" dirty="0" smtClean="0">
                <a:solidFill>
                  <a:srgbClr val="002060"/>
                </a:solidFill>
                <a:latin typeface="PT Sans Narrow" panose="020B0506020203020204" charset="0"/>
                <a:ea typeface="Calibri" panose="020F0502020204030204"/>
                <a:cs typeface="Calibri" panose="020F0502020204030204"/>
                <a:sym typeface="Calibri" panose="020F0502020204030204"/>
              </a:rPr>
              <a:t> at 54. E.g. where a researcher wants to know the perception of Nigerians about the levy in the Cyber Security Act 2023, he can use this method to get the opinion of a large number of people via survey, questionnaire, opinion poll etc on whether the law is good or bad. He will thereafter know the number of people that support or oppose it.</a:t>
            </a:r>
            <a:br>
              <a:rPr lang="en-US" sz="2400" dirty="0" smtClean="0">
                <a:latin typeface="PT Sans Narrow" panose="020B0506020203020204" charset="0"/>
                <a:ea typeface="Calibri" panose="020F0502020204030204"/>
                <a:cs typeface="Calibri" panose="020F0502020204030204"/>
                <a:sym typeface="Calibri" panose="020F0502020204030204"/>
              </a:rPr>
            </a:br>
            <a:br>
              <a:rPr lang="en-US" sz="2400" dirty="0" smtClean="0">
                <a:latin typeface="PT Sans Narrow" panose="020B0506020203020204" charset="0"/>
                <a:ea typeface="Calibri" panose="020F0502020204030204"/>
                <a:cs typeface="Calibri" panose="020F0502020204030204"/>
                <a:sym typeface="Calibri" panose="020F0502020204030204"/>
              </a:rPr>
            </a:br>
            <a:br>
              <a:rPr lang="en-US" sz="2400" dirty="0" smtClean="0">
                <a:solidFill>
                  <a:srgbClr val="000000"/>
                </a:solidFill>
                <a:latin typeface="Calibri" panose="020F0502020204030204"/>
                <a:ea typeface="Calibri" panose="020F0502020204030204"/>
                <a:cs typeface="Calibri" panose="020F0502020204030204"/>
                <a:sym typeface="Calibri" panose="020F0502020204030204"/>
              </a:rPr>
            </a:br>
            <a:br>
              <a:rPr lang="en-US" sz="2400" dirty="0" smtClean="0">
                <a:solidFill>
                  <a:srgbClr val="000000"/>
                </a:solidFill>
                <a:latin typeface="Calibri" panose="020F0502020204030204"/>
                <a:ea typeface="Calibri" panose="020F0502020204030204"/>
                <a:cs typeface="Calibri" panose="020F0502020204030204"/>
                <a:sym typeface="Calibri" panose="020F0502020204030204"/>
              </a:rPr>
            </a:br>
            <a:br>
              <a:rPr lang="en-US" sz="2400" dirty="0" smtClean="0"/>
            </a:br>
            <a:br>
              <a:rPr lang="en-US" sz="2400" dirty="0" smtClean="0"/>
            </a:b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609600"/>
          </a:xfrm>
        </p:spPr>
        <p:txBody>
          <a:bodyPr/>
          <a:lstStyle/>
          <a:p>
            <a:r>
              <a:rPr lang="en-US" dirty="0" smtClean="0"/>
              <a:t>             </a:t>
            </a:r>
            <a:r>
              <a:rPr lang="en-US" dirty="0" smtClean="0">
                <a:solidFill>
                  <a:srgbClr val="C00000"/>
                </a:solidFill>
              </a:rPr>
              <a:t>Data Collection Methods cont’d</a:t>
            </a:r>
            <a:br>
              <a:rPr lang="en-US" dirty="0" smtClean="0"/>
            </a:br>
            <a:r>
              <a:rPr lang="en-US" sz="2000" dirty="0" err="1" smtClean="0">
                <a:solidFill>
                  <a:srgbClr val="002060"/>
                </a:solidFill>
              </a:rPr>
              <a:t>Wizzy</a:t>
            </a:r>
            <a:r>
              <a:rPr lang="en-US" sz="2000" dirty="0" smtClean="0">
                <a:solidFill>
                  <a:srgbClr val="002060"/>
                </a:solidFill>
              </a:rPr>
              <a:t> wants to conduct a research on the impact of infrastructure on the quality of judgment in Nigerian courts. He can administer a survey to a large number of judges and ask them:</a:t>
            </a:r>
            <a:br>
              <a:rPr lang="en-US" sz="2000" dirty="0" smtClean="0">
                <a:solidFill>
                  <a:srgbClr val="002060"/>
                </a:solidFill>
              </a:rPr>
            </a:br>
            <a:r>
              <a:rPr lang="en-US" sz="2000" dirty="0" smtClean="0">
                <a:solidFill>
                  <a:srgbClr val="002060"/>
                </a:solidFill>
              </a:rPr>
              <a:t>1. Do you think that the state of infrastructure in Nigerian courts are adequate?</a:t>
            </a:r>
            <a:br>
              <a:rPr lang="en-US" sz="2000" dirty="0" smtClean="0">
                <a:solidFill>
                  <a:srgbClr val="002060"/>
                </a:solidFill>
              </a:rPr>
            </a:br>
            <a:r>
              <a:rPr lang="en-US" sz="2000" dirty="0" smtClean="0">
                <a:solidFill>
                  <a:srgbClr val="002060"/>
                </a:solidFill>
              </a:rPr>
              <a:t>a. I agree</a:t>
            </a:r>
            <a:br>
              <a:rPr lang="en-US" sz="2000" dirty="0" smtClean="0">
                <a:solidFill>
                  <a:srgbClr val="002060"/>
                </a:solidFill>
              </a:rPr>
            </a:br>
            <a:r>
              <a:rPr lang="en-US" sz="2000" dirty="0" smtClean="0">
                <a:solidFill>
                  <a:srgbClr val="002060"/>
                </a:solidFill>
              </a:rPr>
              <a:t>b. I disagree</a:t>
            </a:r>
            <a:br>
              <a:rPr lang="en-US" sz="2000" dirty="0" smtClean="0">
                <a:solidFill>
                  <a:srgbClr val="002060"/>
                </a:solidFill>
              </a:rPr>
            </a:br>
            <a:r>
              <a:rPr lang="en-US" sz="2000" dirty="0" smtClean="0">
                <a:solidFill>
                  <a:srgbClr val="002060"/>
                </a:solidFill>
              </a:rPr>
              <a:t>c. I strongly agree</a:t>
            </a:r>
            <a:br>
              <a:rPr lang="en-US" sz="2000" dirty="0" smtClean="0">
                <a:solidFill>
                  <a:srgbClr val="002060"/>
                </a:solidFill>
              </a:rPr>
            </a:br>
            <a:r>
              <a:rPr lang="en-US" sz="2000" dirty="0" smtClean="0">
                <a:solidFill>
                  <a:srgbClr val="002060"/>
                </a:solidFill>
              </a:rPr>
              <a:t>d. I strongly disagree</a:t>
            </a:r>
            <a:br>
              <a:rPr lang="en-US" sz="2000" dirty="0" smtClean="0">
                <a:solidFill>
                  <a:srgbClr val="002060"/>
                </a:solidFill>
              </a:rPr>
            </a:br>
            <a:r>
              <a:rPr lang="en-US" sz="2000" dirty="0" smtClean="0">
                <a:solidFill>
                  <a:srgbClr val="002060"/>
                </a:solidFill>
              </a:rPr>
              <a:t>2.  Do you think that the state of infrastructure affects the quality of judgment in courts?</a:t>
            </a:r>
            <a:br>
              <a:rPr lang="en-US" sz="2000" dirty="0" smtClean="0">
                <a:solidFill>
                  <a:srgbClr val="002060"/>
                </a:solidFill>
              </a:rPr>
            </a:br>
            <a:r>
              <a:rPr lang="en-US" sz="2000" dirty="0" smtClean="0">
                <a:solidFill>
                  <a:srgbClr val="002060"/>
                </a:solidFill>
              </a:rPr>
              <a:t>a. I agree </a:t>
            </a:r>
            <a:br>
              <a:rPr lang="en-US" sz="2000" dirty="0" smtClean="0">
                <a:solidFill>
                  <a:srgbClr val="002060"/>
                </a:solidFill>
              </a:rPr>
            </a:br>
            <a:r>
              <a:rPr lang="en-US" sz="2000" dirty="0" smtClean="0">
                <a:solidFill>
                  <a:srgbClr val="002060"/>
                </a:solidFill>
              </a:rPr>
              <a:t>b. I disagree</a:t>
            </a:r>
            <a:br>
              <a:rPr lang="en-US" sz="2000" dirty="0" smtClean="0">
                <a:solidFill>
                  <a:srgbClr val="002060"/>
                </a:solidFill>
              </a:rPr>
            </a:br>
            <a:r>
              <a:rPr lang="en-US" sz="2000" dirty="0" smtClean="0">
                <a:solidFill>
                  <a:srgbClr val="002060"/>
                </a:solidFill>
              </a:rPr>
              <a:t>c. I strongly agree</a:t>
            </a:r>
            <a:br>
              <a:rPr lang="en-US" sz="2000" dirty="0" smtClean="0">
                <a:solidFill>
                  <a:srgbClr val="002060"/>
                </a:solidFill>
              </a:rPr>
            </a:br>
            <a:r>
              <a:rPr lang="en-US" sz="2000" dirty="0" smtClean="0">
                <a:solidFill>
                  <a:srgbClr val="002060"/>
                </a:solidFill>
              </a:rPr>
              <a:t>d. I strongly disagree</a:t>
            </a:r>
            <a:br>
              <a:rPr lang="en-US" sz="2000" dirty="0" smtClean="0"/>
            </a:br>
            <a:br>
              <a:rPr lang="en-US" sz="2000" dirty="0" smtClean="0"/>
            </a:br>
            <a:r>
              <a:rPr lang="en-US" sz="2000" dirty="0" smtClean="0"/>
              <a:t> </a:t>
            </a:r>
            <a:br>
              <a:rPr lang="en-US" sz="2000" dirty="0" smtClean="0"/>
            </a:b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7" name="Title 6"/>
          <p:cNvSpPr>
            <a:spLocks noGrp="1"/>
          </p:cNvSpPr>
          <p:nvPr>
            <p:ph type="title"/>
          </p:nvPr>
        </p:nvSpPr>
        <p:spPr>
          <a:xfrm>
            <a:off x="311700" y="133351"/>
            <a:ext cx="8520600" cy="533400"/>
          </a:xfrm>
        </p:spPr>
        <p:txBody>
          <a:bodyPr/>
          <a:lstStyle/>
          <a:p>
            <a:r>
              <a:rPr lang="en-US" sz="2000" dirty="0" smtClean="0">
                <a:solidFill>
                  <a:srgbClr val="FF0000"/>
                </a:solidFill>
              </a:rPr>
              <a:t>                    </a:t>
            </a:r>
            <a:r>
              <a:rPr lang="en-US" sz="2000" dirty="0" smtClean="0">
                <a:solidFill>
                  <a:srgbClr val="C00000"/>
                </a:solidFill>
              </a:rPr>
              <a:t>Data Collection Methods (cont’d) </a:t>
            </a:r>
            <a:br>
              <a:rPr lang="en-US" sz="2000" dirty="0" smtClean="0">
                <a:solidFill>
                  <a:srgbClr val="FF0000"/>
                </a:solidFill>
              </a:rPr>
            </a:br>
            <a:r>
              <a:rPr lang="en-US" sz="2000" dirty="0" smtClean="0">
                <a:solidFill>
                  <a:srgbClr val="C00000"/>
                </a:solidFill>
              </a:rPr>
              <a:t>MAJOR WAYS OF USING QUANTITATIVE METHOD</a:t>
            </a:r>
            <a:br>
              <a:rPr lang="en-US" sz="2000" dirty="0" smtClean="0"/>
            </a:br>
            <a:r>
              <a:rPr lang="en-US" sz="2000" dirty="0" smtClean="0">
                <a:solidFill>
                  <a:srgbClr val="002060"/>
                </a:solidFill>
              </a:rPr>
              <a:t>1. SURVEY- Here, the researcher administers structured questionnaires to a large sample (sufficient enough to represent the population that he is studying) to gather the data for statistical analysis. See </a:t>
            </a:r>
            <a:r>
              <a:rPr lang="en-US" sz="2000" dirty="0" err="1" smtClean="0">
                <a:solidFill>
                  <a:srgbClr val="002060"/>
                </a:solidFill>
              </a:rPr>
              <a:t>Jyotsna</a:t>
            </a:r>
            <a:r>
              <a:rPr lang="en-US" sz="2000" dirty="0" smtClean="0">
                <a:solidFill>
                  <a:srgbClr val="002060"/>
                </a:solidFill>
              </a:rPr>
              <a:t>.</a:t>
            </a:r>
            <a:br>
              <a:rPr lang="en-US" sz="2000" dirty="0" smtClean="0">
                <a:solidFill>
                  <a:srgbClr val="002060"/>
                </a:solidFill>
              </a:rPr>
            </a:br>
            <a:br>
              <a:rPr lang="en-US" sz="2000" dirty="0" smtClean="0">
                <a:solidFill>
                  <a:srgbClr val="002060"/>
                </a:solidFill>
              </a:rPr>
            </a:br>
            <a:r>
              <a:rPr lang="en-US" sz="2000" dirty="0" smtClean="0">
                <a:solidFill>
                  <a:srgbClr val="002060"/>
                </a:solidFill>
              </a:rPr>
              <a:t>2. INTERVIEWS- The researcher has a face-to-face interview with the participants with the sole aim of collecting data that will assist him to answer the research questions. The questions are usually structured i.e. require a “Yes” or “No” answer.</a:t>
            </a:r>
            <a:br>
              <a:rPr lang="en-US" sz="2000" dirty="0" smtClean="0">
                <a:solidFill>
                  <a:srgbClr val="002060"/>
                </a:solidFill>
              </a:rPr>
            </a:br>
            <a:br>
              <a:rPr lang="en-US" sz="2000" dirty="0" smtClean="0">
                <a:solidFill>
                  <a:srgbClr val="002060"/>
                </a:solidFill>
              </a:rPr>
            </a:br>
            <a:r>
              <a:rPr lang="en-US" sz="2000" dirty="0" smtClean="0">
                <a:solidFill>
                  <a:srgbClr val="002060"/>
                </a:solidFill>
              </a:rPr>
              <a:t>3. OPINION POLLS- Here, the researcher wants to know the opinion of a population on a research problem through asking a number of questions.</a:t>
            </a:r>
            <a:br>
              <a:rPr lang="en-US" sz="2000" dirty="0" smtClean="0"/>
            </a:br>
            <a:br>
              <a:rPr lang="en-US" sz="2000" dirty="0" smtClean="0"/>
            </a:b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85750"/>
            <a:ext cx="8520600" cy="4571999"/>
          </a:xfrm>
        </p:spPr>
        <p:txBody>
          <a:bodyPr/>
          <a:lstStyle/>
          <a:p>
            <a:r>
              <a:rPr lang="en-US" sz="1800" dirty="0" smtClean="0">
                <a:solidFill>
                  <a:srgbClr val="C00000"/>
                </a:solidFill>
              </a:rPr>
              <a:t>FEATURES OF QUANTITATIVE METHOD</a:t>
            </a:r>
            <a:br>
              <a:rPr lang="en-US" sz="1800" dirty="0" smtClean="0">
                <a:solidFill>
                  <a:srgbClr val="002060"/>
                </a:solidFill>
              </a:rPr>
            </a:br>
            <a:r>
              <a:rPr lang="en-US" sz="1800" dirty="0" smtClean="0">
                <a:solidFill>
                  <a:srgbClr val="002060"/>
                </a:solidFill>
              </a:rPr>
              <a:t>1. Data is collected in a structured way.</a:t>
            </a:r>
            <a:br>
              <a:rPr lang="en-US" sz="1800" dirty="0" smtClean="0">
                <a:solidFill>
                  <a:srgbClr val="002060"/>
                </a:solidFill>
              </a:rPr>
            </a:br>
            <a:r>
              <a:rPr lang="en-US" sz="1800" dirty="0" smtClean="0">
                <a:solidFill>
                  <a:srgbClr val="002060"/>
                </a:solidFill>
              </a:rPr>
              <a:t>2. Cardinal aim is to identify the quantity or number of a subject matter so as to explain it. See Bethel at 55</a:t>
            </a:r>
            <a:br>
              <a:rPr lang="en-US" sz="1800" dirty="0" smtClean="0">
                <a:solidFill>
                  <a:srgbClr val="002060"/>
                </a:solidFill>
              </a:rPr>
            </a:br>
            <a:r>
              <a:rPr lang="en-US" sz="1800" dirty="0" smtClean="0">
                <a:solidFill>
                  <a:srgbClr val="002060"/>
                </a:solidFill>
              </a:rPr>
              <a:t>3. Result can be used to make generalization of the situation of the whole population.</a:t>
            </a:r>
            <a:br>
              <a:rPr lang="en-US" sz="1800" dirty="0" smtClean="0">
                <a:solidFill>
                  <a:srgbClr val="002060"/>
                </a:solidFill>
              </a:rPr>
            </a:br>
            <a:r>
              <a:rPr lang="en-US" sz="1800" dirty="0" smtClean="0">
                <a:solidFill>
                  <a:srgbClr val="002060"/>
                </a:solidFill>
              </a:rPr>
              <a:t>4. Research result is derived from a larger sample size that represents a population.</a:t>
            </a:r>
            <a:br>
              <a:rPr lang="en-US" sz="1800" dirty="0" smtClean="0">
                <a:solidFill>
                  <a:srgbClr val="002060"/>
                </a:solidFill>
              </a:rPr>
            </a:br>
            <a:r>
              <a:rPr lang="en-US" sz="1800" dirty="0" smtClean="0">
                <a:solidFill>
                  <a:srgbClr val="002060"/>
                </a:solidFill>
              </a:rPr>
              <a:t>5. Numbers and statistics are used and they are usually arranged in tables, charts or figures or in any other forma that is not textual.</a:t>
            </a:r>
            <a:br>
              <a:rPr lang="en-US" sz="1800" dirty="0" smtClean="0">
                <a:solidFill>
                  <a:srgbClr val="002060"/>
                </a:solidFill>
              </a:rPr>
            </a:br>
            <a:r>
              <a:rPr lang="en-US" sz="1800" dirty="0" smtClean="0">
                <a:solidFill>
                  <a:srgbClr val="002060"/>
                </a:solidFill>
              </a:rPr>
              <a:t>6.Tendency of reliability and accuracy of high because it can be used several times and the researcher can get the same result provided he follows the same guidance.</a:t>
            </a:r>
            <a:br>
              <a:rPr lang="en-US" sz="1800" dirty="0" smtClean="0">
                <a:solidFill>
                  <a:srgbClr val="002060"/>
                </a:solidFill>
              </a:rPr>
            </a:br>
            <a:r>
              <a:rPr lang="en-US" sz="1800" dirty="0" smtClean="0">
                <a:solidFill>
                  <a:srgbClr val="002060"/>
                </a:solidFill>
              </a:rPr>
              <a:t>7. The research instruments are usually questionnaires, computer software, surveys which are used to collect numerical data. See Chris </a:t>
            </a:r>
            <a:r>
              <a:rPr lang="en-US" sz="1800" dirty="0" err="1" smtClean="0">
                <a:solidFill>
                  <a:srgbClr val="002060"/>
                </a:solidFill>
              </a:rPr>
              <a:t>Wigwe</a:t>
            </a:r>
            <a:r>
              <a:rPr lang="en-US" sz="1800" dirty="0" smtClean="0">
                <a:solidFill>
                  <a:srgbClr val="002060"/>
                </a:solidFill>
              </a:rPr>
              <a:t> at 51</a:t>
            </a:r>
            <a:br>
              <a:rPr lang="en-US" sz="1800" dirty="0" smtClean="0">
                <a:solidFill>
                  <a:srgbClr val="002060"/>
                </a:solidFill>
              </a:rPr>
            </a:br>
            <a:r>
              <a:rPr lang="en-US" sz="1800" dirty="0" smtClean="0">
                <a:solidFill>
                  <a:srgbClr val="002060"/>
                </a:solidFill>
              </a:rPr>
              <a:t>8. Objective in nature because the researcher is not involved in providing answers to the question and he is detached from the data or subjects. See Bethel at 56.</a:t>
            </a:r>
            <a:br>
              <a:rPr lang="en-US" sz="1800" dirty="0" smtClean="0"/>
            </a:br>
            <a:br>
              <a:rPr lang="en-US" sz="1800" dirty="0" smtClean="0"/>
            </a:br>
            <a:br>
              <a:rPr lang="en-US" sz="1800" dirty="0" smtClean="0"/>
            </a:br>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85751"/>
            <a:ext cx="8520600" cy="457199"/>
          </a:xfrm>
        </p:spPr>
        <p:txBody>
          <a:bodyPr/>
          <a:lstStyle/>
          <a:p>
            <a:r>
              <a:rPr lang="en-US" sz="2000" dirty="0" smtClean="0">
                <a:solidFill>
                  <a:srgbClr val="FF0000"/>
                </a:solidFill>
              </a:rPr>
              <a:t>               </a:t>
            </a:r>
            <a:r>
              <a:rPr lang="en-US" sz="2000" dirty="0" smtClean="0">
                <a:solidFill>
                  <a:srgbClr val="C00000"/>
                </a:solidFill>
              </a:rPr>
              <a:t>ADVANTAGES OF QUANTITATIVE METHOD</a:t>
            </a:r>
            <a:br>
              <a:rPr lang="en-US" sz="2000" dirty="0" smtClean="0">
                <a:solidFill>
                  <a:srgbClr val="002060"/>
                </a:solidFill>
              </a:rPr>
            </a:br>
            <a:r>
              <a:rPr lang="en-US" sz="2000" dirty="0" smtClean="0">
                <a:solidFill>
                  <a:srgbClr val="002060"/>
                </a:solidFill>
              </a:rPr>
              <a:t>1. Anonymity.</a:t>
            </a:r>
            <a:br>
              <a:rPr lang="en-US" sz="2000" dirty="0" smtClean="0">
                <a:solidFill>
                  <a:srgbClr val="002060"/>
                </a:solidFill>
              </a:rPr>
            </a:br>
            <a:br>
              <a:rPr lang="en-US" sz="2000" dirty="0" smtClean="0">
                <a:solidFill>
                  <a:srgbClr val="002060"/>
                </a:solidFill>
              </a:rPr>
            </a:br>
            <a:r>
              <a:rPr lang="en-US" sz="2000" dirty="0" smtClean="0">
                <a:solidFill>
                  <a:srgbClr val="002060"/>
                </a:solidFill>
              </a:rPr>
              <a:t>2. Results are clearly communicated.</a:t>
            </a:r>
            <a:br>
              <a:rPr lang="en-US" sz="2000" dirty="0" smtClean="0">
                <a:solidFill>
                  <a:srgbClr val="002060"/>
                </a:solidFill>
              </a:rPr>
            </a:br>
            <a:br>
              <a:rPr lang="en-US" sz="2000" dirty="0" smtClean="0">
                <a:solidFill>
                  <a:srgbClr val="002060"/>
                </a:solidFill>
              </a:rPr>
            </a:br>
            <a:r>
              <a:rPr lang="en-US" sz="2000" dirty="0" smtClean="0">
                <a:solidFill>
                  <a:srgbClr val="002060"/>
                </a:solidFill>
              </a:rPr>
              <a:t>3. Element of objectivity in the outcome/result because the researcher is detached from the participants or the problem he is investigating.</a:t>
            </a:r>
            <a:br>
              <a:rPr lang="en-US" sz="2000" dirty="0" smtClean="0">
                <a:solidFill>
                  <a:srgbClr val="002060"/>
                </a:solidFill>
              </a:rPr>
            </a:br>
            <a:br>
              <a:rPr lang="en-US" sz="2000" dirty="0" smtClean="0">
                <a:solidFill>
                  <a:srgbClr val="002060"/>
                </a:solidFill>
              </a:rPr>
            </a:br>
            <a:r>
              <a:rPr lang="en-US" sz="2000" dirty="0" smtClean="0">
                <a:solidFill>
                  <a:srgbClr val="002060"/>
                </a:solidFill>
              </a:rPr>
              <a:t>4. Result can be used to make a </a:t>
            </a:r>
            <a:r>
              <a:rPr lang="en-US" sz="2000" dirty="0" err="1" smtClean="0">
                <a:solidFill>
                  <a:srgbClr val="002060"/>
                </a:solidFill>
              </a:rPr>
              <a:t>generalisation</a:t>
            </a:r>
            <a:r>
              <a:rPr lang="en-US" sz="2000" dirty="0" smtClean="0">
                <a:solidFill>
                  <a:srgbClr val="002060"/>
                </a:solidFill>
              </a:rPr>
              <a:t> of the population.</a:t>
            </a:r>
            <a:br>
              <a:rPr lang="en-US" sz="2000" dirty="0" smtClean="0">
                <a:solidFill>
                  <a:srgbClr val="002060"/>
                </a:solidFill>
              </a:rPr>
            </a:br>
            <a:br>
              <a:rPr lang="en-US" sz="2000" dirty="0" smtClean="0">
                <a:solidFill>
                  <a:srgbClr val="002060"/>
                </a:solidFill>
              </a:rPr>
            </a:br>
            <a:r>
              <a:rPr lang="en-US" sz="2000" dirty="0" smtClean="0">
                <a:solidFill>
                  <a:srgbClr val="002060"/>
                </a:solidFill>
              </a:rPr>
              <a:t>5. Researcher can repeat the research and the finding severally and still get the same result provided that he follows the previously established guidelines and objectives. See Chris </a:t>
            </a:r>
            <a:r>
              <a:rPr lang="en-US" sz="2000" dirty="0" err="1" smtClean="0">
                <a:solidFill>
                  <a:srgbClr val="002060"/>
                </a:solidFill>
              </a:rPr>
              <a:t>Wigwe</a:t>
            </a:r>
            <a:r>
              <a:rPr lang="en-US" sz="2000" dirty="0" smtClean="0">
                <a:solidFill>
                  <a:srgbClr val="002060"/>
                </a:solidFill>
              </a:rPr>
              <a:t> at 50-51</a:t>
            </a:r>
            <a:br>
              <a:rPr lang="en-US" sz="2000" dirty="0" smtClean="0">
                <a:solidFill>
                  <a:srgbClr val="002060"/>
                </a:solidFill>
              </a:rPr>
            </a:br>
            <a:br>
              <a:rPr lang="en-US" sz="2000" dirty="0" smtClean="0">
                <a:solidFill>
                  <a:srgbClr val="002060"/>
                </a:solidFill>
              </a:rPr>
            </a:br>
            <a:br>
              <a:rPr lang="en-US" sz="2000" dirty="0" smtClean="0"/>
            </a:br>
            <a:br>
              <a:rPr lang="en-US" sz="2000" dirty="0" smtClean="0"/>
            </a:b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smtClean="0">
                <a:solidFill>
                  <a:srgbClr val="C00000"/>
                </a:solidFill>
              </a:rPr>
              <a:t>                   Presentation Objectives</a:t>
            </a:r>
            <a:endParaRPr>
              <a:solidFill>
                <a:srgbClr val="FF0000"/>
              </a:solidFill>
            </a:endParaRPr>
          </a:p>
        </p:txBody>
      </p:sp>
      <p:sp>
        <p:nvSpPr>
          <p:cNvPr id="73" name="Google Shape;73;p1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SzPts val="2300"/>
              <a:buNone/>
            </a:pPr>
            <a:endParaRPr sz="2300"/>
          </a:p>
          <a:p>
            <a:pPr marL="457200" lvl="0" indent="-374650" algn="l" rtl="0">
              <a:spcBef>
                <a:spcPts val="0"/>
              </a:spcBef>
              <a:spcAft>
                <a:spcPts val="0"/>
              </a:spcAft>
              <a:buSzPts val="2300"/>
              <a:buAutoNum type="arabicPeriod"/>
            </a:pPr>
            <a:r>
              <a:rPr lang="en-GB" sz="2300" dirty="0" smtClean="0">
                <a:solidFill>
                  <a:schemeClr val="bg2">
                    <a:lumMod val="50000"/>
                  </a:schemeClr>
                </a:solidFill>
              </a:rPr>
              <a:t>To familiarize participants with </a:t>
            </a:r>
            <a:r>
              <a:rPr lang="en-GB" sz="2300" dirty="0">
                <a:solidFill>
                  <a:schemeClr val="bg2">
                    <a:lumMod val="50000"/>
                  </a:schemeClr>
                </a:solidFill>
              </a:rPr>
              <a:t>the </a:t>
            </a:r>
            <a:r>
              <a:rPr lang="en-GB" sz="2300" dirty="0" smtClean="0">
                <a:solidFill>
                  <a:schemeClr val="bg2">
                    <a:lumMod val="50000"/>
                  </a:schemeClr>
                </a:solidFill>
              </a:rPr>
              <a:t>general principles of collection of data in legal research.</a:t>
            </a:r>
            <a:endParaRPr lang="en-GB" sz="2300" dirty="0" smtClean="0">
              <a:solidFill>
                <a:schemeClr val="bg2">
                  <a:lumMod val="50000"/>
                </a:schemeClr>
              </a:solidFill>
            </a:endParaRPr>
          </a:p>
          <a:p>
            <a:pPr marL="457200" lvl="0" indent="-374650" algn="l" rtl="0">
              <a:spcBef>
                <a:spcPts val="0"/>
              </a:spcBef>
              <a:spcAft>
                <a:spcPts val="0"/>
              </a:spcAft>
              <a:buSzPts val="2300"/>
              <a:buAutoNum type="arabicPeriod"/>
            </a:pPr>
            <a:r>
              <a:rPr sz="2300" smtClean="0">
                <a:solidFill>
                  <a:schemeClr val="bg2">
                    <a:lumMod val="50000"/>
                  </a:schemeClr>
                </a:solidFill>
              </a:rPr>
              <a:t> </a:t>
            </a:r>
            <a:r>
              <a:rPr lang="en-GB" sz="2300" dirty="0" smtClean="0">
                <a:solidFill>
                  <a:schemeClr val="bg2">
                    <a:lumMod val="50000"/>
                  </a:schemeClr>
                </a:solidFill>
              </a:rPr>
              <a:t>To explain the methods of data analysis in legal research.</a:t>
            </a:r>
            <a:endParaRPr sz="2300">
              <a:solidFill>
                <a:schemeClr val="bg2">
                  <a:lumMod val="50000"/>
                </a:schemeClr>
              </a:solidFill>
            </a:endParaRPr>
          </a:p>
          <a:p>
            <a:pPr marL="457200" lvl="0" indent="-374650" algn="l" rtl="0">
              <a:spcBef>
                <a:spcPts val="0"/>
              </a:spcBef>
              <a:spcAft>
                <a:spcPts val="0"/>
              </a:spcAft>
              <a:buSzPts val="2300"/>
              <a:buAutoNum type="arabicPeriod"/>
            </a:pPr>
            <a:r>
              <a:rPr lang="en-GB" sz="2300" dirty="0" smtClean="0">
                <a:solidFill>
                  <a:schemeClr val="bg2">
                    <a:lumMod val="50000"/>
                  </a:schemeClr>
                </a:solidFill>
              </a:rPr>
              <a:t>To explain evaluation of data in legal research.</a:t>
            </a:r>
            <a:endParaRPr sz="2300">
              <a:solidFill>
                <a:schemeClr val="bg2">
                  <a:lumMod val="50000"/>
                </a:schemeClr>
              </a:solidFill>
            </a:endParaRPr>
          </a:p>
          <a:p>
            <a:pPr marL="914400" lvl="0" indent="0" algn="l" rtl="0">
              <a:spcBef>
                <a:spcPts val="1600"/>
              </a:spcBef>
              <a:spcAft>
                <a:spcPts val="1600"/>
              </a:spcAft>
              <a:buNone/>
            </a:p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4"/>
          <p:cNvSpPr txBox="1">
            <a:spLocks noGrp="1"/>
          </p:cNvSpPr>
          <p:nvPr>
            <p:ph type="title"/>
          </p:nvPr>
        </p:nvSpPr>
        <p:spPr>
          <a:xfrm>
            <a:off x="280300" y="140150"/>
            <a:ext cx="8552100" cy="60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400" dirty="0" smtClean="0">
                <a:solidFill>
                  <a:srgbClr val="FF0000"/>
                </a:solidFill>
              </a:rPr>
              <a:t>              </a:t>
            </a:r>
            <a:r>
              <a:rPr lang="en-US" sz="2400" dirty="0" smtClean="0">
                <a:solidFill>
                  <a:srgbClr val="C00000"/>
                </a:solidFill>
              </a:rPr>
              <a:t>DISADVANTAGES OF QUANTITATIVE METHOD</a:t>
            </a:r>
            <a:endParaRPr sz="2400">
              <a:solidFill>
                <a:srgbClr val="C00000"/>
              </a:solidFill>
            </a:endParaRPr>
          </a:p>
        </p:txBody>
      </p:sp>
      <p:sp>
        <p:nvSpPr>
          <p:cNvPr id="225" name="Google Shape;225;p34"/>
          <p:cNvSpPr txBox="1"/>
          <p:nvPr/>
        </p:nvSpPr>
        <p:spPr>
          <a:xfrm>
            <a:off x="381000" y="623319"/>
            <a:ext cx="7924800" cy="3354734"/>
          </a:xfrm>
          <a:prstGeom prst="rect">
            <a:avLst/>
          </a:prstGeom>
          <a:noFill/>
          <a:ln>
            <a:noFill/>
          </a:ln>
        </p:spPr>
        <p:txBody>
          <a:bodyPr spcFirstLastPara="1" wrap="square" lIns="91425" tIns="91425" rIns="91425" bIns="91425" anchor="t" anchorCtr="0">
            <a:spAutoFit/>
          </a:bodyPr>
          <a:lstStyle/>
          <a:p>
            <a:pPr marL="514350" lvl="0" indent="-514350" algn="l" rtl="0">
              <a:spcAft>
                <a:spcPts val="0"/>
              </a:spcAft>
            </a:pPr>
            <a:endParaRPr lang="en-GB" sz="2400" b="1" u="sng" dirty="0" smtClean="0">
              <a:latin typeface="PT Sans Narrow" panose="020B0506020203020204" charset="0"/>
              <a:ea typeface="Calibri" panose="020F0502020204030204"/>
              <a:cs typeface="Calibri" panose="020F0502020204030204"/>
              <a:sym typeface="Calibri" panose="020F0502020204030204"/>
            </a:endParaRPr>
          </a:p>
          <a:p>
            <a:pPr marL="514350" lvl="0" indent="-514350" algn="l" rtl="0">
              <a:spcAft>
                <a:spcPts val="0"/>
              </a:spcAft>
            </a:pPr>
            <a:r>
              <a:rPr lang="en-GB" sz="2400" b="1" dirty="0" smtClean="0">
                <a:latin typeface="PT Sans Narrow" panose="020B0506020203020204" charset="0"/>
                <a:ea typeface="Calibri" panose="020F0502020204030204"/>
                <a:cs typeface="Calibri" panose="020F0502020204030204"/>
                <a:sym typeface="Calibri" panose="020F0502020204030204"/>
              </a:rPr>
              <a:t>1.     Risk of limited creativity or no creativity because the researcher relies mainly on the use of structured, predetermined variables and design. Ibid at 51</a:t>
            </a:r>
            <a:endParaRPr lang="en-GB" sz="2400" b="1" dirty="0" smtClean="0">
              <a:latin typeface="PT Sans Narrow" panose="020B0506020203020204" charset="0"/>
              <a:ea typeface="Calibri" panose="020F0502020204030204"/>
              <a:cs typeface="Calibri" panose="020F0502020204030204"/>
              <a:sym typeface="Calibri" panose="020F0502020204030204"/>
            </a:endParaRPr>
          </a:p>
          <a:p>
            <a:pPr marL="514350" lvl="0" indent="-514350" algn="l" rtl="0">
              <a:spcAft>
                <a:spcPts val="0"/>
              </a:spcAft>
            </a:pPr>
            <a:r>
              <a:rPr lang="en-GB" sz="2400" b="1" dirty="0" smtClean="0">
                <a:latin typeface="PT Sans Narrow" panose="020B0506020203020204" charset="0"/>
                <a:ea typeface="Calibri" panose="020F0502020204030204"/>
                <a:cs typeface="Calibri" panose="020F0502020204030204"/>
                <a:sym typeface="Calibri" panose="020F0502020204030204"/>
              </a:rPr>
              <a:t>2.     Requires high level of skills to use it effectively.</a:t>
            </a:r>
            <a:endParaRPr lang="en-GB" sz="2400" b="1" dirty="0" smtClean="0">
              <a:latin typeface="PT Sans Narrow" panose="020B0506020203020204" charset="0"/>
              <a:ea typeface="Calibri" panose="020F0502020204030204"/>
              <a:cs typeface="Calibri" panose="020F0502020204030204"/>
              <a:sym typeface="Calibri" panose="020F0502020204030204"/>
            </a:endParaRPr>
          </a:p>
          <a:p>
            <a:pPr marL="514350" lvl="0" indent="-514350" algn="l" rtl="0">
              <a:spcAft>
                <a:spcPts val="0"/>
              </a:spcAft>
            </a:pPr>
            <a:endParaRPr lang="en-GB" sz="2400" b="1" dirty="0" smtClean="0">
              <a:latin typeface="PT Sans Narrow" panose="020B0506020203020204" charset="0"/>
              <a:ea typeface="Calibri" panose="020F0502020204030204"/>
              <a:cs typeface="Calibri" panose="020F0502020204030204"/>
              <a:sym typeface="Calibri" panose="020F0502020204030204"/>
            </a:endParaRPr>
          </a:p>
          <a:p>
            <a:pPr marL="514350" lvl="0" indent="-514350" algn="l" rtl="0">
              <a:spcAft>
                <a:spcPts val="0"/>
              </a:spcAft>
            </a:pPr>
            <a:r>
              <a:rPr lang="en-GB" sz="2400" b="1" dirty="0" smtClean="0">
                <a:latin typeface="PT Sans Narrow" panose="020B0506020203020204" charset="0"/>
                <a:ea typeface="Calibri" panose="020F0502020204030204"/>
                <a:cs typeface="Calibri" panose="020F0502020204030204"/>
                <a:sym typeface="Calibri" panose="020F0502020204030204"/>
              </a:rPr>
              <a:t>3.     It is numerical, which may make understanding difficult for some people.</a:t>
            </a:r>
            <a:r>
              <a:rPr lang="en-GB" sz="2400" dirty="0" smtClean="0">
                <a:latin typeface="PT Sans Narrow" panose="020B0506020203020204" charset="0"/>
                <a:ea typeface="Calibri" panose="020F0502020204030204"/>
                <a:cs typeface="Calibri" panose="020F0502020204030204"/>
                <a:sym typeface="Calibri" panose="020F0502020204030204"/>
              </a:rPr>
              <a:t>        </a:t>
            </a:r>
            <a:endParaRPr lang="en-GB" sz="2400" dirty="0" smtClean="0">
              <a:latin typeface="PT Sans Narrow" panose="020B0506020203020204" charset="0"/>
              <a:ea typeface="Calibri" panose="020F0502020204030204"/>
              <a:cs typeface="Calibri" panose="020F0502020204030204"/>
              <a:sym typeface="Calibri" panose="020F0502020204030204"/>
            </a:endParaRPr>
          </a:p>
          <a:p>
            <a:pPr marL="0" lvl="0" indent="0" algn="l" rtl="0">
              <a:spcBef>
                <a:spcPts val="0"/>
              </a:spcBef>
              <a:spcAft>
                <a:spcPts val="0"/>
              </a:spcAft>
              <a:buNone/>
            </a:pPr>
            <a:endParaRPr>
              <a:latin typeface="Open Sans"/>
              <a:ea typeface="Open Sans"/>
              <a:cs typeface="Open Sans"/>
              <a:sym typeface="Open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685800"/>
          </a:xfrm>
        </p:spPr>
        <p:txBody>
          <a:bodyPr/>
          <a:lstStyle/>
          <a:p>
            <a:r>
              <a:rPr lang="en-US" sz="2000" dirty="0" smtClean="0">
                <a:solidFill>
                  <a:srgbClr val="FF0000"/>
                </a:solidFill>
              </a:rPr>
              <a:t>                         </a:t>
            </a:r>
            <a:r>
              <a:rPr lang="en-US" sz="2000" dirty="0" smtClean="0">
                <a:solidFill>
                  <a:srgbClr val="C00000"/>
                </a:solidFill>
              </a:rPr>
              <a:t>QUALITATIVE METHOD</a:t>
            </a:r>
            <a:br>
              <a:rPr lang="en-US" sz="2000" dirty="0" smtClean="0"/>
            </a:br>
            <a:br>
              <a:rPr lang="en-US" sz="2000" dirty="0" smtClean="0"/>
            </a:br>
            <a:r>
              <a:rPr lang="en-US" sz="2000" dirty="0" smtClean="0">
                <a:solidFill>
                  <a:srgbClr val="002060"/>
                </a:solidFill>
              </a:rPr>
              <a:t>MEANING: A kind of empirical research method where the researcher investigates the reason behind certain human conduct, attitudes or opinion about a subject matter. The researcher wants to be acquainted with people’s experience as opposed to using  numbers like the quantitative method. </a:t>
            </a:r>
            <a:br>
              <a:rPr lang="en-US" sz="2000" dirty="0" smtClean="0">
                <a:solidFill>
                  <a:srgbClr val="002060"/>
                </a:solidFill>
              </a:rPr>
            </a:br>
            <a:br>
              <a:rPr lang="en-US" sz="2000" dirty="0" smtClean="0">
                <a:solidFill>
                  <a:srgbClr val="002060"/>
                </a:solidFill>
              </a:rPr>
            </a:br>
            <a:r>
              <a:rPr lang="en-US" sz="2000" dirty="0" smtClean="0">
                <a:solidFill>
                  <a:srgbClr val="002060"/>
                </a:solidFill>
              </a:rPr>
              <a:t>The researcher conducts an in-depth investigation of a social problem through the utilization of human experience in his investigation.</a:t>
            </a:r>
            <a:br>
              <a:rPr lang="en-US" sz="2000" dirty="0" smtClean="0"/>
            </a:br>
            <a:br>
              <a:rPr lang="en-US" sz="2000" dirty="0" smtClean="0"/>
            </a:br>
            <a:br>
              <a:rPr lang="en-US" sz="2000" dirty="0" smtClean="0"/>
            </a:br>
            <a:br>
              <a:rPr lang="en-US" sz="2000" dirty="0" smtClean="0"/>
            </a:b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09551"/>
            <a:ext cx="8520600" cy="609599"/>
          </a:xfrm>
        </p:spPr>
        <p:txBody>
          <a:bodyPr/>
          <a:lstStyle/>
          <a:p>
            <a:r>
              <a:rPr lang="en-US" dirty="0" smtClean="0"/>
              <a:t>           </a:t>
            </a:r>
            <a:r>
              <a:rPr lang="en-US" dirty="0" smtClean="0">
                <a:solidFill>
                  <a:srgbClr val="C00000"/>
                </a:solidFill>
              </a:rPr>
              <a:t>EXAMPLES OF QUALITATIVE METHOD</a:t>
            </a:r>
            <a:br>
              <a:rPr lang="en-US" dirty="0" smtClean="0"/>
            </a:br>
            <a:r>
              <a:rPr lang="en-US" sz="2400" dirty="0" smtClean="0">
                <a:solidFill>
                  <a:srgbClr val="002060"/>
                </a:solidFill>
              </a:rPr>
              <a:t>1. If researcher wants to know whether the experience of detainees at a correctional service/center has reformed them.</a:t>
            </a:r>
            <a:br>
              <a:rPr lang="en-US" sz="2400" dirty="0" smtClean="0">
                <a:solidFill>
                  <a:srgbClr val="002060"/>
                </a:solidFill>
              </a:rPr>
            </a:br>
            <a:br>
              <a:rPr lang="en-US" sz="2400" dirty="0" smtClean="0">
                <a:solidFill>
                  <a:srgbClr val="002060"/>
                </a:solidFill>
              </a:rPr>
            </a:br>
            <a:r>
              <a:rPr lang="en-US" sz="2400" dirty="0" smtClean="0">
                <a:solidFill>
                  <a:srgbClr val="002060"/>
                </a:solidFill>
              </a:rPr>
              <a:t>2. If a researcher wants to know why plea bargain is not effective in deterring financial crimes. See Bethel </a:t>
            </a:r>
            <a:r>
              <a:rPr lang="en-US" sz="2400" dirty="0" err="1" smtClean="0">
                <a:solidFill>
                  <a:srgbClr val="002060"/>
                </a:solidFill>
              </a:rPr>
              <a:t>Ihugba</a:t>
            </a:r>
            <a:r>
              <a:rPr lang="en-US" sz="2400" dirty="0" smtClean="0">
                <a:solidFill>
                  <a:srgbClr val="002060"/>
                </a:solidFill>
              </a:rPr>
              <a:t> at 56-57</a:t>
            </a:r>
            <a:br>
              <a:rPr lang="en-US" sz="2400" dirty="0" smtClean="0">
                <a:solidFill>
                  <a:srgbClr val="002060"/>
                </a:solidFill>
              </a:rPr>
            </a:br>
            <a:br>
              <a:rPr lang="en-US" sz="2400" dirty="0" smtClean="0">
                <a:solidFill>
                  <a:srgbClr val="002060"/>
                </a:solidFill>
              </a:rPr>
            </a:br>
            <a:endParaRPr lang="en-US" sz="2400" dirty="0">
              <a:solidFill>
                <a:srgbClr val="00206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609600"/>
          </a:xfrm>
        </p:spPr>
        <p:txBody>
          <a:bodyPr/>
          <a:lstStyle/>
          <a:p>
            <a:r>
              <a:rPr lang="en-US" sz="2000" dirty="0" smtClean="0">
                <a:solidFill>
                  <a:srgbClr val="FF0000"/>
                </a:solidFill>
              </a:rPr>
              <a:t>  </a:t>
            </a:r>
            <a:r>
              <a:rPr lang="en-US" sz="2000" dirty="0" smtClean="0">
                <a:solidFill>
                  <a:srgbClr val="C00000"/>
                </a:solidFill>
              </a:rPr>
              <a:t>MAJOR WAYS  OF USING QUALITATIVE METHOD</a:t>
            </a:r>
            <a:br>
              <a:rPr lang="en-US" sz="2000" dirty="0" smtClean="0">
                <a:solidFill>
                  <a:srgbClr val="FF0000"/>
                </a:solidFill>
              </a:rPr>
            </a:br>
            <a:r>
              <a:rPr lang="en-US" sz="2000" dirty="0" smtClean="0">
                <a:solidFill>
                  <a:srgbClr val="002060"/>
                </a:solidFill>
              </a:rPr>
              <a:t>1. INTERVIEW</a:t>
            </a:r>
            <a:br>
              <a:rPr lang="en-US" sz="2000" dirty="0" smtClean="0">
                <a:solidFill>
                  <a:srgbClr val="002060"/>
                </a:solidFill>
              </a:rPr>
            </a:br>
            <a:r>
              <a:rPr lang="en-US" sz="2000" dirty="0" smtClean="0">
                <a:solidFill>
                  <a:srgbClr val="002060"/>
                </a:solidFill>
              </a:rPr>
              <a:t>Note the following:</a:t>
            </a:r>
            <a:br>
              <a:rPr lang="en-US" sz="2000" dirty="0" smtClean="0">
                <a:solidFill>
                  <a:srgbClr val="002060"/>
                </a:solidFill>
              </a:rPr>
            </a:br>
            <a:r>
              <a:rPr lang="en-US" sz="2000" dirty="0" smtClean="0">
                <a:solidFill>
                  <a:srgbClr val="002060"/>
                </a:solidFill>
              </a:rPr>
              <a:t>a. The researcher needs the consent of the interviewees;</a:t>
            </a:r>
            <a:br>
              <a:rPr lang="en-US" sz="2000" dirty="0" smtClean="0">
                <a:solidFill>
                  <a:srgbClr val="002060"/>
                </a:solidFill>
              </a:rPr>
            </a:br>
            <a:r>
              <a:rPr lang="en-US" sz="2000" dirty="0" smtClean="0">
                <a:solidFill>
                  <a:srgbClr val="002060"/>
                </a:solidFill>
              </a:rPr>
              <a:t>b. The researcher should have audio or visual recording devices and he should transcribe the information he collects immediately so that invisible information such as the interviewees body language or expressions are not lost over a period of time. Chris </a:t>
            </a:r>
            <a:r>
              <a:rPr lang="en-US" sz="2000" dirty="0" err="1" smtClean="0">
                <a:solidFill>
                  <a:srgbClr val="002060"/>
                </a:solidFill>
              </a:rPr>
              <a:t>Wigwe</a:t>
            </a:r>
            <a:r>
              <a:rPr lang="en-US" sz="2000" dirty="0" smtClean="0">
                <a:solidFill>
                  <a:srgbClr val="002060"/>
                </a:solidFill>
              </a:rPr>
              <a:t> at 44</a:t>
            </a:r>
            <a:br>
              <a:rPr lang="en-US" sz="2000" dirty="0" smtClean="0">
                <a:solidFill>
                  <a:srgbClr val="002060"/>
                </a:solidFill>
              </a:rPr>
            </a:br>
            <a:r>
              <a:rPr lang="en-US" sz="2000" dirty="0" smtClean="0">
                <a:solidFill>
                  <a:srgbClr val="002060"/>
                </a:solidFill>
              </a:rPr>
              <a:t>c. The interview is usually semi-structured. See Bethel </a:t>
            </a:r>
            <a:r>
              <a:rPr lang="en-US" sz="2000" dirty="0" err="1" smtClean="0">
                <a:solidFill>
                  <a:srgbClr val="002060"/>
                </a:solidFill>
              </a:rPr>
              <a:t>Ihugba</a:t>
            </a:r>
            <a:r>
              <a:rPr lang="en-US" sz="2000" dirty="0" smtClean="0">
                <a:solidFill>
                  <a:srgbClr val="002060"/>
                </a:solidFill>
              </a:rPr>
              <a:t> at 62.</a:t>
            </a:r>
            <a:endParaRPr lang="en-US" sz="2000" dirty="0">
              <a:solidFill>
                <a:srgbClr val="00206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
            <a:ext cx="8520600" cy="590550"/>
          </a:xfrm>
        </p:spPr>
        <p:txBody>
          <a:bodyPr/>
          <a:lstStyle/>
          <a:p>
            <a:r>
              <a:rPr lang="en-US" sz="2000" dirty="0" smtClean="0"/>
              <a:t>                       </a:t>
            </a:r>
            <a:r>
              <a:rPr lang="en-US" sz="2000" dirty="0" smtClean="0">
                <a:solidFill>
                  <a:srgbClr val="C00000"/>
                </a:solidFill>
              </a:rPr>
              <a:t>Major Ways of  Using Qualitative Method Cont’d </a:t>
            </a:r>
            <a:br>
              <a:rPr lang="en-US" sz="2000" dirty="0" smtClean="0"/>
            </a:br>
            <a:r>
              <a:rPr lang="en-US" sz="2000" dirty="0" smtClean="0">
                <a:solidFill>
                  <a:srgbClr val="002060"/>
                </a:solidFill>
              </a:rPr>
              <a:t>d. Questions could be open questions or probing questions.</a:t>
            </a:r>
            <a:br>
              <a:rPr lang="en-US" sz="2000" dirty="0" smtClean="0">
                <a:solidFill>
                  <a:srgbClr val="002060"/>
                </a:solidFill>
              </a:rPr>
            </a:br>
            <a:r>
              <a:rPr lang="en-US" sz="2000" dirty="0" err="1" smtClean="0">
                <a:solidFill>
                  <a:srgbClr val="002060"/>
                </a:solidFill>
              </a:rPr>
              <a:t>i</a:t>
            </a:r>
            <a:r>
              <a:rPr lang="en-US" sz="2000" dirty="0" smtClean="0">
                <a:solidFill>
                  <a:srgbClr val="002060"/>
                </a:solidFill>
              </a:rPr>
              <a:t>. Open questions- questions give the interviewee freedom to explain the state of affairs as he wishes.</a:t>
            </a:r>
            <a:br>
              <a:rPr lang="en-US" sz="2000" dirty="0" smtClean="0">
                <a:solidFill>
                  <a:srgbClr val="002060"/>
                </a:solidFill>
              </a:rPr>
            </a:br>
            <a:r>
              <a:rPr lang="en-US" sz="2000" dirty="0" smtClean="0">
                <a:solidFill>
                  <a:srgbClr val="002060"/>
                </a:solidFill>
              </a:rPr>
              <a:t>Ii. Probing questions- Questions that are geared towards a particular focus. See Bethel </a:t>
            </a:r>
            <a:r>
              <a:rPr lang="en-US" sz="2000" dirty="0" err="1" smtClean="0">
                <a:solidFill>
                  <a:srgbClr val="002060"/>
                </a:solidFill>
              </a:rPr>
              <a:t>Ihugba</a:t>
            </a:r>
            <a:r>
              <a:rPr lang="en-US" sz="2000" dirty="0" smtClean="0">
                <a:solidFill>
                  <a:srgbClr val="002060"/>
                </a:solidFill>
              </a:rPr>
              <a:t> at 64</a:t>
            </a:r>
            <a:br>
              <a:rPr lang="en-US" sz="2000" dirty="0" smtClean="0">
                <a:solidFill>
                  <a:srgbClr val="002060"/>
                </a:solidFill>
              </a:rPr>
            </a:br>
            <a:br>
              <a:rPr lang="en-US" sz="2000" dirty="0" smtClean="0">
                <a:solidFill>
                  <a:srgbClr val="002060"/>
                </a:solidFill>
              </a:rPr>
            </a:br>
            <a:r>
              <a:rPr lang="en-US" sz="2000" dirty="0" smtClean="0">
                <a:solidFill>
                  <a:srgbClr val="002060"/>
                </a:solidFill>
              </a:rPr>
              <a:t>2. FOCUS GROUP- It entails gathering of a small group of people that shares the same views, attitudes, beliefs, characteristics about an idea or concept to discuss a specific issue that affects them. The group should consist of between 6-12 participants and a minimum of 3 focus groups. See Chris </a:t>
            </a:r>
            <a:r>
              <a:rPr lang="en-US" sz="2000" dirty="0" err="1" smtClean="0">
                <a:solidFill>
                  <a:srgbClr val="002060"/>
                </a:solidFill>
              </a:rPr>
              <a:t>Wigwe</a:t>
            </a:r>
            <a:r>
              <a:rPr lang="en-US" sz="2000" dirty="0" smtClean="0">
                <a:solidFill>
                  <a:srgbClr val="002060"/>
                </a:solidFill>
              </a:rPr>
              <a:t> at 44</a:t>
            </a:r>
            <a:br>
              <a:rPr lang="en-US" sz="2000" dirty="0" smtClean="0"/>
            </a:br>
            <a:br>
              <a:rPr lang="en-US" sz="2000" dirty="0" smtClean="0"/>
            </a:b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533400"/>
          </a:xfrm>
        </p:spPr>
        <p:txBody>
          <a:bodyPr/>
          <a:lstStyle/>
          <a:p>
            <a:r>
              <a:rPr lang="en-US" sz="2000" dirty="0" smtClean="0">
                <a:solidFill>
                  <a:srgbClr val="C00000"/>
                </a:solidFill>
              </a:rPr>
              <a:t>Major Ways of Using Qualitative Method Cont’d</a:t>
            </a:r>
            <a:br>
              <a:rPr lang="en-US" sz="2000" dirty="0" smtClean="0"/>
            </a:br>
            <a:r>
              <a:rPr lang="en-US" sz="2000" dirty="0" smtClean="0">
                <a:solidFill>
                  <a:srgbClr val="002060"/>
                </a:solidFill>
              </a:rPr>
              <a:t>3. OBSERVATION- The researcher observes and records behaviors, discussions and phenomena in a natural and controlled environment. See </a:t>
            </a:r>
            <a:r>
              <a:rPr lang="en-US" sz="2000" dirty="0" err="1" smtClean="0">
                <a:solidFill>
                  <a:srgbClr val="002060"/>
                </a:solidFill>
              </a:rPr>
              <a:t>Jyotsna</a:t>
            </a:r>
            <a:br>
              <a:rPr lang="en-US" sz="2000" dirty="0" smtClean="0">
                <a:solidFill>
                  <a:srgbClr val="002060"/>
                </a:solidFill>
              </a:rPr>
            </a:br>
            <a:r>
              <a:rPr lang="en-US" sz="2000" dirty="0" smtClean="0">
                <a:solidFill>
                  <a:srgbClr val="002060"/>
                </a:solidFill>
              </a:rPr>
              <a:t>Forms of Observation</a:t>
            </a:r>
            <a:br>
              <a:rPr lang="en-US" sz="2000" dirty="0" smtClean="0">
                <a:solidFill>
                  <a:srgbClr val="002060"/>
                </a:solidFill>
              </a:rPr>
            </a:br>
            <a:r>
              <a:rPr lang="en-US" sz="2000" dirty="0" smtClean="0">
                <a:solidFill>
                  <a:srgbClr val="002060"/>
                </a:solidFill>
              </a:rPr>
              <a:t>a. Participant Observation- Researcher is a fundamental part of the participants/group he is observing.</a:t>
            </a:r>
            <a:br>
              <a:rPr lang="en-US" sz="2000" dirty="0" smtClean="0">
                <a:solidFill>
                  <a:srgbClr val="002060"/>
                </a:solidFill>
              </a:rPr>
            </a:br>
            <a:r>
              <a:rPr lang="en-US" sz="2000" dirty="0" smtClean="0">
                <a:solidFill>
                  <a:srgbClr val="002060"/>
                </a:solidFill>
              </a:rPr>
              <a:t>b. Covert Observation- Participants are not aware that they are being observed.</a:t>
            </a:r>
            <a:br>
              <a:rPr lang="en-US" sz="2000" dirty="0" smtClean="0">
                <a:solidFill>
                  <a:srgbClr val="002060"/>
                </a:solidFill>
              </a:rPr>
            </a:br>
            <a:r>
              <a:rPr lang="en-US" sz="2000" dirty="0" smtClean="0">
                <a:solidFill>
                  <a:srgbClr val="002060"/>
                </a:solidFill>
              </a:rPr>
              <a:t>c. Overt Observation- Participants are aware that they are being observed. See Chris </a:t>
            </a:r>
            <a:r>
              <a:rPr lang="en-US" sz="2000" dirty="0" err="1" smtClean="0">
                <a:solidFill>
                  <a:srgbClr val="002060"/>
                </a:solidFill>
              </a:rPr>
              <a:t>Wigwe</a:t>
            </a:r>
            <a:r>
              <a:rPr lang="en-US" sz="2000" dirty="0" smtClean="0">
                <a:solidFill>
                  <a:srgbClr val="002060"/>
                </a:solidFill>
              </a:rPr>
              <a:t> at 45</a:t>
            </a:r>
            <a:endParaRPr lang="en-US" sz="2000" dirty="0">
              <a:solidFill>
                <a:srgbClr val="00206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457199"/>
          </a:xfrm>
        </p:spPr>
        <p:txBody>
          <a:bodyPr/>
          <a:lstStyle/>
          <a:p>
            <a:r>
              <a:rPr lang="en-US" sz="2400" dirty="0" smtClean="0">
                <a:solidFill>
                  <a:srgbClr val="FF0000"/>
                </a:solidFill>
              </a:rPr>
              <a:t>           </a:t>
            </a:r>
            <a:r>
              <a:rPr lang="en-US" sz="2400" dirty="0" smtClean="0">
                <a:solidFill>
                  <a:srgbClr val="C00000"/>
                </a:solidFill>
              </a:rPr>
              <a:t>Major Ways of Using Qualitative Method Cont’d</a:t>
            </a:r>
            <a:br>
              <a:rPr lang="en-US" sz="2400" dirty="0" smtClean="0"/>
            </a:br>
            <a:r>
              <a:rPr lang="en-US" sz="2400" dirty="0" smtClean="0">
                <a:solidFill>
                  <a:srgbClr val="002060"/>
                </a:solidFill>
              </a:rPr>
              <a:t>4. CASE STUDIES- Here, the researcher conducts a deep investigation of a specific person, group or body to get exhaustive insight into the </a:t>
            </a:r>
            <a:r>
              <a:rPr lang="en-US" sz="2400" dirty="0" err="1" smtClean="0">
                <a:solidFill>
                  <a:srgbClr val="002060"/>
                </a:solidFill>
              </a:rPr>
              <a:t>behaviour</a:t>
            </a:r>
            <a:r>
              <a:rPr lang="en-US" sz="2400" dirty="0" smtClean="0">
                <a:solidFill>
                  <a:srgbClr val="002060"/>
                </a:solidFill>
              </a:rPr>
              <a:t> of characteristics or </a:t>
            </a:r>
            <a:r>
              <a:rPr lang="en-US" sz="2400" dirty="0" err="1" smtClean="0">
                <a:solidFill>
                  <a:srgbClr val="002060"/>
                </a:solidFill>
              </a:rPr>
              <a:t>behaviour</a:t>
            </a:r>
            <a:r>
              <a:rPr lang="en-US" sz="2400" dirty="0" smtClean="0">
                <a:solidFill>
                  <a:srgbClr val="002060"/>
                </a:solidFill>
              </a:rPr>
              <a:t> of the person, group or body. See </a:t>
            </a:r>
            <a:r>
              <a:rPr lang="en-US" sz="2400" dirty="0" err="1" smtClean="0">
                <a:solidFill>
                  <a:srgbClr val="002060"/>
                </a:solidFill>
              </a:rPr>
              <a:t>Jyotsna</a:t>
            </a:r>
            <a:r>
              <a:rPr lang="en-US" sz="2400" dirty="0" smtClean="0">
                <a:solidFill>
                  <a:srgbClr val="002060"/>
                </a:solidFill>
              </a:rPr>
              <a:t>.</a:t>
            </a:r>
            <a:br>
              <a:rPr lang="en-US" sz="2400" dirty="0" smtClean="0">
                <a:solidFill>
                  <a:srgbClr val="002060"/>
                </a:solidFill>
              </a:rPr>
            </a:br>
            <a:br>
              <a:rPr lang="en-US" sz="2400" dirty="0" smtClean="0">
                <a:solidFill>
                  <a:srgbClr val="002060"/>
                </a:solidFill>
              </a:rPr>
            </a:br>
            <a:r>
              <a:rPr lang="en-US" sz="2400" dirty="0" smtClean="0">
                <a:solidFill>
                  <a:srgbClr val="002060"/>
                </a:solidFill>
              </a:rPr>
              <a:t>5. ETHNOGRAPHY- The researcher immerses himself in a specific social group or culture to understand their </a:t>
            </a:r>
            <a:r>
              <a:rPr lang="en-US" sz="2400" dirty="0" err="1" smtClean="0">
                <a:solidFill>
                  <a:srgbClr val="002060"/>
                </a:solidFill>
              </a:rPr>
              <a:t>behaviour</a:t>
            </a:r>
            <a:r>
              <a:rPr lang="en-US" sz="2400" dirty="0" smtClean="0">
                <a:solidFill>
                  <a:srgbClr val="002060"/>
                </a:solidFill>
              </a:rPr>
              <a:t>, practices, and beliefs through participant observation and interviews. Ibid.</a:t>
            </a:r>
            <a:endParaRPr lang="en-US" sz="2400" dirty="0">
              <a:solidFill>
                <a:srgbClr val="00206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09551"/>
            <a:ext cx="8520600" cy="533400"/>
          </a:xfrm>
        </p:spPr>
        <p:txBody>
          <a:bodyPr/>
          <a:lstStyle/>
          <a:p>
            <a:r>
              <a:rPr lang="en-US" sz="2000" dirty="0" smtClean="0">
                <a:solidFill>
                  <a:srgbClr val="C00000"/>
                </a:solidFill>
              </a:rPr>
              <a:t>ADVANTAGES AND DISADVANTAGES OF QUALITATIVE METHOD</a:t>
            </a:r>
            <a:br>
              <a:rPr lang="en-US" sz="2000" dirty="0" smtClean="0"/>
            </a:br>
            <a:r>
              <a:rPr lang="en-US" sz="2000" dirty="0" smtClean="0">
                <a:solidFill>
                  <a:srgbClr val="002060"/>
                </a:solidFill>
              </a:rPr>
              <a:t>ADVANTAGES</a:t>
            </a:r>
            <a:br>
              <a:rPr lang="en-US" sz="2000" dirty="0" smtClean="0">
                <a:solidFill>
                  <a:srgbClr val="002060"/>
                </a:solidFill>
              </a:rPr>
            </a:br>
            <a:r>
              <a:rPr lang="en-US" sz="2000" dirty="0" smtClean="0">
                <a:solidFill>
                  <a:srgbClr val="002060"/>
                </a:solidFill>
              </a:rPr>
              <a:t>1. Researcher would have deep knowledge of events, attitudes, or social phenomena as they happen in every day life.</a:t>
            </a:r>
            <a:br>
              <a:rPr lang="en-US" sz="2000" dirty="0" smtClean="0">
                <a:solidFill>
                  <a:srgbClr val="002060"/>
                </a:solidFill>
              </a:rPr>
            </a:br>
            <a:r>
              <a:rPr lang="en-US" sz="2000" dirty="0" smtClean="0">
                <a:solidFill>
                  <a:srgbClr val="002060"/>
                </a:solidFill>
              </a:rPr>
              <a:t>2. Researcher can easily adapt to the changes in the environment in which he is conducting the research.</a:t>
            </a:r>
            <a:br>
              <a:rPr lang="en-US" sz="2000" dirty="0" smtClean="0">
                <a:solidFill>
                  <a:srgbClr val="002060"/>
                </a:solidFill>
              </a:rPr>
            </a:br>
            <a:br>
              <a:rPr lang="en-US" sz="2000" dirty="0" smtClean="0">
                <a:solidFill>
                  <a:srgbClr val="002060"/>
                </a:solidFill>
              </a:rPr>
            </a:br>
            <a:r>
              <a:rPr lang="en-US" sz="2000" dirty="0" smtClean="0">
                <a:solidFill>
                  <a:srgbClr val="002060"/>
                </a:solidFill>
              </a:rPr>
              <a:t>DISADVANTAGES</a:t>
            </a:r>
            <a:br>
              <a:rPr lang="en-US" sz="2000" dirty="0" smtClean="0">
                <a:solidFill>
                  <a:srgbClr val="002060"/>
                </a:solidFill>
              </a:rPr>
            </a:br>
            <a:r>
              <a:rPr lang="en-US" sz="2000" dirty="0" smtClean="0">
                <a:solidFill>
                  <a:srgbClr val="002060"/>
                </a:solidFill>
              </a:rPr>
              <a:t>1. Risk of bias of the research with the information he gathers.</a:t>
            </a:r>
            <a:br>
              <a:rPr lang="en-US" sz="2000" dirty="0" smtClean="0">
                <a:solidFill>
                  <a:srgbClr val="002060"/>
                </a:solidFill>
              </a:rPr>
            </a:br>
            <a:r>
              <a:rPr lang="en-US" sz="2000" dirty="0" smtClean="0">
                <a:solidFill>
                  <a:srgbClr val="002060"/>
                </a:solidFill>
              </a:rPr>
              <a:t>2. Result cannot be used to make </a:t>
            </a:r>
            <a:r>
              <a:rPr lang="en-US" sz="2000" dirty="0" err="1" smtClean="0">
                <a:solidFill>
                  <a:srgbClr val="002060"/>
                </a:solidFill>
              </a:rPr>
              <a:t>generalisation</a:t>
            </a:r>
            <a:r>
              <a:rPr lang="en-US" sz="2000" dirty="0" smtClean="0">
                <a:solidFill>
                  <a:srgbClr val="002060"/>
                </a:solidFill>
              </a:rPr>
              <a:t> of the entire population because of the sample size.</a:t>
            </a:r>
            <a:endParaRPr lang="en-US" sz="2000" dirty="0">
              <a:solidFill>
                <a:srgbClr val="00206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609600"/>
          </a:xfrm>
        </p:spPr>
        <p:txBody>
          <a:bodyPr/>
          <a:lstStyle/>
          <a:p>
            <a:r>
              <a:rPr lang="en-US" sz="2400" dirty="0" smtClean="0"/>
              <a:t>                         </a:t>
            </a:r>
            <a:r>
              <a:rPr lang="en-US" sz="2400" dirty="0" smtClean="0">
                <a:solidFill>
                  <a:srgbClr val="C00000"/>
                </a:solidFill>
              </a:rPr>
              <a:t>DATA ANALYSIS</a:t>
            </a:r>
            <a:br>
              <a:rPr lang="en-US" sz="2400" dirty="0" smtClean="0"/>
            </a:br>
            <a:r>
              <a:rPr lang="en-US" sz="2400" dirty="0" smtClean="0">
                <a:solidFill>
                  <a:srgbClr val="002060"/>
                </a:solidFill>
              </a:rPr>
              <a:t>What does it entail?</a:t>
            </a:r>
            <a:br>
              <a:rPr lang="en-US" sz="2400" dirty="0" smtClean="0">
                <a:solidFill>
                  <a:srgbClr val="002060"/>
                </a:solidFill>
              </a:rPr>
            </a:br>
            <a:r>
              <a:rPr lang="en-US" sz="2400" dirty="0" smtClean="0">
                <a:solidFill>
                  <a:srgbClr val="002060"/>
                </a:solidFill>
              </a:rPr>
              <a:t>a. summarizing the data the researcher has collected; and</a:t>
            </a:r>
            <a:br>
              <a:rPr lang="en-US" sz="2400" dirty="0" smtClean="0">
                <a:solidFill>
                  <a:srgbClr val="002060"/>
                </a:solidFill>
              </a:rPr>
            </a:br>
            <a:r>
              <a:rPr lang="en-US" sz="2400" dirty="0" smtClean="0">
                <a:solidFill>
                  <a:srgbClr val="002060"/>
                </a:solidFill>
              </a:rPr>
              <a:t>b. interpretation of the data through analytical and logical reasoning to know or decide the patterns, relationships or trends. See ‘Data Analysis and report findings,’ https://library.up.ca.za/c.php?g=485435&amp;p=442551o#:~:text=Data%20analysis%20is%20the%20most.determine%20patterns%20%20relationships%20or%20trends</a:t>
            </a:r>
            <a:endParaRPr lang="en-US" sz="2400" dirty="0">
              <a:solidFill>
                <a:srgbClr val="00206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533400"/>
          </a:xfrm>
        </p:spPr>
        <p:txBody>
          <a:bodyPr/>
          <a:lstStyle/>
          <a:p>
            <a:r>
              <a:rPr lang="en-US" sz="2400" dirty="0" smtClean="0"/>
              <a:t>           </a:t>
            </a:r>
            <a:r>
              <a:rPr lang="en-US" sz="2400" dirty="0" smtClean="0">
                <a:solidFill>
                  <a:srgbClr val="C00000"/>
                </a:solidFill>
              </a:rPr>
              <a:t>METHODS OF DATA ANALYSIS</a:t>
            </a:r>
            <a:br>
              <a:rPr lang="en-US" sz="2400" dirty="0" smtClean="0"/>
            </a:br>
            <a:r>
              <a:rPr lang="en-US" sz="2400" dirty="0" smtClean="0">
                <a:solidFill>
                  <a:srgbClr val="002060"/>
                </a:solidFill>
              </a:rPr>
              <a:t>1. Inferential Analysis- Researcher uses the data from a sample to make a prediction of the whole or a larger population. See ‘Data Analysis’ (video 6) https://www.youtube.com/watch?v=fvsRbgBps81</a:t>
            </a:r>
            <a:br>
              <a:rPr lang="en-US" sz="2400" dirty="0" smtClean="0">
                <a:solidFill>
                  <a:srgbClr val="002060"/>
                </a:solidFill>
              </a:rPr>
            </a:br>
            <a:br>
              <a:rPr lang="en-US" sz="2400" dirty="0" smtClean="0">
                <a:solidFill>
                  <a:srgbClr val="002060"/>
                </a:solidFill>
              </a:rPr>
            </a:br>
            <a:r>
              <a:rPr lang="en-US" sz="2400" dirty="0" smtClean="0">
                <a:solidFill>
                  <a:srgbClr val="002060"/>
                </a:solidFill>
              </a:rPr>
              <a:t>2. Statistical Analysis- Researcher uses statistics to analyze of interpret data.  It involves:</a:t>
            </a:r>
            <a:br>
              <a:rPr lang="en-US" sz="2400" dirty="0" smtClean="0">
                <a:solidFill>
                  <a:srgbClr val="002060"/>
                </a:solidFill>
              </a:rPr>
            </a:br>
            <a:r>
              <a:rPr lang="en-US" sz="2400" dirty="0" smtClean="0">
                <a:solidFill>
                  <a:srgbClr val="002060"/>
                </a:solidFill>
              </a:rPr>
              <a:t>a. Hypothesis testing- He uses statistics to evaluate the validity of his hypothesis/claim about a particular population. Ibid </a:t>
            </a:r>
            <a:endParaRPr lang="en-US" sz="2400"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311700" y="108675"/>
            <a:ext cx="8520600" cy="6342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3200" dirty="0" smtClean="0">
                <a:solidFill>
                  <a:srgbClr val="FF0000"/>
                </a:solidFill>
              </a:rPr>
              <a:t>               </a:t>
            </a:r>
            <a:r>
              <a:rPr lang="en-GB" sz="3200" dirty="0" smtClean="0">
                <a:solidFill>
                  <a:srgbClr val="C00000"/>
                </a:solidFill>
              </a:rPr>
              <a:t>EMPIRICAL RESEARCH IN LAW</a:t>
            </a:r>
            <a:br>
              <a:rPr lang="en-GB" sz="3200" dirty="0" smtClean="0">
                <a:solidFill>
                  <a:srgbClr val="FF0000"/>
                </a:solidFill>
              </a:rPr>
            </a:br>
            <a:br>
              <a:rPr lang="en-GB" sz="2800" dirty="0" smtClean="0">
                <a:solidFill>
                  <a:srgbClr val="002060"/>
                </a:solidFill>
              </a:rPr>
            </a:br>
            <a:r>
              <a:rPr lang="en-GB" sz="2400" dirty="0" smtClean="0">
                <a:solidFill>
                  <a:srgbClr val="002060"/>
                </a:solidFill>
              </a:rPr>
              <a:t>Meaning- A kind of legal research that is based on verifiable evidence obtained from observation and experience. For example, a legal research that wants to establish whether death penalty in Nigeria’s criminal justice system prevents violent crimes. See Chris Wigwe, Legal Research Methods and Practice, (Princeton &amp; Associates, Lagos, 2019) pp,24 &amp; 25</a:t>
            </a:r>
            <a:br>
              <a:rPr lang="en-GB" sz="2400" dirty="0" smtClean="0">
                <a:solidFill>
                  <a:srgbClr val="002060"/>
                </a:solidFill>
              </a:rPr>
            </a:br>
            <a:br>
              <a:rPr lang="en-US" sz="2800" dirty="0" smtClean="0">
                <a:solidFill>
                  <a:srgbClr val="002060"/>
                </a:solidFill>
              </a:rPr>
            </a:br>
            <a:endParaRPr sz="2000">
              <a:solidFill>
                <a:srgbClr val="002060"/>
              </a:solidFill>
            </a:endParaRPr>
          </a:p>
          <a:p>
            <a:pPr marL="0" lvl="0" indent="0" algn="l" rtl="0">
              <a:spcBef>
                <a:spcPts val="0"/>
              </a:spcBef>
              <a:spcAft>
                <a:spcPts val="0"/>
              </a:spcAft>
              <a:buNone/>
            </a:p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09551"/>
            <a:ext cx="8520600" cy="609600"/>
          </a:xfrm>
        </p:spPr>
        <p:txBody>
          <a:bodyPr/>
          <a:lstStyle/>
          <a:p>
            <a:r>
              <a:rPr lang="en-US" sz="2400" dirty="0" smtClean="0"/>
              <a:t>          </a:t>
            </a:r>
            <a:r>
              <a:rPr lang="en-US" sz="2400" dirty="0" smtClean="0">
                <a:solidFill>
                  <a:srgbClr val="C00000"/>
                </a:solidFill>
              </a:rPr>
              <a:t>Methods of Data Analysis cont’d</a:t>
            </a:r>
            <a:br>
              <a:rPr lang="en-US" sz="2400" dirty="0" smtClean="0"/>
            </a:br>
            <a:r>
              <a:rPr lang="en-US" sz="2400" dirty="0" smtClean="0">
                <a:solidFill>
                  <a:srgbClr val="002060"/>
                </a:solidFill>
              </a:rPr>
              <a:t>b. Regression Analysis- The researcher uses a statistical method to investigate the relationship between two or more variables.</a:t>
            </a:r>
            <a:br>
              <a:rPr lang="en-US" sz="2400" dirty="0" smtClean="0">
                <a:solidFill>
                  <a:srgbClr val="002060"/>
                </a:solidFill>
              </a:rPr>
            </a:br>
            <a:r>
              <a:rPr lang="en-US" sz="2400" dirty="0" smtClean="0">
                <a:solidFill>
                  <a:srgbClr val="002060"/>
                </a:solidFill>
              </a:rPr>
              <a:t>c. Cluster Analysis- The researcher uses a statistical technique to group same objects or individuals based on their features/characteristics. Ibid</a:t>
            </a:r>
            <a:endParaRPr lang="en-US" sz="2400" dirty="0">
              <a:solidFill>
                <a:srgbClr val="00206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609600"/>
          </a:xfrm>
        </p:spPr>
        <p:txBody>
          <a:bodyPr/>
          <a:lstStyle/>
          <a:p>
            <a:r>
              <a:rPr lang="en-US" sz="2400" dirty="0" smtClean="0"/>
              <a:t>           </a:t>
            </a:r>
            <a:r>
              <a:rPr lang="en-US" sz="2400" dirty="0" smtClean="0">
                <a:solidFill>
                  <a:srgbClr val="C00000"/>
                </a:solidFill>
              </a:rPr>
              <a:t>Methods of Data Analysis cont’d</a:t>
            </a:r>
            <a:br>
              <a:rPr lang="en-US" sz="2400" dirty="0" smtClean="0"/>
            </a:br>
            <a:r>
              <a:rPr lang="en-US" sz="2400" dirty="0" smtClean="0">
                <a:solidFill>
                  <a:srgbClr val="002060"/>
                </a:solidFill>
              </a:rPr>
              <a:t>3. Predictive Analysis- The researcher analyzes a historical data and uses it to identify future trends. </a:t>
            </a:r>
            <a:r>
              <a:rPr lang="en-US" sz="2400" dirty="0" smtClean="0">
                <a:solidFill>
                  <a:srgbClr val="002060"/>
                </a:solidFill>
              </a:rPr>
              <a:t>Ibid</a:t>
            </a:r>
            <a:br>
              <a:rPr lang="en-US" sz="2400" dirty="0" smtClean="0">
                <a:solidFill>
                  <a:srgbClr val="002060"/>
                </a:solidFill>
              </a:rPr>
            </a:br>
            <a:r>
              <a:rPr lang="en-US" sz="2400" dirty="0" smtClean="0">
                <a:solidFill>
                  <a:srgbClr val="002060"/>
                </a:solidFill>
              </a:rPr>
              <a:t>4. Prescriptive Analysis- The researcher analyzes data and uses it to recommend a course of action that should be taken to reduce future problems or  benefit from future opportunities. See UNSW, ‘Descriptive, Predictive &amp; Prescriptive Analytics: What are the differences?’ https://studyonline.unsw.edu.au/blog/descriptive-predictive-prescriptive-analytics</a:t>
            </a:r>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609600"/>
          </a:xfrm>
        </p:spPr>
        <p:txBody>
          <a:bodyPr/>
          <a:lstStyle/>
          <a:p>
            <a:r>
              <a:rPr lang="en-US" sz="2400" dirty="0" smtClean="0"/>
              <a:t>        </a:t>
            </a:r>
            <a:r>
              <a:rPr lang="en-US" sz="2400" dirty="0" smtClean="0">
                <a:solidFill>
                  <a:srgbClr val="C00000"/>
                </a:solidFill>
              </a:rPr>
              <a:t>Methods of Data Analysis cont’d</a:t>
            </a:r>
            <a:br>
              <a:rPr lang="en-US" sz="2400" dirty="0" smtClean="0"/>
            </a:br>
            <a:r>
              <a:rPr lang="en-US" sz="2400" dirty="0" smtClean="0">
                <a:solidFill>
                  <a:srgbClr val="002060"/>
                </a:solidFill>
              </a:rPr>
              <a:t>5. Explorative Analysis- It is a technique that is used to analyze and visualize data to single out patterns, abnormalities and nexus of events. It is usually used when a researcher is working with huge and complex data. Ibid</a:t>
            </a:r>
            <a:br>
              <a:rPr lang="en-US" sz="2400" dirty="0" smtClean="0">
                <a:solidFill>
                  <a:srgbClr val="002060"/>
                </a:solidFill>
              </a:rPr>
            </a:br>
            <a:r>
              <a:rPr lang="en-US" sz="2400" dirty="0" smtClean="0">
                <a:solidFill>
                  <a:srgbClr val="002060"/>
                </a:solidFill>
              </a:rPr>
              <a:t>6. Descriptive Analysis- This technique is used to sum up the major features of a particular group or data set. Ibid</a:t>
            </a:r>
            <a:endParaRPr lang="en-US" sz="2400" dirty="0">
              <a:solidFill>
                <a:srgbClr val="00206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85751"/>
            <a:ext cx="8520600" cy="685800"/>
          </a:xfrm>
        </p:spPr>
        <p:txBody>
          <a:bodyPr/>
          <a:lstStyle/>
          <a:p>
            <a:r>
              <a:rPr lang="en-US" sz="2400" dirty="0" smtClean="0"/>
              <a:t>             </a:t>
            </a:r>
            <a:r>
              <a:rPr lang="en-US" sz="2400" dirty="0" smtClean="0">
                <a:solidFill>
                  <a:srgbClr val="C00000"/>
                </a:solidFill>
              </a:rPr>
              <a:t>Methods of Data Analysis cont’d</a:t>
            </a:r>
            <a:br>
              <a:rPr lang="en-US" sz="2400" dirty="0" smtClean="0"/>
            </a:br>
            <a:r>
              <a:rPr lang="en-US" sz="2400" dirty="0" smtClean="0">
                <a:solidFill>
                  <a:srgbClr val="002060"/>
                </a:solidFill>
              </a:rPr>
              <a:t>7. Data </a:t>
            </a:r>
            <a:r>
              <a:rPr lang="en-US" sz="2400" dirty="0" err="1" smtClean="0">
                <a:solidFill>
                  <a:srgbClr val="002060"/>
                </a:solidFill>
              </a:rPr>
              <a:t>Visualisation</a:t>
            </a:r>
            <a:r>
              <a:rPr lang="en-US" sz="2400" dirty="0" smtClean="0">
                <a:solidFill>
                  <a:srgbClr val="002060"/>
                </a:solidFill>
              </a:rPr>
              <a:t>- The researcher uses “charts, graphs and other visual aides to represent data.” This will help the researcher to identify patterns and trends. Ibid</a:t>
            </a:r>
            <a:endParaRPr lang="en-US" sz="2400" dirty="0">
              <a:solidFill>
                <a:srgbClr val="00206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09551"/>
            <a:ext cx="8520600" cy="609600"/>
          </a:xfrm>
        </p:spPr>
        <p:txBody>
          <a:bodyPr/>
          <a:lstStyle/>
          <a:p>
            <a:r>
              <a:rPr lang="en-US" sz="2800" dirty="0" smtClean="0"/>
              <a:t>               </a:t>
            </a:r>
            <a:r>
              <a:rPr lang="en-US" sz="2800" dirty="0" smtClean="0">
                <a:solidFill>
                  <a:srgbClr val="C00000"/>
                </a:solidFill>
              </a:rPr>
              <a:t>SOME TOOLS FOR DATA ANALYSIS</a:t>
            </a:r>
            <a:br>
              <a:rPr lang="en-US" sz="2800" dirty="0" smtClean="0"/>
            </a:br>
            <a:r>
              <a:rPr lang="en-US" sz="2800" dirty="0" smtClean="0">
                <a:solidFill>
                  <a:srgbClr val="002060"/>
                </a:solidFill>
              </a:rPr>
              <a:t>1. </a:t>
            </a:r>
            <a:r>
              <a:rPr lang="en-US" sz="2800" dirty="0" err="1" smtClean="0">
                <a:solidFill>
                  <a:srgbClr val="002060"/>
                </a:solidFill>
              </a:rPr>
              <a:t>Softwares</a:t>
            </a:r>
            <a:r>
              <a:rPr lang="en-US" sz="2800" dirty="0" smtClean="0">
                <a:solidFill>
                  <a:srgbClr val="002060"/>
                </a:solidFill>
              </a:rPr>
              <a:t> such as En vivo, Microsoft Excel, </a:t>
            </a:r>
            <a:r>
              <a:rPr lang="en-US" sz="2800" dirty="0" err="1" smtClean="0">
                <a:solidFill>
                  <a:srgbClr val="002060"/>
                </a:solidFill>
              </a:rPr>
              <a:t>Metlab</a:t>
            </a:r>
            <a:r>
              <a:rPr lang="en-US" sz="2800" dirty="0" smtClean="0">
                <a:solidFill>
                  <a:srgbClr val="002060"/>
                </a:solidFill>
              </a:rPr>
              <a:t> etc.</a:t>
            </a:r>
            <a:br>
              <a:rPr lang="en-US" sz="2800" dirty="0" smtClean="0">
                <a:solidFill>
                  <a:srgbClr val="002060"/>
                </a:solidFill>
              </a:rPr>
            </a:br>
            <a:br>
              <a:rPr lang="en-US" sz="2800" dirty="0" smtClean="0">
                <a:solidFill>
                  <a:srgbClr val="002060"/>
                </a:solidFill>
              </a:rPr>
            </a:br>
            <a:r>
              <a:rPr lang="en-US" sz="2800" dirty="0" smtClean="0">
                <a:solidFill>
                  <a:srgbClr val="002060"/>
                </a:solidFill>
              </a:rPr>
              <a:t>2. Artificial Intelligence.</a:t>
            </a:r>
            <a:br>
              <a:rPr lang="en-US" sz="2800" dirty="0" smtClean="0">
                <a:solidFill>
                  <a:srgbClr val="002060"/>
                </a:solidFill>
              </a:rPr>
            </a:br>
            <a:br>
              <a:rPr lang="en-US" sz="2800" dirty="0" smtClean="0">
                <a:solidFill>
                  <a:srgbClr val="002060"/>
                </a:solidFill>
              </a:rPr>
            </a:br>
            <a:r>
              <a:rPr lang="en-US" sz="2800" dirty="0" smtClean="0">
                <a:solidFill>
                  <a:srgbClr val="002060"/>
                </a:solidFill>
              </a:rPr>
              <a:t>3. Experts e.g. statisticians</a:t>
            </a:r>
            <a:br>
              <a:rPr lang="en-US" sz="2800" dirty="0" smtClean="0"/>
            </a:br>
            <a:br>
              <a:rPr lang="en-US" sz="2800" dirty="0" smtClean="0"/>
            </a:b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533400"/>
          </a:xfrm>
        </p:spPr>
        <p:txBody>
          <a:bodyPr/>
          <a:lstStyle/>
          <a:p>
            <a:r>
              <a:rPr lang="en-US" sz="2400" dirty="0" smtClean="0"/>
              <a:t>           </a:t>
            </a:r>
            <a:r>
              <a:rPr lang="en-US" sz="2400" dirty="0" smtClean="0">
                <a:solidFill>
                  <a:srgbClr val="C00000"/>
                </a:solidFill>
              </a:rPr>
              <a:t>EXAMPLE OF DATA ANALYSIS</a:t>
            </a:r>
            <a:br>
              <a:rPr lang="en-US" sz="2400" dirty="0" smtClean="0"/>
            </a:br>
            <a:r>
              <a:rPr lang="en-US" sz="2400" dirty="0" smtClean="0">
                <a:solidFill>
                  <a:srgbClr val="002060"/>
                </a:solidFill>
              </a:rPr>
              <a:t>A researcher wants to establish that consumers’ awareness of the implementation of the Federal Competition and Consumer Protection Act (FCCPA) 2018 of Nigeria is low, but that it could be enhanced through some measures.</a:t>
            </a:r>
            <a:br>
              <a:rPr lang="en-US" sz="2400" dirty="0" smtClean="0">
                <a:solidFill>
                  <a:srgbClr val="002060"/>
                </a:solidFill>
              </a:rPr>
            </a:br>
            <a:br>
              <a:rPr lang="en-US" sz="2400" dirty="0" smtClean="0">
                <a:solidFill>
                  <a:srgbClr val="002060"/>
                </a:solidFill>
              </a:rPr>
            </a:br>
            <a:r>
              <a:rPr lang="en-US" sz="2400" dirty="0" smtClean="0">
                <a:solidFill>
                  <a:srgbClr val="002060"/>
                </a:solidFill>
              </a:rPr>
              <a:t>Questions to consumers- Are you aware of the consumer protection law and how it has been enforced in Nigerian markets?</a:t>
            </a:r>
            <a:br>
              <a:rPr lang="en-US" sz="2400" dirty="0" smtClean="0">
                <a:solidFill>
                  <a:srgbClr val="002060"/>
                </a:solidFill>
              </a:rPr>
            </a:br>
            <a:r>
              <a:rPr lang="en-US" sz="2400" dirty="0" smtClean="0">
                <a:solidFill>
                  <a:srgbClr val="002060"/>
                </a:solidFill>
              </a:rPr>
              <a:t>Answer by consumers- “No” by 80% of consumers. “Yes” by 20% but through NGOs and religious bodies.</a:t>
            </a:r>
            <a:br>
              <a:rPr lang="en-US" sz="2400" dirty="0" smtClean="0">
                <a:solidFill>
                  <a:srgbClr val="002060"/>
                </a:solidFill>
              </a:rPr>
            </a:br>
            <a:endParaRPr lang="en-US" sz="2400" dirty="0">
              <a:solidFill>
                <a:srgbClr val="00206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09551"/>
            <a:ext cx="8520600" cy="609600"/>
          </a:xfrm>
        </p:spPr>
        <p:txBody>
          <a:bodyPr/>
          <a:lstStyle/>
          <a:p>
            <a:r>
              <a:rPr lang="en-US" sz="2400" dirty="0" smtClean="0"/>
              <a:t>           </a:t>
            </a:r>
            <a:r>
              <a:rPr lang="en-US" sz="2400" dirty="0" smtClean="0">
                <a:solidFill>
                  <a:srgbClr val="C00000"/>
                </a:solidFill>
              </a:rPr>
              <a:t>Example of Data Analysis cont’d</a:t>
            </a:r>
            <a:br>
              <a:rPr lang="en-US" sz="2400" dirty="0" smtClean="0"/>
            </a:br>
            <a:r>
              <a:rPr lang="en-US" sz="2400" dirty="0" smtClean="0">
                <a:solidFill>
                  <a:srgbClr val="002060"/>
                </a:solidFill>
              </a:rPr>
              <a:t>Researcher’s Analysis</a:t>
            </a:r>
            <a:br>
              <a:rPr lang="en-US" sz="2400" dirty="0" smtClean="0">
                <a:solidFill>
                  <a:srgbClr val="002060"/>
                </a:solidFill>
              </a:rPr>
            </a:br>
            <a:r>
              <a:rPr lang="en-US" sz="2400" dirty="0" smtClean="0">
                <a:solidFill>
                  <a:srgbClr val="002060"/>
                </a:solidFill>
              </a:rPr>
              <a:t>The researcher can say that 80% of the respondents said “No” and 20% said “Yes”. The researcher can argue that based on the 20% that said “Yes”, consumer awareness could be enhanced through NGOS and religious bodies.</a:t>
            </a:r>
            <a:endParaRPr lang="en-US" sz="2400" dirty="0">
              <a:solidFill>
                <a:srgbClr val="00206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33351"/>
            <a:ext cx="8520600" cy="609600"/>
          </a:xfrm>
        </p:spPr>
        <p:txBody>
          <a:bodyPr/>
          <a:lstStyle/>
          <a:p>
            <a:r>
              <a:rPr lang="en-US" sz="2400" dirty="0" smtClean="0"/>
              <a:t>                       </a:t>
            </a:r>
            <a:r>
              <a:rPr lang="en-US" sz="2400" dirty="0" smtClean="0">
                <a:solidFill>
                  <a:srgbClr val="C00000"/>
                </a:solidFill>
              </a:rPr>
              <a:t>DATA EVALUATION</a:t>
            </a:r>
            <a:br>
              <a:rPr lang="en-US" sz="2400" dirty="0" smtClean="0"/>
            </a:br>
            <a:r>
              <a:rPr lang="en-US" sz="2400" dirty="0" smtClean="0">
                <a:solidFill>
                  <a:srgbClr val="002060"/>
                </a:solidFill>
              </a:rPr>
              <a:t>What does it entail?- It entails checking the accuracy and arrangement of the data. Also, it involves cleaning up the data.</a:t>
            </a:r>
            <a:br>
              <a:rPr lang="en-US" sz="2400" dirty="0" smtClean="0">
                <a:solidFill>
                  <a:srgbClr val="002060"/>
                </a:solidFill>
              </a:rPr>
            </a:br>
            <a:r>
              <a:rPr lang="en-US" sz="2400" dirty="0" smtClean="0">
                <a:solidFill>
                  <a:srgbClr val="002060"/>
                </a:solidFill>
              </a:rPr>
              <a:t>What the researcher should check at this stage?</a:t>
            </a:r>
            <a:br>
              <a:rPr lang="en-US" sz="2400" dirty="0" smtClean="0">
                <a:solidFill>
                  <a:srgbClr val="002060"/>
                </a:solidFill>
              </a:rPr>
            </a:br>
            <a:r>
              <a:rPr lang="en-US" sz="2400" dirty="0" smtClean="0">
                <a:solidFill>
                  <a:srgbClr val="002060"/>
                </a:solidFill>
              </a:rPr>
              <a:t>1. Whether the data is whole/complete?</a:t>
            </a:r>
            <a:br>
              <a:rPr lang="en-US" sz="2400" dirty="0" smtClean="0">
                <a:solidFill>
                  <a:srgbClr val="002060"/>
                </a:solidFill>
              </a:rPr>
            </a:br>
            <a:r>
              <a:rPr lang="en-US" sz="2400" dirty="0" smtClean="0">
                <a:solidFill>
                  <a:srgbClr val="002060"/>
                </a:solidFill>
              </a:rPr>
              <a:t>2. Whether some of  the information suffer from duplication?</a:t>
            </a:r>
            <a:br>
              <a:rPr lang="en-US" sz="2400" dirty="0" smtClean="0">
                <a:solidFill>
                  <a:srgbClr val="002060"/>
                </a:solidFill>
              </a:rPr>
            </a:br>
            <a:r>
              <a:rPr lang="en-US" sz="2400" dirty="0" smtClean="0">
                <a:solidFill>
                  <a:srgbClr val="002060"/>
                </a:solidFill>
              </a:rPr>
              <a:t>3. Whether there are latent or patent errors in spelling?</a:t>
            </a:r>
            <a:br>
              <a:rPr lang="en-US" sz="2400" dirty="0" smtClean="0">
                <a:solidFill>
                  <a:srgbClr val="002060"/>
                </a:solidFill>
              </a:rPr>
            </a:br>
            <a:r>
              <a:rPr lang="en-US" sz="2400" dirty="0" smtClean="0">
                <a:solidFill>
                  <a:srgbClr val="002060"/>
                </a:solidFill>
              </a:rPr>
              <a:t>4. The need to expunge unnecessary data/observation.</a:t>
            </a:r>
            <a:endParaRPr lang="en-US" sz="2400" dirty="0">
              <a:solidFill>
                <a:srgbClr val="00206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C00000"/>
                </a:solidFill>
              </a:rPr>
              <a:t>Thank You!</a:t>
            </a:r>
            <a:endParaRPr>
              <a:solidFill>
                <a:srgbClr val="C00000"/>
              </a:solidFill>
            </a:endParaRPr>
          </a:p>
        </p:txBody>
      </p:sp>
      <p:sp>
        <p:nvSpPr>
          <p:cNvPr id="237" name="Google Shape;237;p3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b="1" dirty="0"/>
              <a:t>Dr. Wiseman Ubochioma</a:t>
            </a:r>
            <a:endParaRPr b="1"/>
          </a:p>
          <a:p>
            <a:pPr marL="0" lvl="0" indent="0" algn="l" rtl="0">
              <a:spcBef>
                <a:spcPts val="1600"/>
              </a:spcBef>
              <a:spcAft>
                <a:spcPts val="0"/>
              </a:spcAft>
              <a:buNone/>
            </a:pPr>
            <a:r>
              <a:rPr lang="en-GB" u="sng" dirty="0">
                <a:solidFill>
                  <a:schemeClr val="hlink"/>
                </a:solidFill>
              </a:rPr>
              <a:t>wyzmanluther@yahoo.com</a:t>
            </a:r>
            <a:endParaRPr lang="en-GB" u="sng" dirty="0">
              <a:solidFill>
                <a:schemeClr val="hlink"/>
              </a:solidFill>
            </a:endParaRPr>
          </a:p>
          <a:p>
            <a:pPr marL="0" lvl="0" indent="0" algn="l" rtl="0">
              <a:spcBef>
                <a:spcPts val="1600"/>
              </a:spcBef>
              <a:spcAft>
                <a:spcPts val="1600"/>
              </a:spcAft>
              <a:buNone/>
            </a:pPr>
            <a:r>
              <a:rPr lang="en-GB" dirty="0"/>
              <a:t>08068077143</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311700" y="209551"/>
            <a:ext cx="8520600" cy="685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400" dirty="0" smtClean="0">
                <a:solidFill>
                  <a:srgbClr val="FF0000"/>
                </a:solidFill>
              </a:rPr>
              <a:t>    </a:t>
            </a:r>
            <a:r>
              <a:rPr lang="en-GB" sz="2400" dirty="0" smtClean="0">
                <a:solidFill>
                  <a:srgbClr val="C00000"/>
                </a:solidFill>
              </a:rPr>
              <a:t>MEANING OF DATA COLLECTION</a:t>
            </a:r>
            <a:br>
              <a:rPr lang="en-GB" sz="2400" dirty="0" smtClean="0"/>
            </a:br>
            <a:r>
              <a:rPr lang="en-GB" sz="2400" dirty="0" smtClean="0">
                <a:solidFill>
                  <a:srgbClr val="002060"/>
                </a:solidFill>
              </a:rPr>
              <a:t>a. It is “the process of gathering and analysing accurate data from various sources to find answers to research problems, trends and probabilities, etc to evaluate outcomes.” See Simplilearn, What is Data Collection: Methods, Types, Tools, 1 Sept. 2023, https://www.simplilearn.com/what-is-data-collection-article</a:t>
            </a:r>
            <a:endParaRPr sz="2400">
              <a:solidFill>
                <a:srgbClr val="002060"/>
              </a:solidFill>
            </a:endParaRPr>
          </a:p>
        </p:txBody>
      </p:sp>
      <p:sp>
        <p:nvSpPr>
          <p:cNvPr id="86" name="Google Shape;86;p16"/>
          <p:cNvSpPr txBox="1"/>
          <p:nvPr/>
        </p:nvSpPr>
        <p:spPr>
          <a:xfrm>
            <a:off x="4800600" y="1962150"/>
            <a:ext cx="3868200" cy="621165"/>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800"/>
              </a:spcBef>
              <a:spcAft>
                <a:spcPts val="0"/>
              </a:spcAft>
              <a:buNone/>
            </a:pPr>
            <a:endParaRPr sz="1800">
              <a:latin typeface="Calibri" panose="020F0502020204030204"/>
              <a:ea typeface="Calibri" panose="020F0502020204030204"/>
              <a:cs typeface="Calibri" panose="020F0502020204030204"/>
              <a:sym typeface="Calibri" panose="020F0502020204030204"/>
            </a:endParaRPr>
          </a:p>
          <a:p>
            <a:pPr marL="0" lvl="0" indent="0" algn="l" rtl="0">
              <a:spcBef>
                <a:spcPts val="0"/>
              </a:spcBef>
              <a:spcAft>
                <a:spcPts val="0"/>
              </a:spcAft>
              <a:buNone/>
            </a:pPr>
            <a:endParaRPr sz="100">
              <a:latin typeface="Open Sans"/>
              <a:ea typeface="Open Sans"/>
              <a:cs typeface="Open Sans"/>
              <a:sym typeface="Open San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7"/>
          <p:cNvSpPr txBox="1">
            <a:spLocks noGrp="1"/>
          </p:cNvSpPr>
          <p:nvPr>
            <p:ph type="title"/>
          </p:nvPr>
        </p:nvSpPr>
        <p:spPr>
          <a:xfrm>
            <a:off x="311700" y="209551"/>
            <a:ext cx="8520600" cy="60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smtClean="0">
                <a:solidFill>
                  <a:srgbClr val="C00000"/>
                </a:solidFill>
              </a:rPr>
              <a:t>Meaning of Data Collection cont’d</a:t>
            </a:r>
            <a:br>
              <a:rPr lang="en-GB" dirty="0" smtClean="0"/>
            </a:br>
            <a:r>
              <a:rPr lang="en-GB" sz="2400" dirty="0" smtClean="0">
                <a:solidFill>
                  <a:srgbClr val="002060"/>
                </a:solidFill>
              </a:rPr>
              <a:t>b. It is also “the process of collecting and  evaluating information or data from multiple sources to find answers to research problems, answer questions, evaluate outcomes, and forecast trends and probabilities.” ibid</a:t>
            </a:r>
            <a:br>
              <a:rPr lang="en-GB" sz="2400" dirty="0" smtClean="0"/>
            </a:br>
            <a:endParaRPr lang="en-GB" sz="2400" dirty="0" smtClean="0"/>
          </a:p>
        </p:txBody>
      </p:sp>
      <p:sp>
        <p:nvSpPr>
          <p:cNvPr id="96" name="Google Shape;96;p17"/>
          <p:cNvSpPr txBox="1"/>
          <p:nvPr/>
        </p:nvSpPr>
        <p:spPr>
          <a:xfrm>
            <a:off x="227600" y="4527900"/>
            <a:ext cx="67692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200" dirty="0" smtClean="0">
                <a:latin typeface="Open Sans"/>
                <a:ea typeface="Open Sans"/>
                <a:cs typeface="Open Sans"/>
                <a:sym typeface="Open Sans"/>
              </a:rPr>
              <a:t>/</a:t>
            </a:r>
            <a:endParaRPr sz="1200">
              <a:latin typeface="Open Sans"/>
              <a:ea typeface="Open Sans"/>
              <a:cs typeface="Open Sans"/>
              <a:sym typeface="Open San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title"/>
          </p:nvPr>
        </p:nvSpPr>
        <p:spPr>
          <a:xfrm>
            <a:off x="311700" y="133351"/>
            <a:ext cx="8520600" cy="1143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2400" dirty="0" smtClean="0">
                <a:solidFill>
                  <a:srgbClr val="C00000"/>
                </a:solidFill>
              </a:rPr>
              <a:t>IMPORTANCE OF DATA COLLECTION IN LEGAL</a:t>
            </a:r>
            <a:r>
              <a:rPr lang="en-US" altLang="en-GB" sz="2400" dirty="0" smtClean="0">
                <a:solidFill>
                  <a:srgbClr val="C00000"/>
                </a:solidFill>
              </a:rPr>
              <a:t> R</a:t>
            </a:r>
            <a:r>
              <a:rPr lang="en-GB" sz="2400" dirty="0" smtClean="0">
                <a:solidFill>
                  <a:srgbClr val="C00000"/>
                </a:solidFill>
              </a:rPr>
              <a:t>ESEARCH </a:t>
            </a:r>
            <a:endParaRPr sz="2400">
              <a:solidFill>
                <a:srgbClr val="C00000"/>
              </a:solidFill>
            </a:endParaRPr>
          </a:p>
        </p:txBody>
      </p:sp>
      <p:sp>
        <p:nvSpPr>
          <p:cNvPr id="102" name="Google Shape;102;p18"/>
          <p:cNvSpPr txBox="1">
            <a:spLocks noGrp="1"/>
          </p:cNvSpPr>
          <p:nvPr>
            <p:ph type="body" idx="2"/>
          </p:nvPr>
        </p:nvSpPr>
        <p:spPr>
          <a:xfrm>
            <a:off x="518550" y="1200150"/>
            <a:ext cx="8313600" cy="3621025"/>
          </a:xfrm>
          <a:prstGeom prst="rect">
            <a:avLst/>
          </a:prstGeom>
        </p:spPr>
        <p:txBody>
          <a:bodyPr spcFirstLastPara="1" wrap="square" lIns="91425" tIns="91425" rIns="91425" bIns="91425" anchor="t" anchorCtr="0">
            <a:noAutofit/>
          </a:bodyPr>
          <a:lstStyle/>
          <a:p>
            <a:pPr marL="590550" lvl="0" indent="-514350" algn="l" rtl="0">
              <a:spcBef>
                <a:spcPts val="700"/>
              </a:spcBef>
              <a:spcAft>
                <a:spcPts val="0"/>
              </a:spcAft>
              <a:buClr>
                <a:srgbClr val="000000"/>
              </a:buClr>
              <a:buSzPts val="2400"/>
              <a:buNone/>
            </a:pPr>
            <a:r>
              <a:rPr lang="en-GB" sz="2400" b="1" dirty="0" smtClean="0">
                <a:solidFill>
                  <a:srgbClr val="000000"/>
                </a:solidFill>
                <a:latin typeface="PT Sans Narrow" panose="020B0506020203020204" charset="0"/>
                <a:ea typeface="Calibri" panose="020F0502020204030204"/>
                <a:cs typeface="Calibri" panose="020F0502020204030204"/>
                <a:sym typeface="Calibri" panose="020F0502020204030204"/>
              </a:rPr>
              <a:t>It  assists a researcher to do the following:</a:t>
            </a:r>
            <a:endParaRPr lang="en-GB" sz="2400" b="1" dirty="0" smtClean="0">
              <a:solidFill>
                <a:srgbClr val="000000"/>
              </a:solidFill>
              <a:latin typeface="PT Sans Narrow" panose="020B0506020203020204" charset="0"/>
              <a:ea typeface="Calibri" panose="020F0502020204030204"/>
              <a:cs typeface="Calibri" panose="020F0502020204030204"/>
              <a:sym typeface="Calibri" panose="020F0502020204030204"/>
            </a:endParaRPr>
          </a:p>
          <a:p>
            <a:pPr marL="590550" lvl="0" indent="-514350" algn="l" rtl="0">
              <a:spcBef>
                <a:spcPts val="700"/>
              </a:spcBef>
              <a:spcAft>
                <a:spcPts val="0"/>
              </a:spcAft>
              <a:buClr>
                <a:srgbClr val="000000"/>
              </a:buClr>
              <a:buSzPts val="2400"/>
              <a:buAutoNum type="arabicPeriod"/>
            </a:pPr>
            <a:r>
              <a:rPr lang="en-US" sz="2400" b="1" dirty="0" smtClean="0">
                <a:solidFill>
                  <a:srgbClr val="000000"/>
                </a:solidFill>
                <a:latin typeface="PT Sans Narrow" panose="020B0506020203020204" charset="0"/>
                <a:ea typeface="Calibri" panose="020F0502020204030204"/>
                <a:cs typeface="Calibri" panose="020F0502020204030204"/>
                <a:sym typeface="Calibri" panose="020F0502020204030204"/>
              </a:rPr>
              <a:t>M</a:t>
            </a:r>
            <a:r>
              <a:rPr lang="en-GB" sz="2400" b="1" dirty="0" smtClean="0">
                <a:solidFill>
                  <a:srgbClr val="000000"/>
                </a:solidFill>
                <a:latin typeface="PT Sans Narrow" panose="020B0506020203020204" charset="0"/>
                <a:ea typeface="Calibri" panose="020F0502020204030204"/>
                <a:cs typeface="Calibri" panose="020F0502020204030204"/>
                <a:sym typeface="Calibri" panose="020F0502020204030204"/>
              </a:rPr>
              <a:t>ake informed decision on his research.</a:t>
            </a:r>
            <a:endParaRPr lang="en-GB" sz="2400" b="1" dirty="0" smtClean="0">
              <a:solidFill>
                <a:srgbClr val="000000"/>
              </a:solidFill>
              <a:latin typeface="PT Sans Narrow" panose="020B0506020203020204" charset="0"/>
              <a:ea typeface="Calibri" panose="020F0502020204030204"/>
              <a:cs typeface="Calibri" panose="020F0502020204030204"/>
              <a:sym typeface="Calibri" panose="020F0502020204030204"/>
            </a:endParaRPr>
          </a:p>
          <a:p>
            <a:pPr marL="590550" lvl="0" indent="-514350" algn="l" rtl="0">
              <a:spcBef>
                <a:spcPts val="700"/>
              </a:spcBef>
              <a:spcAft>
                <a:spcPts val="0"/>
              </a:spcAft>
              <a:buClr>
                <a:srgbClr val="000000"/>
              </a:buClr>
              <a:buSzPts val="2400"/>
              <a:buAutoNum type="arabicPeriod"/>
            </a:pPr>
            <a:r>
              <a:rPr lang="en-GB" sz="2400" b="1" dirty="0" smtClean="0">
                <a:solidFill>
                  <a:srgbClr val="000000"/>
                </a:solidFill>
                <a:latin typeface="PT Sans Narrow" panose="020B0506020203020204" charset="0"/>
                <a:ea typeface="Calibri" panose="020F0502020204030204"/>
                <a:cs typeface="Calibri" panose="020F0502020204030204"/>
                <a:sym typeface="Calibri" panose="020F0502020204030204"/>
              </a:rPr>
              <a:t>Identify and comprehend a problem with precision and finds ways of  solving the problem.</a:t>
            </a:r>
            <a:endParaRPr lang="en-GB" sz="2400" b="1" dirty="0" smtClean="0">
              <a:solidFill>
                <a:srgbClr val="000000"/>
              </a:solidFill>
              <a:latin typeface="PT Sans Narrow" panose="020B0506020203020204" charset="0"/>
              <a:ea typeface="Calibri" panose="020F0502020204030204"/>
              <a:cs typeface="Calibri" panose="020F0502020204030204"/>
              <a:sym typeface="Calibri" panose="020F0502020204030204"/>
            </a:endParaRPr>
          </a:p>
          <a:p>
            <a:pPr marL="590550" lvl="0" indent="-514350" algn="l" rtl="0">
              <a:spcBef>
                <a:spcPts val="700"/>
              </a:spcBef>
              <a:spcAft>
                <a:spcPts val="0"/>
              </a:spcAft>
              <a:buClr>
                <a:srgbClr val="000000"/>
              </a:buClr>
              <a:buSzPts val="2400"/>
              <a:buAutoNum type="arabicPeriod"/>
            </a:pPr>
            <a:r>
              <a:rPr lang="en-GB" sz="2400" b="1" dirty="0" smtClean="0">
                <a:solidFill>
                  <a:srgbClr val="000000"/>
                </a:solidFill>
                <a:latin typeface="PT Sans Narrow" panose="020B0506020203020204" charset="0"/>
                <a:ea typeface="Calibri" panose="020F0502020204030204"/>
                <a:cs typeface="Calibri" panose="020F0502020204030204"/>
                <a:sym typeface="Calibri" panose="020F0502020204030204"/>
              </a:rPr>
              <a:t>Make innovations in law.</a:t>
            </a:r>
            <a:endParaRPr lang="en-GB" sz="2400" b="1" dirty="0" smtClean="0">
              <a:solidFill>
                <a:srgbClr val="000000"/>
              </a:solidFill>
              <a:latin typeface="PT Sans Narrow" panose="020B0506020203020204" charset="0"/>
              <a:ea typeface="Calibri" panose="020F0502020204030204"/>
              <a:cs typeface="Calibri" panose="020F0502020204030204"/>
              <a:sym typeface="Calibri" panose="020F0502020204030204"/>
            </a:endParaRPr>
          </a:p>
          <a:p>
            <a:pPr marL="590550" lvl="0" indent="-514350" algn="l" rtl="0">
              <a:spcBef>
                <a:spcPts val="700"/>
              </a:spcBef>
              <a:spcAft>
                <a:spcPts val="0"/>
              </a:spcAft>
              <a:buClr>
                <a:srgbClr val="000000"/>
              </a:buClr>
              <a:buSzPts val="2400"/>
              <a:buAutoNum type="arabicPeriod"/>
            </a:pPr>
            <a:r>
              <a:rPr lang="en-GB" sz="2400" b="1" dirty="0" smtClean="0">
                <a:solidFill>
                  <a:srgbClr val="000000"/>
                </a:solidFill>
                <a:latin typeface="PT Sans Narrow" panose="020B0506020203020204" charset="0"/>
                <a:ea typeface="Calibri" panose="020F0502020204030204"/>
                <a:cs typeface="Calibri" panose="020F0502020204030204"/>
                <a:sym typeface="Calibri" panose="020F0502020204030204"/>
              </a:rPr>
              <a:t>Have opportunity to obtain empirical evidence to support his claim.</a:t>
            </a:r>
            <a:endParaRPr sz="1800">
              <a:solidFill>
                <a:srgbClr val="000000"/>
              </a:solidFill>
              <a:latin typeface="PT Sans Narrow" panose="020B0506020203020204" charset="0"/>
              <a:ea typeface="Calibri" panose="020F0502020204030204"/>
              <a:cs typeface="Calibri" panose="020F0502020204030204"/>
              <a:sym typeface="Calibri" panose="020F0502020204030204"/>
            </a:endParaRPr>
          </a:p>
          <a:p>
            <a:pPr marL="0" lvl="0" indent="0" algn="l" rtl="0">
              <a:spcBef>
                <a:spcPts val="0"/>
              </a:spcBef>
              <a:spcAft>
                <a:spcPts val="1600"/>
              </a:spcAft>
              <a:buNone/>
            </a:pPr>
            <a:endParaRPr sz="5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9"/>
          <p:cNvSpPr txBox="1">
            <a:spLocks noGrp="1"/>
          </p:cNvSpPr>
          <p:nvPr>
            <p:ph type="title"/>
          </p:nvPr>
        </p:nvSpPr>
        <p:spPr>
          <a:xfrm>
            <a:off x="311700" y="285751"/>
            <a:ext cx="8520600" cy="53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3200" dirty="0" smtClean="0">
                <a:solidFill>
                  <a:srgbClr val="C00000"/>
                </a:solidFill>
              </a:rPr>
              <a:t>Importance of data collection in legal research cont’d</a:t>
            </a:r>
            <a:endParaRPr sz="3200">
              <a:solidFill>
                <a:srgbClr val="C00000"/>
              </a:solidFill>
            </a:endParaRPr>
          </a:p>
        </p:txBody>
      </p:sp>
      <p:sp>
        <p:nvSpPr>
          <p:cNvPr id="108" name="Google Shape;108;p19"/>
          <p:cNvSpPr txBox="1"/>
          <p:nvPr/>
        </p:nvSpPr>
        <p:spPr>
          <a:xfrm>
            <a:off x="490525" y="971550"/>
            <a:ext cx="8268900" cy="2248535"/>
          </a:xfrm>
          <a:prstGeom prst="rect">
            <a:avLst/>
          </a:prstGeom>
          <a:noFill/>
          <a:ln>
            <a:noFill/>
          </a:ln>
        </p:spPr>
        <p:txBody>
          <a:bodyPr spcFirstLastPara="1" wrap="square" lIns="91425" tIns="91425" rIns="91425" bIns="91425" anchor="t" anchorCtr="0">
            <a:spAutoFit/>
          </a:bodyPr>
          <a:lstStyle/>
          <a:p>
            <a:pPr marL="457200" lvl="0" indent="-431800" algn="l" rtl="0">
              <a:lnSpc>
                <a:spcPct val="115000"/>
              </a:lnSpc>
              <a:spcBef>
                <a:spcPts val="800"/>
              </a:spcBef>
              <a:spcAft>
                <a:spcPts val="0"/>
              </a:spcAft>
              <a:buSzPts val="3200"/>
            </a:pPr>
            <a:r>
              <a:rPr lang="en-GB" sz="2400" b="1" dirty="0" smtClean="0">
                <a:latin typeface="Calibri" panose="020F0502020204030204"/>
                <a:ea typeface="Calibri" panose="020F0502020204030204"/>
                <a:cs typeface="Calibri" panose="020F0502020204030204"/>
                <a:sym typeface="Calibri" panose="020F0502020204030204"/>
              </a:rPr>
              <a:t>5.</a:t>
            </a:r>
            <a:r>
              <a:rPr lang="en-GB" sz="2400" b="1" dirty="0">
                <a:latin typeface="PT Sans Narrow" panose="020B0506020203020204" charset="0"/>
                <a:ea typeface="Calibri" panose="020F0502020204030204"/>
                <a:cs typeface="Calibri" panose="020F0502020204030204"/>
                <a:sym typeface="Calibri" panose="020F0502020204030204"/>
              </a:rPr>
              <a:t> </a:t>
            </a:r>
            <a:r>
              <a:rPr lang="en-GB" sz="2400" b="1" dirty="0" smtClean="0">
                <a:latin typeface="PT Sans Narrow" panose="020B0506020203020204" charset="0"/>
                <a:ea typeface="Calibri" panose="020F0502020204030204"/>
                <a:cs typeface="Calibri" panose="020F0502020204030204"/>
                <a:sym typeface="Calibri" panose="020F0502020204030204"/>
              </a:rPr>
              <a:t>Monitor the progress, evaluate performance and find areas of improvement that will assist him to attain the objectives of his/her research. See Jyotsna Suthar, Data Collection, 5 Jan. 2024, https://www.wallstreetmojo.com/data-collection</a:t>
            </a:r>
            <a:endParaRPr lang="en-GB" sz="2400" b="1" dirty="0">
              <a:latin typeface="PT Sans Narrow" panose="020B0506020203020204" charset="0"/>
              <a:ea typeface="Calibri" panose="020F0502020204030204"/>
              <a:cs typeface="Calibri" panose="020F0502020204030204"/>
              <a:sym typeface="Calibri" panose="020F0502020204030204"/>
            </a:endParaRPr>
          </a:p>
          <a:p>
            <a:pPr marL="0" lvl="0" indent="0" algn="l" rtl="0">
              <a:spcBef>
                <a:spcPts val="0"/>
              </a:spcBef>
              <a:spcAft>
                <a:spcPts val="0"/>
              </a:spcAft>
              <a:buNone/>
            </a:pPr>
            <a:endParaRPr sz="2400">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0"/>
          <p:cNvSpPr txBox="1">
            <a:spLocks noGrp="1"/>
          </p:cNvSpPr>
          <p:nvPr>
            <p:ph type="title"/>
          </p:nvPr>
        </p:nvSpPr>
        <p:spPr>
          <a:xfrm>
            <a:off x="311700" y="133350"/>
            <a:ext cx="8520600" cy="83820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400" dirty="0" smtClean="0">
                <a:solidFill>
                  <a:srgbClr val="C00000"/>
                </a:solidFill>
              </a:rPr>
              <a:t>THINGS THE LEGAL RESEARCHER SHOULD DO BEFORE A    DECISION TO COLLECT DATA </a:t>
            </a:r>
            <a:br>
              <a:rPr lang="en-US" sz="2400" dirty="0" smtClean="0">
                <a:solidFill>
                  <a:srgbClr val="FF0000"/>
                </a:solidFill>
              </a:rPr>
            </a:br>
            <a:r>
              <a:rPr lang="en-US" sz="2400" dirty="0" smtClean="0">
                <a:solidFill>
                  <a:srgbClr val="002060"/>
                </a:solidFill>
              </a:rPr>
              <a:t>1. Have knowledge of the core purpose of your research i.e. the statement of the problem and the research objectives.</a:t>
            </a:r>
            <a:br>
              <a:rPr lang="en-US" sz="2400" dirty="0" smtClean="0">
                <a:solidFill>
                  <a:srgbClr val="002060"/>
                </a:solidFill>
              </a:rPr>
            </a:br>
            <a:r>
              <a:rPr lang="en-US" sz="2400" dirty="0" smtClean="0">
                <a:solidFill>
                  <a:srgbClr val="002060"/>
                </a:solidFill>
              </a:rPr>
              <a:t>2. Your hypothesis.</a:t>
            </a:r>
            <a:br>
              <a:rPr lang="en-US" sz="2400" dirty="0" smtClean="0">
                <a:solidFill>
                  <a:srgbClr val="002060"/>
                </a:solidFill>
              </a:rPr>
            </a:br>
            <a:r>
              <a:rPr lang="en-US" sz="2400" dirty="0" smtClean="0">
                <a:solidFill>
                  <a:srgbClr val="002060"/>
                </a:solidFill>
              </a:rPr>
              <a:t>3. Places and people to collect the data from. This will help to know the time, the resources, the possible risk that will arise in the course of collection of data.</a:t>
            </a:r>
            <a:br>
              <a:rPr lang="en-US" sz="2400" dirty="0" smtClean="0">
                <a:solidFill>
                  <a:srgbClr val="002060"/>
                </a:solidFill>
              </a:rPr>
            </a:br>
            <a:r>
              <a:rPr lang="en-US" sz="2400" dirty="0" smtClean="0">
                <a:solidFill>
                  <a:srgbClr val="002060"/>
                </a:solidFill>
              </a:rPr>
              <a:t>4. Decision on data sources (i.e. surveys, interviews, questionnaires, observation etc.)</a:t>
            </a:r>
            <a:br>
              <a:rPr lang="en-US" sz="2400" dirty="0" smtClean="0">
                <a:solidFill>
                  <a:srgbClr val="002060"/>
                </a:solidFill>
              </a:rPr>
            </a:br>
            <a:r>
              <a:rPr lang="en-US" sz="2400" dirty="0" smtClean="0">
                <a:solidFill>
                  <a:srgbClr val="002060"/>
                </a:solidFill>
              </a:rPr>
              <a:t>5. Theories to support the finding. See </a:t>
            </a:r>
            <a:r>
              <a:rPr lang="en-US" sz="2400" dirty="0" err="1" smtClean="0">
                <a:solidFill>
                  <a:srgbClr val="002060"/>
                </a:solidFill>
              </a:rPr>
              <a:t>Wigwe</a:t>
            </a:r>
            <a:r>
              <a:rPr lang="en-US" sz="2400" dirty="0" smtClean="0">
                <a:solidFill>
                  <a:srgbClr val="002060"/>
                </a:solidFill>
              </a:rPr>
              <a:t> at 21, </a:t>
            </a:r>
            <a:r>
              <a:rPr lang="en-US" sz="2400" dirty="0" err="1" smtClean="0">
                <a:solidFill>
                  <a:srgbClr val="002060"/>
                </a:solidFill>
              </a:rPr>
              <a:t>Jyotsna</a:t>
            </a:r>
            <a:r>
              <a:rPr lang="en-US" sz="2400" dirty="0" smtClean="0">
                <a:solidFill>
                  <a:srgbClr val="002060"/>
                </a:solidFill>
              </a:rPr>
              <a:t> </a:t>
            </a:r>
            <a:endParaRPr sz="2400">
              <a:solidFill>
                <a:srgbClr val="002060"/>
              </a:solidFill>
            </a:endParaRPr>
          </a:p>
        </p:txBody>
      </p:sp>
      <p:sp>
        <p:nvSpPr>
          <p:cNvPr id="114" name="Google Shape;114;p20"/>
          <p:cNvSpPr txBox="1"/>
          <p:nvPr/>
        </p:nvSpPr>
        <p:spPr>
          <a:xfrm>
            <a:off x="563400" y="1093175"/>
            <a:ext cx="8268900" cy="1191578"/>
          </a:xfrm>
          <a:prstGeom prst="rect">
            <a:avLst/>
          </a:prstGeom>
          <a:noFill/>
          <a:ln>
            <a:noFill/>
          </a:ln>
        </p:spPr>
        <p:txBody>
          <a:bodyPr spcFirstLastPara="1" wrap="square" lIns="91425" tIns="91425" rIns="91425" bIns="91425" anchor="t" anchorCtr="0">
            <a:spAutoFit/>
          </a:bodyPr>
          <a:lstStyle/>
          <a:p>
            <a:pPr marL="457200" lvl="0" indent="-387350" algn="just" rtl="0">
              <a:lnSpc>
                <a:spcPct val="115000"/>
              </a:lnSpc>
              <a:spcBef>
                <a:spcPts val="700"/>
              </a:spcBef>
              <a:spcAft>
                <a:spcPts val="0"/>
              </a:spcAft>
              <a:buSzPts val="2500"/>
            </a:pPr>
            <a:r>
              <a:rPr lang="en-GB" sz="2400" b="1" dirty="0" smtClean="0">
                <a:latin typeface="Calibri" panose="020F0502020204030204" pitchFamily="34" charset="0"/>
                <a:ea typeface="Calibri" panose="020F0502020204030204"/>
                <a:cs typeface="Calibri" panose="020F0502020204030204" pitchFamily="34" charset="0"/>
                <a:sym typeface="Calibri" panose="020F0502020204030204"/>
              </a:rPr>
              <a:t> </a:t>
            </a:r>
            <a:endParaRPr lang="en-GB" sz="3200" b="1" dirty="0" smtClean="0">
              <a:latin typeface="PT Sans Narrow" panose="020B0506020203020204" charset="0"/>
              <a:ea typeface="Calibri" panose="020F0502020204030204"/>
              <a:cs typeface="Calibri" panose="020F0502020204030204" pitchFamily="34" charset="0"/>
              <a:sym typeface="Calibri" panose="020F0502020204030204"/>
            </a:endParaRPr>
          </a:p>
          <a:p>
            <a:pPr marL="0" lvl="0" indent="0" algn="l" rtl="0">
              <a:spcBef>
                <a:spcPts val="0"/>
              </a:spcBef>
              <a:spcAft>
                <a:spcPts val="0"/>
              </a:spcAft>
              <a:buNone/>
            </a:pPr>
            <a:endParaRPr sz="3200">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2"/>
          <p:cNvSpPr txBox="1">
            <a:spLocks noGrp="1"/>
          </p:cNvSpPr>
          <p:nvPr>
            <p:ph type="title"/>
          </p:nvPr>
        </p:nvSpPr>
        <p:spPr>
          <a:xfrm>
            <a:off x="311700" y="209550"/>
            <a:ext cx="8520600" cy="1142999"/>
          </a:xfrm>
          <a:prstGeom prst="rect">
            <a:avLst/>
          </a:prstGeom>
        </p:spPr>
        <p:txBody>
          <a:bodyPr spcFirstLastPara="1" wrap="square" lIns="91425" tIns="91425" rIns="91425" bIns="91425" anchor="t" anchorCtr="0">
            <a:noAutofit/>
          </a:bodyPr>
          <a:lstStyle/>
          <a:p>
            <a:pPr lvl="0"/>
            <a:r>
              <a:rPr lang="en-US" sz="2400" dirty="0" smtClean="0">
                <a:solidFill>
                  <a:srgbClr val="C00000"/>
                </a:solidFill>
              </a:rPr>
              <a:t>Things the legal researcher should do before a decision to collect data(cont’d)</a:t>
            </a:r>
            <a:br>
              <a:rPr lang="en-US" sz="2400" dirty="0" smtClean="0">
                <a:solidFill>
                  <a:srgbClr val="FF0000"/>
                </a:solidFill>
              </a:rPr>
            </a:br>
            <a:r>
              <a:rPr lang="en-US" sz="2400" dirty="0" smtClean="0">
                <a:solidFill>
                  <a:srgbClr val="002060"/>
                </a:solidFill>
              </a:rPr>
              <a:t>6. Select data collection method (i.e. quantitative or qualitative methods).</a:t>
            </a:r>
            <a:br>
              <a:rPr lang="en-US" sz="2400" dirty="0" smtClean="0">
                <a:solidFill>
                  <a:srgbClr val="002060"/>
                </a:solidFill>
              </a:rPr>
            </a:br>
            <a:r>
              <a:rPr lang="en-US" sz="2400" dirty="0" smtClean="0">
                <a:solidFill>
                  <a:srgbClr val="002060"/>
                </a:solidFill>
              </a:rPr>
              <a:t>7. Develop the instruments for collection of the data (i.e. develop the critical questions that would provide the information your study needs). See, </a:t>
            </a:r>
            <a:r>
              <a:rPr lang="en-US" sz="2400" dirty="0" err="1" smtClean="0">
                <a:solidFill>
                  <a:srgbClr val="002060"/>
                </a:solidFill>
              </a:rPr>
              <a:t>Jyotsna</a:t>
            </a:r>
            <a:r>
              <a:rPr lang="en-US" sz="2400" dirty="0" smtClean="0">
                <a:solidFill>
                  <a:srgbClr val="002060"/>
                </a:solidFill>
              </a:rPr>
              <a:t> </a:t>
            </a:r>
            <a:br>
              <a:rPr lang="en-US" sz="2400" dirty="0" smtClean="0">
                <a:solidFill>
                  <a:srgbClr val="FF0000"/>
                </a:solidFill>
              </a:rPr>
            </a:br>
            <a:br>
              <a:rPr lang="en-US" sz="2400" dirty="0" smtClean="0">
                <a:solidFill>
                  <a:srgbClr val="FF0000"/>
                </a:solidFill>
              </a:rPr>
            </a:br>
            <a:br>
              <a:rPr lang="en-US" sz="2400" dirty="0" smtClean="0">
                <a:solidFill>
                  <a:srgbClr val="FF0000"/>
                </a:solidFill>
              </a:rPr>
            </a:br>
            <a:endParaRPr sz="2400">
              <a:solidFill>
                <a:srgbClr val="FF0000"/>
              </a:solidFill>
            </a:endParaRPr>
          </a:p>
        </p:txBody>
      </p:sp>
      <p:sp>
        <p:nvSpPr>
          <p:cNvPr id="126" name="Google Shape;126;p22"/>
          <p:cNvSpPr txBox="1"/>
          <p:nvPr/>
        </p:nvSpPr>
        <p:spPr>
          <a:xfrm>
            <a:off x="609600" y="1352549"/>
            <a:ext cx="8229600" cy="1035638"/>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600"/>
              </a:spcBef>
              <a:spcAft>
                <a:spcPts val="0"/>
              </a:spcAft>
              <a:buNone/>
            </a:pPr>
            <a:endParaRPr sz="2200">
              <a:latin typeface="Calibri" panose="020F0502020204030204"/>
              <a:ea typeface="Calibri" panose="020F0502020204030204"/>
              <a:cs typeface="Calibri" panose="020F0502020204030204"/>
              <a:sym typeface="Calibri" panose="020F0502020204030204"/>
            </a:endParaRPr>
          </a:p>
          <a:p>
            <a:pPr marL="0" lvl="0" indent="0" algn="l" rtl="0">
              <a:spcBef>
                <a:spcPts val="0"/>
              </a:spcBef>
              <a:spcAft>
                <a:spcPts val="0"/>
              </a:spcAft>
              <a:buNone/>
            </a:pPr>
            <a:endParaRPr sz="2500" b="1">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15793</Words>
  <Application>WPS Presentation</Application>
  <PresentationFormat>On-screen Show (16:9)</PresentationFormat>
  <Paragraphs>121</Paragraphs>
  <Slides>38</Slides>
  <Notes>14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38</vt:i4>
      </vt:variant>
    </vt:vector>
  </HeadingPairs>
  <TitlesOfParts>
    <vt:vector size="50" baseType="lpstr">
      <vt:lpstr>Arial</vt:lpstr>
      <vt:lpstr>SimSun</vt:lpstr>
      <vt:lpstr>Wingdings</vt:lpstr>
      <vt:lpstr>Arial</vt:lpstr>
      <vt:lpstr>PT Sans Narrow</vt:lpstr>
      <vt:lpstr>Open Sans</vt:lpstr>
      <vt:lpstr>Calibri</vt:lpstr>
      <vt:lpstr>PT Sans Narrow</vt:lpstr>
      <vt:lpstr>Calibri</vt:lpstr>
      <vt:lpstr>Microsoft YaHei</vt:lpstr>
      <vt:lpstr>Arial Unicode MS</vt:lpstr>
      <vt:lpstr>Tropic</vt:lpstr>
      <vt:lpstr>DATA COLLECTION, ANALYSIS AND EVALUATION IN LEGAL RESEARCH</vt:lpstr>
      <vt:lpstr>                   Presentation Objectives</vt:lpstr>
      <vt:lpstr>               EMPIRICAL RESEARCH IN LAW  Meaning- A kind of legal research that is based on verifiable evidence obtained from observation and experience. For example, a legal research that wants to establish whether death penalty in Nigeria’s criminal justice system prevents violent crimes. See Chris Wigwe, Legal Research Methods and Practice, (Princeton &amp; Associates, Lagos, 2019) pp,24 &amp; 25  </vt:lpstr>
      <vt:lpstr>    MEANING OF DATA COLLECTION a. It is “the process of gathering and analysing accurate data from various sources to find answers to research problems, trends and probabilities, etc to evaluate outcomes.” See Simplilearn, What is Data Collection: Methods, Types, Tools, 1 Sept. 2023, https://www.simplilearn.com/what-is-data-collection-article</vt:lpstr>
      <vt:lpstr>Meaning of Data Collection cont’d b. It is also “the process of collecting and  evaluating information or data from multiple sources to find answers to research problems, answer questions, evaluate outcomes, and forecast trends and probabilities.” ibid </vt:lpstr>
      <vt:lpstr>IMPORTANCE OF DATA COLLECTION IN LEGAL                             RESEARCH </vt:lpstr>
      <vt:lpstr>Importance of data collection in legal research cont’d</vt:lpstr>
      <vt:lpstr>THINGS THE LEGAL RESEARCHER SHOULD DO BEFORE A    DECISION TO COLLECT DATA  1. Have knowledge of the core purpose of your research i.e. the statement of the problem and the research objectives. 2. Your hypothesis. 3. Places and people to collect the data from. This will help to know the time, the resources, the possible risk that will arise in the course of collection of data. 4. Decision on data sources (i.e. surveys, interviews, questionnaires, observation etc.) 5. Theories to support the finding. See Wigwe at 21, Jyotsna </vt:lpstr>
      <vt:lpstr>Things the legal researcher should do before a decision to collect data(cont’d) 6. Select data collection method (i.e. quantitative or qualitative methods). 7. Develop the instruments for collection of the data (i.e. develop the critical questions that would provide the information your study needs). See, Jyotsna    </vt:lpstr>
      <vt:lpstr>Things the legal researcher should do before a decision to collect data (cont’d)  8. Decision on Sampling – It implies the end respondents for the research.  9. Decision on Sampling Techniques- It entails how the legal researcher is going to sample. It consists of:  a. Probability/Random sampling- Researcher makes a random selection from a population and thereafter makes a inference from that random selection for the whole pouplation. See Jyotsna  </vt:lpstr>
      <vt:lpstr>Things the legal researcher should do before a decision to collect data (cont’d)  b. Non- probability Sampling- It entails non-random sampling.  c. Convenience/Accidental Sampling- The researcher meets the participants accidentally at a place or time.  d. Purposive/Judgmental Sampling- The researcher chooses the target participants because he thinks that they are very germane to answering his research questions. See Bethel Uzoma Ihugba, Introduction to Legal Research Method and Legal Writing, (Malthouse Press Ltd, Lagos, 2020) at 81 </vt:lpstr>
      <vt:lpstr> Things the legal researcher should do before a decision to collect data (cont’d)</vt:lpstr>
      <vt:lpstr>               SOURCES OF EMPIRICAL LEGAL RESEARCH 1. PRIMARY MATERIALS- Researcher gets the information directly from the participants and not through a third party. It entails the responses and results he gathers through interviews, discussions, observations, or questionnaires. See Bethel Ihugba at 81.  2. SECONDARY MATERIALS- Researcher utilizes the data that other people have collected for his own research. Implicit in this is that the researcher does not get the data direct. The secondary materials could be seen in textbooks, journals, government reports. See ‘Secondary Research’ https://libguides.tees.ac.uk/researchmethods/secondary    </vt:lpstr>
      <vt:lpstr>          DATA COLLECTION METHODS  1. QUANTITATIVE METHOD  2. QUALITATIVE METHOD</vt:lpstr>
      <vt:lpstr>                Data Collection Methods cont’d  1. QUANTITATIVE METHOD- The researcher evaluates the research problem using data and statistics to quantify the opinion or behaviour of people. Thereafter, he would arrive at a conclusion/result. Bethel Ihugba at 54. E.g. where a researcher wants to know the perception of Nigerians about the levy in the Cyber Security Act 2023, he can use this method to get the opinion of a large number of people via survey, questionnaire, opinion poll etc on whether the law is good or bad. He will thereafter know the number of people that support or oppose it.      </vt:lpstr>
      <vt:lpstr>             Data Collection Methods cont’d Wizzy wants to conduct a research on the impact of infrastructure on the quality of judgment in Nigerian courts. He can administer a survey to a large number of judges and ask them: 1. Do you think that the state of infrastructure in Nigerian courts are adequate? a. I agree b. I disagree c. I strongly agree d. I strongly disagree 2.  Do you think that the state of infrastructure affects the quality of judgment in courts? a. I agree  b. I disagree c. I strongly agree d. I strongly disagree    </vt:lpstr>
      <vt:lpstr>                    Data Collection Methods (cont’d)  MAJOR WAYS OF USING QUANTITATIVE METHOD 1. SURVEY- Here, the researcher administers structured questionnaires to a large sample (sufficient enough to represent the population that he is studying) to gather the data for statistical analysis. See Jyotsna.  2. INTERVIEWS- The researcher has a face-to-face interview with the participants with the sole aim of collecting data that will assist him to answer the research questions. The questions are usually structured i.e. require a “Yes” or “No” answer.  3. OPINION POLLS- Here, the researcher wants to know the opinion of a population on a research problem through asking a number of questions.  </vt:lpstr>
      <vt:lpstr>FEATURES OF QUANTITATIVE METHOD 1. Data is collected in a structured way. 2. Cardinal aim is to identify the quantity or number of a subject matter so as to explain it. See Bethel at 55 3. Result can be used to make generalization of the situation of the whole population. 4. Research result is derived from a larger sample size that represents a population. 5. Numbers and statistics are used and they are usually arranged in tables, charts or figures or in any other forma that is not textual. 6.Tendency of reliability and accuracy of high because it can be used several times and the researcher can get the same result provided he follows the same guidance. 7. The research instruments are usually questionnaires, computer software, surveys which are used to collect numerical data. See Chris Wigwe at 51 8. Objective in nature because the researcher is not involved in providing answers to the question and he is detached from the data or subjects. See Bethel at 56.   </vt:lpstr>
      <vt:lpstr>               ADVANTAGES OF QUANTITATIVE METHOD 1. Anonymity.  2. Results are clearly communicated.  3. Element of objectivity in the outcome/result because the researcher is detached from the participants or the problem he is investigating.  4. Result can be used to make a generalisation of the population.  5. Researcher can repeat the research and the finding severally and still get the same result provided that he follows the previously established guidelines and objectives. See Chris Wigwe at 50-51    </vt:lpstr>
      <vt:lpstr>              DISADVANTAGES OF QUANTITATIVE METHOD</vt:lpstr>
      <vt:lpstr>                         QUALITATIVE METHOD  MEANING: A kind of empirical research method where the researcher investigates the reason behind certain human conduct, attitudes or opinion about a subject matter. The researcher wants to be acquainted with people’s experience as opposed to using  numbers like the quantitative method.   The researcher conducts an in-depth investigation of a social problem through the utilization of human experience in his investigation.    </vt:lpstr>
      <vt:lpstr>           EXAMPLES OF QUALITATIVE METHOD 1. If researcher wants to know whether the experience of detainees at a correctional service/center has reformed them.  2. If a researcher wants to know why plea bargain is not effective in deterring financial crimes. See Bethel Ihugba at 56-57  </vt:lpstr>
      <vt:lpstr>  MAJOR WAYS  OF USING QUALITATIVE METHOD 1. INTERVIEW Note the following: a. The researcher needs the consent of the interviewees; b. The researcher should have audio or visual recording devices and he should transcribe the information he collects immediately so that invisible information such as the interviewees body language or expressions are not lost over a period of time. Chris Wigwe at 44 c. The interview is usually semi-structured. See Bethel Ihugba at 62.</vt:lpstr>
      <vt:lpstr>                       Major Ways of  Using Qualitative Method Cont’d  d. Questions could be open questions or probing questions. i. Open questions- questions give the interviewee freedom to explain the state of affairs as he wishes. Ii. Probing questions- Questions that are geared towards a particular focus. See Bethel Ihugba at 64  2. FOCUS GROUP- It entails gathering of a small group of people that shares the same views, attitudes, beliefs, characteristics about an idea or concept to discuss a specific issue that affects them. The group should consist of between 6-12 participants and a minimum of 3 focus groups. See Chris Wigwe at 44  </vt:lpstr>
      <vt:lpstr>Major Ways of Using Qualitative Method Cont’d 3. OBSERVATION- The researcher observes and records behaviors, discussions and phenomena in a natural and controlled environment. See Jyotsna Forms of Observation a. Participant Observation- Researcher is a fundamental part of the participants/group he is observing. b. Covert Observation- Participants are not aware that they are being observed. c. Overt Observation- Participants are aware that they are being observed. See Chris Wigwe at 45</vt:lpstr>
      <vt:lpstr>           Major Ways of Using Qualitative Method Cont’d 4. CASE STUDIES- Here, the researcher conducts a deep investigation of a specific person, group or body to get exhaustive insight into the behaviour of characteristics or behaviour of the person, group or body. See Jyotsna.  5. ETHNOGRAPHY- The researcher immerses himself in a specific social group or culture to understand their behaviour, practices, and beliefs through participant observation and interviews. Ibid.</vt:lpstr>
      <vt:lpstr>ADVANTAGES AND DISADVANTAGES OF QUALITATIVE METHOD ADVANTAGES 1. Researcher would have deep knowledge of events, attitudes, or social phenomena as they happen in every day life. 2. Researcher can easily adapt to the changes in the environment in which he is conducting the research.  DISADVANTAGES 1. Risk of bias of the research with the information he gathers. 2. Result cannot be used to make generalisation of the entire population because of the sample size.</vt:lpstr>
      <vt:lpstr>                         DATA ANALYSIS What does it entail? a. summarizing the data the researcher has collected; and b. interpretation of the data through analytical and logical reasoning to know or decide the patterns, relationships or trends. See ‘Data Analysis and report findings,’ https://library.up.ca.za/c.php?g=485435&amp;p=442551o#:~:text=Data%20analysis%20is%20the%20most.determine%20patterns%20%20relationships%20or%20trends</vt:lpstr>
      <vt:lpstr>           METHODS OF DATA ANALYSIS 1. Inferential Analysis- Researcher uses the data from a sample to make a prediction of the whole or a larger population. See ‘Data Analysis’ (video 6) https://www.youtube.com/watch?v=fvsRbgBps81  2. Statistical Analysis- Researcher uses statistics to analyze of interpret data.  It involves: a. Hypothesis testing- He uses statistics to evaluate the validity of his hypothesis/claim about a particular population. Ibid </vt:lpstr>
      <vt:lpstr>          Methods of Data Analysis cont’d b. Regression Analysis- The researcher uses a statistical method to investigate the relationship between two or more variables. c. Cluster Analysis- The researcher uses a statistical technique to group same objects or individuals based on their features/characteristics. Ibid</vt:lpstr>
      <vt:lpstr>           Methods of Data Analysis cont’d 3. Predictive Analysis- The researcher analyzes a historical data and uses it to identify future trends. Ibid 4. Prescriptive Analysis- The researcher analyzes data and uses it to recommend a course of action that should be taken to reduce future problems or  benefit from future opportunities. See UNSW, ‘Descriptive, Predictive &amp; Prescriptive Analytics: What are the differences?’ https://studyonline.unsw.edu.au/blog/descriptive-predictive-prescriptive-analytics</vt:lpstr>
      <vt:lpstr>        Methods of Data Analysis cont’d 5. Explorative Analysis- It is a technique that is used to analyze and visualize data to single out patterns, abnormalities and nexus of events. It is usually used when a researcher is working with huge and complex data. Ibid 6. Descriptive Analysis- This technique is used to sum up the major features of a particular group or data set. Ibid</vt:lpstr>
      <vt:lpstr>             Methods of Data Analysis cont’d 7. Data Visualisation- The researcher uses “charts, graphs and other visual aides to represent data.” This will help the researcher to identify patterns and trends. Ibid</vt:lpstr>
      <vt:lpstr>               SOME TOOLS FOR DATA ANALYSIS 1. Softwares such as En vivo, Microsoft Excel, Metlab etc.  2. Artificial Intelligence.  3. Experts e.g. statisticians  </vt:lpstr>
      <vt:lpstr>           EXAMPLE OF DATA ANALYSIS A researcher wants to establish that consumers’ awareness of the implementation of the Federal Competition and Consumer Protection Act (FCCPA) 2018 of Nigeria is low, but that it could be enhanced through some measures.  Questions to consumers- Are you aware of the consumer protection law and how it has been enforced in Nigerian markets? Answer by consumers- “No” by 80% of consumers. “Yes” by 20% but through NGOs and religious bodies. </vt:lpstr>
      <vt:lpstr>           Example of Data Analysis cont’d Researcher’s Analysis The researcher can say that 80% of the respondents said “No” and 20% said “Yes”. The researcher can argue that based on the 20% that said “Yes”, consumer awareness could be enhanced through NGOS and religious bodies.</vt:lpstr>
      <vt:lpstr>                       DATA EVALUATION What does it entail?- It entails checking the accuracy and arrangement of the data. Also, it involves cleaning up the data. What the researcher should check at this stage? 1. Whether the data is whole/complete? 2. Whether some of  the information suffer from duplication? 3. Whether there are latent or patent errors in spelling? 4. The need to expunge unnecessary data/observation.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Application of Competition Law in E-Commerce</dc:title>
  <dc:creator>ADMIN</dc:creator>
  <cp:lastModifiedBy>REPRODUCTION UNIT</cp:lastModifiedBy>
  <cp:revision>126</cp:revision>
  <dcterms:created xsi:type="dcterms:W3CDTF">2024-07-02T08:27:08Z</dcterms:created>
  <dcterms:modified xsi:type="dcterms:W3CDTF">2024-07-02T08:37:05Z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0491ED313BB4439588F215962F8FC13E_12</vt:lpwstr>
  </property>
  <property fmtid="{D5CDD505-2E9C-101B-9397-08002B2CF9AE}" pid="3" name="KSOProductBuildVer">
    <vt:lpwstr>1033-12.2.0.17119</vt:lpwstr>
  </property>
</Properties>
</file>