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10287000" cx="18288000"/>
  <p:notesSz cx="6858000" cy="9144000"/>
  <p:embeddedFontLst>
    <p:embeddedFont>
      <p:font typeface="Inter"/>
      <p:regular r:id="rId39"/>
      <p:bold r:id="rId40"/>
      <p:italic r:id="rId41"/>
      <p:boldItalic r:id="rId42"/>
    </p:embeddedFont>
    <p:embeddedFont>
      <p:font typeface="Poppins"/>
      <p:regular r:id="rId43"/>
      <p:bold r:id="rId44"/>
      <p:italic r:id="rId45"/>
      <p:boldItalic r:id="rId46"/>
    </p:embeddedFont>
    <p:embeddedFont>
      <p:font typeface="Poppins Medium"/>
      <p:regular r:id="rId47"/>
      <p:bold r:id="rId48"/>
      <p:italic r:id="rId49"/>
      <p:boldItalic r:id="rId50"/>
    </p:embeddedFont>
    <p:embeddedFont>
      <p:font typeface="Poppins Black"/>
      <p:bold r:id="rId51"/>
      <p:boldItalic r:id="rId52"/>
    </p:embeddedFont>
    <p:embeddedFont>
      <p:font typeface="Poppins SemiBold"/>
      <p:regular r:id="rId53"/>
      <p:bold r:id="rId54"/>
      <p:italic r:id="rId55"/>
      <p:boldItalic r:id="rId56"/>
    </p:embeddedFont>
    <p:embeddedFont>
      <p:font typeface="Open Sans"/>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61" roundtripDataSignature="AMtx7mjxesuFONBALqlj4ojvWdszfWTh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Inter-bold.fntdata"/><Relationship Id="rId42" Type="http://schemas.openxmlformats.org/officeDocument/2006/relationships/font" Target="fonts/Inter-boldItalic.fntdata"/><Relationship Id="rId41" Type="http://schemas.openxmlformats.org/officeDocument/2006/relationships/font" Target="fonts/Inter-italic.fntdata"/><Relationship Id="rId44" Type="http://schemas.openxmlformats.org/officeDocument/2006/relationships/font" Target="fonts/Poppins-bold.fntdata"/><Relationship Id="rId43" Type="http://schemas.openxmlformats.org/officeDocument/2006/relationships/font" Target="fonts/Poppins-regular.fntdata"/><Relationship Id="rId46" Type="http://schemas.openxmlformats.org/officeDocument/2006/relationships/font" Target="fonts/Poppins-boldItalic.fntdata"/><Relationship Id="rId45"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Medium-bold.fntdata"/><Relationship Id="rId47" Type="http://schemas.openxmlformats.org/officeDocument/2006/relationships/font" Target="fonts/PoppinsMedium-regular.fntdata"/><Relationship Id="rId49" Type="http://schemas.openxmlformats.org/officeDocument/2006/relationships/font" Target="fonts/Poppins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Inter-regular.fntdata"/><Relationship Id="rId38" Type="http://schemas.openxmlformats.org/officeDocument/2006/relationships/slide" Target="slides/slide33.xml"/><Relationship Id="rId61"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oppinsBlack-bold.fntdata"/><Relationship Id="rId50" Type="http://schemas.openxmlformats.org/officeDocument/2006/relationships/font" Target="fonts/PoppinsMedium-boldItalic.fntdata"/><Relationship Id="rId53" Type="http://schemas.openxmlformats.org/officeDocument/2006/relationships/font" Target="fonts/PoppinsSemiBold-regular.fntdata"/><Relationship Id="rId52" Type="http://schemas.openxmlformats.org/officeDocument/2006/relationships/font" Target="fonts/PoppinsBlack-boldItalic.fntdata"/><Relationship Id="rId11" Type="http://schemas.openxmlformats.org/officeDocument/2006/relationships/slide" Target="slides/slide6.xml"/><Relationship Id="rId55" Type="http://schemas.openxmlformats.org/officeDocument/2006/relationships/font" Target="fonts/PoppinsSemiBold-italic.fntdata"/><Relationship Id="rId10" Type="http://schemas.openxmlformats.org/officeDocument/2006/relationships/slide" Target="slides/slide5.xml"/><Relationship Id="rId54" Type="http://schemas.openxmlformats.org/officeDocument/2006/relationships/font" Target="fonts/PoppinsSemiBold-bold.fntdata"/><Relationship Id="rId13" Type="http://schemas.openxmlformats.org/officeDocument/2006/relationships/slide" Target="slides/slide8.xml"/><Relationship Id="rId57" Type="http://schemas.openxmlformats.org/officeDocument/2006/relationships/font" Target="fonts/OpenSans-regular.fntdata"/><Relationship Id="rId12" Type="http://schemas.openxmlformats.org/officeDocument/2006/relationships/slide" Target="slides/slide7.xml"/><Relationship Id="rId56" Type="http://schemas.openxmlformats.org/officeDocument/2006/relationships/font" Target="fonts/PoppinsSemiBold-boldItalic.fntdata"/><Relationship Id="rId15" Type="http://schemas.openxmlformats.org/officeDocument/2006/relationships/slide" Target="slides/slide10.xml"/><Relationship Id="rId59" Type="http://schemas.openxmlformats.org/officeDocument/2006/relationships/font" Target="fonts/OpenSans-italic.fntdata"/><Relationship Id="rId14" Type="http://schemas.openxmlformats.org/officeDocument/2006/relationships/slide" Target="slides/slide9.xml"/><Relationship Id="rId58" Type="http://schemas.openxmlformats.org/officeDocument/2006/relationships/font" Target="fonts/OpenSan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fea5b11e21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fea5b11e2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fea5b11e21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fea5b11e2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fe8933c265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2fe8933c265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fe8933c265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2fe8933c265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fea5b11e21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2fea5b11e21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 name="Google Shape;35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0" name="Google Shape;37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0" name="Google Shape;38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5" name="Google Shape;39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2" name="Google Shape;42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fe8933c265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g2fe8933c265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9" name="Google Shape;45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9" name="Google Shape;46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1" name="Google Shape;51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9" name="Google Shape;55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6" name="Google Shape;57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4" name="Google Shape;61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8" name="Google Shape;66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7" name="Google Shape;69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9" name="Google Shape;71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1" name="Google Shape;73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fe8933c26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2fe8933c26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fe2bedc167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g2fe2bedc16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fea5b11e21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2fea5b11e21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fe2bedc167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2fe2bedc167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fea5b11e2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fea5b11e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3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p:nvPr>
            <p:ph idx="2" type="pic"/>
          </p:nvPr>
        </p:nvSpPr>
        <p:spPr>
          <a:xfrm>
            <a:off x="1792288" y="612775"/>
            <a:ext cx="5486400" cy="4114800"/>
          </a:xfrm>
          <a:prstGeom prst="rect">
            <a:avLst/>
          </a:prstGeom>
          <a:noFill/>
          <a:ln>
            <a:noFill/>
          </a:ln>
        </p:spPr>
      </p:sp>
      <p:sp>
        <p:nvSpPr>
          <p:cNvPr id="64" name="Google Shape;64;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jpg"/><Relationship Id="rId4" Type="http://schemas.openxmlformats.org/officeDocument/2006/relationships/image" Target="../media/image2.png"/><Relationship Id="rId5"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 Id="rId4" Type="http://schemas.openxmlformats.org/officeDocument/2006/relationships/image" Target="../media/image9.jpg"/><Relationship Id="rId5"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3.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2.jpg"/><Relationship Id="rId4" Type="http://schemas.openxmlformats.org/officeDocument/2006/relationships/image" Target="../media/image27.png"/><Relationship Id="rId5"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2.jpg"/><Relationship Id="rId4" Type="http://schemas.openxmlformats.org/officeDocument/2006/relationships/image" Target="../media/image27.png"/><Relationship Id="rId5"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2.jpg"/><Relationship Id="rId4" Type="http://schemas.openxmlformats.org/officeDocument/2006/relationships/image" Target="../media/image27.png"/><Relationship Id="rId5"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7.jpg"/><Relationship Id="rId4" Type="http://schemas.openxmlformats.org/officeDocument/2006/relationships/image" Target="../media/image39.jpg"/><Relationship Id="rId5" Type="http://schemas.openxmlformats.org/officeDocument/2006/relationships/image" Target="../media/image38.jpg"/><Relationship Id="rId6" Type="http://schemas.openxmlformats.org/officeDocument/2006/relationships/image" Target="../media/image4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0.jp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
          <p:cNvGrpSpPr/>
          <p:nvPr/>
        </p:nvGrpSpPr>
        <p:grpSpPr>
          <a:xfrm>
            <a:off x="9153525" y="0"/>
            <a:ext cx="9144000" cy="10287000"/>
            <a:chOff x="0" y="0"/>
            <a:chExt cx="5370413" cy="6041715"/>
          </a:xfrm>
        </p:grpSpPr>
        <p:sp>
          <p:nvSpPr>
            <p:cNvPr id="85" name="Google Shape;85;p1"/>
            <p:cNvSpPr/>
            <p:nvPr/>
          </p:nvSpPr>
          <p:spPr>
            <a:xfrm>
              <a:off x="0" y="0"/>
              <a:ext cx="5370413" cy="6041715"/>
            </a:xfrm>
            <a:custGeom>
              <a:rect b="b" l="l" r="r" t="t"/>
              <a:pathLst>
                <a:path extrusionOk="0" h="6041715" w="5370413">
                  <a:moveTo>
                    <a:pt x="5370413" y="0"/>
                  </a:moveTo>
                  <a:lnTo>
                    <a:pt x="5370413" y="6041715"/>
                  </a:lnTo>
                  <a:cubicBezTo>
                    <a:pt x="3580275" y="4027810"/>
                    <a:pt x="1790138" y="2013905"/>
                    <a:pt x="0" y="0"/>
                  </a:cubicBezTo>
                  <a:lnTo>
                    <a:pt x="53704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p:nvPr/>
          </p:nvSpPr>
          <p:spPr>
            <a:xfrm>
              <a:off x="0" y="0"/>
              <a:ext cx="5370413" cy="6041715"/>
            </a:xfrm>
            <a:custGeom>
              <a:rect b="b" l="l" r="r" t="t"/>
              <a:pathLst>
                <a:path extrusionOk="0" h="6041715" w="5370413">
                  <a:moveTo>
                    <a:pt x="5370413" y="0"/>
                  </a:moveTo>
                  <a:lnTo>
                    <a:pt x="5370413" y="6041715"/>
                  </a:lnTo>
                  <a:cubicBezTo>
                    <a:pt x="3580275" y="4027810"/>
                    <a:pt x="1790138" y="2013905"/>
                    <a:pt x="0" y="0"/>
                  </a:cubicBezTo>
                  <a:lnTo>
                    <a:pt x="5370413" y="0"/>
                  </a:lnTo>
                  <a:close/>
                </a:path>
              </a:pathLst>
            </a:custGeom>
            <a:blipFill rotWithShape="1">
              <a:blip r:embed="rId3">
                <a:alphaModFix/>
              </a:blip>
              <a:stretch>
                <a:fillRect b="0" l="-6512" r="-6216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 name="Google Shape;87;p1"/>
          <p:cNvGrpSpPr/>
          <p:nvPr/>
        </p:nvGrpSpPr>
        <p:grpSpPr>
          <a:xfrm>
            <a:off x="2802625" y="5211098"/>
            <a:ext cx="4888164" cy="1517499"/>
            <a:chOff x="0" y="-192881"/>
            <a:chExt cx="4398600" cy="940501"/>
          </a:xfrm>
        </p:grpSpPr>
        <p:grpSp>
          <p:nvGrpSpPr>
            <p:cNvPr id="88" name="Google Shape;88;p1"/>
            <p:cNvGrpSpPr/>
            <p:nvPr/>
          </p:nvGrpSpPr>
          <p:grpSpPr>
            <a:xfrm>
              <a:off x="0" y="-192881"/>
              <a:ext cx="4398495" cy="940501"/>
              <a:chOff x="0" y="-38100"/>
              <a:chExt cx="868839" cy="185778"/>
            </a:xfrm>
          </p:grpSpPr>
          <p:sp>
            <p:nvSpPr>
              <p:cNvPr id="89" name="Google Shape;89;p1"/>
              <p:cNvSpPr/>
              <p:nvPr/>
            </p:nvSpPr>
            <p:spPr>
              <a:xfrm>
                <a:off x="0" y="0"/>
                <a:ext cx="868839" cy="147678"/>
              </a:xfrm>
              <a:custGeom>
                <a:rect b="b" l="l" r="r" t="t"/>
                <a:pathLst>
                  <a:path extrusionOk="0" h="147678" w="868839">
                    <a:moveTo>
                      <a:pt x="0" y="0"/>
                    </a:moveTo>
                    <a:lnTo>
                      <a:pt x="868839" y="0"/>
                    </a:lnTo>
                    <a:lnTo>
                      <a:pt x="868839" y="147678"/>
                    </a:lnTo>
                    <a:lnTo>
                      <a:pt x="0" y="147678"/>
                    </a:lnTo>
                    <a:close/>
                  </a:path>
                </a:pathLst>
              </a:custGeom>
              <a:solidFill>
                <a:srgbClr val="F67D30"/>
              </a:solidFill>
              <a:ln>
                <a:noFill/>
              </a:ln>
            </p:spPr>
          </p:sp>
          <p:sp>
            <p:nvSpPr>
              <p:cNvPr id="90" name="Google Shape;90;p1"/>
              <p:cNvSpPr txBox="1"/>
              <p:nvPr/>
            </p:nvSpPr>
            <p:spPr>
              <a:xfrm>
                <a:off x="0" y="-38100"/>
                <a:ext cx="868839" cy="18577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1" name="Google Shape;91;p1"/>
            <p:cNvSpPr txBox="1"/>
            <p:nvPr/>
          </p:nvSpPr>
          <p:spPr>
            <a:xfrm>
              <a:off x="0" y="235380"/>
              <a:ext cx="4398600" cy="22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00"/>
                <a:buFont typeface="Arial"/>
                <a:buNone/>
              </a:pPr>
              <a:r>
                <a:rPr b="0" i="0" lang="en-US" sz="2400" u="none" cap="none" strike="noStrike">
                  <a:solidFill>
                    <a:srgbClr val="FFFFFF"/>
                  </a:solidFill>
                  <a:latin typeface="Open Sans"/>
                  <a:ea typeface="Open Sans"/>
                  <a:cs typeface="Open Sans"/>
                  <a:sym typeface="Open Sans"/>
                </a:rPr>
                <a:t>BY NANA FATIMA MEDE (MRS)</a:t>
              </a:r>
              <a:endParaRPr b="0" i="0" sz="2400" u="none" cap="none" strike="noStrike">
                <a:solidFill>
                  <a:srgbClr val="000000"/>
                </a:solidFill>
                <a:latin typeface="Arial"/>
                <a:ea typeface="Arial"/>
                <a:cs typeface="Arial"/>
                <a:sym typeface="Arial"/>
              </a:endParaRPr>
            </a:p>
          </p:txBody>
        </p:sp>
      </p:grpSp>
      <p:sp>
        <p:nvSpPr>
          <p:cNvPr id="92" name="Google Shape;92;p1"/>
          <p:cNvSpPr/>
          <p:nvPr/>
        </p:nvSpPr>
        <p:spPr>
          <a:xfrm>
            <a:off x="8966379" y="1719821"/>
            <a:ext cx="1171762" cy="641273"/>
          </a:xfrm>
          <a:custGeom>
            <a:rect b="b" l="l" r="r" t="t"/>
            <a:pathLst>
              <a:path extrusionOk="0" h="641273" w="1171762">
                <a:moveTo>
                  <a:pt x="0" y="0"/>
                </a:moveTo>
                <a:lnTo>
                  <a:pt x="1171762" y="0"/>
                </a:lnTo>
                <a:lnTo>
                  <a:pt x="1171762" y="641273"/>
                </a:lnTo>
                <a:lnTo>
                  <a:pt x="0" y="641273"/>
                </a:lnTo>
                <a:lnTo>
                  <a:pt x="0" y="0"/>
                </a:lnTo>
                <a:close/>
              </a:path>
            </a:pathLst>
          </a:custGeom>
          <a:blipFill rotWithShape="1">
            <a:blip r:embed="rId4">
              <a:alphaModFix/>
            </a:blip>
            <a:stretch>
              <a:fillRect b="0" l="0" r="0" t="0"/>
            </a:stretch>
          </a:blipFill>
          <a:ln>
            <a:noFill/>
          </a:ln>
        </p:spPr>
      </p:sp>
      <p:sp>
        <p:nvSpPr>
          <p:cNvPr id="93" name="Google Shape;93;p1"/>
          <p:cNvSpPr/>
          <p:nvPr/>
        </p:nvSpPr>
        <p:spPr>
          <a:xfrm>
            <a:off x="9153525" y="8617027"/>
            <a:ext cx="1171762" cy="641273"/>
          </a:xfrm>
          <a:custGeom>
            <a:rect b="b" l="l" r="r" t="t"/>
            <a:pathLst>
              <a:path extrusionOk="0" h="641273" w="1171762">
                <a:moveTo>
                  <a:pt x="0" y="0"/>
                </a:moveTo>
                <a:lnTo>
                  <a:pt x="1171762" y="0"/>
                </a:lnTo>
                <a:lnTo>
                  <a:pt x="1171762" y="641273"/>
                </a:lnTo>
                <a:lnTo>
                  <a:pt x="0" y="641273"/>
                </a:lnTo>
                <a:lnTo>
                  <a:pt x="0" y="0"/>
                </a:lnTo>
                <a:close/>
              </a:path>
            </a:pathLst>
          </a:custGeom>
          <a:blipFill rotWithShape="1">
            <a:blip r:embed="rId4">
              <a:alphaModFix/>
            </a:blip>
            <a:stretch>
              <a:fillRect b="0" l="0" r="0" t="0"/>
            </a:stretch>
          </a:blipFill>
          <a:ln>
            <a:noFill/>
          </a:ln>
        </p:spPr>
      </p:sp>
      <p:grpSp>
        <p:nvGrpSpPr>
          <p:cNvPr id="94" name="Google Shape;94;p1"/>
          <p:cNvGrpSpPr/>
          <p:nvPr/>
        </p:nvGrpSpPr>
        <p:grpSpPr>
          <a:xfrm>
            <a:off x="10786240" y="2935650"/>
            <a:ext cx="5620137" cy="6322655"/>
            <a:chOff x="0" y="0"/>
            <a:chExt cx="5370413" cy="6041715"/>
          </a:xfrm>
        </p:grpSpPr>
        <p:sp>
          <p:nvSpPr>
            <p:cNvPr id="95" name="Google Shape;95;p1"/>
            <p:cNvSpPr/>
            <p:nvPr/>
          </p:nvSpPr>
          <p:spPr>
            <a:xfrm>
              <a:off x="0" y="0"/>
              <a:ext cx="5370413" cy="6041715"/>
            </a:xfrm>
            <a:custGeom>
              <a:rect b="b" l="l" r="r" t="t"/>
              <a:pathLst>
                <a:path extrusionOk="0" h="6041715" w="5370413">
                  <a:moveTo>
                    <a:pt x="0" y="6041715"/>
                  </a:moveTo>
                  <a:lnTo>
                    <a:pt x="0" y="0"/>
                  </a:lnTo>
                  <a:cubicBezTo>
                    <a:pt x="1790138" y="2013905"/>
                    <a:pt x="3580275" y="4027810"/>
                    <a:pt x="5370413" y="6041715"/>
                  </a:cubicBezTo>
                  <a:lnTo>
                    <a:pt x="0" y="6041715"/>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0" y="0"/>
              <a:ext cx="5370413" cy="6041715"/>
            </a:xfrm>
            <a:custGeom>
              <a:rect b="b" l="l" r="r" t="t"/>
              <a:pathLst>
                <a:path extrusionOk="0" h="6041715" w="5370413">
                  <a:moveTo>
                    <a:pt x="0" y="6041715"/>
                  </a:moveTo>
                  <a:lnTo>
                    <a:pt x="0" y="0"/>
                  </a:lnTo>
                  <a:cubicBezTo>
                    <a:pt x="1790138" y="2013905"/>
                    <a:pt x="3580275" y="4027810"/>
                    <a:pt x="5370413" y="6041715"/>
                  </a:cubicBezTo>
                  <a:lnTo>
                    <a:pt x="0" y="6041715"/>
                  </a:lnTo>
                  <a:close/>
                </a:path>
              </a:pathLst>
            </a:custGeom>
            <a:blipFill rotWithShape="1">
              <a:blip r:embed="rId5">
                <a:alphaModFix/>
              </a:blip>
              <a:stretch>
                <a:fillRect b="0" l="-66219" r="-261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 name="Google Shape;97;p1"/>
          <p:cNvSpPr txBox="1"/>
          <p:nvPr/>
        </p:nvSpPr>
        <p:spPr>
          <a:xfrm>
            <a:off x="1418319" y="2558050"/>
            <a:ext cx="9180589" cy="67945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Clr>
                <a:srgbClr val="000000"/>
              </a:buClr>
              <a:buSzPts val="3999"/>
              <a:buFont typeface="Arial"/>
              <a:buNone/>
            </a:pPr>
            <a:r>
              <a:rPr b="1" i="0" lang="en-US" sz="3999" u="none" cap="none" strike="noStrike">
                <a:solidFill>
                  <a:srgbClr val="201E1E"/>
                </a:solidFill>
                <a:latin typeface="Inter"/>
                <a:ea typeface="Inter"/>
                <a:cs typeface="Inter"/>
                <a:sym typeface="Inter"/>
              </a:rPr>
              <a:t>BUDGET PREPARATION AND</a:t>
            </a:r>
            <a:endParaRPr b="0" i="0" sz="1400" u="none" cap="none" strike="noStrike">
              <a:solidFill>
                <a:srgbClr val="000000"/>
              </a:solidFill>
              <a:latin typeface="Arial"/>
              <a:ea typeface="Arial"/>
              <a:cs typeface="Arial"/>
              <a:sym typeface="Arial"/>
            </a:endParaRPr>
          </a:p>
        </p:txBody>
      </p:sp>
      <p:sp>
        <p:nvSpPr>
          <p:cNvPr id="98" name="Google Shape;98;p1"/>
          <p:cNvSpPr txBox="1"/>
          <p:nvPr/>
        </p:nvSpPr>
        <p:spPr>
          <a:xfrm>
            <a:off x="1418319" y="3161300"/>
            <a:ext cx="9180589" cy="67945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Clr>
                <a:srgbClr val="000000"/>
              </a:buClr>
              <a:buSzPts val="3999"/>
              <a:buFont typeface="Arial"/>
              <a:buNone/>
            </a:pPr>
            <a:r>
              <a:rPr b="1" i="0" lang="en-US" sz="3999" u="none" cap="none" strike="noStrike">
                <a:solidFill>
                  <a:srgbClr val="F67D30"/>
                </a:solidFill>
                <a:latin typeface="Inter"/>
                <a:ea typeface="Inter"/>
                <a:cs typeface="Inter"/>
                <a:sym typeface="Inter"/>
              </a:rPr>
              <a:t>RESOURCE MANAGEMENT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fea5b11e21_0_38"/>
          <p:cNvSpPr txBox="1"/>
          <p:nvPr/>
        </p:nvSpPr>
        <p:spPr>
          <a:xfrm>
            <a:off x="1577050" y="181850"/>
            <a:ext cx="14387400" cy="800100"/>
          </a:xfrm>
          <a:prstGeom prst="rect">
            <a:avLst/>
          </a:prstGeom>
          <a:noFill/>
          <a:ln>
            <a:noFill/>
          </a:ln>
        </p:spPr>
        <p:txBody>
          <a:bodyPr anchorCtr="0" anchor="t" bIns="91425" lIns="91425" spcFirstLastPara="1" rIns="91425" wrap="square" tIns="91425">
            <a:spAutoFit/>
          </a:bodyPr>
          <a:lstStyle/>
          <a:p>
            <a:pPr indent="0" lvl="0" marL="0" rtl="0" algn="ctr">
              <a:lnSpc>
                <a:spcPct val="120005"/>
              </a:lnSpc>
              <a:spcBef>
                <a:spcPts val="0"/>
              </a:spcBef>
              <a:spcAft>
                <a:spcPts val="0"/>
              </a:spcAft>
              <a:buNone/>
            </a:pPr>
            <a:r>
              <a:rPr b="1" lang="en-US" sz="3999">
                <a:solidFill>
                  <a:srgbClr val="F89921"/>
                </a:solidFill>
                <a:latin typeface="Poppins Black"/>
                <a:ea typeface="Poppins Black"/>
                <a:cs typeface="Poppins Black"/>
                <a:sym typeface="Poppins Black"/>
              </a:rPr>
              <a:t>2024 APPROVED BUDGET BREAKDOWN</a:t>
            </a:r>
            <a:endParaRPr>
              <a:solidFill>
                <a:srgbClr val="000000"/>
              </a:solidFill>
            </a:endParaRPr>
          </a:p>
        </p:txBody>
      </p:sp>
      <p:sp>
        <p:nvSpPr>
          <p:cNvPr id="254" name="Google Shape;254;g2fea5b11e21_0_38"/>
          <p:cNvSpPr/>
          <p:nvPr/>
        </p:nvSpPr>
        <p:spPr>
          <a:xfrm>
            <a:off x="1577050" y="3041300"/>
            <a:ext cx="4520100" cy="17004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5" name="Google Shape;255;g2fea5b11e21_0_38"/>
          <p:cNvSpPr/>
          <p:nvPr/>
        </p:nvSpPr>
        <p:spPr>
          <a:xfrm>
            <a:off x="4526750" y="3047500"/>
            <a:ext cx="1570200" cy="1700400"/>
          </a:xfrm>
          <a:prstGeom prst="roundRect">
            <a:avLst>
              <a:gd fmla="val 16667" name="adj"/>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6" name="Google Shape;256;g2fea5b11e21_0_38"/>
          <p:cNvSpPr txBox="1"/>
          <p:nvPr/>
        </p:nvSpPr>
        <p:spPr>
          <a:xfrm>
            <a:off x="1577050" y="2176313"/>
            <a:ext cx="42084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3200">
                <a:latin typeface="Calibri"/>
                <a:ea typeface="Calibri"/>
                <a:cs typeface="Calibri"/>
                <a:sym typeface="Calibri"/>
              </a:rPr>
              <a:t>The Judiciary </a:t>
            </a:r>
            <a:endParaRPr i="1" sz="3200">
              <a:solidFill>
                <a:srgbClr val="000000"/>
              </a:solidFill>
              <a:latin typeface="Calibri"/>
              <a:ea typeface="Calibri"/>
              <a:cs typeface="Calibri"/>
              <a:sym typeface="Calibri"/>
            </a:endParaRPr>
          </a:p>
        </p:txBody>
      </p:sp>
      <p:sp>
        <p:nvSpPr>
          <p:cNvPr id="257" name="Google Shape;257;g2fea5b11e21_0_38"/>
          <p:cNvSpPr txBox="1"/>
          <p:nvPr/>
        </p:nvSpPr>
        <p:spPr>
          <a:xfrm>
            <a:off x="1954850" y="3041288"/>
            <a:ext cx="25719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rgbClr val="000000"/>
                </a:solidFill>
                <a:latin typeface="Calibri"/>
                <a:ea typeface="Calibri"/>
                <a:cs typeface="Calibri"/>
                <a:sym typeface="Calibri"/>
              </a:rPr>
              <a:t>N341.636 </a:t>
            </a:r>
            <a:endParaRPr b="1" sz="4600">
              <a:solidFill>
                <a:srgbClr val="000000"/>
              </a:solidFill>
              <a:latin typeface="Calibri"/>
              <a:ea typeface="Calibri"/>
              <a:cs typeface="Calibri"/>
              <a:sym typeface="Calibri"/>
            </a:endParaRPr>
          </a:p>
          <a:p>
            <a:pPr indent="0" lvl="0" marL="0" rtl="0" algn="l">
              <a:spcBef>
                <a:spcPts val="0"/>
              </a:spcBef>
              <a:spcAft>
                <a:spcPts val="0"/>
              </a:spcAft>
              <a:buNone/>
            </a:pPr>
            <a:r>
              <a:rPr b="1" lang="en-US" sz="4600">
                <a:solidFill>
                  <a:srgbClr val="000000"/>
                </a:solidFill>
                <a:latin typeface="Calibri"/>
                <a:ea typeface="Calibri"/>
                <a:cs typeface="Calibri"/>
                <a:sym typeface="Calibri"/>
              </a:rPr>
              <a:t>Billion</a:t>
            </a:r>
            <a:endParaRPr b="1" sz="4600">
              <a:solidFill>
                <a:srgbClr val="000000"/>
              </a:solidFill>
              <a:latin typeface="Calibri"/>
              <a:ea typeface="Calibri"/>
              <a:cs typeface="Calibri"/>
              <a:sym typeface="Calibri"/>
            </a:endParaRPr>
          </a:p>
        </p:txBody>
      </p:sp>
      <p:sp>
        <p:nvSpPr>
          <p:cNvPr id="258" name="Google Shape;258;g2fea5b11e21_0_38"/>
          <p:cNvSpPr/>
          <p:nvPr/>
        </p:nvSpPr>
        <p:spPr>
          <a:xfrm>
            <a:off x="1577050" y="7304375"/>
            <a:ext cx="4520100" cy="17004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4600">
                <a:solidFill>
                  <a:srgbClr val="000000"/>
                </a:solidFill>
                <a:latin typeface="Calibri"/>
                <a:ea typeface="Calibri"/>
                <a:cs typeface="Calibri"/>
                <a:sym typeface="Calibri"/>
              </a:rPr>
              <a:t>N5</a:t>
            </a:r>
            <a:endParaRPr b="1" sz="4600">
              <a:solidFill>
                <a:srgbClr val="000000"/>
              </a:solidFill>
              <a:latin typeface="Calibri"/>
              <a:ea typeface="Calibri"/>
              <a:cs typeface="Calibri"/>
              <a:sym typeface="Calibri"/>
            </a:endParaRPr>
          </a:p>
          <a:p>
            <a:pPr indent="0" lvl="0" marL="0" rtl="0" algn="l">
              <a:spcBef>
                <a:spcPts val="0"/>
              </a:spcBef>
              <a:spcAft>
                <a:spcPts val="0"/>
              </a:spcAft>
              <a:buNone/>
            </a:pPr>
            <a:r>
              <a:rPr b="1" lang="en-US" sz="4600">
                <a:solidFill>
                  <a:srgbClr val="000000"/>
                </a:solidFill>
                <a:latin typeface="Calibri"/>
                <a:ea typeface="Calibri"/>
                <a:cs typeface="Calibri"/>
                <a:sym typeface="Calibri"/>
              </a:rPr>
              <a:t>Billion</a:t>
            </a:r>
            <a:endParaRPr b="1" sz="4600">
              <a:solidFill>
                <a:srgbClr val="000000"/>
              </a:solidFill>
              <a:latin typeface="Calibri"/>
              <a:ea typeface="Calibri"/>
              <a:cs typeface="Calibri"/>
              <a:sym typeface="Calibri"/>
            </a:endParaRPr>
          </a:p>
        </p:txBody>
      </p:sp>
      <p:sp>
        <p:nvSpPr>
          <p:cNvPr id="259" name="Google Shape;259;g2fea5b11e21_0_38"/>
          <p:cNvSpPr/>
          <p:nvPr/>
        </p:nvSpPr>
        <p:spPr>
          <a:xfrm>
            <a:off x="4526750" y="7304375"/>
            <a:ext cx="1570200" cy="1700400"/>
          </a:xfrm>
          <a:prstGeom prst="roundRect">
            <a:avLst>
              <a:gd fmla="val 16667" name="adj"/>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0" name="Google Shape;260;g2fea5b11e21_0_38"/>
          <p:cNvSpPr/>
          <p:nvPr/>
        </p:nvSpPr>
        <p:spPr>
          <a:xfrm>
            <a:off x="11056975" y="2970100"/>
            <a:ext cx="4520100" cy="17004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4600">
                <a:solidFill>
                  <a:srgbClr val="000000"/>
                </a:solidFill>
                <a:latin typeface="Calibri"/>
                <a:ea typeface="Calibri"/>
                <a:cs typeface="Calibri"/>
                <a:sym typeface="Calibri"/>
              </a:rPr>
              <a:t>N263.044</a:t>
            </a:r>
            <a:endParaRPr b="1" sz="4600">
              <a:solidFill>
                <a:srgbClr val="000000"/>
              </a:solidFill>
              <a:latin typeface="Calibri"/>
              <a:ea typeface="Calibri"/>
              <a:cs typeface="Calibri"/>
              <a:sym typeface="Calibri"/>
            </a:endParaRPr>
          </a:p>
          <a:p>
            <a:pPr indent="0" lvl="0" marL="0" rtl="0" algn="l">
              <a:spcBef>
                <a:spcPts val="0"/>
              </a:spcBef>
              <a:spcAft>
                <a:spcPts val="0"/>
              </a:spcAft>
              <a:buNone/>
            </a:pPr>
            <a:r>
              <a:rPr b="1" lang="en-US" sz="4600">
                <a:solidFill>
                  <a:srgbClr val="000000"/>
                </a:solidFill>
                <a:latin typeface="Calibri"/>
                <a:ea typeface="Calibri"/>
                <a:cs typeface="Calibri"/>
                <a:sym typeface="Calibri"/>
              </a:rPr>
              <a:t>Billion</a:t>
            </a:r>
            <a:endParaRPr b="1" sz="4600">
              <a:solidFill>
                <a:srgbClr val="000000"/>
              </a:solidFill>
              <a:latin typeface="Calibri"/>
              <a:ea typeface="Calibri"/>
              <a:cs typeface="Calibri"/>
              <a:sym typeface="Calibri"/>
            </a:endParaRPr>
          </a:p>
        </p:txBody>
      </p:sp>
      <p:sp>
        <p:nvSpPr>
          <p:cNvPr id="261" name="Google Shape;261;g2fea5b11e21_0_38"/>
          <p:cNvSpPr/>
          <p:nvPr/>
        </p:nvSpPr>
        <p:spPr>
          <a:xfrm>
            <a:off x="14006675" y="2970100"/>
            <a:ext cx="1570200" cy="1700400"/>
          </a:xfrm>
          <a:prstGeom prst="roundRect">
            <a:avLst>
              <a:gd fmla="val 16667" name="adj"/>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2" name="Google Shape;262;g2fea5b11e21_0_38"/>
          <p:cNvSpPr/>
          <p:nvPr/>
        </p:nvSpPr>
        <p:spPr>
          <a:xfrm>
            <a:off x="11238775" y="7170900"/>
            <a:ext cx="4520100" cy="17004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4600">
                <a:solidFill>
                  <a:srgbClr val="000000"/>
                </a:solidFill>
                <a:latin typeface="Calibri"/>
                <a:ea typeface="Calibri"/>
                <a:cs typeface="Calibri"/>
                <a:sym typeface="Calibri"/>
              </a:rPr>
              <a:t>N338.925 </a:t>
            </a:r>
            <a:endParaRPr b="1" sz="4600">
              <a:solidFill>
                <a:srgbClr val="000000"/>
              </a:solidFill>
              <a:latin typeface="Calibri"/>
              <a:ea typeface="Calibri"/>
              <a:cs typeface="Calibri"/>
              <a:sym typeface="Calibri"/>
            </a:endParaRPr>
          </a:p>
          <a:p>
            <a:pPr indent="0" lvl="0" marL="0" rtl="0" algn="l">
              <a:spcBef>
                <a:spcPts val="0"/>
              </a:spcBef>
              <a:spcAft>
                <a:spcPts val="0"/>
              </a:spcAft>
              <a:buNone/>
            </a:pPr>
            <a:r>
              <a:rPr b="1" lang="en-US" sz="4600">
                <a:solidFill>
                  <a:srgbClr val="000000"/>
                </a:solidFill>
                <a:latin typeface="Calibri"/>
                <a:ea typeface="Calibri"/>
                <a:cs typeface="Calibri"/>
                <a:sym typeface="Calibri"/>
              </a:rPr>
              <a:t>Billion</a:t>
            </a:r>
            <a:endParaRPr b="1" sz="4600">
              <a:solidFill>
                <a:srgbClr val="000000"/>
              </a:solidFill>
              <a:latin typeface="Calibri"/>
              <a:ea typeface="Calibri"/>
              <a:cs typeface="Calibri"/>
              <a:sym typeface="Calibri"/>
            </a:endParaRPr>
          </a:p>
        </p:txBody>
      </p:sp>
      <p:sp>
        <p:nvSpPr>
          <p:cNvPr id="263" name="Google Shape;263;g2fea5b11e21_0_38"/>
          <p:cNvSpPr/>
          <p:nvPr/>
        </p:nvSpPr>
        <p:spPr>
          <a:xfrm>
            <a:off x="14188675" y="7177200"/>
            <a:ext cx="1570200" cy="1700400"/>
          </a:xfrm>
          <a:prstGeom prst="roundRect">
            <a:avLst>
              <a:gd fmla="val 16667" name="adj"/>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4" name="Google Shape;264;g2fea5b11e21_0_38"/>
          <p:cNvSpPr txBox="1"/>
          <p:nvPr/>
        </p:nvSpPr>
        <p:spPr>
          <a:xfrm>
            <a:off x="1577050" y="5926838"/>
            <a:ext cx="42084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200">
                <a:solidFill>
                  <a:srgbClr val="000000"/>
                </a:solidFill>
                <a:latin typeface="Calibri"/>
                <a:ea typeface="Calibri"/>
                <a:cs typeface="Calibri"/>
                <a:sym typeface="Calibri"/>
              </a:rPr>
              <a:t>National Human Rights Commision</a:t>
            </a:r>
            <a:endParaRPr i="1" sz="3200">
              <a:solidFill>
                <a:srgbClr val="000000"/>
              </a:solidFill>
              <a:latin typeface="Calibri"/>
              <a:ea typeface="Calibri"/>
              <a:cs typeface="Calibri"/>
              <a:sym typeface="Calibri"/>
            </a:endParaRPr>
          </a:p>
        </p:txBody>
      </p:sp>
      <p:sp>
        <p:nvSpPr>
          <p:cNvPr id="265" name="Google Shape;265;g2fea5b11e21_0_38"/>
          <p:cNvSpPr txBox="1"/>
          <p:nvPr/>
        </p:nvSpPr>
        <p:spPr>
          <a:xfrm>
            <a:off x="10474300" y="2176325"/>
            <a:ext cx="72252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200">
                <a:solidFill>
                  <a:srgbClr val="000000"/>
                </a:solidFill>
                <a:latin typeface="Calibri"/>
                <a:ea typeface="Calibri"/>
                <a:cs typeface="Calibri"/>
                <a:sym typeface="Calibri"/>
              </a:rPr>
              <a:t>Universal Basic Education Commision</a:t>
            </a:r>
            <a:endParaRPr i="1" sz="3200">
              <a:solidFill>
                <a:srgbClr val="000000"/>
              </a:solidFill>
              <a:latin typeface="Calibri"/>
              <a:ea typeface="Calibri"/>
              <a:cs typeface="Calibri"/>
              <a:sym typeface="Calibri"/>
            </a:endParaRPr>
          </a:p>
          <a:p>
            <a:pPr indent="0" lvl="0" marL="0" rtl="0" algn="l">
              <a:spcBef>
                <a:spcPts val="0"/>
              </a:spcBef>
              <a:spcAft>
                <a:spcPts val="0"/>
              </a:spcAft>
              <a:buNone/>
            </a:pPr>
            <a:r>
              <a:t/>
            </a:r>
            <a:endParaRPr i="1" sz="3200">
              <a:solidFill>
                <a:srgbClr val="000000"/>
              </a:solidFill>
              <a:latin typeface="Calibri"/>
              <a:ea typeface="Calibri"/>
              <a:cs typeface="Calibri"/>
              <a:sym typeface="Calibri"/>
            </a:endParaRPr>
          </a:p>
          <a:p>
            <a:pPr indent="0" lvl="0" marL="0" rtl="0" algn="l">
              <a:spcBef>
                <a:spcPts val="0"/>
              </a:spcBef>
              <a:spcAft>
                <a:spcPts val="0"/>
              </a:spcAft>
              <a:buNone/>
            </a:pPr>
            <a:r>
              <a:t/>
            </a:r>
            <a:endParaRPr i="1" sz="3200">
              <a:solidFill>
                <a:srgbClr val="000000"/>
              </a:solidFill>
              <a:latin typeface="Calibri"/>
              <a:ea typeface="Calibri"/>
              <a:cs typeface="Calibri"/>
              <a:sym typeface="Calibri"/>
            </a:endParaRPr>
          </a:p>
        </p:txBody>
      </p:sp>
      <p:sp>
        <p:nvSpPr>
          <p:cNvPr id="266" name="Google Shape;266;g2fea5b11e21_0_38"/>
          <p:cNvSpPr txBox="1"/>
          <p:nvPr/>
        </p:nvSpPr>
        <p:spPr>
          <a:xfrm>
            <a:off x="10957975" y="5796525"/>
            <a:ext cx="4718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200">
                <a:solidFill>
                  <a:srgbClr val="000000"/>
                </a:solidFill>
                <a:latin typeface="Calibri"/>
                <a:ea typeface="Calibri"/>
                <a:cs typeface="Calibri"/>
                <a:sym typeface="Calibri"/>
              </a:rPr>
              <a:t>Niger Delta Development</a:t>
            </a:r>
            <a:endParaRPr i="1" sz="3200">
              <a:solidFill>
                <a:srgbClr val="000000"/>
              </a:solidFill>
              <a:latin typeface="Calibri"/>
              <a:ea typeface="Calibri"/>
              <a:cs typeface="Calibri"/>
              <a:sym typeface="Calibri"/>
            </a:endParaRPr>
          </a:p>
          <a:p>
            <a:pPr indent="0" lvl="0" marL="0" rtl="0" algn="l">
              <a:spcBef>
                <a:spcPts val="0"/>
              </a:spcBef>
              <a:spcAft>
                <a:spcPts val="0"/>
              </a:spcAft>
              <a:buNone/>
            </a:pPr>
            <a:r>
              <a:rPr i="1" lang="en-US" sz="3200">
                <a:solidFill>
                  <a:srgbClr val="000000"/>
                </a:solidFill>
                <a:latin typeface="Calibri"/>
                <a:ea typeface="Calibri"/>
                <a:cs typeface="Calibri"/>
                <a:sym typeface="Calibri"/>
              </a:rPr>
              <a:t> Commission</a:t>
            </a:r>
            <a:endParaRPr i="1" sz="3200">
              <a:solidFill>
                <a:srgbClr val="000000"/>
              </a:solidFill>
              <a:latin typeface="Calibri"/>
              <a:ea typeface="Calibri"/>
              <a:cs typeface="Calibri"/>
              <a:sym typeface="Calibri"/>
            </a:endParaRPr>
          </a:p>
        </p:txBody>
      </p:sp>
      <p:sp>
        <p:nvSpPr>
          <p:cNvPr id="267" name="Google Shape;267;g2fea5b11e21_0_38"/>
          <p:cNvSpPr txBox="1"/>
          <p:nvPr/>
        </p:nvSpPr>
        <p:spPr>
          <a:xfrm>
            <a:off x="11455975" y="9438400"/>
            <a:ext cx="6858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000">
                <a:solidFill>
                  <a:schemeClr val="dk1"/>
                </a:solidFill>
                <a:latin typeface="Calibri"/>
                <a:ea typeface="Calibri"/>
                <a:cs typeface="Calibri"/>
                <a:sym typeface="Calibri"/>
              </a:rPr>
              <a:t>Source: Budget Office of the Federation</a:t>
            </a:r>
            <a:endParaRPr i="1" sz="30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2fea5b11e21_0_57"/>
          <p:cNvSpPr txBox="1"/>
          <p:nvPr/>
        </p:nvSpPr>
        <p:spPr>
          <a:xfrm>
            <a:off x="3341575" y="800100"/>
            <a:ext cx="14115300" cy="499800"/>
          </a:xfrm>
          <a:prstGeom prst="rect">
            <a:avLst/>
          </a:prstGeom>
          <a:noFill/>
          <a:ln>
            <a:noFill/>
          </a:ln>
        </p:spPr>
        <p:txBody>
          <a:bodyPr anchorCtr="0" anchor="t" bIns="91425" lIns="91425" spcFirstLastPara="1" rIns="91425" wrap="square" tIns="91425">
            <a:spAutoFit/>
          </a:bodyPr>
          <a:lstStyle/>
          <a:p>
            <a:pPr indent="0" lvl="0" marL="0" rtl="0" algn="just">
              <a:lnSpc>
                <a:spcPct val="140009"/>
              </a:lnSpc>
              <a:spcBef>
                <a:spcPts val="0"/>
              </a:spcBef>
              <a:spcAft>
                <a:spcPts val="0"/>
              </a:spcAft>
              <a:buNone/>
            </a:pPr>
            <a:r>
              <a:t/>
            </a:r>
            <a:endParaRPr b="1" sz="2046">
              <a:solidFill>
                <a:srgbClr val="746A74"/>
              </a:solidFill>
              <a:latin typeface="Poppins Medium"/>
              <a:ea typeface="Poppins Medium"/>
              <a:cs typeface="Poppins Medium"/>
              <a:sym typeface="Poppins Medium"/>
            </a:endParaRPr>
          </a:p>
        </p:txBody>
      </p:sp>
      <p:sp>
        <p:nvSpPr>
          <p:cNvPr id="273" name="Google Shape;273;g2fea5b11e21_0_57"/>
          <p:cNvSpPr txBox="1"/>
          <p:nvPr/>
        </p:nvSpPr>
        <p:spPr>
          <a:xfrm>
            <a:off x="1369225" y="399775"/>
            <a:ext cx="15905700" cy="800100"/>
          </a:xfrm>
          <a:prstGeom prst="rect">
            <a:avLst/>
          </a:prstGeom>
          <a:noFill/>
          <a:ln>
            <a:noFill/>
          </a:ln>
        </p:spPr>
        <p:txBody>
          <a:bodyPr anchorCtr="0" anchor="t" bIns="91425" lIns="91425" spcFirstLastPara="1" rIns="91425" wrap="square" tIns="91425">
            <a:spAutoFit/>
          </a:bodyPr>
          <a:lstStyle/>
          <a:p>
            <a:pPr indent="0" lvl="0" marL="0" rtl="0" algn="ctr">
              <a:lnSpc>
                <a:spcPct val="120005"/>
              </a:lnSpc>
              <a:spcBef>
                <a:spcPts val="0"/>
              </a:spcBef>
              <a:spcAft>
                <a:spcPts val="0"/>
              </a:spcAft>
              <a:buNone/>
            </a:pPr>
            <a:r>
              <a:rPr b="1" lang="en-US" sz="3999">
                <a:solidFill>
                  <a:srgbClr val="F89921"/>
                </a:solidFill>
                <a:latin typeface="Poppins Black"/>
                <a:ea typeface="Poppins Black"/>
                <a:cs typeface="Poppins Black"/>
                <a:sym typeface="Poppins Black"/>
              </a:rPr>
              <a:t>2024 APPROVED BUDGET BREAKDOWN (Continuation ) </a:t>
            </a:r>
            <a:endParaRPr>
              <a:solidFill>
                <a:srgbClr val="000000"/>
              </a:solidFill>
            </a:endParaRPr>
          </a:p>
        </p:txBody>
      </p:sp>
      <p:sp>
        <p:nvSpPr>
          <p:cNvPr id="274" name="Google Shape;274;g2fea5b11e21_0_57"/>
          <p:cNvSpPr/>
          <p:nvPr/>
        </p:nvSpPr>
        <p:spPr>
          <a:xfrm>
            <a:off x="2158975" y="3586000"/>
            <a:ext cx="4520100" cy="17004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5" name="Google Shape;275;g2fea5b11e21_0_57"/>
          <p:cNvSpPr/>
          <p:nvPr/>
        </p:nvSpPr>
        <p:spPr>
          <a:xfrm>
            <a:off x="5108675" y="3592200"/>
            <a:ext cx="1570200" cy="1700400"/>
          </a:xfrm>
          <a:prstGeom prst="roundRect">
            <a:avLst>
              <a:gd fmla="val 16667" name="adj"/>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6" name="Google Shape;276;g2fea5b11e21_0_57"/>
          <p:cNvSpPr txBox="1"/>
          <p:nvPr/>
        </p:nvSpPr>
        <p:spPr>
          <a:xfrm>
            <a:off x="2158975" y="2299400"/>
            <a:ext cx="42084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200">
                <a:solidFill>
                  <a:srgbClr val="000000"/>
                </a:solidFill>
                <a:latin typeface="Calibri"/>
                <a:ea typeface="Calibri"/>
                <a:cs typeface="Calibri"/>
                <a:sym typeface="Calibri"/>
              </a:rPr>
              <a:t>Basic Health Care provision fund</a:t>
            </a:r>
            <a:endParaRPr i="1" sz="3200">
              <a:solidFill>
                <a:srgbClr val="000000"/>
              </a:solidFill>
              <a:latin typeface="Calibri"/>
              <a:ea typeface="Calibri"/>
              <a:cs typeface="Calibri"/>
              <a:sym typeface="Calibri"/>
            </a:endParaRPr>
          </a:p>
        </p:txBody>
      </p:sp>
      <p:sp>
        <p:nvSpPr>
          <p:cNvPr id="277" name="Google Shape;277;g2fea5b11e21_0_57"/>
          <p:cNvSpPr txBox="1"/>
          <p:nvPr/>
        </p:nvSpPr>
        <p:spPr>
          <a:xfrm>
            <a:off x="2536775" y="3585988"/>
            <a:ext cx="25719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rgbClr val="000000"/>
                </a:solidFill>
                <a:latin typeface="Calibri"/>
                <a:ea typeface="Calibri"/>
                <a:cs typeface="Calibri"/>
                <a:sym typeface="Calibri"/>
              </a:rPr>
              <a:t>N131.522 </a:t>
            </a:r>
            <a:endParaRPr b="1" sz="4600">
              <a:solidFill>
                <a:srgbClr val="000000"/>
              </a:solidFill>
              <a:latin typeface="Calibri"/>
              <a:ea typeface="Calibri"/>
              <a:cs typeface="Calibri"/>
              <a:sym typeface="Calibri"/>
            </a:endParaRPr>
          </a:p>
          <a:p>
            <a:pPr indent="0" lvl="0" marL="0" rtl="0" algn="l">
              <a:spcBef>
                <a:spcPts val="0"/>
              </a:spcBef>
              <a:spcAft>
                <a:spcPts val="0"/>
              </a:spcAft>
              <a:buNone/>
            </a:pPr>
            <a:r>
              <a:rPr b="1" lang="en-US" sz="4600">
                <a:solidFill>
                  <a:srgbClr val="000000"/>
                </a:solidFill>
                <a:latin typeface="Calibri"/>
                <a:ea typeface="Calibri"/>
                <a:cs typeface="Calibri"/>
                <a:sym typeface="Calibri"/>
              </a:rPr>
              <a:t>Billion</a:t>
            </a:r>
            <a:endParaRPr b="1" sz="4600">
              <a:solidFill>
                <a:srgbClr val="000000"/>
              </a:solidFill>
              <a:latin typeface="Calibri"/>
              <a:ea typeface="Calibri"/>
              <a:cs typeface="Calibri"/>
              <a:sym typeface="Calibri"/>
            </a:endParaRPr>
          </a:p>
        </p:txBody>
      </p:sp>
      <p:sp>
        <p:nvSpPr>
          <p:cNvPr id="278" name="Google Shape;278;g2fea5b11e21_0_57"/>
          <p:cNvSpPr/>
          <p:nvPr/>
        </p:nvSpPr>
        <p:spPr>
          <a:xfrm>
            <a:off x="2158975" y="7554775"/>
            <a:ext cx="4520100" cy="17004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US" sz="4600">
                <a:solidFill>
                  <a:srgbClr val="000000"/>
                </a:solidFill>
                <a:latin typeface="Calibri"/>
                <a:ea typeface="Calibri"/>
                <a:cs typeface="Calibri"/>
                <a:sym typeface="Calibri"/>
              </a:rPr>
              <a:t>N131.522 </a:t>
            </a:r>
            <a:endParaRPr b="1" sz="46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b="1" lang="en-US" sz="4600">
                <a:solidFill>
                  <a:srgbClr val="000000"/>
                </a:solidFill>
                <a:latin typeface="Calibri"/>
                <a:ea typeface="Calibri"/>
                <a:cs typeface="Calibri"/>
                <a:sym typeface="Calibri"/>
              </a:rPr>
              <a:t>Billion</a:t>
            </a:r>
            <a:endParaRPr b="1" sz="4600">
              <a:solidFill>
                <a:srgbClr val="000000"/>
              </a:solidFill>
              <a:latin typeface="Calibri"/>
              <a:ea typeface="Calibri"/>
              <a:cs typeface="Calibri"/>
              <a:sym typeface="Calibri"/>
            </a:endParaRPr>
          </a:p>
        </p:txBody>
      </p:sp>
      <p:sp>
        <p:nvSpPr>
          <p:cNvPr id="279" name="Google Shape;279;g2fea5b11e21_0_57"/>
          <p:cNvSpPr/>
          <p:nvPr/>
        </p:nvSpPr>
        <p:spPr>
          <a:xfrm>
            <a:off x="5108675" y="7554775"/>
            <a:ext cx="1570200" cy="1700400"/>
          </a:xfrm>
          <a:prstGeom prst="roundRect">
            <a:avLst>
              <a:gd fmla="val 16667" name="adj"/>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0" name="Google Shape;280;g2fea5b11e21_0_57"/>
          <p:cNvSpPr txBox="1"/>
          <p:nvPr/>
        </p:nvSpPr>
        <p:spPr>
          <a:xfrm>
            <a:off x="1708300" y="6242275"/>
            <a:ext cx="65406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200">
                <a:solidFill>
                  <a:srgbClr val="000000"/>
                </a:solidFill>
                <a:latin typeface="Calibri"/>
                <a:ea typeface="Calibri"/>
                <a:cs typeface="Calibri"/>
                <a:sym typeface="Calibri"/>
              </a:rPr>
              <a:t>National Agency for Science and Engineering Infrastructure</a:t>
            </a:r>
            <a:endParaRPr i="1" sz="3200">
              <a:solidFill>
                <a:srgbClr val="000000"/>
              </a:solidFill>
              <a:latin typeface="Calibri"/>
              <a:ea typeface="Calibri"/>
              <a:cs typeface="Calibri"/>
              <a:sym typeface="Calibri"/>
            </a:endParaRPr>
          </a:p>
        </p:txBody>
      </p:sp>
      <p:sp>
        <p:nvSpPr>
          <p:cNvPr id="281" name="Google Shape;281;g2fea5b11e21_0_57"/>
          <p:cNvSpPr/>
          <p:nvPr/>
        </p:nvSpPr>
        <p:spPr>
          <a:xfrm>
            <a:off x="11789925" y="3592175"/>
            <a:ext cx="4520100" cy="17004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2" name="Google Shape;282;g2fea5b11e21_0_57"/>
          <p:cNvSpPr/>
          <p:nvPr/>
        </p:nvSpPr>
        <p:spPr>
          <a:xfrm>
            <a:off x="14739625" y="3598375"/>
            <a:ext cx="1570200" cy="1700400"/>
          </a:xfrm>
          <a:prstGeom prst="roundRect">
            <a:avLst>
              <a:gd fmla="val 16667" name="adj"/>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3" name="Google Shape;283;g2fea5b11e21_0_57"/>
          <p:cNvSpPr txBox="1"/>
          <p:nvPr/>
        </p:nvSpPr>
        <p:spPr>
          <a:xfrm>
            <a:off x="11964575" y="3698013"/>
            <a:ext cx="25719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rgbClr val="000000"/>
                </a:solidFill>
                <a:latin typeface="Calibri"/>
                <a:ea typeface="Calibri"/>
                <a:cs typeface="Calibri"/>
                <a:sym typeface="Calibri"/>
              </a:rPr>
              <a:t>N131.836 </a:t>
            </a:r>
            <a:endParaRPr b="1" sz="4600">
              <a:solidFill>
                <a:srgbClr val="000000"/>
              </a:solidFill>
              <a:latin typeface="Calibri"/>
              <a:ea typeface="Calibri"/>
              <a:cs typeface="Calibri"/>
              <a:sym typeface="Calibri"/>
            </a:endParaRPr>
          </a:p>
          <a:p>
            <a:pPr indent="0" lvl="0" marL="0" rtl="0" algn="l">
              <a:spcBef>
                <a:spcPts val="0"/>
              </a:spcBef>
              <a:spcAft>
                <a:spcPts val="0"/>
              </a:spcAft>
              <a:buNone/>
            </a:pPr>
            <a:r>
              <a:rPr b="1" lang="en-US" sz="4600">
                <a:solidFill>
                  <a:srgbClr val="000000"/>
                </a:solidFill>
                <a:latin typeface="Calibri"/>
                <a:ea typeface="Calibri"/>
                <a:cs typeface="Calibri"/>
                <a:sym typeface="Calibri"/>
              </a:rPr>
              <a:t>Billion</a:t>
            </a:r>
            <a:endParaRPr b="1" sz="4600">
              <a:solidFill>
                <a:srgbClr val="000000"/>
              </a:solidFill>
              <a:latin typeface="Calibri"/>
              <a:ea typeface="Calibri"/>
              <a:cs typeface="Calibri"/>
              <a:sym typeface="Calibri"/>
            </a:endParaRPr>
          </a:p>
        </p:txBody>
      </p:sp>
      <p:sp>
        <p:nvSpPr>
          <p:cNvPr id="284" name="Google Shape;284;g2fea5b11e21_0_57"/>
          <p:cNvSpPr/>
          <p:nvPr/>
        </p:nvSpPr>
        <p:spPr>
          <a:xfrm>
            <a:off x="11964575" y="7579025"/>
            <a:ext cx="4520100" cy="17004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5" name="Google Shape;285;g2fea5b11e21_0_57"/>
          <p:cNvSpPr/>
          <p:nvPr/>
        </p:nvSpPr>
        <p:spPr>
          <a:xfrm>
            <a:off x="14914275" y="7585225"/>
            <a:ext cx="1570200" cy="1700400"/>
          </a:xfrm>
          <a:prstGeom prst="roundRect">
            <a:avLst>
              <a:gd fmla="val 16667" name="adj"/>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6" name="Google Shape;286;g2fea5b11e21_0_57"/>
          <p:cNvSpPr txBox="1"/>
          <p:nvPr/>
        </p:nvSpPr>
        <p:spPr>
          <a:xfrm>
            <a:off x="12139225" y="7684863"/>
            <a:ext cx="25719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solidFill>
                  <a:srgbClr val="000000"/>
                </a:solidFill>
                <a:latin typeface="Calibri"/>
                <a:ea typeface="Calibri"/>
                <a:cs typeface="Calibri"/>
                <a:sym typeface="Calibri"/>
              </a:rPr>
              <a:t>N14.460 </a:t>
            </a:r>
            <a:endParaRPr b="1" sz="4600">
              <a:solidFill>
                <a:srgbClr val="000000"/>
              </a:solidFill>
              <a:latin typeface="Calibri"/>
              <a:ea typeface="Calibri"/>
              <a:cs typeface="Calibri"/>
              <a:sym typeface="Calibri"/>
            </a:endParaRPr>
          </a:p>
          <a:p>
            <a:pPr indent="0" lvl="0" marL="0" rtl="0" algn="l">
              <a:spcBef>
                <a:spcPts val="0"/>
              </a:spcBef>
              <a:spcAft>
                <a:spcPts val="0"/>
              </a:spcAft>
              <a:buNone/>
            </a:pPr>
            <a:r>
              <a:rPr b="1" lang="en-US" sz="4600">
                <a:solidFill>
                  <a:srgbClr val="000000"/>
                </a:solidFill>
                <a:latin typeface="Calibri"/>
                <a:ea typeface="Calibri"/>
                <a:cs typeface="Calibri"/>
                <a:sym typeface="Calibri"/>
              </a:rPr>
              <a:t>Billion</a:t>
            </a:r>
            <a:endParaRPr b="1" sz="4600">
              <a:solidFill>
                <a:srgbClr val="000000"/>
              </a:solidFill>
              <a:latin typeface="Calibri"/>
              <a:ea typeface="Calibri"/>
              <a:cs typeface="Calibri"/>
              <a:sym typeface="Calibri"/>
            </a:endParaRPr>
          </a:p>
        </p:txBody>
      </p:sp>
      <p:sp>
        <p:nvSpPr>
          <p:cNvPr id="287" name="Google Shape;287;g2fea5b11e21_0_57"/>
          <p:cNvSpPr txBox="1"/>
          <p:nvPr/>
        </p:nvSpPr>
        <p:spPr>
          <a:xfrm>
            <a:off x="11789925" y="2299400"/>
            <a:ext cx="69135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200">
                <a:solidFill>
                  <a:srgbClr val="000000"/>
                </a:solidFill>
                <a:latin typeface="Calibri"/>
                <a:ea typeface="Calibri"/>
                <a:cs typeface="Calibri"/>
                <a:sym typeface="Calibri"/>
              </a:rPr>
              <a:t>North East Development </a:t>
            </a:r>
            <a:endParaRPr i="1" sz="3200">
              <a:solidFill>
                <a:srgbClr val="000000"/>
              </a:solidFill>
              <a:latin typeface="Calibri"/>
              <a:ea typeface="Calibri"/>
              <a:cs typeface="Calibri"/>
              <a:sym typeface="Calibri"/>
            </a:endParaRPr>
          </a:p>
          <a:p>
            <a:pPr indent="0" lvl="0" marL="0" rtl="0" algn="l">
              <a:spcBef>
                <a:spcPts val="0"/>
              </a:spcBef>
              <a:spcAft>
                <a:spcPts val="0"/>
              </a:spcAft>
              <a:buNone/>
            </a:pPr>
            <a:r>
              <a:rPr i="1" lang="en-US" sz="3200">
                <a:solidFill>
                  <a:srgbClr val="000000"/>
                </a:solidFill>
                <a:latin typeface="Calibri"/>
                <a:ea typeface="Calibri"/>
                <a:cs typeface="Calibri"/>
                <a:sym typeface="Calibri"/>
              </a:rPr>
              <a:t>commision</a:t>
            </a:r>
            <a:endParaRPr i="1" sz="3200">
              <a:solidFill>
                <a:srgbClr val="000000"/>
              </a:solidFill>
              <a:latin typeface="Calibri"/>
              <a:ea typeface="Calibri"/>
              <a:cs typeface="Calibri"/>
              <a:sym typeface="Calibri"/>
            </a:endParaRPr>
          </a:p>
        </p:txBody>
      </p:sp>
      <p:sp>
        <p:nvSpPr>
          <p:cNvPr id="288" name="Google Shape;288;g2fea5b11e21_0_57"/>
          <p:cNvSpPr txBox="1"/>
          <p:nvPr/>
        </p:nvSpPr>
        <p:spPr>
          <a:xfrm>
            <a:off x="12549975" y="6242275"/>
            <a:ext cx="3000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200">
                <a:solidFill>
                  <a:srgbClr val="000000"/>
                </a:solidFill>
                <a:latin typeface="Calibri"/>
                <a:ea typeface="Calibri"/>
                <a:cs typeface="Calibri"/>
                <a:sym typeface="Calibri"/>
              </a:rPr>
              <a:t>Public Complaint Commission</a:t>
            </a:r>
            <a:endParaRPr i="1" sz="3200">
              <a:solidFill>
                <a:srgbClr val="000000"/>
              </a:solidFill>
              <a:latin typeface="Calibri"/>
              <a:ea typeface="Calibri"/>
              <a:cs typeface="Calibri"/>
              <a:sym typeface="Calibri"/>
            </a:endParaRPr>
          </a:p>
        </p:txBody>
      </p:sp>
      <p:sp>
        <p:nvSpPr>
          <p:cNvPr id="289" name="Google Shape;289;g2fea5b11e21_0_57"/>
          <p:cNvSpPr txBox="1"/>
          <p:nvPr/>
        </p:nvSpPr>
        <p:spPr>
          <a:xfrm>
            <a:off x="11585725" y="9558575"/>
            <a:ext cx="8728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000">
                <a:solidFill>
                  <a:schemeClr val="dk1"/>
                </a:solidFill>
                <a:latin typeface="Calibri"/>
                <a:ea typeface="Calibri"/>
                <a:cs typeface="Calibri"/>
                <a:sym typeface="Calibri"/>
              </a:rPr>
              <a:t>Source: Budget Office of the Federation</a:t>
            </a:r>
            <a:endParaRPr i="1" sz="3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2fe8933c265_0_8"/>
          <p:cNvSpPr txBox="1"/>
          <p:nvPr/>
        </p:nvSpPr>
        <p:spPr>
          <a:xfrm>
            <a:off x="732805" y="190500"/>
            <a:ext cx="9101100" cy="990300"/>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6433"/>
              <a:buFont typeface="Arial"/>
              <a:buNone/>
            </a:pPr>
            <a:r>
              <a:rPr b="1" i="0" lang="en-US" sz="6433" u="none" cap="none" strike="noStrike">
                <a:solidFill>
                  <a:srgbClr val="F9A429"/>
                </a:solidFill>
                <a:latin typeface="Poppins Black"/>
                <a:ea typeface="Poppins Black"/>
                <a:cs typeface="Poppins Black"/>
                <a:sym typeface="Poppins Black"/>
              </a:rPr>
              <a:t>BUDGETING</a:t>
            </a:r>
            <a:endParaRPr b="0" i="0" sz="1400" u="none" cap="none" strike="noStrike">
              <a:solidFill>
                <a:srgbClr val="000000"/>
              </a:solidFill>
              <a:latin typeface="Arial"/>
              <a:ea typeface="Arial"/>
              <a:cs typeface="Arial"/>
              <a:sym typeface="Arial"/>
            </a:endParaRPr>
          </a:p>
        </p:txBody>
      </p:sp>
      <p:sp>
        <p:nvSpPr>
          <p:cNvPr id="295" name="Google Shape;295;g2fe8933c265_0_8"/>
          <p:cNvSpPr txBox="1"/>
          <p:nvPr/>
        </p:nvSpPr>
        <p:spPr>
          <a:xfrm>
            <a:off x="530475" y="1362625"/>
            <a:ext cx="12607500" cy="9903600"/>
          </a:xfrm>
          <a:prstGeom prst="rect">
            <a:avLst/>
          </a:prstGeom>
          <a:noFill/>
          <a:ln>
            <a:noFill/>
          </a:ln>
        </p:spPr>
        <p:txBody>
          <a:bodyPr anchorCtr="0" anchor="t" bIns="0" lIns="0" spcFirstLastPara="1" rIns="0" wrap="square" tIns="0">
            <a:spAutoFit/>
          </a:bodyPr>
          <a:lstStyle/>
          <a:p>
            <a:pPr indent="-381000" lvl="0" marL="457200" marR="0" rtl="0" algn="just">
              <a:lnSpc>
                <a:spcPct val="140000"/>
              </a:lnSpc>
              <a:spcBef>
                <a:spcPts val="0"/>
              </a:spcBef>
              <a:spcAft>
                <a:spcPts val="0"/>
              </a:spcAft>
              <a:buClr>
                <a:srgbClr val="000000"/>
              </a:buClr>
              <a:buSzPts val="2400"/>
              <a:buFont typeface="Open Sans"/>
              <a:buChar char="❖"/>
            </a:pPr>
            <a:r>
              <a:rPr i="0" lang="en-US" sz="2400" u="none" cap="none" strike="noStrike">
                <a:solidFill>
                  <a:srgbClr val="000000"/>
                </a:solidFill>
                <a:latin typeface="Open Sans"/>
                <a:ea typeface="Open Sans"/>
                <a:cs typeface="Open Sans"/>
                <a:sym typeface="Open Sans"/>
              </a:rPr>
              <a:t>While budget is containing the details of the estimates of revenue and expenditures including the policy measure to actualize it,budgeting is the act or process of producing the budget.</a:t>
            </a:r>
            <a:endParaRPr i="0" sz="2400" u="none" cap="none" strike="noStrike">
              <a:solidFill>
                <a:srgbClr val="000000"/>
              </a:solidFill>
              <a:latin typeface="Open Sans"/>
              <a:ea typeface="Open Sans"/>
              <a:cs typeface="Open Sans"/>
              <a:sym typeface="Open Sans"/>
            </a:endParaRPr>
          </a:p>
          <a:p>
            <a:pPr indent="-381000" lvl="0" marL="457200" marR="0" rtl="0" algn="just">
              <a:lnSpc>
                <a:spcPct val="140000"/>
              </a:lnSpc>
              <a:spcBef>
                <a:spcPts val="0"/>
              </a:spcBef>
              <a:spcAft>
                <a:spcPts val="0"/>
              </a:spcAft>
              <a:buClr>
                <a:srgbClr val="000000"/>
              </a:buClr>
              <a:buSzPts val="2400"/>
              <a:buFont typeface="Open Sans"/>
              <a:buChar char="❖"/>
            </a:pPr>
            <a:r>
              <a:rPr i="0" lang="en-US" sz="2400" u="none" cap="none" strike="noStrike">
                <a:solidFill>
                  <a:srgbClr val="000000"/>
                </a:solidFill>
                <a:latin typeface="Open Sans"/>
                <a:ea typeface="Open Sans"/>
                <a:cs typeface="Open Sans"/>
                <a:sym typeface="Open Sans"/>
              </a:rPr>
              <a:t>Budget is a document that clearly identifies the sources and allocation of funds for services, programmes and projects within a fiscal year.</a:t>
            </a:r>
            <a:endParaRPr sz="2400">
              <a:latin typeface="Open Sans"/>
              <a:ea typeface="Open Sans"/>
              <a:cs typeface="Open Sans"/>
              <a:sym typeface="Open Sans"/>
            </a:endParaRPr>
          </a:p>
          <a:p>
            <a:pPr indent="0" lvl="0" marL="457200" marR="0" rtl="0" algn="just">
              <a:lnSpc>
                <a:spcPct val="140000"/>
              </a:lnSpc>
              <a:spcBef>
                <a:spcPts val="0"/>
              </a:spcBef>
              <a:spcAft>
                <a:spcPts val="0"/>
              </a:spcAft>
              <a:buNone/>
            </a:pPr>
            <a:r>
              <a:t/>
            </a:r>
            <a:endParaRPr b="1" sz="2400">
              <a:latin typeface="Open Sans"/>
              <a:ea typeface="Open Sans"/>
              <a:cs typeface="Open Sans"/>
              <a:sym typeface="Open Sans"/>
            </a:endParaRPr>
          </a:p>
          <a:p>
            <a:pPr indent="0" lvl="0" marL="0" marR="0" rtl="0" algn="just">
              <a:lnSpc>
                <a:spcPct val="140000"/>
              </a:lnSpc>
              <a:spcBef>
                <a:spcPts val="0"/>
              </a:spcBef>
              <a:spcAft>
                <a:spcPts val="0"/>
              </a:spcAft>
              <a:buClr>
                <a:srgbClr val="000000"/>
              </a:buClr>
              <a:buSzPts val="1700"/>
              <a:buFont typeface="Arial"/>
              <a:buNone/>
            </a:pPr>
            <a:r>
              <a:rPr b="1" i="0" lang="en-US" sz="2400" u="none" cap="none" strike="noStrike">
                <a:solidFill>
                  <a:srgbClr val="000000"/>
                </a:solidFill>
                <a:latin typeface="Open Sans"/>
                <a:ea typeface="Open Sans"/>
                <a:cs typeface="Open Sans"/>
                <a:sym typeface="Open Sans"/>
              </a:rPr>
              <a:t>LAWS GUIDING BUDGET PREPARATION IN NIGERIA</a:t>
            </a:r>
            <a:endParaRPr b="1" i="0" sz="2400" u="none" cap="none" strike="noStrike">
              <a:solidFill>
                <a:srgbClr val="000000"/>
              </a:solidFill>
              <a:latin typeface="Open Sans"/>
              <a:ea typeface="Open Sans"/>
              <a:cs typeface="Open Sans"/>
              <a:sym typeface="Open Sans"/>
            </a:endParaRPr>
          </a:p>
          <a:p>
            <a:pPr indent="-381000" lvl="0" marL="457200" marR="0" rtl="0" algn="just">
              <a:lnSpc>
                <a:spcPct val="140000"/>
              </a:lnSpc>
              <a:spcBef>
                <a:spcPts val="0"/>
              </a:spcBef>
              <a:spcAft>
                <a:spcPts val="0"/>
              </a:spcAft>
              <a:buClr>
                <a:srgbClr val="000000"/>
              </a:buClr>
              <a:buSzPts val="2400"/>
              <a:buFont typeface="Open Sans"/>
              <a:buChar char="❖"/>
            </a:pPr>
            <a:r>
              <a:rPr i="0" lang="en-US" sz="2400" u="none" cap="none" strike="noStrike">
                <a:solidFill>
                  <a:srgbClr val="000000"/>
                </a:solidFill>
                <a:latin typeface="Open Sans"/>
                <a:ea typeface="Open Sans"/>
                <a:cs typeface="Open Sans"/>
                <a:sym typeface="Open Sans"/>
              </a:rPr>
              <a:t>The 1999 Constitution of the Federal Republic of Nigeria as amended</a:t>
            </a:r>
            <a:endParaRPr i="0" sz="2400" u="none" cap="none" strike="noStrike">
              <a:solidFill>
                <a:srgbClr val="000000"/>
              </a:solidFill>
              <a:latin typeface="Open Sans"/>
              <a:ea typeface="Open Sans"/>
              <a:cs typeface="Open Sans"/>
              <a:sym typeface="Open Sans"/>
            </a:endParaRPr>
          </a:p>
          <a:p>
            <a:pPr indent="-381000" lvl="0" marL="457200" marR="0" rtl="0" algn="just">
              <a:lnSpc>
                <a:spcPct val="140000"/>
              </a:lnSpc>
              <a:spcBef>
                <a:spcPts val="0"/>
              </a:spcBef>
              <a:spcAft>
                <a:spcPts val="0"/>
              </a:spcAft>
              <a:buClr>
                <a:srgbClr val="000000"/>
              </a:buClr>
              <a:buSzPts val="2400"/>
              <a:buFont typeface="Open Sans"/>
              <a:buChar char="❖"/>
            </a:pPr>
            <a:r>
              <a:rPr i="0" lang="en-US" sz="2400" u="none" cap="none" strike="noStrike">
                <a:solidFill>
                  <a:srgbClr val="000000"/>
                </a:solidFill>
                <a:latin typeface="Open Sans"/>
                <a:ea typeface="Open Sans"/>
                <a:cs typeface="Open Sans"/>
                <a:sym typeface="Open Sans"/>
              </a:rPr>
              <a:t>The Finance(Control and Management) Act, 1958</a:t>
            </a:r>
            <a:endParaRPr i="0" sz="2400" u="none" cap="none" strike="noStrike">
              <a:solidFill>
                <a:srgbClr val="000000"/>
              </a:solidFill>
              <a:latin typeface="Open Sans"/>
              <a:ea typeface="Open Sans"/>
              <a:cs typeface="Open Sans"/>
              <a:sym typeface="Open Sans"/>
            </a:endParaRPr>
          </a:p>
          <a:p>
            <a:pPr indent="-381000" lvl="0" marL="457200" marR="0" rtl="0" algn="just">
              <a:lnSpc>
                <a:spcPct val="140000"/>
              </a:lnSpc>
              <a:spcBef>
                <a:spcPts val="0"/>
              </a:spcBef>
              <a:spcAft>
                <a:spcPts val="0"/>
              </a:spcAft>
              <a:buClr>
                <a:srgbClr val="000000"/>
              </a:buClr>
              <a:buSzPts val="2400"/>
              <a:buFont typeface="Open Sans"/>
              <a:buChar char="❖"/>
            </a:pPr>
            <a:r>
              <a:rPr i="0" lang="en-US" sz="2400" u="none" cap="none" strike="noStrike">
                <a:solidFill>
                  <a:srgbClr val="000000"/>
                </a:solidFill>
                <a:latin typeface="Open Sans"/>
                <a:ea typeface="Open Sans"/>
                <a:cs typeface="Open Sans"/>
                <a:sym typeface="Open Sans"/>
              </a:rPr>
              <a:t>Fiscal Responsibility Act. 2007</a:t>
            </a:r>
            <a:endParaRPr i="0" sz="2400" u="none" cap="none" strike="noStrike">
              <a:solidFill>
                <a:srgbClr val="000000"/>
              </a:solidFill>
              <a:latin typeface="Open Sans"/>
              <a:ea typeface="Open Sans"/>
              <a:cs typeface="Open Sans"/>
              <a:sym typeface="Open Sans"/>
            </a:endParaRPr>
          </a:p>
          <a:p>
            <a:pPr indent="-381000" lvl="0" marL="457200" marR="0" rtl="0" algn="just">
              <a:lnSpc>
                <a:spcPct val="140000"/>
              </a:lnSpc>
              <a:spcBef>
                <a:spcPts val="0"/>
              </a:spcBef>
              <a:spcAft>
                <a:spcPts val="0"/>
              </a:spcAft>
              <a:buClr>
                <a:srgbClr val="000000"/>
              </a:buClr>
              <a:buSzPts val="2400"/>
              <a:buFont typeface="Open Sans"/>
              <a:buChar char="❖"/>
            </a:pPr>
            <a:r>
              <a:rPr i="0" lang="en-US" sz="2400" u="none" cap="none" strike="noStrike">
                <a:solidFill>
                  <a:srgbClr val="000000"/>
                </a:solidFill>
                <a:latin typeface="Open Sans"/>
                <a:ea typeface="Open Sans"/>
                <a:cs typeface="Open Sans"/>
                <a:sym typeface="Open Sans"/>
              </a:rPr>
              <a:t>Public Procurement Act, 2007</a:t>
            </a:r>
            <a:endParaRPr i="0" sz="2400" u="none" cap="none" strike="noStrike">
              <a:solidFill>
                <a:srgbClr val="000000"/>
              </a:solidFill>
              <a:latin typeface="Open Sans"/>
              <a:ea typeface="Open Sans"/>
              <a:cs typeface="Open Sans"/>
              <a:sym typeface="Open Sans"/>
            </a:endParaRPr>
          </a:p>
          <a:p>
            <a:pPr indent="-381000" lvl="0" marL="457200" marR="0" rtl="0" algn="just">
              <a:lnSpc>
                <a:spcPct val="140000"/>
              </a:lnSpc>
              <a:spcBef>
                <a:spcPts val="0"/>
              </a:spcBef>
              <a:spcAft>
                <a:spcPts val="0"/>
              </a:spcAft>
              <a:buClr>
                <a:srgbClr val="000000"/>
              </a:buClr>
              <a:buSzPts val="2400"/>
              <a:buFont typeface="Open Sans"/>
              <a:buChar char="❖"/>
            </a:pPr>
            <a:r>
              <a:rPr i="0" lang="en-US" sz="2400" u="none" cap="none" strike="noStrike">
                <a:solidFill>
                  <a:srgbClr val="000000"/>
                </a:solidFill>
                <a:latin typeface="Open Sans"/>
                <a:ea typeface="Open Sans"/>
                <a:cs typeface="Open Sans"/>
                <a:sym typeface="Open Sans"/>
              </a:rPr>
              <a:t>The Finance Acts</a:t>
            </a:r>
            <a:endParaRPr i="0" sz="2400" u="none" cap="none" strike="noStrike">
              <a:solidFill>
                <a:srgbClr val="000000"/>
              </a:solidFill>
              <a:latin typeface="Open Sans"/>
              <a:ea typeface="Open Sans"/>
              <a:cs typeface="Open Sans"/>
              <a:sym typeface="Open Sans"/>
            </a:endParaRPr>
          </a:p>
          <a:p>
            <a:pPr indent="-381000" lvl="0" marL="457200" marR="0" rtl="0" algn="just">
              <a:lnSpc>
                <a:spcPct val="140000"/>
              </a:lnSpc>
              <a:spcBef>
                <a:spcPts val="0"/>
              </a:spcBef>
              <a:spcAft>
                <a:spcPts val="0"/>
              </a:spcAft>
              <a:buClr>
                <a:srgbClr val="000000"/>
              </a:buClr>
              <a:buSzPts val="2400"/>
              <a:buFont typeface="Open Sans"/>
              <a:buChar char="❖"/>
            </a:pPr>
            <a:r>
              <a:rPr i="0" lang="en-US" sz="2400" u="none" cap="none" strike="noStrike">
                <a:solidFill>
                  <a:srgbClr val="000000"/>
                </a:solidFill>
                <a:latin typeface="Open Sans"/>
                <a:ea typeface="Open Sans"/>
                <a:cs typeface="Open Sans"/>
                <a:sym typeface="Open Sans"/>
              </a:rPr>
              <a:t>Debt Management Act. 2005</a:t>
            </a:r>
            <a:endParaRPr i="0" sz="2400" u="none" cap="none" strike="noStrike">
              <a:solidFill>
                <a:srgbClr val="000000"/>
              </a:solidFill>
              <a:latin typeface="Open Sans"/>
              <a:ea typeface="Open Sans"/>
              <a:cs typeface="Open Sans"/>
              <a:sym typeface="Open Sans"/>
            </a:endParaRPr>
          </a:p>
          <a:p>
            <a:pPr indent="-381000" lvl="0" marL="457200" marR="0" rtl="0" algn="just">
              <a:lnSpc>
                <a:spcPct val="140000"/>
              </a:lnSpc>
              <a:spcBef>
                <a:spcPts val="0"/>
              </a:spcBef>
              <a:spcAft>
                <a:spcPts val="0"/>
              </a:spcAft>
              <a:buClr>
                <a:srgbClr val="000000"/>
              </a:buClr>
              <a:buSzPts val="2400"/>
              <a:buFont typeface="Open Sans"/>
              <a:buChar char="❖"/>
            </a:pPr>
            <a:r>
              <a:rPr i="0" lang="en-US" sz="2400" u="none" cap="none" strike="noStrike">
                <a:solidFill>
                  <a:srgbClr val="000000"/>
                </a:solidFill>
                <a:latin typeface="Open Sans"/>
                <a:ea typeface="Open Sans"/>
                <a:cs typeface="Open Sans"/>
                <a:sym typeface="Open Sans"/>
              </a:rPr>
              <a:t>Allocation of Revenue Act, 1982</a:t>
            </a:r>
            <a:endParaRPr i="0" sz="2400" u="none" cap="none" strike="noStrike">
              <a:solidFill>
                <a:srgbClr val="000000"/>
              </a:solidFill>
              <a:latin typeface="Open Sans"/>
              <a:ea typeface="Open Sans"/>
              <a:cs typeface="Open Sans"/>
              <a:sym typeface="Open Sans"/>
            </a:endParaRPr>
          </a:p>
          <a:p>
            <a:pPr indent="-381000" lvl="0" marL="457200" marR="0" rtl="0" algn="just">
              <a:lnSpc>
                <a:spcPct val="140000"/>
              </a:lnSpc>
              <a:spcBef>
                <a:spcPts val="0"/>
              </a:spcBef>
              <a:spcAft>
                <a:spcPts val="0"/>
              </a:spcAft>
              <a:buClr>
                <a:srgbClr val="000000"/>
              </a:buClr>
              <a:buSzPts val="2400"/>
              <a:buFont typeface="Open Sans"/>
              <a:buChar char="❖"/>
            </a:pPr>
            <a:r>
              <a:rPr i="0" lang="en-US" sz="2400" u="none" cap="none" strike="noStrike">
                <a:solidFill>
                  <a:srgbClr val="000000"/>
                </a:solidFill>
                <a:latin typeface="Open Sans"/>
                <a:ea typeface="Open Sans"/>
                <a:cs typeface="Open Sans"/>
                <a:sym typeface="Open Sans"/>
              </a:rPr>
              <a:t>Public Accounts Committee, Act;</a:t>
            </a:r>
            <a:endParaRPr i="0" sz="2400" u="none" cap="none" strike="noStrike">
              <a:solidFill>
                <a:srgbClr val="000000"/>
              </a:solidFill>
              <a:latin typeface="Open Sans"/>
              <a:ea typeface="Open Sans"/>
              <a:cs typeface="Open Sans"/>
              <a:sym typeface="Open Sans"/>
            </a:endParaRPr>
          </a:p>
          <a:p>
            <a:pPr indent="-381000" lvl="0" marL="457200" marR="0" rtl="0" algn="just">
              <a:lnSpc>
                <a:spcPct val="140000"/>
              </a:lnSpc>
              <a:spcBef>
                <a:spcPts val="0"/>
              </a:spcBef>
              <a:spcAft>
                <a:spcPts val="0"/>
              </a:spcAft>
              <a:buClr>
                <a:srgbClr val="000000"/>
              </a:buClr>
              <a:buSzPts val="2400"/>
              <a:buFont typeface="Open Sans"/>
              <a:buChar char="❖"/>
            </a:pPr>
            <a:r>
              <a:rPr i="0" lang="en-US" sz="2400" u="none" cap="none" strike="noStrike">
                <a:solidFill>
                  <a:srgbClr val="000000"/>
                </a:solidFill>
                <a:latin typeface="Open Sans"/>
                <a:ea typeface="Open Sans"/>
                <a:cs typeface="Open Sans"/>
                <a:sym typeface="Open Sans"/>
              </a:rPr>
              <a:t>Budget Call Circulars; and </a:t>
            </a:r>
            <a:endParaRPr i="0" sz="2400" u="none" cap="none" strike="noStrike">
              <a:solidFill>
                <a:srgbClr val="000000"/>
              </a:solidFill>
              <a:latin typeface="Open Sans"/>
              <a:ea typeface="Open Sans"/>
              <a:cs typeface="Open Sans"/>
              <a:sym typeface="Open Sans"/>
            </a:endParaRPr>
          </a:p>
          <a:p>
            <a:pPr indent="-381000" lvl="0" marL="457200" marR="0" rtl="0" algn="just">
              <a:lnSpc>
                <a:spcPct val="140000"/>
              </a:lnSpc>
              <a:spcBef>
                <a:spcPts val="0"/>
              </a:spcBef>
              <a:spcAft>
                <a:spcPts val="0"/>
              </a:spcAft>
              <a:buClr>
                <a:srgbClr val="000000"/>
              </a:buClr>
              <a:buSzPts val="2400"/>
              <a:buFont typeface="Open Sans"/>
              <a:buChar char="❖"/>
            </a:pPr>
            <a:r>
              <a:rPr i="0" lang="en-US" sz="2400" u="none" cap="none" strike="noStrike">
                <a:solidFill>
                  <a:srgbClr val="000000"/>
                </a:solidFill>
                <a:latin typeface="Open Sans"/>
                <a:ea typeface="Open Sans"/>
                <a:cs typeface="Open Sans"/>
                <a:sym typeface="Open Sans"/>
              </a:rPr>
              <a:t>Annual Appropriation Acts</a:t>
            </a:r>
            <a:endParaRPr i="0" sz="2400" u="none" cap="none" strike="noStrike">
              <a:solidFill>
                <a:srgbClr val="000000"/>
              </a:solidFill>
              <a:latin typeface="Open Sans"/>
              <a:ea typeface="Open Sans"/>
              <a:cs typeface="Open Sans"/>
              <a:sym typeface="Open Sans"/>
            </a:endParaRPr>
          </a:p>
          <a:p>
            <a:pPr indent="0" lvl="0" marL="0" marR="0" rtl="0" algn="just">
              <a:lnSpc>
                <a:spcPct val="140000"/>
              </a:lnSpc>
              <a:spcBef>
                <a:spcPts val="0"/>
              </a:spcBef>
              <a:spcAft>
                <a:spcPts val="0"/>
              </a:spcAft>
              <a:buClr>
                <a:srgbClr val="000000"/>
              </a:buClr>
              <a:buSzPts val="1700"/>
              <a:buFont typeface="Arial"/>
              <a:buNone/>
            </a:pPr>
            <a:r>
              <a:t/>
            </a:r>
            <a:endParaRPr i="0" sz="1900" u="none" cap="none" strike="noStrike">
              <a:solidFill>
                <a:srgbClr val="000000"/>
              </a:solidFill>
              <a:latin typeface="Open Sans"/>
              <a:ea typeface="Open Sans"/>
              <a:cs typeface="Open Sans"/>
              <a:sym typeface="Open Sans"/>
            </a:endParaRPr>
          </a:p>
          <a:p>
            <a:pPr indent="0" lvl="0" marL="0" marR="0" rtl="0" algn="just">
              <a:lnSpc>
                <a:spcPct val="140000"/>
              </a:lnSpc>
              <a:spcBef>
                <a:spcPts val="0"/>
              </a:spcBef>
              <a:spcAft>
                <a:spcPts val="0"/>
              </a:spcAft>
              <a:buClr>
                <a:srgbClr val="000000"/>
              </a:buClr>
              <a:buSzPts val="1700"/>
              <a:buFont typeface="Arial"/>
              <a:buNone/>
            </a:pPr>
            <a:r>
              <a:t/>
            </a:r>
            <a:endParaRPr i="0" sz="1900" u="none" cap="none" strike="noStrike">
              <a:solidFill>
                <a:srgbClr val="000000"/>
              </a:solidFill>
              <a:latin typeface="Open Sans"/>
              <a:ea typeface="Open Sans"/>
              <a:cs typeface="Open Sans"/>
              <a:sym typeface="Open Sans"/>
            </a:endParaRPr>
          </a:p>
          <a:p>
            <a:pPr indent="0" lvl="0" marL="0" marR="0" rtl="0" algn="just">
              <a:lnSpc>
                <a:spcPct val="140000"/>
              </a:lnSpc>
              <a:spcBef>
                <a:spcPts val="0"/>
              </a:spcBef>
              <a:spcAft>
                <a:spcPts val="0"/>
              </a:spcAft>
              <a:buClr>
                <a:srgbClr val="000000"/>
              </a:buClr>
              <a:buSzPts val="1700"/>
              <a:buFont typeface="Arial"/>
              <a:buNone/>
            </a:pPr>
            <a:r>
              <a:t/>
            </a:r>
            <a:endParaRPr i="0" sz="19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2fe8933c265_0_19"/>
          <p:cNvSpPr txBox="1"/>
          <p:nvPr/>
        </p:nvSpPr>
        <p:spPr>
          <a:xfrm>
            <a:off x="1398050" y="453425"/>
            <a:ext cx="14688900" cy="595200"/>
          </a:xfrm>
          <a:prstGeom prst="rect">
            <a:avLst/>
          </a:prstGeom>
          <a:noFill/>
          <a:ln>
            <a:noFill/>
          </a:ln>
        </p:spPr>
        <p:txBody>
          <a:bodyPr anchorCtr="0" anchor="t" bIns="91425" lIns="91425" spcFirstLastPara="1" rIns="91425" wrap="square" tIns="91425">
            <a:noAutofit/>
          </a:bodyPr>
          <a:lstStyle/>
          <a:p>
            <a:pPr indent="0" lvl="0" marL="0" rtl="0" algn="l">
              <a:lnSpc>
                <a:spcPct val="120006"/>
              </a:lnSpc>
              <a:spcBef>
                <a:spcPts val="0"/>
              </a:spcBef>
              <a:spcAft>
                <a:spcPts val="0"/>
              </a:spcAft>
              <a:buClr>
                <a:schemeClr val="dk1"/>
              </a:buClr>
              <a:buSzPts val="6433"/>
              <a:buFont typeface="Arial"/>
              <a:buNone/>
            </a:pPr>
            <a:r>
              <a:rPr b="1" lang="en-US" sz="6433">
                <a:solidFill>
                  <a:srgbClr val="F9A429"/>
                </a:solidFill>
                <a:latin typeface="Poppins Black"/>
                <a:ea typeface="Poppins Black"/>
                <a:cs typeface="Poppins Black"/>
                <a:sym typeface="Poppins Black"/>
              </a:rPr>
              <a:t>BENEFITS OF </a:t>
            </a:r>
            <a:r>
              <a:rPr b="1" lang="en-US" sz="6433">
                <a:solidFill>
                  <a:srgbClr val="F9A429"/>
                </a:solidFill>
                <a:latin typeface="Poppins Black"/>
                <a:ea typeface="Poppins Black"/>
                <a:cs typeface="Poppins Black"/>
                <a:sym typeface="Poppins Black"/>
              </a:rPr>
              <a:t>BUDGETING</a:t>
            </a:r>
            <a:endParaRPr>
              <a:solidFill>
                <a:schemeClr val="dk1"/>
              </a:solidFill>
            </a:endParaRPr>
          </a:p>
          <a:p>
            <a:pPr indent="0" lvl="0" marL="0" marR="0" rtl="0" algn="l">
              <a:lnSpc>
                <a:spcPct val="80000"/>
              </a:lnSpc>
              <a:spcBef>
                <a:spcPts val="0"/>
              </a:spcBef>
              <a:spcAft>
                <a:spcPts val="0"/>
              </a:spcAft>
              <a:buClr>
                <a:srgbClr val="000000"/>
              </a:buClr>
              <a:buSzPts val="4800"/>
              <a:buFont typeface="Arial"/>
              <a:buNone/>
            </a:pPr>
            <a:r>
              <a:t/>
            </a:r>
            <a:endParaRPr b="1" sz="4800">
              <a:solidFill>
                <a:srgbClr val="F89921"/>
              </a:solidFill>
              <a:latin typeface="Impact"/>
              <a:ea typeface="Impact"/>
              <a:cs typeface="Impact"/>
              <a:sym typeface="Impact"/>
            </a:endParaRPr>
          </a:p>
        </p:txBody>
      </p:sp>
      <p:sp>
        <p:nvSpPr>
          <p:cNvPr id="301" name="Google Shape;301;g2fe8933c265_0_19"/>
          <p:cNvSpPr txBox="1"/>
          <p:nvPr/>
        </p:nvSpPr>
        <p:spPr>
          <a:xfrm>
            <a:off x="1006025" y="1901075"/>
            <a:ext cx="14688900" cy="8048100"/>
          </a:xfrm>
          <a:prstGeom prst="rect">
            <a:avLst/>
          </a:prstGeom>
          <a:noFill/>
          <a:ln>
            <a:noFill/>
          </a:ln>
        </p:spPr>
        <p:txBody>
          <a:bodyPr anchorCtr="0" anchor="t" bIns="91425" lIns="91425" spcFirstLastPara="1" rIns="91425" wrap="square" tIns="91425">
            <a:noAutofit/>
          </a:bodyPr>
          <a:lstStyle/>
          <a:p>
            <a:pPr indent="-444500" lvl="0" marL="457200" marR="0" rtl="0" algn="l">
              <a:lnSpc>
                <a:spcPct val="150000"/>
              </a:lnSpc>
              <a:spcBef>
                <a:spcPts val="0"/>
              </a:spcBef>
              <a:spcAft>
                <a:spcPts val="0"/>
              </a:spcAft>
              <a:buClr>
                <a:schemeClr val="dk1"/>
              </a:buClr>
              <a:buSzPts val="3600"/>
              <a:buFont typeface="Open Sans"/>
              <a:buChar char="❖"/>
            </a:pPr>
            <a:r>
              <a:rPr i="0" lang="en-US" sz="3600" u="none" cap="none" strike="noStrike">
                <a:solidFill>
                  <a:schemeClr val="dk1"/>
                </a:solidFill>
                <a:latin typeface="Open Sans"/>
                <a:ea typeface="Open Sans"/>
                <a:cs typeface="Open Sans"/>
                <a:sym typeface="Open Sans"/>
              </a:rPr>
              <a:t>Helps in planning orientation, funding planning</a:t>
            </a:r>
            <a:endParaRPr i="0" sz="3600" u="none" cap="none" strike="noStrike">
              <a:solidFill>
                <a:schemeClr val="dk1"/>
              </a:solidFill>
              <a:latin typeface="Open Sans"/>
              <a:ea typeface="Open Sans"/>
              <a:cs typeface="Open Sans"/>
              <a:sym typeface="Open Sans"/>
            </a:endParaRPr>
          </a:p>
          <a:p>
            <a:pPr indent="-444500" lvl="0" marL="457200" marR="0" rtl="0" algn="l">
              <a:lnSpc>
                <a:spcPct val="150000"/>
              </a:lnSpc>
              <a:spcBef>
                <a:spcPts val="0"/>
              </a:spcBef>
              <a:spcAft>
                <a:spcPts val="0"/>
              </a:spcAft>
              <a:buClr>
                <a:schemeClr val="dk1"/>
              </a:buClr>
              <a:buSzPts val="3600"/>
              <a:buFont typeface="Open Sans"/>
              <a:buChar char="❖"/>
            </a:pPr>
            <a:r>
              <a:rPr i="0" lang="en-US" sz="3600" u="none" cap="none" strike="noStrike">
                <a:solidFill>
                  <a:schemeClr val="dk1"/>
                </a:solidFill>
                <a:latin typeface="Open Sans"/>
                <a:ea typeface="Open Sans"/>
                <a:cs typeface="Open Sans"/>
                <a:sym typeface="Open Sans"/>
              </a:rPr>
              <a:t>Helps government to be focused </a:t>
            </a:r>
            <a:r>
              <a:rPr lang="en-US" sz="3600">
                <a:solidFill>
                  <a:schemeClr val="dk1"/>
                </a:solidFill>
                <a:latin typeface="Open Sans"/>
                <a:ea typeface="Open Sans"/>
                <a:cs typeface="Open Sans"/>
                <a:sym typeface="Open Sans"/>
              </a:rPr>
              <a:t>o</a:t>
            </a:r>
            <a:r>
              <a:rPr i="0" lang="en-US" sz="3600" u="none" cap="none" strike="noStrike">
                <a:solidFill>
                  <a:schemeClr val="dk1"/>
                </a:solidFill>
                <a:latin typeface="Open Sans"/>
                <a:ea typeface="Open Sans"/>
                <a:cs typeface="Open Sans"/>
                <a:sym typeface="Open Sans"/>
              </a:rPr>
              <a:t>n their activities</a:t>
            </a:r>
            <a:endParaRPr i="0" sz="3600" u="none" cap="none" strike="noStrike">
              <a:solidFill>
                <a:schemeClr val="dk1"/>
              </a:solidFill>
              <a:latin typeface="Open Sans"/>
              <a:ea typeface="Open Sans"/>
              <a:cs typeface="Open Sans"/>
              <a:sym typeface="Open Sans"/>
            </a:endParaRPr>
          </a:p>
          <a:p>
            <a:pPr indent="-444500" lvl="0" marL="457200" marR="0" rtl="0" algn="l">
              <a:lnSpc>
                <a:spcPct val="150000"/>
              </a:lnSpc>
              <a:spcBef>
                <a:spcPts val="0"/>
              </a:spcBef>
              <a:spcAft>
                <a:spcPts val="0"/>
              </a:spcAft>
              <a:buClr>
                <a:schemeClr val="dk1"/>
              </a:buClr>
              <a:buSzPts val="3600"/>
              <a:buFont typeface="Open Sans"/>
              <a:buChar char="❖"/>
            </a:pPr>
            <a:r>
              <a:rPr i="0" lang="en-US" sz="3600" u="none" cap="none" strike="noStrike">
                <a:solidFill>
                  <a:schemeClr val="dk1"/>
                </a:solidFill>
                <a:latin typeface="Open Sans"/>
                <a:ea typeface="Open Sans"/>
                <a:cs typeface="Open Sans"/>
                <a:sym typeface="Open Sans"/>
              </a:rPr>
              <a:t>Helps to give control over government fund</a:t>
            </a:r>
            <a:endParaRPr i="0" sz="3600" u="none" cap="none" strike="noStrike">
              <a:solidFill>
                <a:schemeClr val="dk1"/>
              </a:solidFill>
              <a:latin typeface="Open Sans"/>
              <a:ea typeface="Open Sans"/>
              <a:cs typeface="Open Sans"/>
              <a:sym typeface="Open Sans"/>
            </a:endParaRPr>
          </a:p>
          <a:p>
            <a:pPr indent="-444500" lvl="0" marL="457200" marR="0" rtl="0" algn="l">
              <a:lnSpc>
                <a:spcPct val="150000"/>
              </a:lnSpc>
              <a:spcBef>
                <a:spcPts val="0"/>
              </a:spcBef>
              <a:spcAft>
                <a:spcPts val="0"/>
              </a:spcAft>
              <a:buClr>
                <a:schemeClr val="dk1"/>
              </a:buClr>
              <a:buSzPts val="3600"/>
              <a:buFont typeface="Open Sans"/>
              <a:buChar char="❖"/>
            </a:pPr>
            <a:r>
              <a:rPr i="0" lang="en-US" sz="3600" u="none" cap="none" strike="noStrike">
                <a:solidFill>
                  <a:schemeClr val="dk1"/>
                </a:solidFill>
                <a:latin typeface="Open Sans"/>
                <a:ea typeface="Open Sans"/>
                <a:cs typeface="Open Sans"/>
                <a:sym typeface="Open Sans"/>
              </a:rPr>
              <a:t>Helps in promoting proactivity in government business</a:t>
            </a:r>
            <a:endParaRPr i="0" sz="3600" u="none" cap="none" strike="noStrike">
              <a:solidFill>
                <a:schemeClr val="dk1"/>
              </a:solidFill>
              <a:latin typeface="Open Sans"/>
              <a:ea typeface="Open Sans"/>
              <a:cs typeface="Open Sans"/>
              <a:sym typeface="Open Sans"/>
            </a:endParaRPr>
          </a:p>
          <a:p>
            <a:pPr indent="-444500" lvl="0" marL="457200" marR="0" rtl="0" algn="l">
              <a:lnSpc>
                <a:spcPct val="150000"/>
              </a:lnSpc>
              <a:spcBef>
                <a:spcPts val="0"/>
              </a:spcBef>
              <a:spcAft>
                <a:spcPts val="0"/>
              </a:spcAft>
              <a:buClr>
                <a:schemeClr val="dk1"/>
              </a:buClr>
              <a:buSzPts val="3600"/>
              <a:buFont typeface="Open Sans"/>
              <a:buChar char="❖"/>
            </a:pPr>
            <a:r>
              <a:rPr i="0" lang="en-US" sz="3600" u="none" cap="none" strike="noStrike">
                <a:solidFill>
                  <a:schemeClr val="dk1"/>
                </a:solidFill>
                <a:latin typeface="Open Sans"/>
                <a:ea typeface="Open Sans"/>
                <a:cs typeface="Open Sans"/>
                <a:sym typeface="Open Sans"/>
              </a:rPr>
              <a:t>Helps to promote transparency and accountability</a:t>
            </a:r>
            <a:endParaRPr i="0" sz="3600" u="none" cap="none" strike="noStrike">
              <a:solidFill>
                <a:schemeClr val="dk1"/>
              </a:solidFill>
              <a:latin typeface="Open Sans"/>
              <a:ea typeface="Open Sans"/>
              <a:cs typeface="Open Sans"/>
              <a:sym typeface="Open Sans"/>
            </a:endParaRPr>
          </a:p>
          <a:p>
            <a:pPr indent="-444500" lvl="0" marL="457200" marR="0" rtl="0" algn="l">
              <a:lnSpc>
                <a:spcPct val="150000"/>
              </a:lnSpc>
              <a:spcBef>
                <a:spcPts val="0"/>
              </a:spcBef>
              <a:spcAft>
                <a:spcPts val="0"/>
              </a:spcAft>
              <a:buClr>
                <a:schemeClr val="dk1"/>
              </a:buClr>
              <a:buSzPts val="3600"/>
              <a:buFont typeface="Open Sans"/>
              <a:buChar char="❖"/>
            </a:pPr>
            <a:r>
              <a:rPr i="0" lang="en-US" sz="3600" u="none" cap="none" strike="noStrike">
                <a:solidFill>
                  <a:schemeClr val="dk1"/>
                </a:solidFill>
                <a:latin typeface="Open Sans"/>
                <a:ea typeface="Open Sans"/>
                <a:cs typeface="Open Sans"/>
                <a:sym typeface="Open Sans"/>
              </a:rPr>
              <a:t>Helps to provide basis for reviews and monitoring</a:t>
            </a:r>
            <a:endParaRPr i="0" sz="3600" u="none" cap="none" strike="noStrike">
              <a:solidFill>
                <a:schemeClr val="dk1"/>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i="0" sz="3600" u="none" cap="none" strike="noStrike">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fea5b11e21_0_115"/>
          <p:cNvSpPr txBox="1"/>
          <p:nvPr/>
        </p:nvSpPr>
        <p:spPr>
          <a:xfrm>
            <a:off x="1398050" y="453425"/>
            <a:ext cx="14688900" cy="595200"/>
          </a:xfrm>
          <a:prstGeom prst="rect">
            <a:avLst/>
          </a:prstGeom>
          <a:noFill/>
          <a:ln>
            <a:noFill/>
          </a:ln>
        </p:spPr>
        <p:txBody>
          <a:bodyPr anchorCtr="0" anchor="t" bIns="91425" lIns="91425" spcFirstLastPara="1" rIns="91425" wrap="square" tIns="91425">
            <a:noAutofit/>
          </a:bodyPr>
          <a:lstStyle/>
          <a:p>
            <a:pPr indent="0" lvl="0" marL="0" rtl="0" algn="l">
              <a:lnSpc>
                <a:spcPct val="120006"/>
              </a:lnSpc>
              <a:spcBef>
                <a:spcPts val="0"/>
              </a:spcBef>
              <a:spcAft>
                <a:spcPts val="0"/>
              </a:spcAft>
              <a:buClr>
                <a:schemeClr val="dk1"/>
              </a:buClr>
              <a:buSzPts val="6433"/>
              <a:buFont typeface="Arial"/>
              <a:buNone/>
            </a:pPr>
            <a:r>
              <a:rPr b="1" lang="en-US" sz="6433">
                <a:solidFill>
                  <a:srgbClr val="F9A429"/>
                </a:solidFill>
                <a:latin typeface="Poppins Black"/>
                <a:ea typeface="Poppins Black"/>
                <a:cs typeface="Poppins Black"/>
                <a:sym typeface="Poppins Black"/>
              </a:rPr>
              <a:t>BENEFITS OF BUDGETING CONT’D</a:t>
            </a:r>
            <a:endParaRPr>
              <a:solidFill>
                <a:schemeClr val="dk1"/>
              </a:solidFill>
            </a:endParaRPr>
          </a:p>
          <a:p>
            <a:pPr indent="0" lvl="0" marL="0" marR="0" rtl="0" algn="l">
              <a:lnSpc>
                <a:spcPct val="80000"/>
              </a:lnSpc>
              <a:spcBef>
                <a:spcPts val="0"/>
              </a:spcBef>
              <a:spcAft>
                <a:spcPts val="0"/>
              </a:spcAft>
              <a:buClr>
                <a:srgbClr val="000000"/>
              </a:buClr>
              <a:buSzPts val="4800"/>
              <a:buFont typeface="Arial"/>
              <a:buNone/>
            </a:pPr>
            <a:r>
              <a:t/>
            </a:r>
            <a:endParaRPr b="1" sz="4800">
              <a:solidFill>
                <a:srgbClr val="F89921"/>
              </a:solidFill>
              <a:latin typeface="Impact"/>
              <a:ea typeface="Impact"/>
              <a:cs typeface="Impact"/>
              <a:sym typeface="Impact"/>
            </a:endParaRPr>
          </a:p>
        </p:txBody>
      </p:sp>
      <p:sp>
        <p:nvSpPr>
          <p:cNvPr id="307" name="Google Shape;307;g2fea5b11e21_0_115"/>
          <p:cNvSpPr txBox="1"/>
          <p:nvPr/>
        </p:nvSpPr>
        <p:spPr>
          <a:xfrm>
            <a:off x="1006025" y="1485475"/>
            <a:ext cx="14688900" cy="80481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t/>
            </a:r>
            <a:endParaRPr i="0" sz="3600" u="none" cap="none" strike="noStrike">
              <a:solidFill>
                <a:schemeClr val="dk1"/>
              </a:solidFill>
              <a:latin typeface="Open Sans"/>
              <a:ea typeface="Open Sans"/>
              <a:cs typeface="Open Sans"/>
              <a:sym typeface="Open Sans"/>
            </a:endParaRPr>
          </a:p>
          <a:p>
            <a:pPr indent="-444500" lvl="0" marL="457200" marR="0" rtl="0" algn="l">
              <a:lnSpc>
                <a:spcPct val="150000"/>
              </a:lnSpc>
              <a:spcBef>
                <a:spcPts val="0"/>
              </a:spcBef>
              <a:spcAft>
                <a:spcPts val="0"/>
              </a:spcAft>
              <a:buClr>
                <a:schemeClr val="dk1"/>
              </a:buClr>
              <a:buSzPts val="3600"/>
              <a:buFont typeface="Open Sans"/>
              <a:buChar char="❖"/>
            </a:pPr>
            <a:r>
              <a:rPr i="0" lang="en-US" sz="3600" u="none" cap="none" strike="noStrike">
                <a:solidFill>
                  <a:schemeClr val="dk1"/>
                </a:solidFill>
                <a:latin typeface="Open Sans"/>
                <a:ea typeface="Open Sans"/>
                <a:cs typeface="Open Sans"/>
                <a:sym typeface="Open Sans"/>
              </a:rPr>
              <a:t>Helps to promote organized spending and savings</a:t>
            </a:r>
            <a:endParaRPr i="0" sz="3600" u="none" cap="none" strike="noStrike">
              <a:solidFill>
                <a:schemeClr val="dk1"/>
              </a:solidFill>
              <a:latin typeface="Open Sans"/>
              <a:ea typeface="Open Sans"/>
              <a:cs typeface="Open Sans"/>
              <a:sym typeface="Open Sans"/>
            </a:endParaRPr>
          </a:p>
          <a:p>
            <a:pPr indent="-444500" lvl="0" marL="457200" marR="0" rtl="0" algn="l">
              <a:lnSpc>
                <a:spcPct val="150000"/>
              </a:lnSpc>
              <a:spcBef>
                <a:spcPts val="0"/>
              </a:spcBef>
              <a:spcAft>
                <a:spcPts val="0"/>
              </a:spcAft>
              <a:buClr>
                <a:schemeClr val="dk1"/>
              </a:buClr>
              <a:buSzPts val="3600"/>
              <a:buFont typeface="Open Sans"/>
              <a:buChar char="❖"/>
            </a:pPr>
            <a:r>
              <a:rPr i="0" lang="en-US" sz="3600" u="none" cap="none" strike="noStrike">
                <a:solidFill>
                  <a:schemeClr val="dk1"/>
                </a:solidFill>
                <a:latin typeface="Open Sans"/>
                <a:ea typeface="Open Sans"/>
                <a:cs typeface="Open Sans"/>
                <a:sym typeface="Open Sans"/>
              </a:rPr>
              <a:t>Gives room for participation of other stakeholders</a:t>
            </a:r>
            <a:endParaRPr i="0" sz="3600" u="none" cap="none" strike="noStrike">
              <a:solidFill>
                <a:schemeClr val="dk1"/>
              </a:solidFill>
              <a:latin typeface="Open Sans"/>
              <a:ea typeface="Open Sans"/>
              <a:cs typeface="Open Sans"/>
              <a:sym typeface="Open Sans"/>
            </a:endParaRPr>
          </a:p>
          <a:p>
            <a:pPr indent="-444500" lvl="0" marL="457200" marR="0" rtl="0" algn="l">
              <a:lnSpc>
                <a:spcPct val="150000"/>
              </a:lnSpc>
              <a:spcBef>
                <a:spcPts val="0"/>
              </a:spcBef>
              <a:spcAft>
                <a:spcPts val="0"/>
              </a:spcAft>
              <a:buClr>
                <a:schemeClr val="dk1"/>
              </a:buClr>
              <a:buSzPts val="3600"/>
              <a:buFont typeface="Open Sans"/>
              <a:buChar char="❖"/>
            </a:pPr>
            <a:r>
              <a:rPr i="0" lang="en-US" sz="3600" u="none" cap="none" strike="noStrike">
                <a:solidFill>
                  <a:schemeClr val="dk1"/>
                </a:solidFill>
                <a:latin typeface="Open Sans"/>
                <a:ea typeface="Open Sans"/>
                <a:cs typeface="Open Sans"/>
                <a:sym typeface="Open Sans"/>
              </a:rPr>
              <a:t>Helps in communicating with the citizens and other stakeholders</a:t>
            </a:r>
            <a:endParaRPr i="0" sz="3600" u="none" cap="none" strike="noStrike">
              <a:solidFill>
                <a:schemeClr val="dk1"/>
              </a:solidFill>
              <a:latin typeface="Open Sans"/>
              <a:ea typeface="Open Sans"/>
              <a:cs typeface="Open Sans"/>
              <a:sym typeface="Open Sans"/>
            </a:endParaRPr>
          </a:p>
          <a:p>
            <a:pPr indent="-444500" lvl="0" marL="457200" marR="0" rtl="0" algn="l">
              <a:lnSpc>
                <a:spcPct val="150000"/>
              </a:lnSpc>
              <a:spcBef>
                <a:spcPts val="0"/>
              </a:spcBef>
              <a:spcAft>
                <a:spcPts val="0"/>
              </a:spcAft>
              <a:buClr>
                <a:schemeClr val="dk1"/>
              </a:buClr>
              <a:buSzPts val="3600"/>
              <a:buFont typeface="Open Sans"/>
              <a:buChar char="❖"/>
            </a:pPr>
            <a:r>
              <a:rPr i="0" lang="en-US" sz="3600" u="none" cap="none" strike="noStrike">
                <a:solidFill>
                  <a:schemeClr val="dk1"/>
                </a:solidFill>
                <a:latin typeface="Open Sans"/>
                <a:ea typeface="Open Sans"/>
                <a:cs typeface="Open Sans"/>
                <a:sym typeface="Open Sans"/>
              </a:rPr>
              <a:t>Helps in giving direction for the economy</a:t>
            </a:r>
            <a:endParaRPr i="0" sz="3600" u="none" cap="none" strike="noStrike">
              <a:solidFill>
                <a:schemeClr val="dk1"/>
              </a:solidFill>
              <a:latin typeface="Open Sans"/>
              <a:ea typeface="Open Sans"/>
              <a:cs typeface="Open Sans"/>
              <a:sym typeface="Open Sans"/>
            </a:endParaRPr>
          </a:p>
          <a:p>
            <a:pPr indent="-444500" lvl="0" marL="457200" marR="0" rtl="0" algn="l">
              <a:lnSpc>
                <a:spcPct val="150000"/>
              </a:lnSpc>
              <a:spcBef>
                <a:spcPts val="0"/>
              </a:spcBef>
              <a:spcAft>
                <a:spcPts val="0"/>
              </a:spcAft>
              <a:buClr>
                <a:schemeClr val="dk1"/>
              </a:buClr>
              <a:buSzPts val="3600"/>
              <a:buFont typeface="Open Sans"/>
              <a:buChar char="❖"/>
            </a:pPr>
            <a:r>
              <a:rPr i="0" lang="en-US" sz="3600" u="none" cap="none" strike="noStrike">
                <a:solidFill>
                  <a:schemeClr val="dk1"/>
                </a:solidFill>
                <a:latin typeface="Open Sans"/>
                <a:ea typeface="Open Sans"/>
                <a:cs typeface="Open Sans"/>
                <a:sym typeface="Open Sans"/>
              </a:rPr>
              <a:t>Provides data for future planning</a:t>
            </a:r>
            <a:endParaRPr i="0" sz="3600" u="none" cap="none" strike="noStrike">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4"/>
          <p:cNvSpPr/>
          <p:nvPr/>
        </p:nvSpPr>
        <p:spPr>
          <a:xfrm>
            <a:off x="10287767" y="2372246"/>
            <a:ext cx="8000233" cy="7461497"/>
          </a:xfrm>
          <a:custGeom>
            <a:rect b="b" l="l" r="r" t="t"/>
            <a:pathLst>
              <a:path extrusionOk="0" h="7461497" w="8000233">
                <a:moveTo>
                  <a:pt x="0" y="0"/>
                </a:moveTo>
                <a:lnTo>
                  <a:pt x="8000233" y="0"/>
                </a:lnTo>
                <a:lnTo>
                  <a:pt x="8000233" y="7461497"/>
                </a:lnTo>
                <a:lnTo>
                  <a:pt x="0" y="7461497"/>
                </a:lnTo>
                <a:lnTo>
                  <a:pt x="0" y="0"/>
                </a:lnTo>
                <a:close/>
              </a:path>
            </a:pathLst>
          </a:custGeom>
          <a:blipFill rotWithShape="1">
            <a:blip r:embed="rId3">
              <a:alphaModFix/>
            </a:blip>
            <a:stretch>
              <a:fillRect b="0" l="0" r="0" t="0"/>
            </a:stretch>
          </a:blipFill>
          <a:ln>
            <a:noFill/>
          </a:ln>
        </p:spPr>
      </p:sp>
      <p:sp>
        <p:nvSpPr>
          <p:cNvPr id="313" name="Google Shape;313;p14"/>
          <p:cNvSpPr txBox="1"/>
          <p:nvPr/>
        </p:nvSpPr>
        <p:spPr>
          <a:xfrm>
            <a:off x="706830" y="476250"/>
            <a:ext cx="9101159" cy="10382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6433"/>
              <a:buFont typeface="Arial"/>
              <a:buNone/>
            </a:pPr>
            <a:r>
              <a:rPr b="1" i="0" lang="en-US" sz="6433" u="none" cap="none" strike="noStrike">
                <a:solidFill>
                  <a:srgbClr val="F9A429"/>
                </a:solidFill>
                <a:latin typeface="Poppins Black"/>
                <a:ea typeface="Poppins Black"/>
                <a:cs typeface="Poppins Black"/>
                <a:sym typeface="Poppins Black"/>
              </a:rPr>
              <a:t>THE BUDGET CYCLE</a:t>
            </a:r>
            <a:endParaRPr b="0" i="0" sz="1400" u="none" cap="none" strike="noStrike">
              <a:solidFill>
                <a:srgbClr val="000000"/>
              </a:solidFill>
              <a:latin typeface="Arial"/>
              <a:ea typeface="Arial"/>
              <a:cs typeface="Arial"/>
              <a:sym typeface="Arial"/>
            </a:endParaRPr>
          </a:p>
        </p:txBody>
      </p:sp>
      <p:sp>
        <p:nvSpPr>
          <p:cNvPr id="314" name="Google Shape;314;p14"/>
          <p:cNvSpPr txBox="1"/>
          <p:nvPr/>
        </p:nvSpPr>
        <p:spPr>
          <a:xfrm>
            <a:off x="867765" y="1758201"/>
            <a:ext cx="15235659" cy="42481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Clr>
                <a:srgbClr val="000000"/>
              </a:buClr>
              <a:buSzPts val="2400"/>
              <a:buFont typeface="Arial"/>
              <a:buNone/>
            </a:pPr>
            <a:r>
              <a:rPr b="1" i="0" lang="en-US" sz="2400" u="none" cap="none" strike="noStrike">
                <a:solidFill>
                  <a:srgbClr val="000000"/>
                </a:solidFill>
                <a:latin typeface="Poppins Medium"/>
                <a:ea typeface="Poppins Medium"/>
                <a:cs typeface="Poppins Medium"/>
                <a:sym typeface="Poppins Medium"/>
              </a:rPr>
              <a:t>A budget cycle is the life of a budget for a fiscal year, from creation or preparation, to evaluation</a:t>
            </a:r>
            <a:endParaRPr b="0" i="0" sz="1400" u="none" cap="none" strike="noStrike">
              <a:solidFill>
                <a:srgbClr val="000000"/>
              </a:solidFill>
              <a:latin typeface="Arial"/>
              <a:ea typeface="Arial"/>
              <a:cs typeface="Arial"/>
              <a:sym typeface="Arial"/>
            </a:endParaRPr>
          </a:p>
        </p:txBody>
      </p:sp>
      <p:sp>
        <p:nvSpPr>
          <p:cNvPr id="315" name="Google Shape;315;p14"/>
          <p:cNvSpPr txBox="1"/>
          <p:nvPr/>
        </p:nvSpPr>
        <p:spPr>
          <a:xfrm>
            <a:off x="706830" y="3087891"/>
            <a:ext cx="9101100" cy="11952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1700"/>
              <a:buFont typeface="Arial"/>
              <a:buNone/>
            </a:pPr>
            <a:r>
              <a:rPr b="1" i="0" lang="en-US" sz="1700" u="none" cap="none" strike="noStrike">
                <a:solidFill>
                  <a:srgbClr val="000000"/>
                </a:solidFill>
                <a:latin typeface="Poppins Medium"/>
                <a:ea typeface="Poppins Medium"/>
                <a:cs typeface="Poppins Medium"/>
                <a:sym typeface="Poppins Medium"/>
              </a:rPr>
              <a:t>• Clarifying the roles and duties of all those involved in budget process</a:t>
            </a:r>
            <a:endParaRPr b="0" i="0" sz="1400" u="none" cap="none" strike="noStrike">
              <a:solidFill>
                <a:srgbClr val="000000"/>
              </a:solidFill>
              <a:latin typeface="Arial"/>
              <a:ea typeface="Arial"/>
              <a:cs typeface="Arial"/>
              <a:sym typeface="Arial"/>
            </a:endParaRPr>
          </a:p>
          <a:p>
            <a:pPr indent="0" lvl="0" marL="0" marR="0" rtl="0" algn="just">
              <a:lnSpc>
                <a:spcPct val="140000"/>
              </a:lnSpc>
              <a:spcBef>
                <a:spcPts val="0"/>
              </a:spcBef>
              <a:spcAft>
                <a:spcPts val="0"/>
              </a:spcAft>
              <a:buClr>
                <a:srgbClr val="000000"/>
              </a:buClr>
              <a:buSzPts val="1700"/>
              <a:buFont typeface="Arial"/>
              <a:buNone/>
            </a:pPr>
            <a:r>
              <a:rPr b="1" i="0" lang="en-US" sz="1700" u="none" cap="none" strike="noStrike">
                <a:solidFill>
                  <a:srgbClr val="000000"/>
                </a:solidFill>
                <a:latin typeface="Poppins Medium"/>
                <a:ea typeface="Poppins Medium"/>
                <a:cs typeface="Poppins Medium"/>
                <a:sym typeface="Poppins Medium"/>
              </a:rPr>
              <a:t>• Communicating guidelines for budget preparation</a:t>
            </a:r>
            <a:endParaRPr b="0" i="0" sz="1400" u="none" cap="none" strike="noStrike">
              <a:solidFill>
                <a:srgbClr val="000000"/>
              </a:solidFill>
              <a:latin typeface="Arial"/>
              <a:ea typeface="Arial"/>
              <a:cs typeface="Arial"/>
              <a:sym typeface="Arial"/>
            </a:endParaRPr>
          </a:p>
          <a:p>
            <a:pPr indent="0" lvl="0" marL="0" marR="0" rtl="0" algn="just">
              <a:lnSpc>
                <a:spcPct val="140000"/>
              </a:lnSpc>
              <a:spcBef>
                <a:spcPts val="0"/>
              </a:spcBef>
              <a:spcAft>
                <a:spcPts val="0"/>
              </a:spcAft>
              <a:buClr>
                <a:srgbClr val="000000"/>
              </a:buClr>
              <a:buSzPts val="1700"/>
              <a:buFont typeface="Arial"/>
              <a:buNone/>
            </a:pPr>
            <a:r>
              <a:rPr b="1" i="0" lang="en-US" sz="1700" u="none" cap="none" strike="noStrike">
                <a:solidFill>
                  <a:srgbClr val="000000"/>
                </a:solidFill>
                <a:latin typeface="Poppins Medium"/>
                <a:ea typeface="Poppins Medium"/>
                <a:cs typeface="Poppins Medium"/>
                <a:sym typeface="Poppins Medium"/>
              </a:rPr>
              <a:t>• Reviewing and general coordination of processes to ensure consistency.</a:t>
            </a:r>
            <a:endParaRPr b="0" i="0" sz="1400" u="none" cap="none" strike="noStrike">
              <a:solidFill>
                <a:srgbClr val="000000"/>
              </a:solidFill>
              <a:latin typeface="Arial"/>
              <a:ea typeface="Arial"/>
              <a:cs typeface="Arial"/>
              <a:sym typeface="Arial"/>
            </a:endParaRPr>
          </a:p>
          <a:p>
            <a:pPr indent="0" lvl="0" marL="0" marR="0" rtl="0" algn="just">
              <a:lnSpc>
                <a:spcPct val="140000"/>
              </a:lnSpc>
              <a:spcBef>
                <a:spcPts val="0"/>
              </a:spcBef>
              <a:spcAft>
                <a:spcPts val="0"/>
              </a:spcAft>
              <a:buClr>
                <a:srgbClr val="000000"/>
              </a:buClr>
              <a:buSzPts val="1700"/>
              <a:buFont typeface="Arial"/>
              <a:buNone/>
            </a:pPr>
            <a:r>
              <a:t/>
            </a:r>
            <a:endParaRPr b="1" i="0" sz="1700" u="none" cap="none" strike="noStrike">
              <a:solidFill>
                <a:srgbClr val="000000"/>
              </a:solidFill>
              <a:latin typeface="Poppins Medium"/>
              <a:ea typeface="Poppins Medium"/>
              <a:cs typeface="Poppins Medium"/>
              <a:sym typeface="Poppins Medium"/>
            </a:endParaRPr>
          </a:p>
        </p:txBody>
      </p:sp>
      <p:sp>
        <p:nvSpPr>
          <p:cNvPr id="316" name="Google Shape;316;p14"/>
          <p:cNvSpPr txBox="1"/>
          <p:nvPr/>
        </p:nvSpPr>
        <p:spPr>
          <a:xfrm>
            <a:off x="706830" y="2478291"/>
            <a:ext cx="9101159" cy="3810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Clr>
                <a:srgbClr val="000000"/>
              </a:buClr>
              <a:buSzPts val="2399"/>
              <a:buFont typeface="Arial"/>
              <a:buNone/>
            </a:pPr>
            <a:r>
              <a:rPr b="1" i="0" lang="en-US" sz="2399" u="none" cap="none" strike="noStrike">
                <a:solidFill>
                  <a:srgbClr val="F9A429"/>
                </a:solidFill>
                <a:latin typeface="Poppins Black"/>
                <a:ea typeface="Poppins Black"/>
                <a:cs typeface="Poppins Black"/>
                <a:sym typeface="Poppins Black"/>
              </a:rPr>
              <a:t>FORMULATION</a:t>
            </a:r>
            <a:endParaRPr b="0" i="0" sz="1400" u="none" cap="none" strike="noStrike">
              <a:solidFill>
                <a:srgbClr val="000000"/>
              </a:solidFill>
              <a:latin typeface="Arial"/>
              <a:ea typeface="Arial"/>
              <a:cs typeface="Arial"/>
              <a:sym typeface="Arial"/>
            </a:endParaRPr>
          </a:p>
        </p:txBody>
      </p:sp>
      <p:sp>
        <p:nvSpPr>
          <p:cNvPr id="317" name="Google Shape;317;p14"/>
          <p:cNvSpPr txBox="1"/>
          <p:nvPr/>
        </p:nvSpPr>
        <p:spPr>
          <a:xfrm>
            <a:off x="706830" y="4263911"/>
            <a:ext cx="9101159" cy="3810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Clr>
                <a:srgbClr val="000000"/>
              </a:buClr>
              <a:buSzPts val="2399"/>
              <a:buFont typeface="Arial"/>
              <a:buNone/>
            </a:pPr>
            <a:r>
              <a:rPr b="1" i="0" lang="en-US" sz="2399" u="none" cap="none" strike="noStrike">
                <a:solidFill>
                  <a:srgbClr val="F9A429"/>
                </a:solidFill>
                <a:latin typeface="Poppins Black"/>
                <a:ea typeface="Poppins Black"/>
                <a:cs typeface="Poppins Black"/>
                <a:sym typeface="Poppins Black"/>
              </a:rPr>
              <a:t>APPROVAL</a:t>
            </a:r>
            <a:endParaRPr b="0" i="0" sz="1400" u="none" cap="none" strike="noStrike">
              <a:solidFill>
                <a:srgbClr val="000000"/>
              </a:solidFill>
              <a:latin typeface="Arial"/>
              <a:ea typeface="Arial"/>
              <a:cs typeface="Arial"/>
              <a:sym typeface="Arial"/>
            </a:endParaRPr>
          </a:p>
        </p:txBody>
      </p:sp>
      <p:sp>
        <p:nvSpPr>
          <p:cNvPr id="318" name="Google Shape;318;p14"/>
          <p:cNvSpPr txBox="1"/>
          <p:nvPr/>
        </p:nvSpPr>
        <p:spPr>
          <a:xfrm>
            <a:off x="706830" y="4873511"/>
            <a:ext cx="9101159" cy="237617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1700"/>
              <a:buFont typeface="Arial"/>
              <a:buNone/>
            </a:pPr>
            <a:r>
              <a:rPr b="1" i="0" lang="en-US" sz="1700" u="none" cap="none" strike="noStrike">
                <a:solidFill>
                  <a:srgbClr val="000000"/>
                </a:solidFill>
                <a:latin typeface="Poppins Medium"/>
                <a:ea typeface="Poppins Medium"/>
                <a:cs typeface="Poppins Medium"/>
                <a:sym typeface="Poppins Medium"/>
              </a:rPr>
              <a:t>The responsibility of budget approval and appropriation lies with the parliament upon submission by the executive, after a rigorous engagement with the citizenry</a:t>
            </a:r>
            <a:endParaRPr b="0" i="0" sz="1400" u="none" cap="none" strike="noStrike">
              <a:solidFill>
                <a:srgbClr val="000000"/>
              </a:solidFill>
              <a:latin typeface="Arial"/>
              <a:ea typeface="Arial"/>
              <a:cs typeface="Arial"/>
              <a:sym typeface="Arial"/>
            </a:endParaRPr>
          </a:p>
          <a:p>
            <a:pPr indent="0" lvl="0" marL="0" marR="0" rtl="0" algn="just">
              <a:lnSpc>
                <a:spcPct val="140000"/>
              </a:lnSpc>
              <a:spcBef>
                <a:spcPts val="0"/>
              </a:spcBef>
              <a:spcAft>
                <a:spcPts val="0"/>
              </a:spcAft>
              <a:buClr>
                <a:srgbClr val="000000"/>
              </a:buClr>
              <a:buSzPts val="1700"/>
              <a:buFont typeface="Arial"/>
              <a:buNone/>
            </a:pPr>
            <a:r>
              <a:rPr b="1" i="0" lang="en-US" sz="1700" u="none" cap="none" strike="noStrike">
                <a:solidFill>
                  <a:srgbClr val="000000"/>
                </a:solidFill>
                <a:latin typeface="Poppins Medium"/>
                <a:ea typeface="Poppins Medium"/>
                <a:cs typeface="Poppins Medium"/>
                <a:sym typeface="Poppins Medium"/>
              </a:rPr>
              <a:t>After reviewing the main assumptions underpinning the budget (such as interest rates, inflation rates, financial risks, exchange rates, crude oil benchmark price, contingent liabilities) and further consultation with other stakeholders, will pass the Appropriation Bill to the executive for ascent by the president and subsequent execution</a:t>
            </a:r>
            <a:endParaRPr b="0" i="0" sz="1400" u="none" cap="none" strike="noStrike">
              <a:solidFill>
                <a:srgbClr val="000000"/>
              </a:solidFill>
              <a:latin typeface="Arial"/>
              <a:ea typeface="Arial"/>
              <a:cs typeface="Arial"/>
              <a:sym typeface="Arial"/>
            </a:endParaRPr>
          </a:p>
          <a:p>
            <a:pPr indent="0" lvl="0" marL="0" marR="0" rtl="0" algn="just">
              <a:lnSpc>
                <a:spcPct val="140000"/>
              </a:lnSpc>
              <a:spcBef>
                <a:spcPts val="0"/>
              </a:spcBef>
              <a:spcAft>
                <a:spcPts val="0"/>
              </a:spcAft>
              <a:buClr>
                <a:srgbClr val="000000"/>
              </a:buClr>
              <a:buSzPts val="1700"/>
              <a:buFont typeface="Arial"/>
              <a:buNone/>
            </a:pPr>
            <a:r>
              <a:t/>
            </a:r>
            <a:endParaRPr b="1" i="0" sz="1700" u="none" cap="none" strike="noStrike">
              <a:solidFill>
                <a:srgbClr val="000000"/>
              </a:solidFill>
              <a:latin typeface="Poppins Medium"/>
              <a:ea typeface="Poppins Medium"/>
              <a:cs typeface="Poppins Medium"/>
              <a:sym typeface="Poppins Medium"/>
            </a:endParaRPr>
          </a:p>
        </p:txBody>
      </p:sp>
      <p:sp>
        <p:nvSpPr>
          <p:cNvPr id="319" name="Google Shape;319;p14"/>
          <p:cNvSpPr txBox="1"/>
          <p:nvPr/>
        </p:nvSpPr>
        <p:spPr>
          <a:xfrm>
            <a:off x="706855" y="7568119"/>
            <a:ext cx="9101100" cy="3693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Clr>
                <a:srgbClr val="000000"/>
              </a:buClr>
              <a:buSzPts val="2399"/>
              <a:buFont typeface="Arial"/>
              <a:buNone/>
            </a:pPr>
            <a:r>
              <a:rPr b="1" i="0" lang="en-US" sz="2399" u="none" cap="none" strike="noStrike">
                <a:solidFill>
                  <a:srgbClr val="F9A429"/>
                </a:solidFill>
                <a:latin typeface="Poppins Black"/>
                <a:ea typeface="Poppins Black"/>
                <a:cs typeface="Poppins Black"/>
                <a:sym typeface="Poppins Black"/>
              </a:rPr>
              <a:t>EXECUTION (IMPLEMENTATION)</a:t>
            </a:r>
            <a:endParaRPr b="0" i="0" sz="1400" u="none" cap="none" strike="noStrike">
              <a:solidFill>
                <a:srgbClr val="000000"/>
              </a:solidFill>
              <a:latin typeface="Arial"/>
              <a:ea typeface="Arial"/>
              <a:cs typeface="Arial"/>
              <a:sym typeface="Arial"/>
            </a:endParaRPr>
          </a:p>
        </p:txBody>
      </p:sp>
      <p:sp>
        <p:nvSpPr>
          <p:cNvPr id="320" name="Google Shape;320;p14"/>
          <p:cNvSpPr txBox="1"/>
          <p:nvPr/>
        </p:nvSpPr>
        <p:spPr>
          <a:xfrm>
            <a:off x="706868" y="8255881"/>
            <a:ext cx="9101100" cy="9942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1700"/>
              <a:buFont typeface="Arial"/>
              <a:buNone/>
            </a:pPr>
            <a:r>
              <a:rPr b="1" i="0" lang="en-US" sz="1700" u="none" cap="none" strike="noStrike">
                <a:solidFill>
                  <a:srgbClr val="000000"/>
                </a:solidFill>
                <a:latin typeface="Poppins Medium"/>
                <a:ea typeface="Poppins Medium"/>
                <a:cs typeface="Poppins Medium"/>
                <a:sym typeface="Poppins Medium"/>
              </a:rPr>
              <a:t>Implementing the budget in full compliance with the Appropriation Act, while the members of parliament and non state actors provide oversight to ensure compliance.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5"/>
          <p:cNvSpPr/>
          <p:nvPr/>
        </p:nvSpPr>
        <p:spPr>
          <a:xfrm>
            <a:off x="173788" y="2451109"/>
            <a:ext cx="18114212" cy="8151395"/>
          </a:xfrm>
          <a:custGeom>
            <a:rect b="b" l="l" r="r" t="t"/>
            <a:pathLst>
              <a:path extrusionOk="0" h="8151395" w="18114212">
                <a:moveTo>
                  <a:pt x="0" y="0"/>
                </a:moveTo>
                <a:lnTo>
                  <a:pt x="18114212" y="0"/>
                </a:lnTo>
                <a:lnTo>
                  <a:pt x="18114212" y="8151396"/>
                </a:lnTo>
                <a:lnTo>
                  <a:pt x="0" y="8151396"/>
                </a:lnTo>
                <a:lnTo>
                  <a:pt x="0" y="0"/>
                </a:lnTo>
                <a:close/>
              </a:path>
            </a:pathLst>
          </a:custGeom>
          <a:blipFill rotWithShape="1">
            <a:blip r:embed="rId3">
              <a:alphaModFix amt="31000"/>
            </a:blip>
            <a:stretch>
              <a:fillRect b="-47620" l="0" r="0" t="-47626"/>
            </a:stretch>
          </a:blipFill>
          <a:ln>
            <a:noFill/>
          </a:ln>
        </p:spPr>
      </p:sp>
      <p:sp>
        <p:nvSpPr>
          <p:cNvPr id="326" name="Google Shape;326;p15"/>
          <p:cNvSpPr txBox="1"/>
          <p:nvPr/>
        </p:nvSpPr>
        <p:spPr>
          <a:xfrm>
            <a:off x="706830" y="476250"/>
            <a:ext cx="9101159" cy="1038225"/>
          </a:xfrm>
          <a:prstGeom prst="rect">
            <a:avLst/>
          </a:prstGeom>
          <a:noFill/>
          <a:ln>
            <a:noFill/>
          </a:ln>
        </p:spPr>
        <p:txBody>
          <a:bodyPr anchorCtr="0" anchor="t" bIns="0" lIns="0" spcFirstLastPara="1" rIns="0" wrap="square" tIns="0">
            <a:spAutoFit/>
          </a:bodyPr>
          <a:lstStyle/>
          <a:p>
            <a:pPr indent="0" lvl="0" marL="0" marR="0" rtl="0" algn="l">
              <a:lnSpc>
                <a:spcPct val="120006"/>
              </a:lnSpc>
              <a:spcBef>
                <a:spcPts val="0"/>
              </a:spcBef>
              <a:spcAft>
                <a:spcPts val="0"/>
              </a:spcAft>
              <a:buClr>
                <a:srgbClr val="000000"/>
              </a:buClr>
              <a:buSzPts val="6433"/>
              <a:buFont typeface="Arial"/>
              <a:buNone/>
            </a:pPr>
            <a:r>
              <a:rPr b="1" i="0" lang="en-US" sz="6433" u="none" cap="none" strike="noStrike">
                <a:solidFill>
                  <a:srgbClr val="F9A429"/>
                </a:solidFill>
                <a:latin typeface="Poppins Black"/>
                <a:ea typeface="Poppins Black"/>
                <a:cs typeface="Poppins Black"/>
                <a:sym typeface="Poppins Black"/>
              </a:rPr>
              <a:t>THE BUDGET CYCLE...2</a:t>
            </a:r>
            <a:endParaRPr b="0" i="0" sz="1400" u="none" cap="none" strike="noStrike">
              <a:solidFill>
                <a:srgbClr val="000000"/>
              </a:solidFill>
              <a:latin typeface="Arial"/>
              <a:ea typeface="Arial"/>
              <a:cs typeface="Arial"/>
              <a:sym typeface="Arial"/>
            </a:endParaRPr>
          </a:p>
        </p:txBody>
      </p:sp>
      <p:sp>
        <p:nvSpPr>
          <p:cNvPr id="327" name="Google Shape;327;p15"/>
          <p:cNvSpPr txBox="1"/>
          <p:nvPr/>
        </p:nvSpPr>
        <p:spPr>
          <a:xfrm>
            <a:off x="706818" y="3059696"/>
            <a:ext cx="9101100" cy="3693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Clr>
                <a:srgbClr val="000000"/>
              </a:buClr>
              <a:buSzPts val="2399"/>
              <a:buFont typeface="Arial"/>
              <a:buNone/>
            </a:pPr>
            <a:r>
              <a:rPr b="1" i="0" lang="en-US" sz="2399" u="none" cap="none" strike="noStrike">
                <a:solidFill>
                  <a:srgbClr val="F9A429"/>
                </a:solidFill>
                <a:latin typeface="Poppins Black"/>
                <a:ea typeface="Poppins Black"/>
                <a:cs typeface="Poppins Black"/>
                <a:sym typeface="Poppins Black"/>
              </a:rPr>
              <a:t>MONITORING AND EVALUATION</a:t>
            </a:r>
            <a:endParaRPr b="0" i="0" sz="1400" u="none" cap="none" strike="noStrike">
              <a:solidFill>
                <a:srgbClr val="000000"/>
              </a:solidFill>
              <a:latin typeface="Arial"/>
              <a:ea typeface="Arial"/>
              <a:cs typeface="Arial"/>
              <a:sym typeface="Arial"/>
            </a:endParaRPr>
          </a:p>
        </p:txBody>
      </p:sp>
      <p:sp>
        <p:nvSpPr>
          <p:cNvPr id="328" name="Google Shape;328;p15"/>
          <p:cNvSpPr txBox="1"/>
          <p:nvPr/>
        </p:nvSpPr>
        <p:spPr>
          <a:xfrm>
            <a:off x="706824" y="4107925"/>
            <a:ext cx="10879200" cy="4505700"/>
          </a:xfrm>
          <a:prstGeom prst="rect">
            <a:avLst/>
          </a:prstGeom>
          <a:noFill/>
          <a:ln>
            <a:noFill/>
          </a:ln>
        </p:spPr>
        <p:txBody>
          <a:bodyPr anchorCtr="0" anchor="t" bIns="0" lIns="0" spcFirstLastPara="1" rIns="0" wrap="square" tIns="0">
            <a:spAutoFit/>
          </a:bodyPr>
          <a:lstStyle/>
          <a:p>
            <a:pPr indent="0" lvl="0" marL="0" marR="0" rtl="0" algn="just">
              <a:lnSpc>
                <a:spcPct val="140019"/>
              </a:lnSpc>
              <a:spcBef>
                <a:spcPts val="0"/>
              </a:spcBef>
              <a:spcAft>
                <a:spcPts val="0"/>
              </a:spcAft>
              <a:buClr>
                <a:srgbClr val="000000"/>
              </a:buClr>
              <a:buSzPts val="2099"/>
              <a:buFont typeface="Arial"/>
              <a:buNone/>
            </a:pPr>
            <a:r>
              <a:rPr i="0" lang="en-US" sz="2399" u="none" cap="none" strike="noStrike">
                <a:solidFill>
                  <a:srgbClr val="000000"/>
                </a:solidFill>
                <a:latin typeface="Poppins"/>
                <a:ea typeface="Poppins"/>
                <a:cs typeface="Poppins"/>
                <a:sym typeface="Poppins"/>
              </a:rPr>
              <a:t>This implies continuous monitoring of the implementation of the budget or Budget</a:t>
            </a:r>
            <a:r>
              <a:rPr lang="en-US" sz="1700"/>
              <a:t> </a:t>
            </a:r>
            <a:r>
              <a:rPr i="0" lang="en-US" sz="2399" u="none" cap="none" strike="noStrike">
                <a:solidFill>
                  <a:srgbClr val="000000"/>
                </a:solidFill>
                <a:latin typeface="Poppins"/>
                <a:ea typeface="Poppins"/>
                <a:cs typeface="Poppins"/>
                <a:sym typeface="Poppins"/>
              </a:rPr>
              <a:t>performance.</a:t>
            </a:r>
            <a:endParaRPr i="0" sz="2399" u="none" cap="none" strike="noStrike">
              <a:solidFill>
                <a:srgbClr val="000000"/>
              </a:solidFill>
              <a:latin typeface="Poppins"/>
              <a:ea typeface="Poppins"/>
              <a:cs typeface="Poppins"/>
              <a:sym typeface="Poppins"/>
            </a:endParaRPr>
          </a:p>
          <a:p>
            <a:pPr indent="0" lvl="0" marL="0" marR="0" rtl="0" algn="just">
              <a:lnSpc>
                <a:spcPct val="140019"/>
              </a:lnSpc>
              <a:spcBef>
                <a:spcPts val="0"/>
              </a:spcBef>
              <a:spcAft>
                <a:spcPts val="0"/>
              </a:spcAft>
              <a:buClr>
                <a:srgbClr val="000000"/>
              </a:buClr>
              <a:buSzPts val="2099"/>
              <a:buFont typeface="Arial"/>
              <a:buNone/>
            </a:pPr>
            <a:r>
              <a:t/>
            </a:r>
            <a:endParaRPr sz="2399">
              <a:latin typeface="Poppins"/>
              <a:ea typeface="Poppins"/>
              <a:cs typeface="Poppins"/>
              <a:sym typeface="Poppins"/>
            </a:endParaRPr>
          </a:p>
          <a:p>
            <a:pPr indent="0" lvl="0" marL="0" marR="0" rtl="0" algn="just">
              <a:lnSpc>
                <a:spcPct val="140019"/>
              </a:lnSpc>
              <a:spcBef>
                <a:spcPts val="0"/>
              </a:spcBef>
              <a:spcAft>
                <a:spcPts val="0"/>
              </a:spcAft>
              <a:buClr>
                <a:srgbClr val="000000"/>
              </a:buClr>
              <a:buSzPts val="2099"/>
              <a:buFont typeface="Arial"/>
              <a:buNone/>
            </a:pPr>
            <a:r>
              <a:rPr i="0" lang="en-US" sz="2399" u="none" cap="none" strike="noStrike">
                <a:solidFill>
                  <a:srgbClr val="000000"/>
                </a:solidFill>
                <a:latin typeface="Poppins"/>
                <a:ea typeface="Poppins"/>
                <a:cs typeface="Poppins"/>
                <a:sym typeface="Poppins"/>
              </a:rPr>
              <a:t>Evaluation and impact assessment should be carried out at the end of the fiscal year to compare and confirm that Execution aligns with the Budget. This stage also highlights uncompleted projects that can be rolled over to the next budget cycle. The Legislative oversight is highly recommended at this stage.</a:t>
            </a:r>
            <a:endParaRPr i="0" sz="1700" u="none" cap="none" strike="noStrike">
              <a:solidFill>
                <a:srgbClr val="000000"/>
              </a:solidFill>
            </a:endParaRPr>
          </a:p>
          <a:p>
            <a:pPr indent="0" lvl="0" marL="0" marR="0" rtl="0" algn="just">
              <a:lnSpc>
                <a:spcPct val="140019"/>
              </a:lnSpc>
              <a:spcBef>
                <a:spcPts val="0"/>
              </a:spcBef>
              <a:spcAft>
                <a:spcPts val="0"/>
              </a:spcAft>
              <a:buClr>
                <a:srgbClr val="000000"/>
              </a:buClr>
              <a:buSzPts val="2099"/>
              <a:buFont typeface="Arial"/>
              <a:buNone/>
            </a:pPr>
            <a:r>
              <a:t/>
            </a:r>
            <a:endParaRPr i="0" sz="2399" u="none" cap="none" strike="noStrike">
              <a:solidFill>
                <a:srgbClr val="000000"/>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6"/>
          <p:cNvSpPr/>
          <p:nvPr/>
        </p:nvSpPr>
        <p:spPr>
          <a:xfrm rot="1794000">
            <a:off x="12740222" y="559437"/>
            <a:ext cx="7219175" cy="11370385"/>
          </a:xfrm>
          <a:custGeom>
            <a:rect b="b" l="l" r="r" t="t"/>
            <a:pathLst>
              <a:path extrusionOk="0" h="8930644" w="5670158">
                <a:moveTo>
                  <a:pt x="2409672" y="0"/>
                </a:moveTo>
                <a:lnTo>
                  <a:pt x="0" y="8930644"/>
                </a:lnTo>
                <a:lnTo>
                  <a:pt x="5670158" y="5670158"/>
                </a:lnTo>
                <a:close/>
              </a:path>
            </a:pathLst>
          </a:custGeom>
          <a:blipFill rotWithShape="1">
            <a:blip r:embed="rId3">
              <a:alphaModFix/>
            </a:blip>
            <a:stretch>
              <a:fillRect b="-8237" l="-81127" r="-37916" t="-13451"/>
            </a:stretch>
          </a:blipFill>
          <a:ln>
            <a:noFill/>
          </a:ln>
        </p:spPr>
      </p:sp>
      <p:sp>
        <p:nvSpPr>
          <p:cNvPr id="334" name="Google Shape;334;p16"/>
          <p:cNvSpPr/>
          <p:nvPr/>
        </p:nvSpPr>
        <p:spPr>
          <a:xfrm>
            <a:off x="0" y="4521860"/>
            <a:ext cx="5774379" cy="5765140"/>
          </a:xfrm>
          <a:custGeom>
            <a:rect b="b" l="l" r="r" t="t"/>
            <a:pathLst>
              <a:path extrusionOk="0" h="6339840" w="6350000">
                <a:moveTo>
                  <a:pt x="6350000" y="6339840"/>
                </a:moveTo>
                <a:lnTo>
                  <a:pt x="0" y="6339840"/>
                </a:lnTo>
                <a:lnTo>
                  <a:pt x="0" y="0"/>
                </a:lnTo>
                <a:lnTo>
                  <a:pt x="6350000" y="6339840"/>
                </a:lnTo>
                <a:close/>
              </a:path>
            </a:pathLst>
          </a:custGeom>
          <a:solidFill>
            <a:srgbClr val="E6E6E6">
              <a:alpha val="23921"/>
            </a:srgbClr>
          </a:solidFill>
          <a:ln>
            <a:noFill/>
          </a:ln>
        </p:spPr>
      </p:sp>
      <p:grpSp>
        <p:nvGrpSpPr>
          <p:cNvPr id="335" name="Google Shape;335;p16"/>
          <p:cNvGrpSpPr/>
          <p:nvPr/>
        </p:nvGrpSpPr>
        <p:grpSpPr>
          <a:xfrm>
            <a:off x="2013250" y="4064200"/>
            <a:ext cx="15639966" cy="6222750"/>
            <a:chOff x="0" y="-38100"/>
            <a:chExt cx="4119141" cy="1497077"/>
          </a:xfrm>
        </p:grpSpPr>
        <p:sp>
          <p:nvSpPr>
            <p:cNvPr id="336" name="Google Shape;336;p16"/>
            <p:cNvSpPr/>
            <p:nvPr/>
          </p:nvSpPr>
          <p:spPr>
            <a:xfrm>
              <a:off x="0" y="0"/>
              <a:ext cx="4119141" cy="1458977"/>
            </a:xfrm>
            <a:custGeom>
              <a:rect b="b" l="l" r="r" t="t"/>
              <a:pathLst>
                <a:path extrusionOk="0" h="1458977" w="4119141">
                  <a:moveTo>
                    <a:pt x="0" y="0"/>
                  </a:moveTo>
                  <a:lnTo>
                    <a:pt x="4119141" y="0"/>
                  </a:lnTo>
                  <a:lnTo>
                    <a:pt x="4119141" y="1458977"/>
                  </a:lnTo>
                  <a:lnTo>
                    <a:pt x="0" y="1458977"/>
                  </a:lnTo>
                  <a:close/>
                </a:path>
              </a:pathLst>
            </a:custGeom>
            <a:solidFill>
              <a:srgbClr val="201E1E"/>
            </a:solidFill>
            <a:ln>
              <a:noFill/>
            </a:ln>
          </p:spPr>
        </p:sp>
        <p:sp>
          <p:nvSpPr>
            <p:cNvPr id="337" name="Google Shape;337;p16"/>
            <p:cNvSpPr txBox="1"/>
            <p:nvPr/>
          </p:nvSpPr>
          <p:spPr>
            <a:xfrm>
              <a:off x="0" y="-38100"/>
              <a:ext cx="4119141" cy="14970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38" name="Google Shape;338;p16"/>
          <p:cNvGrpSpPr/>
          <p:nvPr/>
        </p:nvGrpSpPr>
        <p:grpSpPr>
          <a:xfrm>
            <a:off x="1903805" y="1028697"/>
            <a:ext cx="1245148" cy="192286"/>
            <a:chOff x="0" y="-38100"/>
            <a:chExt cx="327938" cy="50643"/>
          </a:xfrm>
        </p:grpSpPr>
        <p:sp>
          <p:nvSpPr>
            <p:cNvPr id="339" name="Google Shape;339;p16"/>
            <p:cNvSpPr/>
            <p:nvPr/>
          </p:nvSpPr>
          <p:spPr>
            <a:xfrm>
              <a:off x="0" y="0"/>
              <a:ext cx="327938" cy="12543"/>
            </a:xfrm>
            <a:custGeom>
              <a:rect b="b" l="l" r="r" t="t"/>
              <a:pathLst>
                <a:path extrusionOk="0" h="12543" w="327938">
                  <a:moveTo>
                    <a:pt x="0" y="0"/>
                  </a:moveTo>
                  <a:lnTo>
                    <a:pt x="327938" y="0"/>
                  </a:lnTo>
                  <a:lnTo>
                    <a:pt x="327938" y="12543"/>
                  </a:lnTo>
                  <a:lnTo>
                    <a:pt x="0" y="12543"/>
                  </a:lnTo>
                  <a:close/>
                </a:path>
              </a:pathLst>
            </a:custGeom>
            <a:solidFill>
              <a:srgbClr val="F67D30"/>
            </a:solidFill>
            <a:ln>
              <a:noFill/>
            </a:ln>
          </p:spPr>
        </p:sp>
        <p:sp>
          <p:nvSpPr>
            <p:cNvPr id="340" name="Google Shape;340;p16"/>
            <p:cNvSpPr txBox="1"/>
            <p:nvPr/>
          </p:nvSpPr>
          <p:spPr>
            <a:xfrm>
              <a:off x="0" y="-38100"/>
              <a:ext cx="327938" cy="506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1" name="Google Shape;341;p16"/>
          <p:cNvSpPr/>
          <p:nvPr/>
        </p:nvSpPr>
        <p:spPr>
          <a:xfrm>
            <a:off x="16087538" y="1028700"/>
            <a:ext cx="1171762" cy="641273"/>
          </a:xfrm>
          <a:custGeom>
            <a:rect b="b" l="l" r="r" t="t"/>
            <a:pathLst>
              <a:path extrusionOk="0" h="641273" w="1171762">
                <a:moveTo>
                  <a:pt x="0" y="0"/>
                </a:moveTo>
                <a:lnTo>
                  <a:pt x="1171762" y="0"/>
                </a:lnTo>
                <a:lnTo>
                  <a:pt x="1171762" y="641273"/>
                </a:lnTo>
                <a:lnTo>
                  <a:pt x="0" y="641273"/>
                </a:lnTo>
                <a:lnTo>
                  <a:pt x="0" y="0"/>
                </a:lnTo>
                <a:close/>
              </a:path>
            </a:pathLst>
          </a:custGeom>
          <a:blipFill rotWithShape="1">
            <a:blip r:embed="rId4">
              <a:alphaModFix/>
            </a:blip>
            <a:stretch>
              <a:fillRect b="0" l="0" r="0" t="0"/>
            </a:stretch>
          </a:blipFill>
          <a:ln>
            <a:noFill/>
          </a:ln>
        </p:spPr>
      </p:sp>
      <p:sp>
        <p:nvSpPr>
          <p:cNvPr id="342" name="Google Shape;342;p16"/>
          <p:cNvSpPr/>
          <p:nvPr/>
        </p:nvSpPr>
        <p:spPr>
          <a:xfrm>
            <a:off x="12997624" y="192476"/>
            <a:ext cx="4986525" cy="3871719"/>
          </a:xfrm>
          <a:custGeom>
            <a:rect b="b" l="l" r="r" t="t"/>
            <a:pathLst>
              <a:path extrusionOk="0" h="4554964" w="5318960">
                <a:moveTo>
                  <a:pt x="0" y="0"/>
                </a:moveTo>
                <a:lnTo>
                  <a:pt x="5318960" y="0"/>
                </a:lnTo>
                <a:lnTo>
                  <a:pt x="5318960" y="4554964"/>
                </a:lnTo>
                <a:lnTo>
                  <a:pt x="0" y="4554964"/>
                </a:lnTo>
                <a:lnTo>
                  <a:pt x="0" y="0"/>
                </a:lnTo>
                <a:close/>
              </a:path>
            </a:pathLst>
          </a:custGeom>
          <a:blipFill rotWithShape="1">
            <a:blip r:embed="rId5">
              <a:alphaModFix/>
            </a:blip>
            <a:stretch>
              <a:fillRect b="0" l="0" r="0" t="0"/>
            </a:stretch>
          </a:blipFill>
          <a:ln>
            <a:noFill/>
          </a:ln>
        </p:spPr>
      </p:sp>
      <p:sp>
        <p:nvSpPr>
          <p:cNvPr id="343" name="Google Shape;343;p16"/>
          <p:cNvSpPr txBox="1"/>
          <p:nvPr/>
        </p:nvSpPr>
        <p:spPr>
          <a:xfrm>
            <a:off x="1630230" y="1380081"/>
            <a:ext cx="6514500" cy="2068800"/>
          </a:xfrm>
          <a:prstGeom prst="rect">
            <a:avLst/>
          </a:prstGeom>
          <a:noFill/>
          <a:ln>
            <a:noFill/>
          </a:ln>
        </p:spPr>
        <p:txBody>
          <a:bodyPr anchorCtr="0" anchor="t" bIns="0" lIns="0" spcFirstLastPara="1" rIns="0" wrap="square" tIns="0">
            <a:spAutoFit/>
          </a:bodyPr>
          <a:lstStyle/>
          <a:p>
            <a:pPr indent="0" lvl="0" marL="0" marR="0" rtl="0" algn="l">
              <a:lnSpc>
                <a:spcPct val="124000"/>
              </a:lnSpc>
              <a:spcBef>
                <a:spcPts val="0"/>
              </a:spcBef>
              <a:spcAft>
                <a:spcPts val="0"/>
              </a:spcAft>
              <a:buClr>
                <a:srgbClr val="000000"/>
              </a:buClr>
              <a:buSzPts val="6000"/>
              <a:buFont typeface="Arial"/>
              <a:buNone/>
            </a:pPr>
            <a:r>
              <a:rPr b="1" i="0" lang="en-US" sz="6000" u="none" cap="none" strike="noStrike">
                <a:solidFill>
                  <a:srgbClr val="000000"/>
                </a:solidFill>
                <a:latin typeface="Inter"/>
                <a:ea typeface="Inter"/>
                <a:cs typeface="Inter"/>
                <a:sym typeface="Inter"/>
              </a:rPr>
              <a:t>BUDGET PREPARATION...1</a:t>
            </a:r>
            <a:endParaRPr b="0" i="0" sz="1400" u="none" cap="none" strike="noStrike">
              <a:solidFill>
                <a:srgbClr val="000000"/>
              </a:solidFill>
              <a:latin typeface="Arial"/>
              <a:ea typeface="Arial"/>
              <a:cs typeface="Arial"/>
              <a:sym typeface="Arial"/>
            </a:endParaRPr>
          </a:p>
        </p:txBody>
      </p:sp>
      <p:sp>
        <p:nvSpPr>
          <p:cNvPr id="344" name="Google Shape;344;p16"/>
          <p:cNvSpPr txBox="1"/>
          <p:nvPr/>
        </p:nvSpPr>
        <p:spPr>
          <a:xfrm>
            <a:off x="2013255" y="5541055"/>
            <a:ext cx="4778700" cy="41853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rgbClr val="000000"/>
              </a:buClr>
              <a:buSzPts val="1999"/>
              <a:buFont typeface="Arial"/>
              <a:buNone/>
            </a:pPr>
            <a:r>
              <a:rPr b="1" i="0" lang="en-US" sz="1999" u="none" cap="none" strike="noStrike">
                <a:solidFill>
                  <a:srgbClr val="F67D30"/>
                </a:solidFill>
                <a:latin typeface="Open Sans"/>
                <a:ea typeface="Open Sans"/>
                <a:cs typeface="Open Sans"/>
                <a:sym typeface="Open Sans"/>
              </a:rPr>
              <a:t>Needs assessment: </a:t>
            </a:r>
            <a:endParaRPr b="0" i="0" sz="1400" u="none" cap="none" strike="noStrike">
              <a:solidFill>
                <a:srgbClr val="000000"/>
              </a:solidFill>
              <a:latin typeface="Arial"/>
              <a:ea typeface="Arial"/>
              <a:cs typeface="Arial"/>
              <a:sym typeface="Arial"/>
            </a:endParaRPr>
          </a:p>
          <a:p>
            <a:pPr indent="-215898" lvl="1" marL="431798" marR="0" rtl="0" algn="ctr">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Open Sans"/>
                <a:ea typeface="Open Sans"/>
                <a:cs typeface="Open Sans"/>
                <a:sym typeface="Open Sans"/>
              </a:rPr>
              <a:t>Conduct a comprehensive needs assessment to identify priorities and allocate resources accordingly.</a:t>
            </a:r>
            <a:endParaRPr b="0" i="0" sz="1400" u="none" cap="none" strike="noStrike">
              <a:solidFill>
                <a:srgbClr val="000000"/>
              </a:solidFill>
              <a:latin typeface="Arial"/>
              <a:ea typeface="Arial"/>
              <a:cs typeface="Arial"/>
              <a:sym typeface="Arial"/>
            </a:endParaRPr>
          </a:p>
          <a:p>
            <a:pPr indent="0" lvl="0" marL="0" marR="0" rtl="0" algn="ctr">
              <a:lnSpc>
                <a:spcPct val="140020"/>
              </a:lnSpc>
              <a:spcBef>
                <a:spcPts val="0"/>
              </a:spcBef>
              <a:spcAft>
                <a:spcPts val="0"/>
              </a:spcAft>
              <a:buClr>
                <a:srgbClr val="000000"/>
              </a:buClr>
              <a:buSzPts val="1999"/>
              <a:buFont typeface="Arial"/>
              <a:buNone/>
            </a:pPr>
            <a:r>
              <a:t/>
            </a:r>
            <a:endParaRPr b="0" i="0" sz="1999" u="none" cap="none" strike="noStrike">
              <a:solidFill>
                <a:srgbClr val="FFFFFF"/>
              </a:solidFill>
              <a:latin typeface="Open Sans"/>
              <a:ea typeface="Open Sans"/>
              <a:cs typeface="Open Sans"/>
              <a:sym typeface="Open Sans"/>
            </a:endParaRPr>
          </a:p>
          <a:p>
            <a:pPr indent="-215898" lvl="1" marL="431798" marR="0" rtl="0" algn="ctr">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Open Sans"/>
                <a:ea typeface="Open Sans"/>
                <a:cs typeface="Open Sans"/>
                <a:sym typeface="Open Sans"/>
              </a:rPr>
              <a:t>Identify the judiciary's priorities, goals, and objectives. This involves assessing the current state of the judiciary, including infrastructure, personnel, and technology.</a:t>
            </a:r>
            <a:endParaRPr b="0" i="0" sz="1400" u="none" cap="none" strike="noStrike">
              <a:solidFill>
                <a:srgbClr val="000000"/>
              </a:solidFill>
              <a:latin typeface="Arial"/>
              <a:ea typeface="Arial"/>
              <a:cs typeface="Arial"/>
              <a:sym typeface="Arial"/>
            </a:endParaRPr>
          </a:p>
        </p:txBody>
      </p:sp>
      <p:sp>
        <p:nvSpPr>
          <p:cNvPr id="345" name="Google Shape;345;p16"/>
          <p:cNvSpPr txBox="1"/>
          <p:nvPr/>
        </p:nvSpPr>
        <p:spPr>
          <a:xfrm>
            <a:off x="3413811" y="4723978"/>
            <a:ext cx="1756200" cy="575100"/>
          </a:xfrm>
          <a:prstGeom prst="rect">
            <a:avLst/>
          </a:prstGeom>
          <a:noFill/>
          <a:ln>
            <a:noFill/>
          </a:ln>
        </p:spPr>
        <p:txBody>
          <a:bodyPr anchorCtr="0" anchor="t" bIns="0" lIns="0" spcFirstLastPara="1" rIns="0" wrap="square" tIns="0">
            <a:spAutoFit/>
          </a:bodyPr>
          <a:lstStyle/>
          <a:p>
            <a:pPr indent="0" lvl="0" marL="0" marR="0" rtl="0" algn="ctr">
              <a:lnSpc>
                <a:spcPct val="140032"/>
              </a:lnSpc>
              <a:spcBef>
                <a:spcPts val="0"/>
              </a:spcBef>
              <a:spcAft>
                <a:spcPts val="0"/>
              </a:spcAft>
              <a:buClr>
                <a:srgbClr val="000000"/>
              </a:buClr>
              <a:buSzPts val="3737"/>
              <a:buFont typeface="Arial"/>
              <a:buNone/>
            </a:pPr>
            <a:r>
              <a:rPr b="1" i="0" lang="en-US" sz="3737" u="none" cap="none" strike="noStrike">
                <a:solidFill>
                  <a:srgbClr val="F67D30"/>
                </a:solidFill>
                <a:latin typeface="Open Sans"/>
                <a:ea typeface="Open Sans"/>
                <a:cs typeface="Open Sans"/>
                <a:sym typeface="Open Sans"/>
              </a:rPr>
              <a:t>1</a:t>
            </a:r>
            <a:endParaRPr b="0" i="0" sz="1400" u="none" cap="none" strike="noStrike">
              <a:solidFill>
                <a:srgbClr val="000000"/>
              </a:solidFill>
              <a:latin typeface="Arial"/>
              <a:ea typeface="Arial"/>
              <a:cs typeface="Arial"/>
              <a:sym typeface="Arial"/>
            </a:endParaRPr>
          </a:p>
        </p:txBody>
      </p:sp>
      <p:sp>
        <p:nvSpPr>
          <p:cNvPr id="346" name="Google Shape;346;p16"/>
          <p:cNvSpPr txBox="1"/>
          <p:nvPr/>
        </p:nvSpPr>
        <p:spPr>
          <a:xfrm>
            <a:off x="7452096" y="5655468"/>
            <a:ext cx="4360500" cy="4186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F67D30"/>
                </a:solidFill>
                <a:latin typeface="Open Sans"/>
                <a:ea typeface="Open Sans"/>
                <a:cs typeface="Open Sans"/>
                <a:sym typeface="Open Sans"/>
              </a:rPr>
              <a:t> Zero-based budgeting:</a:t>
            </a:r>
            <a:endParaRPr b="0" i="0" sz="1400" u="none" cap="none" strike="noStrike">
              <a:solidFill>
                <a:srgbClr val="000000"/>
              </a:solidFill>
              <a:latin typeface="Arial"/>
              <a:ea typeface="Arial"/>
              <a:cs typeface="Arial"/>
              <a:sym typeface="Arial"/>
            </a:endParaRPr>
          </a:p>
          <a:p>
            <a:pPr indent="-215900" lvl="1" marL="431801" marR="0" rtl="0" algn="ctr">
              <a:lnSpc>
                <a:spcPct val="140000"/>
              </a:lnSpc>
              <a:spcBef>
                <a:spcPts val="0"/>
              </a:spcBef>
              <a:spcAft>
                <a:spcPts val="0"/>
              </a:spcAft>
              <a:buClr>
                <a:srgbClr val="FFFFFF"/>
              </a:buClr>
              <a:buSzPts val="2000"/>
              <a:buFont typeface="Arial"/>
              <a:buChar char="•"/>
            </a:pPr>
            <a:r>
              <a:rPr b="0" i="0" lang="en-US" sz="2000" u="none" cap="none" strike="noStrike">
                <a:solidFill>
                  <a:srgbClr val="FFFFFF"/>
                </a:solidFill>
                <a:latin typeface="Open Sans"/>
                <a:ea typeface="Open Sans"/>
                <a:cs typeface="Open Sans"/>
                <a:sym typeface="Open Sans"/>
              </a:rPr>
              <a:t> Adopt a zero-based budgeting approach, where every expense must be justified and approved.</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000"/>
              <a:buFont typeface="Arial"/>
              <a:buNone/>
            </a:pPr>
            <a:r>
              <a:t/>
            </a:r>
            <a:endParaRPr b="0" i="0" sz="2000" u="none" cap="none" strike="noStrike">
              <a:solidFill>
                <a:srgbClr val="FFFFFF"/>
              </a:solidFill>
              <a:latin typeface="Open Sans"/>
              <a:ea typeface="Open Sans"/>
              <a:cs typeface="Open Sans"/>
              <a:sym typeface="Open Sans"/>
            </a:endParaRPr>
          </a:p>
          <a:p>
            <a:pPr indent="-215900" lvl="1" marL="431801" marR="0" rtl="0" algn="ctr">
              <a:lnSpc>
                <a:spcPct val="140000"/>
              </a:lnSpc>
              <a:spcBef>
                <a:spcPts val="0"/>
              </a:spcBef>
              <a:spcAft>
                <a:spcPts val="0"/>
              </a:spcAft>
              <a:buClr>
                <a:srgbClr val="FFFFFF"/>
              </a:buClr>
              <a:buSzPts val="2000"/>
              <a:buFont typeface="Arial"/>
              <a:buChar char="•"/>
            </a:pPr>
            <a:r>
              <a:rPr b="0" i="0" lang="en-US" sz="2000" u="none" cap="none" strike="noStrike">
                <a:solidFill>
                  <a:srgbClr val="FFFFFF"/>
                </a:solidFill>
                <a:latin typeface="Open Sans"/>
                <a:ea typeface="Open Sans"/>
                <a:cs typeface="Open Sans"/>
                <a:sym typeface="Open Sans"/>
              </a:rPr>
              <a:t>Start from a "zero base" and justify every expense. This approach ensures that every allocation is necessary and supports the judiciary's goals.</a:t>
            </a:r>
            <a:endParaRPr b="0" i="0" sz="1400" u="none" cap="none" strike="noStrike">
              <a:solidFill>
                <a:srgbClr val="000000"/>
              </a:solidFill>
              <a:latin typeface="Arial"/>
              <a:ea typeface="Arial"/>
              <a:cs typeface="Arial"/>
              <a:sym typeface="Arial"/>
            </a:endParaRPr>
          </a:p>
        </p:txBody>
      </p:sp>
      <p:sp>
        <p:nvSpPr>
          <p:cNvPr id="347" name="Google Shape;347;p16"/>
          <p:cNvSpPr txBox="1"/>
          <p:nvPr/>
        </p:nvSpPr>
        <p:spPr>
          <a:xfrm>
            <a:off x="8360849" y="4723978"/>
            <a:ext cx="1756200" cy="575100"/>
          </a:xfrm>
          <a:prstGeom prst="rect">
            <a:avLst/>
          </a:prstGeom>
          <a:noFill/>
          <a:ln>
            <a:noFill/>
          </a:ln>
        </p:spPr>
        <p:txBody>
          <a:bodyPr anchorCtr="0" anchor="t" bIns="0" lIns="0" spcFirstLastPara="1" rIns="0" wrap="square" tIns="0">
            <a:spAutoFit/>
          </a:bodyPr>
          <a:lstStyle/>
          <a:p>
            <a:pPr indent="0" lvl="0" marL="0" marR="0" rtl="0" algn="ctr">
              <a:lnSpc>
                <a:spcPct val="140032"/>
              </a:lnSpc>
              <a:spcBef>
                <a:spcPts val="0"/>
              </a:spcBef>
              <a:spcAft>
                <a:spcPts val="0"/>
              </a:spcAft>
              <a:buClr>
                <a:srgbClr val="000000"/>
              </a:buClr>
              <a:buSzPts val="3737"/>
              <a:buFont typeface="Arial"/>
              <a:buNone/>
            </a:pPr>
            <a:r>
              <a:rPr b="1" i="0" lang="en-US" sz="3737" u="none" cap="none" strike="noStrike">
                <a:solidFill>
                  <a:srgbClr val="F67D30"/>
                </a:solidFill>
                <a:latin typeface="Open Sans"/>
                <a:ea typeface="Open Sans"/>
                <a:cs typeface="Open Sans"/>
                <a:sym typeface="Open Sans"/>
              </a:rPr>
              <a:t>2</a:t>
            </a:r>
            <a:endParaRPr b="0" i="0" sz="1400" u="none" cap="none" strike="noStrike">
              <a:solidFill>
                <a:srgbClr val="000000"/>
              </a:solidFill>
              <a:latin typeface="Arial"/>
              <a:ea typeface="Arial"/>
              <a:cs typeface="Arial"/>
              <a:sym typeface="Arial"/>
            </a:endParaRPr>
          </a:p>
        </p:txBody>
      </p:sp>
      <p:sp>
        <p:nvSpPr>
          <p:cNvPr id="348" name="Google Shape;348;p16"/>
          <p:cNvSpPr txBox="1"/>
          <p:nvPr/>
        </p:nvSpPr>
        <p:spPr>
          <a:xfrm>
            <a:off x="12266875" y="5606755"/>
            <a:ext cx="4992300" cy="4617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F67D30"/>
                </a:solidFill>
                <a:latin typeface="Open Sans"/>
                <a:ea typeface="Open Sans"/>
                <a:cs typeface="Open Sans"/>
                <a:sym typeface="Open Sans"/>
              </a:rPr>
              <a:t>Stakeholder engagement:</a:t>
            </a:r>
            <a:r>
              <a:rPr b="0" i="0" lang="en-US" sz="2000" u="none" cap="none" strike="noStrike">
                <a:solidFill>
                  <a:srgbClr val="FFFFFF"/>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a:p>
            <a:pPr indent="-215900" lvl="1" marL="431801" marR="0" rtl="0" algn="ctr">
              <a:lnSpc>
                <a:spcPct val="140000"/>
              </a:lnSpc>
              <a:spcBef>
                <a:spcPts val="0"/>
              </a:spcBef>
              <a:spcAft>
                <a:spcPts val="0"/>
              </a:spcAft>
              <a:buClr>
                <a:srgbClr val="FFFFFF"/>
              </a:buClr>
              <a:buSzPts val="2000"/>
              <a:buFont typeface="Arial"/>
              <a:buChar char="•"/>
            </a:pPr>
            <a:r>
              <a:rPr b="0" i="0" lang="en-US" sz="2000" u="none" cap="none" strike="noStrike">
                <a:solidFill>
                  <a:srgbClr val="FFFFFF"/>
                </a:solidFill>
                <a:latin typeface="Open Sans"/>
                <a:ea typeface="Open Sans"/>
                <a:cs typeface="Open Sans"/>
                <a:sym typeface="Open Sans"/>
              </a:rPr>
              <a:t>Engage with stakeholders, including judges, court administrators, and lawyers, to ensure inclusive budgeting.</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000"/>
              <a:buFont typeface="Arial"/>
              <a:buNone/>
            </a:pPr>
            <a:r>
              <a:t/>
            </a:r>
            <a:endParaRPr b="0" i="0" sz="2000" u="none" cap="none" strike="noStrike">
              <a:solidFill>
                <a:srgbClr val="FFFFFF"/>
              </a:solidFill>
              <a:latin typeface="Open Sans"/>
              <a:ea typeface="Open Sans"/>
              <a:cs typeface="Open Sans"/>
              <a:sym typeface="Open Sans"/>
            </a:endParaRPr>
          </a:p>
          <a:p>
            <a:pPr indent="-215900" lvl="1" marL="431801" marR="0" rtl="0" algn="ctr">
              <a:lnSpc>
                <a:spcPct val="140000"/>
              </a:lnSpc>
              <a:spcBef>
                <a:spcPts val="0"/>
              </a:spcBef>
              <a:spcAft>
                <a:spcPts val="0"/>
              </a:spcAft>
              <a:buClr>
                <a:srgbClr val="FFFFFF"/>
              </a:buClr>
              <a:buSzPts val="2000"/>
              <a:buFont typeface="Arial"/>
              <a:buChar char="•"/>
            </a:pPr>
            <a:r>
              <a:rPr b="0" i="0" lang="en-US" sz="2000" u="none" cap="none" strike="noStrike">
                <a:solidFill>
                  <a:srgbClr val="FFFFFF"/>
                </a:solidFill>
                <a:latin typeface="Open Sans"/>
                <a:ea typeface="Open Sans"/>
                <a:cs typeface="Open Sans"/>
                <a:sym typeface="Open Sans"/>
              </a:rPr>
              <a:t>Involve judges, court administrators, lawyers, and other stakeholders in the budgeting process. This ensures that everyone's needs are considered and that the budget is realistic.</a:t>
            </a:r>
            <a:endParaRPr b="0" i="0" sz="1400" u="none" cap="none" strike="noStrike">
              <a:solidFill>
                <a:srgbClr val="000000"/>
              </a:solidFill>
              <a:latin typeface="Arial"/>
              <a:ea typeface="Arial"/>
              <a:cs typeface="Arial"/>
              <a:sym typeface="Arial"/>
            </a:endParaRPr>
          </a:p>
        </p:txBody>
      </p:sp>
      <p:sp>
        <p:nvSpPr>
          <p:cNvPr id="349" name="Google Shape;349;p16"/>
          <p:cNvSpPr txBox="1"/>
          <p:nvPr/>
        </p:nvSpPr>
        <p:spPr>
          <a:xfrm>
            <a:off x="13308423" y="4723978"/>
            <a:ext cx="1756200" cy="575100"/>
          </a:xfrm>
          <a:prstGeom prst="rect">
            <a:avLst/>
          </a:prstGeom>
          <a:noFill/>
          <a:ln>
            <a:noFill/>
          </a:ln>
        </p:spPr>
        <p:txBody>
          <a:bodyPr anchorCtr="0" anchor="t" bIns="0" lIns="0" spcFirstLastPara="1" rIns="0" wrap="square" tIns="0">
            <a:spAutoFit/>
          </a:bodyPr>
          <a:lstStyle/>
          <a:p>
            <a:pPr indent="0" lvl="0" marL="0" marR="0" rtl="0" algn="ctr">
              <a:lnSpc>
                <a:spcPct val="140032"/>
              </a:lnSpc>
              <a:spcBef>
                <a:spcPts val="0"/>
              </a:spcBef>
              <a:spcAft>
                <a:spcPts val="0"/>
              </a:spcAft>
              <a:buClr>
                <a:srgbClr val="000000"/>
              </a:buClr>
              <a:buSzPts val="3737"/>
              <a:buFont typeface="Arial"/>
              <a:buNone/>
            </a:pPr>
            <a:r>
              <a:rPr b="1" i="0" lang="en-US" sz="3737" u="none" cap="none" strike="noStrike">
                <a:solidFill>
                  <a:srgbClr val="F67D30"/>
                </a:solidFill>
                <a:latin typeface="Open Sans"/>
                <a:ea typeface="Open Sans"/>
                <a:cs typeface="Open Sans"/>
                <a:sym typeface="Open Sans"/>
              </a:rPr>
              <a:t>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7"/>
          <p:cNvSpPr/>
          <p:nvPr/>
        </p:nvSpPr>
        <p:spPr>
          <a:xfrm>
            <a:off x="0" y="4521860"/>
            <a:ext cx="5774379" cy="5765140"/>
          </a:xfrm>
          <a:custGeom>
            <a:rect b="b" l="l" r="r" t="t"/>
            <a:pathLst>
              <a:path extrusionOk="0" h="6339840" w="6350000">
                <a:moveTo>
                  <a:pt x="6350000" y="6339840"/>
                </a:moveTo>
                <a:lnTo>
                  <a:pt x="0" y="6339840"/>
                </a:lnTo>
                <a:lnTo>
                  <a:pt x="0" y="0"/>
                </a:lnTo>
                <a:lnTo>
                  <a:pt x="6350000" y="6339840"/>
                </a:lnTo>
                <a:close/>
              </a:path>
            </a:pathLst>
          </a:custGeom>
          <a:solidFill>
            <a:srgbClr val="E6E6E6">
              <a:alpha val="23921"/>
            </a:srgbClr>
          </a:solidFill>
          <a:ln>
            <a:noFill/>
          </a:ln>
        </p:spPr>
      </p:sp>
      <p:grpSp>
        <p:nvGrpSpPr>
          <p:cNvPr id="355" name="Google Shape;355;p17"/>
          <p:cNvGrpSpPr/>
          <p:nvPr/>
        </p:nvGrpSpPr>
        <p:grpSpPr>
          <a:xfrm>
            <a:off x="1581025" y="4521850"/>
            <a:ext cx="13426351" cy="5684252"/>
            <a:chOff x="0" y="-38100"/>
            <a:chExt cx="3438246" cy="1497077"/>
          </a:xfrm>
        </p:grpSpPr>
        <p:sp>
          <p:nvSpPr>
            <p:cNvPr id="356" name="Google Shape;356;p17"/>
            <p:cNvSpPr/>
            <p:nvPr/>
          </p:nvSpPr>
          <p:spPr>
            <a:xfrm>
              <a:off x="0" y="0"/>
              <a:ext cx="3438246" cy="1458977"/>
            </a:xfrm>
            <a:custGeom>
              <a:rect b="b" l="l" r="r" t="t"/>
              <a:pathLst>
                <a:path extrusionOk="0" h="1458977" w="3438246">
                  <a:moveTo>
                    <a:pt x="0" y="0"/>
                  </a:moveTo>
                  <a:lnTo>
                    <a:pt x="3438246" y="0"/>
                  </a:lnTo>
                  <a:lnTo>
                    <a:pt x="3438246" y="1458977"/>
                  </a:lnTo>
                  <a:lnTo>
                    <a:pt x="0" y="1458977"/>
                  </a:lnTo>
                  <a:close/>
                </a:path>
              </a:pathLst>
            </a:custGeom>
            <a:solidFill>
              <a:srgbClr val="201E1E"/>
            </a:solidFill>
            <a:ln>
              <a:noFill/>
            </a:ln>
          </p:spPr>
        </p:sp>
        <p:sp>
          <p:nvSpPr>
            <p:cNvPr id="357" name="Google Shape;357;p17"/>
            <p:cNvSpPr txBox="1"/>
            <p:nvPr/>
          </p:nvSpPr>
          <p:spPr>
            <a:xfrm>
              <a:off x="0" y="-38100"/>
              <a:ext cx="3438246" cy="14970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8" name="Google Shape;358;p17"/>
          <p:cNvGrpSpPr/>
          <p:nvPr/>
        </p:nvGrpSpPr>
        <p:grpSpPr>
          <a:xfrm flipH="1" rot="10800000">
            <a:off x="2013250" y="1659766"/>
            <a:ext cx="1245148" cy="397826"/>
            <a:chOff x="0" y="-38100"/>
            <a:chExt cx="327938" cy="50643"/>
          </a:xfrm>
        </p:grpSpPr>
        <p:sp>
          <p:nvSpPr>
            <p:cNvPr id="359" name="Google Shape;359;p17"/>
            <p:cNvSpPr/>
            <p:nvPr/>
          </p:nvSpPr>
          <p:spPr>
            <a:xfrm>
              <a:off x="0" y="0"/>
              <a:ext cx="327938" cy="12543"/>
            </a:xfrm>
            <a:custGeom>
              <a:rect b="b" l="l" r="r" t="t"/>
              <a:pathLst>
                <a:path extrusionOk="0" h="12543" w="327938">
                  <a:moveTo>
                    <a:pt x="0" y="0"/>
                  </a:moveTo>
                  <a:lnTo>
                    <a:pt x="327938" y="0"/>
                  </a:lnTo>
                  <a:lnTo>
                    <a:pt x="327938" y="12543"/>
                  </a:lnTo>
                  <a:lnTo>
                    <a:pt x="0" y="12543"/>
                  </a:lnTo>
                  <a:close/>
                </a:path>
              </a:pathLst>
            </a:custGeom>
            <a:solidFill>
              <a:srgbClr val="F67D30"/>
            </a:solidFill>
            <a:ln>
              <a:noFill/>
            </a:ln>
          </p:spPr>
        </p:sp>
        <p:sp>
          <p:nvSpPr>
            <p:cNvPr id="360" name="Google Shape;360;p17"/>
            <p:cNvSpPr txBox="1"/>
            <p:nvPr/>
          </p:nvSpPr>
          <p:spPr>
            <a:xfrm>
              <a:off x="0" y="-38100"/>
              <a:ext cx="327938" cy="506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1" name="Google Shape;361;p17"/>
          <p:cNvSpPr/>
          <p:nvPr/>
        </p:nvSpPr>
        <p:spPr>
          <a:xfrm>
            <a:off x="16087538" y="1028700"/>
            <a:ext cx="1171762" cy="641273"/>
          </a:xfrm>
          <a:custGeom>
            <a:rect b="b" l="l" r="r" t="t"/>
            <a:pathLst>
              <a:path extrusionOk="0" h="641273" w="1171762">
                <a:moveTo>
                  <a:pt x="0" y="0"/>
                </a:moveTo>
                <a:lnTo>
                  <a:pt x="1171762" y="0"/>
                </a:lnTo>
                <a:lnTo>
                  <a:pt x="1171762" y="641273"/>
                </a:lnTo>
                <a:lnTo>
                  <a:pt x="0" y="641273"/>
                </a:lnTo>
                <a:lnTo>
                  <a:pt x="0" y="0"/>
                </a:lnTo>
                <a:close/>
              </a:path>
            </a:pathLst>
          </a:custGeom>
          <a:blipFill rotWithShape="1">
            <a:blip r:embed="rId3">
              <a:alphaModFix/>
            </a:blip>
            <a:stretch>
              <a:fillRect b="0" l="0" r="0" t="0"/>
            </a:stretch>
          </a:blipFill>
          <a:ln>
            <a:noFill/>
          </a:ln>
        </p:spPr>
      </p:sp>
      <p:sp>
        <p:nvSpPr>
          <p:cNvPr id="362" name="Google Shape;362;p17"/>
          <p:cNvSpPr/>
          <p:nvPr/>
        </p:nvSpPr>
        <p:spPr>
          <a:xfrm>
            <a:off x="12696850" y="148450"/>
            <a:ext cx="4556795" cy="3168206"/>
          </a:xfrm>
          <a:custGeom>
            <a:rect b="b" l="l" r="r" t="t"/>
            <a:pathLst>
              <a:path extrusionOk="0" h="4818564" w="5591160">
                <a:moveTo>
                  <a:pt x="0" y="0"/>
                </a:moveTo>
                <a:lnTo>
                  <a:pt x="5591160" y="0"/>
                </a:lnTo>
                <a:lnTo>
                  <a:pt x="5591160" y="4818564"/>
                </a:lnTo>
                <a:lnTo>
                  <a:pt x="0" y="4818564"/>
                </a:lnTo>
                <a:lnTo>
                  <a:pt x="0" y="0"/>
                </a:lnTo>
                <a:close/>
              </a:path>
            </a:pathLst>
          </a:custGeom>
          <a:blipFill rotWithShape="1">
            <a:blip r:embed="rId4">
              <a:alphaModFix/>
            </a:blip>
            <a:stretch>
              <a:fillRect b="0" l="0" r="0" t="0"/>
            </a:stretch>
          </a:blipFill>
          <a:ln>
            <a:noFill/>
          </a:ln>
        </p:spPr>
      </p:sp>
      <p:sp>
        <p:nvSpPr>
          <p:cNvPr id="363" name="Google Shape;363;p17"/>
          <p:cNvSpPr txBox="1"/>
          <p:nvPr/>
        </p:nvSpPr>
        <p:spPr>
          <a:xfrm>
            <a:off x="2013255" y="1872556"/>
            <a:ext cx="6832200" cy="2068800"/>
          </a:xfrm>
          <a:prstGeom prst="rect">
            <a:avLst/>
          </a:prstGeom>
          <a:noFill/>
          <a:ln>
            <a:noFill/>
          </a:ln>
        </p:spPr>
        <p:txBody>
          <a:bodyPr anchorCtr="0" anchor="t" bIns="0" lIns="0" spcFirstLastPara="1" rIns="0" wrap="square" tIns="0">
            <a:spAutoFit/>
          </a:bodyPr>
          <a:lstStyle/>
          <a:p>
            <a:pPr indent="0" lvl="0" marL="0" marR="0" rtl="0" algn="l">
              <a:lnSpc>
                <a:spcPct val="124000"/>
              </a:lnSpc>
              <a:spcBef>
                <a:spcPts val="0"/>
              </a:spcBef>
              <a:spcAft>
                <a:spcPts val="0"/>
              </a:spcAft>
              <a:buClr>
                <a:srgbClr val="000000"/>
              </a:buClr>
              <a:buSzPts val="6000"/>
              <a:buFont typeface="Arial"/>
              <a:buNone/>
            </a:pPr>
            <a:r>
              <a:rPr b="1" i="0" lang="en-US" sz="6000" u="none" cap="none" strike="noStrike">
                <a:solidFill>
                  <a:srgbClr val="000000"/>
                </a:solidFill>
                <a:latin typeface="Inter"/>
                <a:ea typeface="Inter"/>
                <a:cs typeface="Inter"/>
                <a:sym typeface="Inter"/>
              </a:rPr>
              <a:t>BUDGET PREPARATION...2</a:t>
            </a:r>
            <a:endParaRPr b="0" i="0" sz="1400" u="none" cap="none" strike="noStrike">
              <a:solidFill>
                <a:srgbClr val="000000"/>
              </a:solidFill>
              <a:latin typeface="Arial"/>
              <a:ea typeface="Arial"/>
              <a:cs typeface="Arial"/>
              <a:sym typeface="Arial"/>
            </a:endParaRPr>
          </a:p>
        </p:txBody>
      </p:sp>
      <p:sp>
        <p:nvSpPr>
          <p:cNvPr id="364" name="Google Shape;364;p17"/>
          <p:cNvSpPr txBox="1"/>
          <p:nvPr/>
        </p:nvSpPr>
        <p:spPr>
          <a:xfrm>
            <a:off x="2013255" y="5987230"/>
            <a:ext cx="4778700" cy="16002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rgbClr val="000000"/>
              </a:buClr>
              <a:buSzPts val="1999"/>
              <a:buFont typeface="Arial"/>
              <a:buNone/>
            </a:pPr>
            <a:r>
              <a:rPr b="1" i="0" lang="en-US" sz="1999" u="none" cap="none" strike="noStrike">
                <a:solidFill>
                  <a:srgbClr val="F67D30"/>
                </a:solidFill>
                <a:latin typeface="Open Sans"/>
                <a:ea typeface="Open Sans"/>
                <a:cs typeface="Open Sans"/>
                <a:sym typeface="Open Sans"/>
              </a:rPr>
              <a:t>Revenue Projection </a:t>
            </a:r>
            <a:endParaRPr b="0" i="0" sz="1400" u="none" cap="none" strike="noStrike">
              <a:solidFill>
                <a:srgbClr val="000000"/>
              </a:solidFill>
              <a:latin typeface="Arial"/>
              <a:ea typeface="Arial"/>
              <a:cs typeface="Arial"/>
              <a:sym typeface="Arial"/>
            </a:endParaRPr>
          </a:p>
          <a:p>
            <a:pPr indent="-215898" lvl="1" marL="431798" marR="0" rtl="0" algn="ctr">
              <a:lnSpc>
                <a:spcPct val="140020"/>
              </a:lnSpc>
              <a:spcBef>
                <a:spcPts val="0"/>
              </a:spcBef>
              <a:spcAft>
                <a:spcPts val="0"/>
              </a:spcAft>
              <a:buClr>
                <a:srgbClr val="FFFFFF"/>
              </a:buClr>
              <a:buSzPts val="1999"/>
              <a:buFont typeface="Arial"/>
              <a:buChar char="•"/>
            </a:pPr>
            <a:r>
              <a:rPr b="0" i="0" lang="en-US" sz="1999" u="none" cap="none" strike="noStrike">
                <a:solidFill>
                  <a:srgbClr val="FFFFFF"/>
                </a:solidFill>
                <a:latin typeface="Open Sans"/>
                <a:ea typeface="Open Sans"/>
                <a:cs typeface="Open Sans"/>
                <a:sym typeface="Open Sans"/>
              </a:rPr>
              <a:t>Estimate revenue from various sources, such as government allocations, court fees, and grants.</a:t>
            </a:r>
            <a:endParaRPr b="0" i="0" sz="1400" u="none" cap="none" strike="noStrike">
              <a:solidFill>
                <a:srgbClr val="000000"/>
              </a:solidFill>
              <a:latin typeface="Arial"/>
              <a:ea typeface="Arial"/>
              <a:cs typeface="Arial"/>
              <a:sym typeface="Arial"/>
            </a:endParaRPr>
          </a:p>
        </p:txBody>
      </p:sp>
      <p:sp>
        <p:nvSpPr>
          <p:cNvPr id="365" name="Google Shape;365;p17"/>
          <p:cNvSpPr txBox="1"/>
          <p:nvPr/>
        </p:nvSpPr>
        <p:spPr>
          <a:xfrm>
            <a:off x="3413811" y="5205653"/>
            <a:ext cx="1756200" cy="575100"/>
          </a:xfrm>
          <a:prstGeom prst="rect">
            <a:avLst/>
          </a:prstGeom>
          <a:noFill/>
          <a:ln>
            <a:noFill/>
          </a:ln>
        </p:spPr>
        <p:txBody>
          <a:bodyPr anchorCtr="0" anchor="t" bIns="0" lIns="0" spcFirstLastPara="1" rIns="0" wrap="square" tIns="0">
            <a:spAutoFit/>
          </a:bodyPr>
          <a:lstStyle/>
          <a:p>
            <a:pPr indent="0" lvl="0" marL="0" marR="0" rtl="0" algn="ctr">
              <a:lnSpc>
                <a:spcPct val="140032"/>
              </a:lnSpc>
              <a:spcBef>
                <a:spcPts val="0"/>
              </a:spcBef>
              <a:spcAft>
                <a:spcPts val="0"/>
              </a:spcAft>
              <a:buClr>
                <a:srgbClr val="000000"/>
              </a:buClr>
              <a:buSzPts val="3737"/>
              <a:buFont typeface="Arial"/>
              <a:buNone/>
            </a:pPr>
            <a:r>
              <a:rPr b="1" i="0" lang="en-US" sz="3737" u="none" cap="none" strike="noStrike">
                <a:solidFill>
                  <a:srgbClr val="F67D30"/>
                </a:solidFill>
                <a:latin typeface="Open Sans"/>
                <a:ea typeface="Open Sans"/>
                <a:cs typeface="Open Sans"/>
                <a:sym typeface="Open Sans"/>
              </a:rPr>
              <a:t>4</a:t>
            </a:r>
            <a:endParaRPr b="0" i="0" sz="1400" u="none" cap="none" strike="noStrike">
              <a:solidFill>
                <a:srgbClr val="000000"/>
              </a:solidFill>
              <a:latin typeface="Arial"/>
              <a:ea typeface="Arial"/>
              <a:cs typeface="Arial"/>
              <a:sym typeface="Arial"/>
            </a:endParaRPr>
          </a:p>
        </p:txBody>
      </p:sp>
      <p:sp>
        <p:nvSpPr>
          <p:cNvPr id="366" name="Google Shape;366;p17"/>
          <p:cNvSpPr txBox="1"/>
          <p:nvPr/>
        </p:nvSpPr>
        <p:spPr>
          <a:xfrm>
            <a:off x="8577052" y="5987230"/>
            <a:ext cx="5504400" cy="3755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F67D30"/>
                </a:solidFill>
                <a:latin typeface="Open Sans"/>
                <a:ea typeface="Open Sans"/>
                <a:cs typeface="Open Sans"/>
                <a:sym typeface="Open Sans"/>
              </a:rPr>
              <a:t> Zero-based budgeting:</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000"/>
              <a:buFont typeface="Arial"/>
              <a:buNone/>
            </a:pPr>
            <a:r>
              <a:rPr b="0" i="0" lang="en-US" sz="2000" u="none" cap="none" strike="noStrike">
                <a:solidFill>
                  <a:srgbClr val="FFFFFF"/>
                </a:solidFill>
                <a:latin typeface="Open Sans"/>
                <a:ea typeface="Open Sans"/>
                <a:cs typeface="Open Sans"/>
                <a:sym typeface="Open Sans"/>
              </a:rPr>
              <a:t>Allocate resources to different areas, such as:</a:t>
            </a:r>
            <a:endParaRPr b="0" i="0" sz="1400" u="none" cap="none" strike="noStrike">
              <a:solidFill>
                <a:srgbClr val="000000"/>
              </a:solidFill>
              <a:latin typeface="Arial"/>
              <a:ea typeface="Arial"/>
              <a:cs typeface="Arial"/>
              <a:sym typeface="Arial"/>
            </a:endParaRPr>
          </a:p>
          <a:p>
            <a:pPr indent="-215900" lvl="1" marL="431801" marR="0" rtl="0" algn="l">
              <a:lnSpc>
                <a:spcPct val="140000"/>
              </a:lnSpc>
              <a:spcBef>
                <a:spcPts val="0"/>
              </a:spcBef>
              <a:spcAft>
                <a:spcPts val="0"/>
              </a:spcAft>
              <a:buClr>
                <a:srgbClr val="FFFFFF"/>
              </a:buClr>
              <a:buSzPts val="2000"/>
              <a:buFont typeface="Open Sans"/>
              <a:buAutoNum type="arabicPeriod"/>
            </a:pPr>
            <a:r>
              <a:rPr b="0" i="0" lang="en-US" sz="2000" u="none" cap="none" strike="noStrike">
                <a:solidFill>
                  <a:srgbClr val="FFFFFF"/>
                </a:solidFill>
                <a:latin typeface="Open Sans"/>
                <a:ea typeface="Open Sans"/>
                <a:cs typeface="Open Sans"/>
                <a:sym typeface="Open Sans"/>
              </a:rPr>
              <a:t>Personnel (salaries, training, benefits)</a:t>
            </a:r>
            <a:endParaRPr b="0" i="0" sz="1400" u="none" cap="none" strike="noStrike">
              <a:solidFill>
                <a:srgbClr val="000000"/>
              </a:solidFill>
              <a:latin typeface="Arial"/>
              <a:ea typeface="Arial"/>
              <a:cs typeface="Arial"/>
              <a:sym typeface="Arial"/>
            </a:endParaRPr>
          </a:p>
          <a:p>
            <a:pPr indent="-215900" lvl="1" marL="431801" marR="0" rtl="0" algn="l">
              <a:lnSpc>
                <a:spcPct val="140000"/>
              </a:lnSpc>
              <a:spcBef>
                <a:spcPts val="0"/>
              </a:spcBef>
              <a:spcAft>
                <a:spcPts val="0"/>
              </a:spcAft>
              <a:buClr>
                <a:srgbClr val="FFFFFF"/>
              </a:buClr>
              <a:buSzPts val="2000"/>
              <a:buFont typeface="Open Sans"/>
              <a:buAutoNum type="arabicPeriod"/>
            </a:pPr>
            <a:r>
              <a:rPr b="0" i="0" lang="en-US" sz="2000" u="none" cap="none" strike="noStrike">
                <a:solidFill>
                  <a:srgbClr val="FFFFFF"/>
                </a:solidFill>
                <a:latin typeface="Open Sans"/>
                <a:ea typeface="Open Sans"/>
                <a:cs typeface="Open Sans"/>
                <a:sym typeface="Open Sans"/>
              </a:rPr>
              <a:t> Infrastructure (maintenance, upgrades, new buildings)</a:t>
            </a:r>
            <a:endParaRPr b="0" i="0" sz="1400" u="none" cap="none" strike="noStrike">
              <a:solidFill>
                <a:srgbClr val="000000"/>
              </a:solidFill>
              <a:latin typeface="Arial"/>
              <a:ea typeface="Arial"/>
              <a:cs typeface="Arial"/>
              <a:sym typeface="Arial"/>
            </a:endParaRPr>
          </a:p>
          <a:p>
            <a:pPr indent="-215900" lvl="1" marL="431801" marR="0" rtl="0" algn="l">
              <a:lnSpc>
                <a:spcPct val="140000"/>
              </a:lnSpc>
              <a:spcBef>
                <a:spcPts val="0"/>
              </a:spcBef>
              <a:spcAft>
                <a:spcPts val="0"/>
              </a:spcAft>
              <a:buClr>
                <a:srgbClr val="FFFFFF"/>
              </a:buClr>
              <a:buSzPts val="2000"/>
              <a:buFont typeface="Open Sans"/>
              <a:buAutoNum type="arabicPeriod"/>
            </a:pPr>
            <a:r>
              <a:rPr b="0" i="0" lang="en-US" sz="2000" u="none" cap="none" strike="noStrike">
                <a:solidFill>
                  <a:srgbClr val="FFFFFF"/>
                </a:solidFill>
                <a:latin typeface="Open Sans"/>
                <a:ea typeface="Open Sans"/>
                <a:cs typeface="Open Sans"/>
                <a:sym typeface="Open Sans"/>
              </a:rPr>
              <a:t> Technology (case management systems, digitalization)</a:t>
            </a:r>
            <a:endParaRPr b="0" i="0" sz="1400" u="none" cap="none" strike="noStrike">
              <a:solidFill>
                <a:srgbClr val="000000"/>
              </a:solidFill>
              <a:latin typeface="Arial"/>
              <a:ea typeface="Arial"/>
              <a:cs typeface="Arial"/>
              <a:sym typeface="Arial"/>
            </a:endParaRPr>
          </a:p>
          <a:p>
            <a:pPr indent="-215900" lvl="1" marL="431801" marR="0" rtl="0" algn="l">
              <a:lnSpc>
                <a:spcPct val="140000"/>
              </a:lnSpc>
              <a:spcBef>
                <a:spcPts val="0"/>
              </a:spcBef>
              <a:spcAft>
                <a:spcPts val="0"/>
              </a:spcAft>
              <a:buClr>
                <a:srgbClr val="FFFFFF"/>
              </a:buClr>
              <a:buSzPts val="2000"/>
              <a:buFont typeface="Open Sans"/>
              <a:buAutoNum type="arabicPeriod"/>
            </a:pPr>
            <a:r>
              <a:rPr b="0" i="0" lang="en-US" sz="2000" u="none" cap="none" strike="noStrike">
                <a:solidFill>
                  <a:srgbClr val="FFFFFF"/>
                </a:solidFill>
                <a:latin typeface="Open Sans"/>
                <a:ea typeface="Open Sans"/>
                <a:cs typeface="Open Sans"/>
                <a:sym typeface="Open Sans"/>
              </a:rPr>
              <a:t> Operations (utilities, supplies, services)</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000"/>
              <a:buFont typeface="Arial"/>
              <a:buNone/>
            </a:pPr>
            <a:r>
              <a:t/>
            </a:r>
            <a:endParaRPr b="0" i="0" sz="2000" u="none" cap="none" strike="noStrike">
              <a:solidFill>
                <a:srgbClr val="FFFFFF"/>
              </a:solidFill>
              <a:latin typeface="Open Sans"/>
              <a:ea typeface="Open Sans"/>
              <a:cs typeface="Open Sans"/>
              <a:sym typeface="Open Sans"/>
            </a:endParaRPr>
          </a:p>
        </p:txBody>
      </p:sp>
      <p:sp>
        <p:nvSpPr>
          <p:cNvPr id="367" name="Google Shape;367;p17"/>
          <p:cNvSpPr txBox="1"/>
          <p:nvPr/>
        </p:nvSpPr>
        <p:spPr>
          <a:xfrm>
            <a:off x="10295335" y="5169203"/>
            <a:ext cx="1756200" cy="575100"/>
          </a:xfrm>
          <a:prstGeom prst="rect">
            <a:avLst/>
          </a:prstGeom>
          <a:noFill/>
          <a:ln>
            <a:noFill/>
          </a:ln>
        </p:spPr>
        <p:txBody>
          <a:bodyPr anchorCtr="0" anchor="t" bIns="0" lIns="0" spcFirstLastPara="1" rIns="0" wrap="square" tIns="0">
            <a:spAutoFit/>
          </a:bodyPr>
          <a:lstStyle/>
          <a:p>
            <a:pPr indent="0" lvl="0" marL="0" marR="0" rtl="0" algn="ctr">
              <a:lnSpc>
                <a:spcPct val="140032"/>
              </a:lnSpc>
              <a:spcBef>
                <a:spcPts val="0"/>
              </a:spcBef>
              <a:spcAft>
                <a:spcPts val="0"/>
              </a:spcAft>
              <a:buClr>
                <a:srgbClr val="000000"/>
              </a:buClr>
              <a:buSzPts val="3737"/>
              <a:buFont typeface="Arial"/>
              <a:buNone/>
            </a:pPr>
            <a:r>
              <a:rPr b="1" i="0" lang="en-US" sz="3737" u="none" cap="none" strike="noStrike">
                <a:solidFill>
                  <a:srgbClr val="F67D30"/>
                </a:solidFill>
                <a:latin typeface="Open Sans"/>
                <a:ea typeface="Open Sans"/>
                <a:cs typeface="Open Sans"/>
                <a:sym typeface="Open Sans"/>
              </a:rPr>
              <a:t>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20"/>
          <p:cNvPicPr preferRelativeResize="0"/>
          <p:nvPr/>
        </p:nvPicPr>
        <p:blipFill rotWithShape="1">
          <a:blip r:embed="rId3">
            <a:alphaModFix/>
          </a:blip>
          <a:srcRect b="26976" l="0" r="0" t="26976"/>
          <a:stretch/>
        </p:blipFill>
        <p:spPr>
          <a:xfrm>
            <a:off x="-707408" y="-440729"/>
            <a:ext cx="19702817" cy="5125908"/>
          </a:xfrm>
          <a:prstGeom prst="rect">
            <a:avLst/>
          </a:prstGeom>
          <a:noFill/>
          <a:ln>
            <a:noFill/>
          </a:ln>
        </p:spPr>
      </p:pic>
      <p:grpSp>
        <p:nvGrpSpPr>
          <p:cNvPr id="373" name="Google Shape;373;p20"/>
          <p:cNvGrpSpPr/>
          <p:nvPr/>
        </p:nvGrpSpPr>
        <p:grpSpPr>
          <a:xfrm>
            <a:off x="3994164" y="3749066"/>
            <a:ext cx="10299672" cy="1727565"/>
            <a:chOff x="0" y="-38100"/>
            <a:chExt cx="2712671" cy="454997"/>
          </a:xfrm>
        </p:grpSpPr>
        <p:sp>
          <p:nvSpPr>
            <p:cNvPr id="374" name="Google Shape;374;p20"/>
            <p:cNvSpPr/>
            <p:nvPr/>
          </p:nvSpPr>
          <p:spPr>
            <a:xfrm>
              <a:off x="0" y="0"/>
              <a:ext cx="2712671" cy="416897"/>
            </a:xfrm>
            <a:custGeom>
              <a:rect b="b" l="l" r="r" t="t"/>
              <a:pathLst>
                <a:path extrusionOk="0" h="416897" w="2712671">
                  <a:moveTo>
                    <a:pt x="0" y="0"/>
                  </a:moveTo>
                  <a:lnTo>
                    <a:pt x="2712671" y="0"/>
                  </a:lnTo>
                  <a:lnTo>
                    <a:pt x="2712671" y="416897"/>
                  </a:lnTo>
                  <a:lnTo>
                    <a:pt x="0" y="416897"/>
                  </a:lnTo>
                  <a:close/>
                </a:path>
              </a:pathLst>
            </a:custGeom>
            <a:solidFill>
              <a:srgbClr val="F67D30"/>
            </a:solidFill>
            <a:ln>
              <a:noFill/>
            </a:ln>
          </p:spPr>
        </p:sp>
        <p:sp>
          <p:nvSpPr>
            <p:cNvPr id="375" name="Google Shape;375;p20"/>
            <p:cNvSpPr txBox="1"/>
            <p:nvPr/>
          </p:nvSpPr>
          <p:spPr>
            <a:xfrm>
              <a:off x="0" y="-38100"/>
              <a:ext cx="2712671" cy="4549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76" name="Google Shape;376;p20"/>
          <p:cNvSpPr/>
          <p:nvPr/>
        </p:nvSpPr>
        <p:spPr>
          <a:xfrm>
            <a:off x="10748781" y="5713879"/>
            <a:ext cx="7090110" cy="4573121"/>
          </a:xfrm>
          <a:custGeom>
            <a:rect b="b" l="l" r="r" t="t"/>
            <a:pathLst>
              <a:path extrusionOk="0" h="4573121" w="7090110">
                <a:moveTo>
                  <a:pt x="0" y="0"/>
                </a:moveTo>
                <a:lnTo>
                  <a:pt x="7090110" y="0"/>
                </a:lnTo>
                <a:lnTo>
                  <a:pt x="7090110" y="4573121"/>
                </a:lnTo>
                <a:lnTo>
                  <a:pt x="0" y="4573121"/>
                </a:lnTo>
                <a:lnTo>
                  <a:pt x="0" y="0"/>
                </a:lnTo>
                <a:close/>
              </a:path>
            </a:pathLst>
          </a:custGeom>
          <a:blipFill rotWithShape="1">
            <a:blip r:embed="rId4">
              <a:alphaModFix/>
            </a:blip>
            <a:stretch>
              <a:fillRect b="0" l="0" r="0" t="0"/>
            </a:stretch>
          </a:blipFill>
          <a:ln>
            <a:noFill/>
          </a:ln>
        </p:spPr>
      </p:sp>
      <p:sp>
        <p:nvSpPr>
          <p:cNvPr id="377" name="Google Shape;377;p20"/>
          <p:cNvSpPr txBox="1"/>
          <p:nvPr/>
        </p:nvSpPr>
        <p:spPr>
          <a:xfrm>
            <a:off x="6048869" y="4161304"/>
            <a:ext cx="6690437" cy="123825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Clr>
                <a:srgbClr val="000000"/>
              </a:buClr>
              <a:buSzPts val="3999"/>
              <a:buFont typeface="Arial"/>
              <a:buNone/>
            </a:pPr>
            <a:r>
              <a:rPr b="1" i="0" lang="en-US" sz="3999" u="none" cap="none" strike="noStrike">
                <a:solidFill>
                  <a:srgbClr val="FFFFFF"/>
                </a:solidFill>
                <a:latin typeface="Poppins Black"/>
                <a:ea typeface="Poppins Black"/>
                <a:cs typeface="Poppins Black"/>
                <a:sym typeface="Poppins Black"/>
              </a:rPr>
              <a:t>LEGAL AND POLICY FRAMEWORK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pSp>
        <p:nvGrpSpPr>
          <p:cNvPr id="103" name="Google Shape;103;p2"/>
          <p:cNvGrpSpPr/>
          <p:nvPr/>
        </p:nvGrpSpPr>
        <p:grpSpPr>
          <a:xfrm>
            <a:off x="0" y="194100"/>
            <a:ext cx="1245148" cy="262726"/>
            <a:chOff x="0" y="-38100"/>
            <a:chExt cx="327938" cy="50643"/>
          </a:xfrm>
        </p:grpSpPr>
        <p:sp>
          <p:nvSpPr>
            <p:cNvPr id="104" name="Google Shape;104;p2"/>
            <p:cNvSpPr/>
            <p:nvPr/>
          </p:nvSpPr>
          <p:spPr>
            <a:xfrm>
              <a:off x="0" y="0"/>
              <a:ext cx="327938" cy="12543"/>
            </a:xfrm>
            <a:custGeom>
              <a:rect b="b" l="l" r="r" t="t"/>
              <a:pathLst>
                <a:path extrusionOk="0" h="12543" w="327938">
                  <a:moveTo>
                    <a:pt x="0" y="0"/>
                  </a:moveTo>
                  <a:lnTo>
                    <a:pt x="327938" y="0"/>
                  </a:lnTo>
                  <a:lnTo>
                    <a:pt x="327938" y="12543"/>
                  </a:lnTo>
                  <a:lnTo>
                    <a:pt x="0" y="12543"/>
                  </a:lnTo>
                  <a:close/>
                </a:path>
              </a:pathLst>
            </a:custGeom>
            <a:solidFill>
              <a:srgbClr val="F67D30"/>
            </a:solidFill>
            <a:ln>
              <a:noFill/>
            </a:ln>
          </p:spPr>
        </p:sp>
        <p:sp>
          <p:nvSpPr>
            <p:cNvPr id="105" name="Google Shape;105;p2"/>
            <p:cNvSpPr txBox="1"/>
            <p:nvPr/>
          </p:nvSpPr>
          <p:spPr>
            <a:xfrm>
              <a:off x="0" y="-38100"/>
              <a:ext cx="327938" cy="506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6" name="Google Shape;106;p2"/>
          <p:cNvSpPr/>
          <p:nvPr/>
        </p:nvSpPr>
        <p:spPr>
          <a:xfrm>
            <a:off x="12106250" y="128900"/>
            <a:ext cx="1171762" cy="517828"/>
          </a:xfrm>
          <a:custGeom>
            <a:rect b="b" l="l" r="r" t="t"/>
            <a:pathLst>
              <a:path extrusionOk="0" h="641273" w="1171762">
                <a:moveTo>
                  <a:pt x="0" y="0"/>
                </a:moveTo>
                <a:lnTo>
                  <a:pt x="1171762" y="0"/>
                </a:lnTo>
                <a:lnTo>
                  <a:pt x="1171762" y="641273"/>
                </a:lnTo>
                <a:lnTo>
                  <a:pt x="0" y="641273"/>
                </a:lnTo>
                <a:lnTo>
                  <a:pt x="0" y="0"/>
                </a:lnTo>
                <a:close/>
              </a:path>
            </a:pathLst>
          </a:custGeom>
          <a:blipFill rotWithShape="1">
            <a:blip r:embed="rId3">
              <a:alphaModFix/>
            </a:blip>
            <a:stretch>
              <a:fillRect b="0" l="0" r="0" t="0"/>
            </a:stretch>
          </a:blipFill>
          <a:ln>
            <a:noFill/>
          </a:ln>
        </p:spPr>
      </p:sp>
      <p:sp>
        <p:nvSpPr>
          <p:cNvPr id="107" name="Google Shape;107;p2"/>
          <p:cNvSpPr txBox="1"/>
          <p:nvPr/>
        </p:nvSpPr>
        <p:spPr>
          <a:xfrm>
            <a:off x="4835975" y="7533975"/>
            <a:ext cx="6067500" cy="517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457200" marR="0" rtl="0" algn="l">
              <a:lnSpc>
                <a:spcPct val="14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
          <p:cNvSpPr txBox="1"/>
          <p:nvPr/>
        </p:nvSpPr>
        <p:spPr>
          <a:xfrm>
            <a:off x="4204775" y="339675"/>
            <a:ext cx="12582900" cy="923400"/>
          </a:xfrm>
          <a:prstGeom prst="rect">
            <a:avLst/>
          </a:prstGeom>
          <a:noFill/>
          <a:ln>
            <a:noFill/>
          </a:ln>
        </p:spPr>
        <p:txBody>
          <a:bodyPr anchorCtr="0" anchor="t" bIns="0" lIns="0" spcFirstLastPara="1" rIns="0" wrap="square" tIns="0">
            <a:spAutoFit/>
          </a:bodyPr>
          <a:lstStyle/>
          <a:p>
            <a:pPr indent="0" lvl="0" marL="0" marR="0" rtl="0" algn="l">
              <a:lnSpc>
                <a:spcPct val="124000"/>
              </a:lnSpc>
              <a:spcBef>
                <a:spcPts val="0"/>
              </a:spcBef>
              <a:spcAft>
                <a:spcPts val="0"/>
              </a:spcAft>
              <a:buClr>
                <a:srgbClr val="000000"/>
              </a:buClr>
              <a:buSzPts val="6000"/>
              <a:buFont typeface="Arial"/>
              <a:buNone/>
            </a:pPr>
            <a:r>
              <a:rPr b="1" i="0" lang="en-US" sz="6000" u="none" cap="none" strike="noStrike">
                <a:solidFill>
                  <a:srgbClr val="000000"/>
                </a:solidFill>
                <a:latin typeface="Inter"/>
                <a:ea typeface="Inter"/>
                <a:cs typeface="Inter"/>
                <a:sym typeface="Inter"/>
              </a:rPr>
              <a:t>TABLE OF CONTENTS </a:t>
            </a:r>
            <a:endParaRPr b="0" i="0" sz="1400" u="none" cap="none" strike="noStrike">
              <a:solidFill>
                <a:srgbClr val="000000"/>
              </a:solidFill>
              <a:latin typeface="Arial"/>
              <a:ea typeface="Arial"/>
              <a:cs typeface="Arial"/>
              <a:sym typeface="Arial"/>
            </a:endParaRPr>
          </a:p>
        </p:txBody>
      </p:sp>
      <p:sp>
        <p:nvSpPr>
          <p:cNvPr id="109" name="Google Shape;109;p2"/>
          <p:cNvSpPr txBox="1"/>
          <p:nvPr/>
        </p:nvSpPr>
        <p:spPr>
          <a:xfrm>
            <a:off x="-752125" y="1816711"/>
            <a:ext cx="5895600" cy="892800"/>
          </a:xfrm>
          <a:prstGeom prst="rect">
            <a:avLst/>
          </a:prstGeom>
          <a:noFill/>
          <a:ln>
            <a:noFill/>
          </a:ln>
        </p:spPr>
        <p:txBody>
          <a:bodyPr anchorCtr="0" anchor="t" bIns="91425" lIns="91425" spcFirstLastPara="1" rIns="91425" wrap="square" tIns="91425">
            <a:spAutoFit/>
          </a:bodyPr>
          <a:lstStyle/>
          <a:p>
            <a:pPr indent="0" lvl="0" marL="914400" marR="0" rtl="0" algn="l">
              <a:lnSpc>
                <a:spcPct val="140000"/>
              </a:lnSpc>
              <a:spcBef>
                <a:spcPts val="0"/>
              </a:spcBef>
              <a:spcAft>
                <a:spcPts val="0"/>
              </a:spcAft>
              <a:buClr>
                <a:srgbClr val="000000"/>
              </a:buClr>
              <a:buSzPts val="4600"/>
              <a:buFont typeface="Arial"/>
              <a:buNone/>
            </a:pPr>
            <a:r>
              <a:rPr b="1" i="0" lang="en-US" sz="4600" u="none" cap="none" strike="noStrike">
                <a:solidFill>
                  <a:schemeClr val="dk1"/>
                </a:solidFill>
                <a:latin typeface="Open Sans"/>
                <a:ea typeface="Open Sans"/>
                <a:cs typeface="Open Sans"/>
                <a:sym typeface="Open Sans"/>
              </a:rPr>
              <a:t>01</a:t>
            </a:r>
            <a:r>
              <a:rPr b="0" i="0" lang="en-US" sz="4600" u="none" cap="none" strike="noStrike">
                <a:solidFill>
                  <a:schemeClr val="dk1"/>
                </a:solidFill>
                <a:latin typeface="Open Sans"/>
                <a:ea typeface="Open Sans"/>
                <a:cs typeface="Open Sans"/>
                <a:sym typeface="Open Sans"/>
              </a:rPr>
              <a:t>.   </a:t>
            </a:r>
            <a:r>
              <a:rPr b="0" i="0" lang="en-US" sz="3600" u="none" cap="none" strike="noStrike">
                <a:solidFill>
                  <a:schemeClr val="dk1"/>
                </a:solidFill>
                <a:latin typeface="Open Sans"/>
                <a:ea typeface="Open Sans"/>
                <a:cs typeface="Open Sans"/>
                <a:sym typeface="Open Sans"/>
              </a:rPr>
              <a:t>Introduction</a:t>
            </a:r>
            <a:endParaRPr b="0" i="0" sz="3600" u="none" cap="none" strike="noStrike">
              <a:solidFill>
                <a:schemeClr val="dk1"/>
              </a:solidFill>
              <a:latin typeface="Arial"/>
              <a:ea typeface="Arial"/>
              <a:cs typeface="Arial"/>
              <a:sym typeface="Arial"/>
            </a:endParaRPr>
          </a:p>
        </p:txBody>
      </p:sp>
      <p:sp>
        <p:nvSpPr>
          <p:cNvPr id="110" name="Google Shape;110;p2"/>
          <p:cNvSpPr txBox="1"/>
          <p:nvPr/>
        </p:nvSpPr>
        <p:spPr>
          <a:xfrm>
            <a:off x="8849125" y="1821388"/>
            <a:ext cx="5766000" cy="892800"/>
          </a:xfrm>
          <a:prstGeom prst="rect">
            <a:avLst/>
          </a:prstGeom>
          <a:noFill/>
          <a:ln>
            <a:noFill/>
          </a:ln>
        </p:spPr>
        <p:txBody>
          <a:bodyPr anchorCtr="0" anchor="t" bIns="91425" lIns="91425" spcFirstLastPara="1" rIns="91425" wrap="square" tIns="91425">
            <a:spAutoFit/>
          </a:bodyPr>
          <a:lstStyle/>
          <a:p>
            <a:pPr indent="0" lvl="0" marL="914400" marR="0" rtl="0" algn="l">
              <a:lnSpc>
                <a:spcPct val="140000"/>
              </a:lnSpc>
              <a:spcBef>
                <a:spcPts val="0"/>
              </a:spcBef>
              <a:spcAft>
                <a:spcPts val="0"/>
              </a:spcAft>
              <a:buClr>
                <a:srgbClr val="000000"/>
              </a:buClr>
              <a:buSzPts val="4600"/>
              <a:buFont typeface="Arial"/>
              <a:buNone/>
            </a:pPr>
            <a:r>
              <a:rPr b="1" i="0" lang="en-US" sz="4600" u="none" cap="none" strike="noStrike">
                <a:solidFill>
                  <a:schemeClr val="dk1"/>
                </a:solidFill>
                <a:latin typeface="Open Sans"/>
                <a:ea typeface="Open Sans"/>
                <a:cs typeface="Open Sans"/>
                <a:sym typeface="Open Sans"/>
              </a:rPr>
              <a:t>02.</a:t>
            </a:r>
            <a:r>
              <a:rPr b="0" i="0" lang="en-US" sz="4600" u="none" cap="none" strike="noStrike">
                <a:solidFill>
                  <a:schemeClr val="dk1"/>
                </a:solidFill>
                <a:latin typeface="Open Sans"/>
                <a:ea typeface="Open Sans"/>
                <a:cs typeface="Open Sans"/>
                <a:sym typeface="Open Sans"/>
              </a:rPr>
              <a:t>  </a:t>
            </a:r>
            <a:r>
              <a:rPr b="0" i="0" lang="en-US" sz="3600" u="none" cap="none" strike="noStrike">
                <a:solidFill>
                  <a:schemeClr val="dk1"/>
                </a:solidFill>
                <a:latin typeface="Open Sans"/>
                <a:ea typeface="Open Sans"/>
                <a:cs typeface="Open Sans"/>
                <a:sym typeface="Open Sans"/>
              </a:rPr>
              <a:t>Objectives </a:t>
            </a:r>
            <a:endParaRPr b="0" i="0" sz="3600" u="none" cap="none" strike="noStrike">
              <a:solidFill>
                <a:schemeClr val="dk1"/>
              </a:solidFill>
              <a:latin typeface="Arial"/>
              <a:ea typeface="Arial"/>
              <a:cs typeface="Arial"/>
              <a:sym typeface="Arial"/>
            </a:endParaRPr>
          </a:p>
        </p:txBody>
      </p:sp>
      <p:sp>
        <p:nvSpPr>
          <p:cNvPr id="111" name="Google Shape;111;p2"/>
          <p:cNvSpPr txBox="1"/>
          <p:nvPr/>
        </p:nvSpPr>
        <p:spPr>
          <a:xfrm>
            <a:off x="83550" y="3657088"/>
            <a:ext cx="89769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4600"/>
              <a:buFont typeface="Arial"/>
              <a:buNone/>
            </a:pPr>
            <a:r>
              <a:rPr b="1" i="0" lang="en-US" sz="4600" u="none" cap="none" strike="noStrike">
                <a:solidFill>
                  <a:schemeClr val="dk1"/>
                </a:solidFill>
                <a:latin typeface="Open Sans"/>
                <a:ea typeface="Open Sans"/>
                <a:cs typeface="Open Sans"/>
                <a:sym typeface="Open Sans"/>
              </a:rPr>
              <a:t>03.   </a:t>
            </a:r>
            <a:endParaRPr b="0" i="0" sz="3600" u="none" cap="none" strike="noStrike">
              <a:solidFill>
                <a:schemeClr val="dk1"/>
              </a:solidFill>
              <a:latin typeface="Arial"/>
              <a:ea typeface="Arial"/>
              <a:cs typeface="Arial"/>
              <a:sym typeface="Arial"/>
            </a:endParaRPr>
          </a:p>
        </p:txBody>
      </p:sp>
      <p:sp>
        <p:nvSpPr>
          <p:cNvPr id="112" name="Google Shape;112;p2"/>
          <p:cNvSpPr txBox="1"/>
          <p:nvPr/>
        </p:nvSpPr>
        <p:spPr>
          <a:xfrm>
            <a:off x="9685975" y="3657100"/>
            <a:ext cx="102330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chemeClr val="dk1"/>
              </a:buClr>
              <a:buSzPts val="1100"/>
              <a:buFont typeface="Arial"/>
              <a:buNone/>
            </a:pPr>
            <a:r>
              <a:rPr b="1" i="0" lang="en-US" sz="4600" u="none" cap="none" strike="noStrike">
                <a:solidFill>
                  <a:schemeClr val="dk1"/>
                </a:solidFill>
                <a:latin typeface="Open Sans"/>
                <a:ea typeface="Open Sans"/>
                <a:cs typeface="Open Sans"/>
                <a:sym typeface="Open Sans"/>
              </a:rPr>
              <a:t>04.</a:t>
            </a:r>
            <a:r>
              <a:rPr b="0" i="0" lang="en-US" sz="4600" u="none" cap="none" strike="noStrike">
                <a:solidFill>
                  <a:schemeClr val="dk1"/>
                </a:solidFill>
                <a:latin typeface="Open Sans"/>
                <a:ea typeface="Open Sans"/>
                <a:cs typeface="Open Sans"/>
                <a:sym typeface="Open Sans"/>
              </a:rPr>
              <a:t> </a:t>
            </a:r>
            <a:endParaRPr b="0" i="0" sz="3600" u="none" cap="none" strike="noStrike">
              <a:solidFill>
                <a:schemeClr val="dk1"/>
              </a:solidFill>
              <a:latin typeface="Arial"/>
              <a:ea typeface="Arial"/>
              <a:cs typeface="Arial"/>
              <a:sym typeface="Arial"/>
            </a:endParaRPr>
          </a:p>
        </p:txBody>
      </p:sp>
      <p:sp>
        <p:nvSpPr>
          <p:cNvPr id="113" name="Google Shape;113;p2"/>
          <p:cNvSpPr txBox="1"/>
          <p:nvPr/>
        </p:nvSpPr>
        <p:spPr>
          <a:xfrm>
            <a:off x="121300" y="5964575"/>
            <a:ext cx="101169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4600"/>
              <a:buFont typeface="Arial"/>
              <a:buNone/>
            </a:pPr>
            <a:r>
              <a:rPr b="1" i="0" lang="en-US" sz="4600" u="none" cap="none" strike="noStrike">
                <a:solidFill>
                  <a:schemeClr val="dk1"/>
                </a:solidFill>
                <a:latin typeface="Open Sans"/>
                <a:ea typeface="Open Sans"/>
                <a:cs typeface="Open Sans"/>
                <a:sym typeface="Open Sans"/>
              </a:rPr>
              <a:t>05.</a:t>
            </a:r>
            <a:r>
              <a:rPr b="0" i="0" lang="en-US" sz="4600" u="none" cap="none" strike="noStrike">
                <a:solidFill>
                  <a:schemeClr val="dk1"/>
                </a:solidFill>
                <a:latin typeface="Open Sans"/>
                <a:ea typeface="Open Sans"/>
                <a:cs typeface="Open Sans"/>
                <a:sym typeface="Open Sans"/>
              </a:rPr>
              <a:t> </a:t>
            </a:r>
            <a:endParaRPr b="0" i="0" sz="3600" u="none" cap="none" strike="noStrike">
              <a:solidFill>
                <a:schemeClr val="dk1"/>
              </a:solidFill>
              <a:latin typeface="Arial"/>
              <a:ea typeface="Arial"/>
              <a:cs typeface="Arial"/>
              <a:sym typeface="Arial"/>
            </a:endParaRPr>
          </a:p>
        </p:txBody>
      </p:sp>
      <p:sp>
        <p:nvSpPr>
          <p:cNvPr id="114" name="Google Shape;114;p2"/>
          <p:cNvSpPr txBox="1"/>
          <p:nvPr/>
        </p:nvSpPr>
        <p:spPr>
          <a:xfrm>
            <a:off x="9685975" y="6138250"/>
            <a:ext cx="100101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4600"/>
              <a:buFont typeface="Arial"/>
              <a:buNone/>
            </a:pPr>
            <a:r>
              <a:rPr b="1" i="0" lang="en-US" sz="4600" u="none" cap="none" strike="noStrike">
                <a:solidFill>
                  <a:schemeClr val="dk1"/>
                </a:solidFill>
                <a:latin typeface="Open Sans"/>
                <a:ea typeface="Open Sans"/>
                <a:cs typeface="Open Sans"/>
                <a:sym typeface="Open Sans"/>
              </a:rPr>
              <a:t>06.</a:t>
            </a:r>
            <a:r>
              <a:rPr b="0" i="0" lang="en-US" sz="3600" u="none" cap="none" strike="noStrike">
                <a:solidFill>
                  <a:schemeClr val="dk1"/>
                </a:solidFill>
                <a:latin typeface="Open Sans"/>
                <a:ea typeface="Open Sans"/>
                <a:cs typeface="Open Sans"/>
                <a:sym typeface="Open Sans"/>
              </a:rPr>
              <a:t> </a:t>
            </a:r>
            <a:endParaRPr b="0" i="0" sz="3600" u="none" cap="none" strike="noStrike">
              <a:solidFill>
                <a:schemeClr val="dk1"/>
              </a:solidFill>
              <a:latin typeface="Arial"/>
              <a:ea typeface="Arial"/>
              <a:cs typeface="Arial"/>
              <a:sym typeface="Arial"/>
            </a:endParaRPr>
          </a:p>
        </p:txBody>
      </p:sp>
      <p:sp>
        <p:nvSpPr>
          <p:cNvPr id="115" name="Google Shape;115;p2"/>
          <p:cNvSpPr txBox="1"/>
          <p:nvPr/>
        </p:nvSpPr>
        <p:spPr>
          <a:xfrm>
            <a:off x="121300" y="8272050"/>
            <a:ext cx="57660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4600"/>
              <a:buFont typeface="Arial"/>
              <a:buNone/>
            </a:pPr>
            <a:r>
              <a:rPr b="1" i="0" lang="en-US" sz="4600" u="none" cap="none" strike="noStrike">
                <a:solidFill>
                  <a:schemeClr val="dk1"/>
                </a:solidFill>
                <a:latin typeface="Open Sans"/>
                <a:ea typeface="Open Sans"/>
                <a:cs typeface="Open Sans"/>
                <a:sym typeface="Open Sans"/>
              </a:rPr>
              <a:t>07.</a:t>
            </a:r>
            <a:r>
              <a:rPr b="0" i="0" lang="en-US" sz="4600" u="none" cap="none" strike="noStrike">
                <a:solidFill>
                  <a:schemeClr val="dk1"/>
                </a:solidFill>
                <a:latin typeface="Open Sans"/>
                <a:ea typeface="Open Sans"/>
                <a:cs typeface="Open Sans"/>
                <a:sym typeface="Open Sans"/>
              </a:rPr>
              <a:t>   </a:t>
            </a:r>
            <a:r>
              <a:rPr lang="en-US" sz="3600">
                <a:solidFill>
                  <a:schemeClr val="dk1"/>
                </a:solidFill>
                <a:latin typeface="Open Sans"/>
                <a:ea typeface="Open Sans"/>
                <a:cs typeface="Open Sans"/>
                <a:sym typeface="Open Sans"/>
              </a:rPr>
              <a:t>Best Practices</a:t>
            </a:r>
            <a:endParaRPr b="0" i="0" sz="3600" u="none" cap="none" strike="noStrike">
              <a:solidFill>
                <a:schemeClr val="dk1"/>
              </a:solidFill>
              <a:latin typeface="Arial"/>
              <a:ea typeface="Arial"/>
              <a:cs typeface="Arial"/>
              <a:sym typeface="Arial"/>
            </a:endParaRPr>
          </a:p>
        </p:txBody>
      </p:sp>
      <p:cxnSp>
        <p:nvCxnSpPr>
          <p:cNvPr id="116" name="Google Shape;116;p2"/>
          <p:cNvCxnSpPr/>
          <p:nvPr/>
        </p:nvCxnSpPr>
        <p:spPr>
          <a:xfrm>
            <a:off x="1261625" y="1633625"/>
            <a:ext cx="0" cy="1164600"/>
          </a:xfrm>
          <a:prstGeom prst="straightConnector1">
            <a:avLst/>
          </a:prstGeom>
          <a:noFill/>
          <a:ln cap="flat" cmpd="sng" w="38100">
            <a:solidFill>
              <a:schemeClr val="dk1"/>
            </a:solidFill>
            <a:prstDash val="solid"/>
            <a:round/>
            <a:headEnd len="sm" w="sm" type="none"/>
            <a:tailEnd len="sm" w="sm" type="none"/>
          </a:ln>
        </p:spPr>
      </p:cxnSp>
      <p:cxnSp>
        <p:nvCxnSpPr>
          <p:cNvPr id="117" name="Google Shape;117;p2"/>
          <p:cNvCxnSpPr/>
          <p:nvPr/>
        </p:nvCxnSpPr>
        <p:spPr>
          <a:xfrm>
            <a:off x="1261625" y="3532875"/>
            <a:ext cx="0" cy="1164600"/>
          </a:xfrm>
          <a:prstGeom prst="straightConnector1">
            <a:avLst/>
          </a:prstGeom>
          <a:noFill/>
          <a:ln cap="flat" cmpd="sng" w="38100">
            <a:solidFill>
              <a:schemeClr val="dk1"/>
            </a:solidFill>
            <a:prstDash val="solid"/>
            <a:round/>
            <a:headEnd len="sm" w="sm" type="none"/>
            <a:tailEnd len="sm" w="sm" type="none"/>
          </a:ln>
        </p:spPr>
      </p:cxnSp>
      <p:sp>
        <p:nvSpPr>
          <p:cNvPr id="118" name="Google Shape;118;p2"/>
          <p:cNvSpPr txBox="1"/>
          <p:nvPr/>
        </p:nvSpPr>
        <p:spPr>
          <a:xfrm>
            <a:off x="1476650" y="3408700"/>
            <a:ext cx="6432600" cy="15147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3600"/>
              <a:buFont typeface="Arial"/>
              <a:buNone/>
            </a:pPr>
            <a:r>
              <a:rPr b="0" i="0" lang="en-US" sz="3600" u="none" cap="none" strike="noStrike">
                <a:solidFill>
                  <a:srgbClr val="201E1E"/>
                </a:solidFill>
                <a:latin typeface="Open Sans"/>
                <a:ea typeface="Open Sans"/>
                <a:cs typeface="Open Sans"/>
                <a:sym typeface="Open Sans"/>
              </a:rPr>
              <a:t>Understanding Judicial      Financial Needs </a:t>
            </a:r>
            <a:endParaRPr b="0" i="0" sz="3600" u="none" cap="none" strike="noStrike">
              <a:solidFill>
                <a:srgbClr val="201E1E"/>
              </a:solidFill>
              <a:latin typeface="Arial"/>
              <a:ea typeface="Arial"/>
              <a:cs typeface="Arial"/>
              <a:sym typeface="Arial"/>
            </a:endParaRPr>
          </a:p>
        </p:txBody>
      </p:sp>
      <p:sp>
        <p:nvSpPr>
          <p:cNvPr id="119" name="Google Shape;119;p2"/>
          <p:cNvSpPr txBox="1"/>
          <p:nvPr/>
        </p:nvSpPr>
        <p:spPr>
          <a:xfrm>
            <a:off x="1476650" y="5682613"/>
            <a:ext cx="7112100" cy="22905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Clr>
                <a:schemeClr val="dk1"/>
              </a:buClr>
              <a:buSzPts val="3600"/>
              <a:buFont typeface="Arial"/>
              <a:buNone/>
            </a:pPr>
            <a:r>
              <a:rPr lang="en-US" sz="3600">
                <a:solidFill>
                  <a:schemeClr val="dk1"/>
                </a:solidFill>
                <a:latin typeface="Open Sans"/>
                <a:ea typeface="Open Sans"/>
                <a:cs typeface="Open Sans"/>
                <a:sym typeface="Open Sans"/>
              </a:rPr>
              <a:t>Legal and Policy</a:t>
            </a:r>
            <a:endParaRPr sz="3600">
              <a:solidFill>
                <a:schemeClr val="dk1"/>
              </a:solidFill>
              <a:latin typeface="Open Sans"/>
              <a:ea typeface="Open Sans"/>
              <a:cs typeface="Open Sans"/>
              <a:sym typeface="Open Sans"/>
            </a:endParaRPr>
          </a:p>
          <a:p>
            <a:pPr indent="0" lvl="0" marL="0" rtl="0" algn="l">
              <a:lnSpc>
                <a:spcPct val="140000"/>
              </a:lnSpc>
              <a:spcBef>
                <a:spcPts val="0"/>
              </a:spcBef>
              <a:spcAft>
                <a:spcPts val="0"/>
              </a:spcAft>
              <a:buClr>
                <a:schemeClr val="dk1"/>
              </a:buClr>
              <a:buSzPts val="3600"/>
              <a:buFont typeface="Arial"/>
              <a:buNone/>
            </a:pPr>
            <a:r>
              <a:rPr lang="en-US" sz="3600">
                <a:solidFill>
                  <a:schemeClr val="dk1"/>
                </a:solidFill>
                <a:latin typeface="Open Sans"/>
                <a:ea typeface="Open Sans"/>
                <a:cs typeface="Open Sans"/>
                <a:sym typeface="Open Sans"/>
              </a:rPr>
              <a:t>Framework</a:t>
            </a:r>
            <a:endParaRPr sz="3600">
              <a:solidFill>
                <a:schemeClr val="dk1"/>
              </a:solidFill>
              <a:latin typeface="Open Sans"/>
              <a:ea typeface="Open Sans"/>
              <a:cs typeface="Open Sans"/>
              <a:sym typeface="Open Sans"/>
            </a:endParaRPr>
          </a:p>
          <a:p>
            <a:pPr indent="0" lvl="0" marL="0" rtl="0" algn="l">
              <a:lnSpc>
                <a:spcPct val="140000"/>
              </a:lnSpc>
              <a:spcBef>
                <a:spcPts val="0"/>
              </a:spcBef>
              <a:spcAft>
                <a:spcPts val="0"/>
              </a:spcAft>
              <a:buClr>
                <a:schemeClr val="dk1"/>
              </a:buClr>
              <a:buSzPts val="3600"/>
              <a:buFont typeface="Arial"/>
              <a:buNone/>
            </a:pPr>
            <a:r>
              <a:t/>
            </a:r>
            <a:endParaRPr sz="3600">
              <a:solidFill>
                <a:schemeClr val="dk1"/>
              </a:solidFill>
              <a:latin typeface="Open Sans"/>
              <a:ea typeface="Open Sans"/>
              <a:cs typeface="Open Sans"/>
              <a:sym typeface="Open Sans"/>
            </a:endParaRPr>
          </a:p>
        </p:txBody>
      </p:sp>
      <p:cxnSp>
        <p:nvCxnSpPr>
          <p:cNvPr id="120" name="Google Shape;120;p2"/>
          <p:cNvCxnSpPr/>
          <p:nvPr/>
        </p:nvCxnSpPr>
        <p:spPr>
          <a:xfrm>
            <a:off x="1261625" y="5965363"/>
            <a:ext cx="0" cy="1164600"/>
          </a:xfrm>
          <a:prstGeom prst="straightConnector1">
            <a:avLst/>
          </a:prstGeom>
          <a:noFill/>
          <a:ln cap="flat" cmpd="sng" w="38100">
            <a:solidFill>
              <a:schemeClr val="dk1"/>
            </a:solidFill>
            <a:prstDash val="solid"/>
            <a:round/>
            <a:headEnd len="sm" w="sm" type="none"/>
            <a:tailEnd len="sm" w="sm" type="none"/>
          </a:ln>
        </p:spPr>
      </p:cxnSp>
      <p:cxnSp>
        <p:nvCxnSpPr>
          <p:cNvPr id="121" name="Google Shape;121;p2"/>
          <p:cNvCxnSpPr/>
          <p:nvPr/>
        </p:nvCxnSpPr>
        <p:spPr>
          <a:xfrm>
            <a:off x="1261625" y="8136138"/>
            <a:ext cx="0" cy="1164600"/>
          </a:xfrm>
          <a:prstGeom prst="straightConnector1">
            <a:avLst/>
          </a:prstGeom>
          <a:noFill/>
          <a:ln cap="flat" cmpd="sng" w="38100">
            <a:solidFill>
              <a:schemeClr val="dk1"/>
            </a:solidFill>
            <a:prstDash val="solid"/>
            <a:round/>
            <a:headEnd len="sm" w="sm" type="none"/>
            <a:tailEnd len="sm" w="sm" type="none"/>
          </a:ln>
        </p:spPr>
      </p:cxnSp>
      <p:cxnSp>
        <p:nvCxnSpPr>
          <p:cNvPr id="122" name="Google Shape;122;p2"/>
          <p:cNvCxnSpPr/>
          <p:nvPr/>
        </p:nvCxnSpPr>
        <p:spPr>
          <a:xfrm>
            <a:off x="10737375" y="1685488"/>
            <a:ext cx="0" cy="1164600"/>
          </a:xfrm>
          <a:prstGeom prst="straightConnector1">
            <a:avLst/>
          </a:prstGeom>
          <a:noFill/>
          <a:ln cap="flat" cmpd="sng" w="38100">
            <a:solidFill>
              <a:schemeClr val="dk1"/>
            </a:solidFill>
            <a:prstDash val="solid"/>
            <a:round/>
            <a:headEnd len="sm" w="sm" type="none"/>
            <a:tailEnd len="sm" w="sm" type="none"/>
          </a:ln>
        </p:spPr>
      </p:cxnSp>
      <p:cxnSp>
        <p:nvCxnSpPr>
          <p:cNvPr id="123" name="Google Shape;123;p2"/>
          <p:cNvCxnSpPr/>
          <p:nvPr/>
        </p:nvCxnSpPr>
        <p:spPr>
          <a:xfrm>
            <a:off x="10737375" y="3767250"/>
            <a:ext cx="0" cy="1164600"/>
          </a:xfrm>
          <a:prstGeom prst="straightConnector1">
            <a:avLst/>
          </a:prstGeom>
          <a:noFill/>
          <a:ln cap="flat" cmpd="sng" w="38100">
            <a:solidFill>
              <a:schemeClr val="dk1"/>
            </a:solidFill>
            <a:prstDash val="solid"/>
            <a:round/>
            <a:headEnd len="sm" w="sm" type="none"/>
            <a:tailEnd len="sm" w="sm" type="none"/>
          </a:ln>
        </p:spPr>
      </p:cxnSp>
      <p:cxnSp>
        <p:nvCxnSpPr>
          <p:cNvPr id="124" name="Google Shape;124;p2"/>
          <p:cNvCxnSpPr/>
          <p:nvPr/>
        </p:nvCxnSpPr>
        <p:spPr>
          <a:xfrm>
            <a:off x="10737375" y="6138238"/>
            <a:ext cx="0" cy="1164600"/>
          </a:xfrm>
          <a:prstGeom prst="straightConnector1">
            <a:avLst/>
          </a:prstGeom>
          <a:noFill/>
          <a:ln cap="flat" cmpd="sng" w="38100">
            <a:solidFill>
              <a:schemeClr val="dk1"/>
            </a:solidFill>
            <a:prstDash val="solid"/>
            <a:round/>
            <a:headEnd len="sm" w="sm" type="none"/>
            <a:tailEnd len="sm" w="sm" type="none"/>
          </a:ln>
        </p:spPr>
      </p:cxnSp>
      <p:sp>
        <p:nvSpPr>
          <p:cNvPr id="125" name="Google Shape;125;p2"/>
          <p:cNvSpPr txBox="1"/>
          <p:nvPr/>
        </p:nvSpPr>
        <p:spPr>
          <a:xfrm>
            <a:off x="11021675" y="3592213"/>
            <a:ext cx="6325500" cy="15147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3600"/>
              <a:buFont typeface="Arial"/>
              <a:buNone/>
            </a:pPr>
            <a:r>
              <a:rPr lang="en-US" sz="3600">
                <a:solidFill>
                  <a:schemeClr val="dk1"/>
                </a:solidFill>
                <a:latin typeface="Open Sans"/>
                <a:ea typeface="Open Sans"/>
                <a:cs typeface="Open Sans"/>
                <a:sym typeface="Open Sans"/>
              </a:rPr>
              <a:t>Budget Preparation </a:t>
            </a:r>
            <a:endParaRPr sz="3600">
              <a:solidFill>
                <a:schemeClr val="dk1"/>
              </a:solidFill>
              <a:latin typeface="Open Sans"/>
              <a:ea typeface="Open Sans"/>
              <a:cs typeface="Open Sans"/>
              <a:sym typeface="Open Sans"/>
            </a:endParaRPr>
          </a:p>
          <a:p>
            <a:pPr indent="0" lvl="0" marL="0" rtl="0" algn="l">
              <a:lnSpc>
                <a:spcPct val="140000"/>
              </a:lnSpc>
              <a:spcBef>
                <a:spcPts val="0"/>
              </a:spcBef>
              <a:spcAft>
                <a:spcPts val="0"/>
              </a:spcAft>
              <a:buClr>
                <a:schemeClr val="dk1"/>
              </a:buClr>
              <a:buSzPts val="3600"/>
              <a:buFont typeface="Arial"/>
              <a:buNone/>
            </a:pPr>
            <a:r>
              <a:rPr lang="en-US" sz="3600">
                <a:solidFill>
                  <a:schemeClr val="dk1"/>
                </a:solidFill>
                <a:latin typeface="Open Sans"/>
                <a:ea typeface="Open Sans"/>
                <a:cs typeface="Open Sans"/>
                <a:sym typeface="Open Sans"/>
              </a:rPr>
              <a:t> Process</a:t>
            </a:r>
            <a:endParaRPr sz="3600">
              <a:solidFill>
                <a:schemeClr val="dk1"/>
              </a:solidFill>
              <a:latin typeface="Open Sans"/>
              <a:ea typeface="Open Sans"/>
              <a:cs typeface="Open Sans"/>
              <a:sym typeface="Open Sans"/>
            </a:endParaRPr>
          </a:p>
        </p:txBody>
      </p:sp>
      <p:sp>
        <p:nvSpPr>
          <p:cNvPr id="126" name="Google Shape;126;p2"/>
          <p:cNvSpPr txBox="1"/>
          <p:nvPr/>
        </p:nvSpPr>
        <p:spPr>
          <a:xfrm>
            <a:off x="11021686" y="5984950"/>
            <a:ext cx="5766000" cy="15147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Clr>
                <a:schemeClr val="dk1"/>
              </a:buClr>
              <a:buSzPts val="3600"/>
              <a:buFont typeface="Arial"/>
              <a:buNone/>
            </a:pPr>
            <a:r>
              <a:rPr lang="en-US" sz="3600">
                <a:solidFill>
                  <a:schemeClr val="dk1"/>
                </a:solidFill>
                <a:latin typeface="Open Sans"/>
                <a:ea typeface="Open Sans"/>
                <a:cs typeface="Open Sans"/>
                <a:sym typeface="Open Sans"/>
              </a:rPr>
              <a:t>Current State of Nigeria’s Budget Process </a:t>
            </a:r>
            <a:endParaRPr b="0" i="0" sz="3600" u="none" cap="none" strike="noStrike">
              <a:solidFill>
                <a:schemeClr val="dk1"/>
              </a:solidFill>
              <a:latin typeface="Open Sans"/>
              <a:ea typeface="Open Sans"/>
              <a:cs typeface="Open Sans"/>
              <a:sym typeface="Open Sans"/>
            </a:endParaRPr>
          </a:p>
        </p:txBody>
      </p:sp>
      <p:grpSp>
        <p:nvGrpSpPr>
          <p:cNvPr id="127" name="Google Shape;127;p2"/>
          <p:cNvGrpSpPr/>
          <p:nvPr/>
        </p:nvGrpSpPr>
        <p:grpSpPr>
          <a:xfrm flipH="1">
            <a:off x="14044425" y="4931851"/>
            <a:ext cx="4399442" cy="5363835"/>
            <a:chOff x="0" y="0"/>
            <a:chExt cx="5370413" cy="6041715"/>
          </a:xfrm>
        </p:grpSpPr>
        <p:sp>
          <p:nvSpPr>
            <p:cNvPr id="128" name="Google Shape;128;p2"/>
            <p:cNvSpPr/>
            <p:nvPr/>
          </p:nvSpPr>
          <p:spPr>
            <a:xfrm>
              <a:off x="0" y="0"/>
              <a:ext cx="5370413" cy="6041715"/>
            </a:xfrm>
            <a:custGeom>
              <a:rect b="b" l="l" r="r" t="t"/>
              <a:pathLst>
                <a:path extrusionOk="0" h="6041715" w="5370413">
                  <a:moveTo>
                    <a:pt x="0" y="6041715"/>
                  </a:moveTo>
                  <a:lnTo>
                    <a:pt x="0" y="0"/>
                  </a:lnTo>
                  <a:cubicBezTo>
                    <a:pt x="1790138" y="2013905"/>
                    <a:pt x="3580275" y="4027810"/>
                    <a:pt x="5370413" y="6041715"/>
                  </a:cubicBezTo>
                  <a:lnTo>
                    <a:pt x="0" y="6041715"/>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
            <p:cNvSpPr/>
            <p:nvPr/>
          </p:nvSpPr>
          <p:spPr>
            <a:xfrm>
              <a:off x="0" y="0"/>
              <a:ext cx="5370413" cy="6041715"/>
            </a:xfrm>
            <a:custGeom>
              <a:rect b="b" l="l" r="r" t="t"/>
              <a:pathLst>
                <a:path extrusionOk="0" h="6041715" w="5370413">
                  <a:moveTo>
                    <a:pt x="0" y="6041715"/>
                  </a:moveTo>
                  <a:lnTo>
                    <a:pt x="0" y="0"/>
                  </a:lnTo>
                  <a:cubicBezTo>
                    <a:pt x="1790138" y="2013905"/>
                    <a:pt x="3580275" y="4027810"/>
                    <a:pt x="5370413" y="6041715"/>
                  </a:cubicBezTo>
                  <a:lnTo>
                    <a:pt x="0" y="6041715"/>
                  </a:lnTo>
                  <a:close/>
                </a:path>
              </a:pathLst>
            </a:custGeom>
            <a:blipFill rotWithShape="1">
              <a:blip r:embed="rId4">
                <a:alphaModFix/>
              </a:blip>
              <a:stretch>
                <a:fillRect b="0" l="-66218" r="-2611"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 name="Google Shape;130;p2"/>
          <p:cNvSpPr txBox="1"/>
          <p:nvPr/>
        </p:nvSpPr>
        <p:spPr>
          <a:xfrm>
            <a:off x="9685975" y="8418200"/>
            <a:ext cx="57660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4600"/>
              <a:buFont typeface="Arial"/>
              <a:buNone/>
            </a:pPr>
            <a:r>
              <a:rPr b="1" i="0" lang="en-US" sz="4600" u="none" cap="none" strike="noStrike">
                <a:solidFill>
                  <a:schemeClr val="dk1"/>
                </a:solidFill>
                <a:latin typeface="Open Sans"/>
                <a:ea typeface="Open Sans"/>
                <a:cs typeface="Open Sans"/>
                <a:sym typeface="Open Sans"/>
              </a:rPr>
              <a:t>0</a:t>
            </a:r>
            <a:r>
              <a:rPr b="1" lang="en-US" sz="4600">
                <a:solidFill>
                  <a:schemeClr val="dk1"/>
                </a:solidFill>
                <a:latin typeface="Open Sans"/>
                <a:ea typeface="Open Sans"/>
                <a:cs typeface="Open Sans"/>
                <a:sym typeface="Open Sans"/>
              </a:rPr>
              <a:t>8</a:t>
            </a:r>
            <a:r>
              <a:rPr b="1" i="0" lang="en-US" sz="4600" u="none" cap="none" strike="noStrike">
                <a:solidFill>
                  <a:schemeClr val="dk1"/>
                </a:solidFill>
                <a:latin typeface="Open Sans"/>
                <a:ea typeface="Open Sans"/>
                <a:cs typeface="Open Sans"/>
                <a:sym typeface="Open Sans"/>
              </a:rPr>
              <a:t>.</a:t>
            </a:r>
            <a:r>
              <a:rPr b="0" i="0" lang="en-US" sz="4600" u="none" cap="none" strike="noStrike">
                <a:solidFill>
                  <a:schemeClr val="dk1"/>
                </a:solidFill>
                <a:latin typeface="Open Sans"/>
                <a:ea typeface="Open Sans"/>
                <a:cs typeface="Open Sans"/>
                <a:sym typeface="Open Sans"/>
              </a:rPr>
              <a:t>   </a:t>
            </a:r>
            <a:r>
              <a:rPr b="0" i="0" lang="en-US" sz="3600" u="none" cap="none" strike="noStrike">
                <a:solidFill>
                  <a:schemeClr val="dk1"/>
                </a:solidFill>
                <a:latin typeface="Open Sans"/>
                <a:ea typeface="Open Sans"/>
                <a:cs typeface="Open Sans"/>
                <a:sym typeface="Open Sans"/>
              </a:rPr>
              <a:t>Conclusion</a:t>
            </a:r>
            <a:endParaRPr b="0" i="0" sz="3600" u="none" cap="none" strike="noStrike">
              <a:solidFill>
                <a:schemeClr val="dk1"/>
              </a:solidFill>
              <a:latin typeface="Arial"/>
              <a:ea typeface="Arial"/>
              <a:cs typeface="Arial"/>
              <a:sym typeface="Arial"/>
            </a:endParaRPr>
          </a:p>
        </p:txBody>
      </p:sp>
      <p:cxnSp>
        <p:nvCxnSpPr>
          <p:cNvPr id="131" name="Google Shape;131;p2"/>
          <p:cNvCxnSpPr/>
          <p:nvPr/>
        </p:nvCxnSpPr>
        <p:spPr>
          <a:xfrm>
            <a:off x="10826300" y="8282288"/>
            <a:ext cx="0" cy="1164600"/>
          </a:xfrm>
          <a:prstGeom prst="straightConnector1">
            <a:avLst/>
          </a:prstGeom>
          <a:noFill/>
          <a:ln cap="flat" cmpd="sng" w="38100">
            <a:solidFill>
              <a:schemeClr val="dk1"/>
            </a:solidFill>
            <a:prstDash val="solid"/>
            <a:round/>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21"/>
          <p:cNvPicPr preferRelativeResize="0"/>
          <p:nvPr/>
        </p:nvPicPr>
        <p:blipFill rotWithShape="1">
          <a:blip r:embed="rId3">
            <a:alphaModFix/>
          </a:blip>
          <a:srcRect b="0" l="7550" r="7550" t="0"/>
          <a:stretch/>
        </p:blipFill>
        <p:spPr>
          <a:xfrm>
            <a:off x="652601" y="3271983"/>
            <a:ext cx="3747275" cy="3862072"/>
          </a:xfrm>
          <a:prstGeom prst="rect">
            <a:avLst/>
          </a:prstGeom>
          <a:noFill/>
          <a:ln>
            <a:noFill/>
          </a:ln>
        </p:spPr>
      </p:pic>
      <p:pic>
        <p:nvPicPr>
          <p:cNvPr id="383" name="Google Shape;383;p21"/>
          <p:cNvPicPr preferRelativeResize="0"/>
          <p:nvPr/>
        </p:nvPicPr>
        <p:blipFill rotWithShape="1">
          <a:blip r:embed="rId4">
            <a:alphaModFix/>
          </a:blip>
          <a:srcRect b="0" l="12660" r="12660" t="0"/>
          <a:stretch/>
        </p:blipFill>
        <p:spPr>
          <a:xfrm>
            <a:off x="8646091" y="3271983"/>
            <a:ext cx="4328961" cy="3862072"/>
          </a:xfrm>
          <a:prstGeom prst="rect">
            <a:avLst/>
          </a:prstGeom>
          <a:noFill/>
          <a:ln>
            <a:noFill/>
          </a:ln>
        </p:spPr>
      </p:pic>
      <p:pic>
        <p:nvPicPr>
          <p:cNvPr id="384" name="Google Shape;384;p21"/>
          <p:cNvPicPr preferRelativeResize="0"/>
          <p:nvPr/>
        </p:nvPicPr>
        <p:blipFill rotWithShape="1">
          <a:blip r:embed="rId5">
            <a:alphaModFix/>
          </a:blip>
          <a:srcRect b="0" l="12660" r="12660" t="0"/>
          <a:stretch/>
        </p:blipFill>
        <p:spPr>
          <a:xfrm>
            <a:off x="13306438" y="3271983"/>
            <a:ext cx="4328961" cy="3862072"/>
          </a:xfrm>
          <a:prstGeom prst="rect">
            <a:avLst/>
          </a:prstGeom>
          <a:noFill/>
          <a:ln>
            <a:noFill/>
          </a:ln>
        </p:spPr>
      </p:pic>
      <p:grpSp>
        <p:nvGrpSpPr>
          <p:cNvPr id="385" name="Google Shape;385;p21"/>
          <p:cNvGrpSpPr/>
          <p:nvPr/>
        </p:nvGrpSpPr>
        <p:grpSpPr>
          <a:xfrm>
            <a:off x="4607291" y="3127322"/>
            <a:ext cx="3831385" cy="5466616"/>
            <a:chOff x="0" y="-38100"/>
            <a:chExt cx="1009089" cy="1439767"/>
          </a:xfrm>
        </p:grpSpPr>
        <p:sp>
          <p:nvSpPr>
            <p:cNvPr id="386" name="Google Shape;386;p21"/>
            <p:cNvSpPr/>
            <p:nvPr/>
          </p:nvSpPr>
          <p:spPr>
            <a:xfrm>
              <a:off x="0" y="0"/>
              <a:ext cx="1009089" cy="1401667"/>
            </a:xfrm>
            <a:custGeom>
              <a:rect b="b" l="l" r="r" t="t"/>
              <a:pathLst>
                <a:path extrusionOk="0" h="1401667" w="1009089">
                  <a:moveTo>
                    <a:pt x="0" y="0"/>
                  </a:moveTo>
                  <a:lnTo>
                    <a:pt x="1009089" y="0"/>
                  </a:lnTo>
                  <a:lnTo>
                    <a:pt x="1009089" y="1401667"/>
                  </a:lnTo>
                  <a:lnTo>
                    <a:pt x="0" y="1401667"/>
                  </a:lnTo>
                  <a:close/>
                </a:path>
              </a:pathLst>
            </a:custGeom>
            <a:solidFill>
              <a:srgbClr val="F89921"/>
            </a:solidFill>
            <a:ln>
              <a:noFill/>
            </a:ln>
          </p:spPr>
        </p:sp>
        <p:sp>
          <p:nvSpPr>
            <p:cNvPr id="387" name="Google Shape;387;p21"/>
            <p:cNvSpPr txBox="1"/>
            <p:nvPr/>
          </p:nvSpPr>
          <p:spPr>
            <a:xfrm>
              <a:off x="0" y="-38100"/>
              <a:ext cx="1009089" cy="14397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88" name="Google Shape;388;p21"/>
          <p:cNvGrpSpPr/>
          <p:nvPr/>
        </p:nvGrpSpPr>
        <p:grpSpPr>
          <a:xfrm>
            <a:off x="4579546" y="7959965"/>
            <a:ext cx="3831385" cy="582970"/>
            <a:chOff x="0" y="-38100"/>
            <a:chExt cx="1009089" cy="153539"/>
          </a:xfrm>
        </p:grpSpPr>
        <p:sp>
          <p:nvSpPr>
            <p:cNvPr id="389" name="Google Shape;389;p21"/>
            <p:cNvSpPr/>
            <p:nvPr/>
          </p:nvSpPr>
          <p:spPr>
            <a:xfrm>
              <a:off x="0" y="0"/>
              <a:ext cx="1009089" cy="115439"/>
            </a:xfrm>
            <a:custGeom>
              <a:rect b="b" l="l" r="r" t="t"/>
              <a:pathLst>
                <a:path extrusionOk="0" h="115439" w="1009089">
                  <a:moveTo>
                    <a:pt x="0" y="0"/>
                  </a:moveTo>
                  <a:lnTo>
                    <a:pt x="1009089" y="0"/>
                  </a:lnTo>
                  <a:lnTo>
                    <a:pt x="1009089" y="115439"/>
                  </a:lnTo>
                  <a:lnTo>
                    <a:pt x="0" y="115439"/>
                  </a:lnTo>
                  <a:close/>
                </a:path>
              </a:pathLst>
            </a:custGeom>
            <a:solidFill>
              <a:srgbClr val="00BF63"/>
            </a:solidFill>
            <a:ln>
              <a:noFill/>
            </a:ln>
          </p:spPr>
        </p:sp>
        <p:sp>
          <p:nvSpPr>
            <p:cNvPr id="390" name="Google Shape;390;p21"/>
            <p:cNvSpPr txBox="1"/>
            <p:nvPr/>
          </p:nvSpPr>
          <p:spPr>
            <a:xfrm>
              <a:off x="0" y="-38100"/>
              <a:ext cx="1009089" cy="15353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1" name="Google Shape;391;p21"/>
          <p:cNvSpPr txBox="1"/>
          <p:nvPr/>
        </p:nvSpPr>
        <p:spPr>
          <a:xfrm>
            <a:off x="652601" y="1285330"/>
            <a:ext cx="11685275" cy="638175"/>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Clr>
                <a:srgbClr val="000000"/>
              </a:buClr>
              <a:buSzPts val="3999"/>
              <a:buFont typeface="Arial"/>
              <a:buNone/>
            </a:pPr>
            <a:r>
              <a:rPr b="1" i="0" lang="en-US" sz="3999" u="none" cap="none" strike="noStrike">
                <a:solidFill>
                  <a:srgbClr val="F89921"/>
                </a:solidFill>
                <a:latin typeface="Poppins Black"/>
                <a:ea typeface="Poppins Black"/>
                <a:cs typeface="Poppins Black"/>
                <a:sym typeface="Poppins Black"/>
              </a:rPr>
              <a:t>LEGAL AND POLICY FRAMEWORK IN NIGERIA</a:t>
            </a:r>
            <a:endParaRPr b="0" i="0" sz="1400" u="none" cap="none" strike="noStrike">
              <a:solidFill>
                <a:srgbClr val="000000"/>
              </a:solidFill>
              <a:latin typeface="Arial"/>
              <a:ea typeface="Arial"/>
              <a:cs typeface="Arial"/>
              <a:sym typeface="Arial"/>
            </a:endParaRPr>
          </a:p>
        </p:txBody>
      </p:sp>
      <p:sp>
        <p:nvSpPr>
          <p:cNvPr id="392" name="Google Shape;392;p21"/>
          <p:cNvSpPr txBox="1"/>
          <p:nvPr/>
        </p:nvSpPr>
        <p:spPr>
          <a:xfrm>
            <a:off x="4841697" y="3526620"/>
            <a:ext cx="3180566" cy="4097655"/>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1800"/>
              <a:buFont typeface="Arial"/>
              <a:buNone/>
            </a:pPr>
            <a:r>
              <a:rPr b="1" i="0" lang="en-US" sz="1800" u="none" cap="none" strike="noStrike">
                <a:solidFill>
                  <a:srgbClr val="FFFFFF"/>
                </a:solidFill>
                <a:latin typeface="Poppins Medium"/>
                <a:ea typeface="Poppins Medium"/>
                <a:cs typeface="Poppins Medium"/>
                <a:sym typeface="Poppins Medium"/>
              </a:rPr>
              <a:t>These legal and policy framework aim to create a more robust, transparent, and efficient system for judicial budgeting and resource management. Implementation would require collaboration between the judiciary, legislature, and executive, as well as engagement with civil society and international partners.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grpSp>
        <p:nvGrpSpPr>
          <p:cNvPr id="397" name="Google Shape;397;p22"/>
          <p:cNvGrpSpPr/>
          <p:nvPr/>
        </p:nvGrpSpPr>
        <p:grpSpPr>
          <a:xfrm>
            <a:off x="9531936" y="5149027"/>
            <a:ext cx="4068631" cy="707578"/>
            <a:chOff x="0" y="-38100"/>
            <a:chExt cx="1071574" cy="186358"/>
          </a:xfrm>
        </p:grpSpPr>
        <p:sp>
          <p:nvSpPr>
            <p:cNvPr id="398" name="Google Shape;398;p22"/>
            <p:cNvSpPr/>
            <p:nvPr/>
          </p:nvSpPr>
          <p:spPr>
            <a:xfrm>
              <a:off x="0" y="0"/>
              <a:ext cx="1071574" cy="148258"/>
            </a:xfrm>
            <a:custGeom>
              <a:rect b="b" l="l" r="r" t="t"/>
              <a:pathLst>
                <a:path extrusionOk="0" h="148258" w="1071574">
                  <a:moveTo>
                    <a:pt x="0" y="0"/>
                  </a:moveTo>
                  <a:lnTo>
                    <a:pt x="1071574" y="0"/>
                  </a:lnTo>
                  <a:lnTo>
                    <a:pt x="1071574" y="148258"/>
                  </a:lnTo>
                  <a:lnTo>
                    <a:pt x="0" y="148258"/>
                  </a:lnTo>
                  <a:close/>
                </a:path>
              </a:pathLst>
            </a:custGeom>
            <a:solidFill>
              <a:srgbClr val="FFFFFF"/>
            </a:solidFill>
            <a:ln>
              <a:noFill/>
            </a:ln>
          </p:spPr>
        </p:sp>
        <p:sp>
          <p:nvSpPr>
            <p:cNvPr id="399" name="Google Shape;399;p22"/>
            <p:cNvSpPr txBox="1"/>
            <p:nvPr/>
          </p:nvSpPr>
          <p:spPr>
            <a:xfrm>
              <a:off x="0" y="-38100"/>
              <a:ext cx="1071574" cy="1863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0" name="Google Shape;400;p22"/>
          <p:cNvSpPr/>
          <p:nvPr/>
        </p:nvSpPr>
        <p:spPr>
          <a:xfrm>
            <a:off x="1028700" y="672793"/>
            <a:ext cx="17006473" cy="9258300"/>
          </a:xfrm>
          <a:custGeom>
            <a:rect b="b" l="l" r="r" t="t"/>
            <a:pathLst>
              <a:path extrusionOk="0" h="9258300" w="17006473">
                <a:moveTo>
                  <a:pt x="0" y="0"/>
                </a:moveTo>
                <a:lnTo>
                  <a:pt x="17006473" y="0"/>
                </a:lnTo>
                <a:lnTo>
                  <a:pt x="17006473" y="9258300"/>
                </a:lnTo>
                <a:lnTo>
                  <a:pt x="0" y="9258300"/>
                </a:lnTo>
                <a:lnTo>
                  <a:pt x="0" y="0"/>
                </a:lnTo>
                <a:close/>
              </a:path>
            </a:pathLst>
          </a:custGeom>
          <a:blipFill rotWithShape="1">
            <a:blip r:embed="rId3">
              <a:alphaModFix/>
            </a:blip>
            <a:stretch>
              <a:fillRect b="-16311" l="0" r="0" t="-8804"/>
            </a:stretch>
          </a:blipFill>
          <a:ln>
            <a:noFill/>
          </a:ln>
        </p:spPr>
      </p:sp>
      <p:grpSp>
        <p:nvGrpSpPr>
          <p:cNvPr id="401" name="Google Shape;401;p22"/>
          <p:cNvGrpSpPr/>
          <p:nvPr/>
        </p:nvGrpSpPr>
        <p:grpSpPr>
          <a:xfrm>
            <a:off x="5463305" y="5208389"/>
            <a:ext cx="4068631" cy="707578"/>
            <a:chOff x="0" y="-38100"/>
            <a:chExt cx="1071574" cy="186358"/>
          </a:xfrm>
        </p:grpSpPr>
        <p:sp>
          <p:nvSpPr>
            <p:cNvPr id="402" name="Google Shape;402;p22"/>
            <p:cNvSpPr/>
            <p:nvPr/>
          </p:nvSpPr>
          <p:spPr>
            <a:xfrm>
              <a:off x="0" y="0"/>
              <a:ext cx="1071574" cy="148258"/>
            </a:xfrm>
            <a:custGeom>
              <a:rect b="b" l="l" r="r" t="t"/>
              <a:pathLst>
                <a:path extrusionOk="0" h="148258" w="1071574">
                  <a:moveTo>
                    <a:pt x="0" y="0"/>
                  </a:moveTo>
                  <a:lnTo>
                    <a:pt x="1071574" y="0"/>
                  </a:lnTo>
                  <a:lnTo>
                    <a:pt x="1071574" y="148258"/>
                  </a:lnTo>
                  <a:lnTo>
                    <a:pt x="0" y="148258"/>
                  </a:lnTo>
                  <a:close/>
                </a:path>
              </a:pathLst>
            </a:custGeom>
            <a:solidFill>
              <a:srgbClr val="FFFFFF"/>
            </a:solidFill>
            <a:ln>
              <a:noFill/>
            </a:ln>
          </p:spPr>
        </p:sp>
        <p:sp>
          <p:nvSpPr>
            <p:cNvPr id="403" name="Google Shape;403;p22"/>
            <p:cNvSpPr txBox="1"/>
            <p:nvPr/>
          </p:nvSpPr>
          <p:spPr>
            <a:xfrm>
              <a:off x="0" y="-38100"/>
              <a:ext cx="1071574" cy="1863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4" name="Google Shape;404;p22"/>
          <p:cNvSpPr txBox="1"/>
          <p:nvPr/>
        </p:nvSpPr>
        <p:spPr>
          <a:xfrm>
            <a:off x="6883758" y="148917"/>
            <a:ext cx="6479379" cy="52387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Clr>
                <a:srgbClr val="000000"/>
              </a:buClr>
              <a:buSzPts val="2999"/>
              <a:buFont typeface="Arial"/>
              <a:buNone/>
            </a:pPr>
            <a:r>
              <a:rPr b="1" i="0" lang="en-US" sz="2999" u="none" cap="none" strike="noStrike">
                <a:solidFill>
                  <a:srgbClr val="000000"/>
                </a:solidFill>
                <a:latin typeface="Poppins Medium"/>
                <a:ea typeface="Poppins Medium"/>
                <a:cs typeface="Poppins Medium"/>
                <a:sym typeface="Poppins Medium"/>
              </a:rPr>
              <a:t>Legal and Policy Framework</a:t>
            </a:r>
            <a:endParaRPr b="0" i="0" sz="1400" u="none" cap="none" strike="noStrike">
              <a:solidFill>
                <a:srgbClr val="000000"/>
              </a:solidFill>
              <a:latin typeface="Arial"/>
              <a:ea typeface="Arial"/>
              <a:cs typeface="Arial"/>
              <a:sym typeface="Arial"/>
            </a:endParaRPr>
          </a:p>
        </p:txBody>
      </p:sp>
      <p:sp>
        <p:nvSpPr>
          <p:cNvPr id="405" name="Google Shape;405;p22"/>
          <p:cNvSpPr txBox="1"/>
          <p:nvPr/>
        </p:nvSpPr>
        <p:spPr>
          <a:xfrm>
            <a:off x="1722130" y="2668867"/>
            <a:ext cx="3930083" cy="711200"/>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Clr>
                <a:srgbClr val="000000"/>
              </a:buClr>
              <a:buSzPts val="1999"/>
              <a:buFont typeface="Arial"/>
              <a:buNone/>
            </a:pPr>
            <a:r>
              <a:rPr b="1" i="0" lang="en-US" sz="1999" u="none" cap="none" strike="noStrike">
                <a:solidFill>
                  <a:srgbClr val="F89921"/>
                </a:solidFill>
                <a:latin typeface="Poppins Medium"/>
                <a:ea typeface="Poppins Medium"/>
                <a:cs typeface="Poppins Medium"/>
                <a:sym typeface="Poppins Medium"/>
              </a:rPr>
              <a:t>Constitutional Provisions for Judicial Financial Autonomy</a:t>
            </a:r>
            <a:endParaRPr b="0" i="0" sz="1400" u="none" cap="none" strike="noStrike">
              <a:solidFill>
                <a:srgbClr val="000000"/>
              </a:solidFill>
              <a:latin typeface="Arial"/>
              <a:ea typeface="Arial"/>
              <a:cs typeface="Arial"/>
              <a:sym typeface="Arial"/>
            </a:endParaRPr>
          </a:p>
        </p:txBody>
      </p:sp>
      <p:sp>
        <p:nvSpPr>
          <p:cNvPr id="406" name="Google Shape;406;p22"/>
          <p:cNvSpPr txBox="1"/>
          <p:nvPr/>
        </p:nvSpPr>
        <p:spPr>
          <a:xfrm>
            <a:off x="1202743" y="3614382"/>
            <a:ext cx="4990480" cy="899795"/>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Clr>
                <a:srgbClr val="000000"/>
              </a:buClr>
              <a:buSzPts val="1699"/>
              <a:buFont typeface="Arial"/>
              <a:buNone/>
            </a:pPr>
            <a:r>
              <a:rPr b="1" i="0" lang="en-US" sz="1699" u="none" cap="none" strike="noStrike">
                <a:solidFill>
                  <a:srgbClr val="000000"/>
                </a:solidFill>
                <a:latin typeface="Poppins Medium"/>
                <a:ea typeface="Poppins Medium"/>
                <a:cs typeface="Poppins Medium"/>
                <a:sym typeface="Poppins Medium"/>
              </a:rPr>
              <a:t>The Nigerian Constitution provides a foundation for judicial financial autonomy, primarily through the following provisions:</a:t>
            </a:r>
            <a:endParaRPr b="0" i="0" sz="1400" u="none" cap="none" strike="noStrike">
              <a:solidFill>
                <a:srgbClr val="000000"/>
              </a:solidFill>
              <a:latin typeface="Arial"/>
              <a:ea typeface="Arial"/>
              <a:cs typeface="Arial"/>
              <a:sym typeface="Arial"/>
            </a:endParaRPr>
          </a:p>
        </p:txBody>
      </p:sp>
      <p:sp>
        <p:nvSpPr>
          <p:cNvPr id="407" name="Google Shape;407;p22"/>
          <p:cNvSpPr txBox="1"/>
          <p:nvPr/>
        </p:nvSpPr>
        <p:spPr>
          <a:xfrm>
            <a:off x="7134250" y="3277832"/>
            <a:ext cx="4068631" cy="7207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F89921"/>
                </a:solidFill>
                <a:latin typeface="Poppins Medium"/>
                <a:ea typeface="Poppins Medium"/>
                <a:cs typeface="Poppins Medium"/>
                <a:sym typeface="Poppins Medium"/>
              </a:rPr>
              <a:t>Legislative Reforms to Support Effective Budgeting</a:t>
            </a:r>
            <a:endParaRPr b="0" i="0" sz="1400" u="none" cap="none" strike="noStrike">
              <a:solidFill>
                <a:srgbClr val="000000"/>
              </a:solidFill>
              <a:latin typeface="Arial"/>
              <a:ea typeface="Arial"/>
              <a:cs typeface="Arial"/>
              <a:sym typeface="Arial"/>
            </a:endParaRPr>
          </a:p>
        </p:txBody>
      </p:sp>
      <p:sp>
        <p:nvSpPr>
          <p:cNvPr id="408" name="Google Shape;408;p22"/>
          <p:cNvSpPr txBox="1"/>
          <p:nvPr/>
        </p:nvSpPr>
        <p:spPr>
          <a:xfrm>
            <a:off x="12581054" y="2950807"/>
            <a:ext cx="4678246" cy="7207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F89921"/>
                </a:solidFill>
                <a:latin typeface="Poppins Medium"/>
                <a:ea typeface="Poppins Medium"/>
                <a:cs typeface="Poppins Medium"/>
                <a:sym typeface="Poppins Medium"/>
              </a:rPr>
              <a:t>Policy Recommendations for Improved Resource Management</a:t>
            </a:r>
            <a:endParaRPr b="0" i="0" sz="1400" u="none" cap="none" strike="noStrike">
              <a:solidFill>
                <a:srgbClr val="000000"/>
              </a:solidFill>
              <a:latin typeface="Arial"/>
              <a:ea typeface="Arial"/>
              <a:cs typeface="Arial"/>
              <a:sym typeface="Arial"/>
            </a:endParaRPr>
          </a:p>
        </p:txBody>
      </p:sp>
      <p:sp>
        <p:nvSpPr>
          <p:cNvPr id="409" name="Google Shape;409;p22"/>
          <p:cNvSpPr txBox="1"/>
          <p:nvPr/>
        </p:nvSpPr>
        <p:spPr>
          <a:xfrm>
            <a:off x="12775022" y="3785832"/>
            <a:ext cx="4678246" cy="899795"/>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Clr>
                <a:srgbClr val="000000"/>
              </a:buClr>
              <a:buSzPts val="1699"/>
              <a:buFont typeface="Arial"/>
              <a:buNone/>
            </a:pPr>
            <a:r>
              <a:rPr b="1" i="0" lang="en-US" sz="1699" u="none" cap="none" strike="noStrike">
                <a:solidFill>
                  <a:srgbClr val="000000"/>
                </a:solidFill>
                <a:latin typeface="Poppins Medium"/>
                <a:ea typeface="Poppins Medium"/>
                <a:cs typeface="Poppins Medium"/>
                <a:sym typeface="Poppins Medium"/>
              </a:rPr>
              <a:t>To enhance resource management within the legal and policy framework, the following recommendations are proposed</a:t>
            </a:r>
            <a:endParaRPr b="0" i="0" sz="1400" u="none" cap="none" strike="noStrike">
              <a:solidFill>
                <a:srgbClr val="000000"/>
              </a:solidFill>
              <a:latin typeface="Arial"/>
              <a:ea typeface="Arial"/>
              <a:cs typeface="Arial"/>
              <a:sym typeface="Arial"/>
            </a:endParaRPr>
          </a:p>
        </p:txBody>
      </p:sp>
      <p:sp>
        <p:nvSpPr>
          <p:cNvPr id="410" name="Google Shape;410;p22"/>
          <p:cNvSpPr txBox="1"/>
          <p:nvPr/>
        </p:nvSpPr>
        <p:spPr>
          <a:xfrm>
            <a:off x="1324050" y="5699250"/>
            <a:ext cx="2484300" cy="4399800"/>
          </a:xfrm>
          <a:prstGeom prst="rect">
            <a:avLst/>
          </a:prstGeom>
          <a:noFill/>
          <a:ln>
            <a:noFill/>
          </a:ln>
        </p:spPr>
        <p:txBody>
          <a:bodyPr anchorCtr="0" anchor="t" bIns="0" lIns="0" spcFirstLastPara="1" rIns="0" wrap="square" tIns="0">
            <a:spAutoFit/>
          </a:bodyPr>
          <a:lstStyle/>
          <a:p>
            <a:pPr indent="-144778" lvl="1" marL="302259" marR="0" rtl="0" algn="l">
              <a:lnSpc>
                <a:spcPct val="140028"/>
              </a:lnSpc>
              <a:spcBef>
                <a:spcPts val="0"/>
              </a:spcBef>
              <a:spcAft>
                <a:spcPts val="0"/>
              </a:spcAft>
              <a:buClr>
                <a:srgbClr val="000000"/>
              </a:buClr>
              <a:buSzPts val="1299"/>
              <a:buFont typeface="Arial"/>
              <a:buChar char="•"/>
            </a:pPr>
            <a:r>
              <a:rPr b="1" i="0" lang="en-US" sz="1299" u="none" cap="none" strike="noStrike">
                <a:solidFill>
                  <a:srgbClr val="000000"/>
                </a:solidFill>
                <a:latin typeface="Poppins Medium"/>
                <a:ea typeface="Poppins Medium"/>
                <a:cs typeface="Poppins Medium"/>
                <a:sym typeface="Poppins Medium"/>
              </a:rPr>
              <a:t>Section 81(3) of the 1999 Constitution (as amended) stipulates that funds for the judiciary should be paid directly to the National Judicial Council for disbursement to the heads of courts.</a:t>
            </a:r>
            <a:endParaRPr b="0" i="0" sz="1300" u="none" cap="none" strike="noStrike">
              <a:solidFill>
                <a:srgbClr val="000000"/>
              </a:solidFill>
              <a:latin typeface="Arial"/>
              <a:ea typeface="Arial"/>
              <a:cs typeface="Arial"/>
              <a:sym typeface="Arial"/>
            </a:endParaRPr>
          </a:p>
          <a:p>
            <a:pPr indent="-144778" lvl="1" marL="302259" marR="0" rtl="0" algn="l">
              <a:lnSpc>
                <a:spcPct val="140028"/>
              </a:lnSpc>
              <a:spcBef>
                <a:spcPts val="0"/>
              </a:spcBef>
              <a:spcAft>
                <a:spcPts val="0"/>
              </a:spcAft>
              <a:buClr>
                <a:srgbClr val="000000"/>
              </a:buClr>
              <a:buSzPts val="1299"/>
              <a:buFont typeface="Arial"/>
              <a:buChar char="•"/>
            </a:pPr>
            <a:r>
              <a:rPr b="1" i="0" lang="en-US" sz="1299" u="none" cap="none" strike="noStrike">
                <a:solidFill>
                  <a:srgbClr val="000000"/>
                </a:solidFill>
                <a:latin typeface="Poppins Medium"/>
                <a:ea typeface="Poppins Medium"/>
                <a:cs typeface="Poppins Medium"/>
                <a:sym typeface="Poppins Medium"/>
              </a:rPr>
              <a:t> The Constitution (Fourth Alteration, No. 4) Act 2017 further strengthened this by granting financial autonomy to state judiciaries and legislatures.</a:t>
            </a:r>
            <a:endParaRPr b="0" i="0" sz="1300" u="none" cap="none" strike="noStrike">
              <a:solidFill>
                <a:srgbClr val="000000"/>
              </a:solidFill>
              <a:latin typeface="Arial"/>
              <a:ea typeface="Arial"/>
              <a:cs typeface="Arial"/>
              <a:sym typeface="Arial"/>
            </a:endParaRPr>
          </a:p>
        </p:txBody>
      </p:sp>
      <p:sp>
        <p:nvSpPr>
          <p:cNvPr id="411" name="Google Shape;411;p22"/>
          <p:cNvSpPr txBox="1"/>
          <p:nvPr/>
        </p:nvSpPr>
        <p:spPr>
          <a:xfrm>
            <a:off x="5224325" y="6064885"/>
            <a:ext cx="3819900" cy="4119600"/>
          </a:xfrm>
          <a:prstGeom prst="rect">
            <a:avLst/>
          </a:prstGeom>
          <a:noFill/>
          <a:ln>
            <a:noFill/>
          </a:ln>
        </p:spPr>
        <p:txBody>
          <a:bodyPr anchorCtr="0" anchor="t" bIns="0" lIns="0" spcFirstLastPara="1" rIns="0" wrap="square" tIns="0">
            <a:spAutoFit/>
          </a:bodyPr>
          <a:lstStyle/>
          <a:p>
            <a:pPr indent="-144778" lvl="1" marL="302259" marR="0" rtl="0" algn="l">
              <a:lnSpc>
                <a:spcPct val="140028"/>
              </a:lnSpc>
              <a:spcBef>
                <a:spcPts val="0"/>
              </a:spcBef>
              <a:spcAft>
                <a:spcPts val="0"/>
              </a:spcAft>
              <a:buClr>
                <a:srgbClr val="000000"/>
              </a:buClr>
              <a:buSzPts val="1299"/>
              <a:buFont typeface="Arial"/>
              <a:buChar char="•"/>
            </a:pPr>
            <a:r>
              <a:rPr b="1" i="0" lang="en-US" sz="1299" u="none" cap="none" strike="noStrike">
                <a:solidFill>
                  <a:srgbClr val="000000"/>
                </a:solidFill>
                <a:latin typeface="Poppins Medium"/>
                <a:ea typeface="Poppins Medium"/>
                <a:cs typeface="Poppins Medium"/>
                <a:sym typeface="Poppins Medium"/>
              </a:rPr>
              <a:t>The Executive Order No. 10 of 2020: Aimed at enforcing financial autonomy for state legislatures and judiciaries. However, its implementation has faced significant challenges.</a:t>
            </a:r>
            <a:endParaRPr b="0" i="0" sz="1300" u="none" cap="none" strike="noStrike">
              <a:solidFill>
                <a:srgbClr val="000000"/>
              </a:solidFill>
              <a:latin typeface="Arial"/>
              <a:ea typeface="Arial"/>
              <a:cs typeface="Arial"/>
              <a:sym typeface="Arial"/>
            </a:endParaRPr>
          </a:p>
          <a:p>
            <a:pPr indent="-144778" lvl="1" marL="302259" marR="0" rtl="0" algn="l">
              <a:lnSpc>
                <a:spcPct val="140028"/>
              </a:lnSpc>
              <a:spcBef>
                <a:spcPts val="0"/>
              </a:spcBef>
              <a:spcAft>
                <a:spcPts val="0"/>
              </a:spcAft>
              <a:buClr>
                <a:srgbClr val="000000"/>
              </a:buClr>
              <a:buSzPts val="1299"/>
              <a:buFont typeface="Arial"/>
              <a:buChar char="•"/>
            </a:pPr>
            <a:r>
              <a:rPr b="1" i="0" lang="en-US" sz="1299" u="none" cap="none" strike="noStrike">
                <a:solidFill>
                  <a:srgbClr val="000000"/>
                </a:solidFill>
                <a:latin typeface="Poppins Medium"/>
                <a:ea typeface="Poppins Medium"/>
                <a:cs typeface="Poppins Medium"/>
                <a:sym typeface="Poppins Medium"/>
              </a:rPr>
              <a:t>The Administration of Criminal Justice Act (ACJA) 2015: While primarily focused on criminal justice reform, it includes provisions that impact judicial resource allocation and management.</a:t>
            </a:r>
            <a:endParaRPr b="0" i="0" sz="1300" u="none" cap="none" strike="noStrike">
              <a:solidFill>
                <a:srgbClr val="000000"/>
              </a:solidFill>
              <a:latin typeface="Arial"/>
              <a:ea typeface="Arial"/>
              <a:cs typeface="Arial"/>
              <a:sym typeface="Arial"/>
            </a:endParaRPr>
          </a:p>
          <a:p>
            <a:pPr indent="-144778" lvl="1" marL="302259" marR="0" rtl="0" algn="l">
              <a:lnSpc>
                <a:spcPct val="140028"/>
              </a:lnSpc>
              <a:spcBef>
                <a:spcPts val="0"/>
              </a:spcBef>
              <a:spcAft>
                <a:spcPts val="0"/>
              </a:spcAft>
              <a:buClr>
                <a:srgbClr val="000000"/>
              </a:buClr>
              <a:buSzPts val="1299"/>
              <a:buFont typeface="Arial"/>
              <a:buChar char="•"/>
            </a:pPr>
            <a:r>
              <a:rPr b="1" i="0" lang="en-US" sz="1299" u="none" cap="none" strike="noStrike">
                <a:solidFill>
                  <a:srgbClr val="000000"/>
                </a:solidFill>
                <a:latin typeface="Poppins Medium"/>
                <a:ea typeface="Poppins Medium"/>
                <a:cs typeface="Poppins Medium"/>
                <a:sym typeface="Poppins Medium"/>
              </a:rPr>
              <a:t> Proposed Judicial Financial Autonomy Bill: There have been calls for a comprehensive bill to address the specifics of judicial financial autonomy and budgeting processes.</a:t>
            </a:r>
            <a:endParaRPr b="0" i="0" sz="1300" u="none" cap="none" strike="noStrike">
              <a:solidFill>
                <a:srgbClr val="000000"/>
              </a:solidFill>
              <a:latin typeface="Arial"/>
              <a:ea typeface="Arial"/>
              <a:cs typeface="Arial"/>
              <a:sym typeface="Arial"/>
            </a:endParaRPr>
          </a:p>
        </p:txBody>
      </p:sp>
      <p:sp>
        <p:nvSpPr>
          <p:cNvPr id="412" name="Google Shape;412;p22"/>
          <p:cNvSpPr txBox="1"/>
          <p:nvPr/>
        </p:nvSpPr>
        <p:spPr>
          <a:xfrm>
            <a:off x="5463305" y="5356533"/>
            <a:ext cx="4068631" cy="5594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600"/>
              <a:buFont typeface="Arial"/>
              <a:buNone/>
            </a:pPr>
            <a:r>
              <a:rPr b="1" i="0" lang="en-US" sz="1600" u="none" cap="none" strike="noStrike">
                <a:solidFill>
                  <a:srgbClr val="F89921"/>
                </a:solidFill>
                <a:latin typeface="Poppins Medium"/>
                <a:ea typeface="Poppins Medium"/>
                <a:cs typeface="Poppins Medium"/>
                <a:sym typeface="Poppins Medium"/>
              </a:rPr>
              <a:t>Legislative efforts in place to enhance</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600"/>
              <a:buFont typeface="Arial"/>
              <a:buNone/>
            </a:pPr>
            <a:r>
              <a:rPr b="1" i="0" lang="en-US" sz="1600" u="none" cap="none" strike="noStrike">
                <a:solidFill>
                  <a:srgbClr val="F89921"/>
                </a:solidFill>
                <a:latin typeface="Poppins Medium"/>
                <a:ea typeface="Poppins Medium"/>
                <a:cs typeface="Poppins Medium"/>
                <a:sym typeface="Poppins Medium"/>
              </a:rPr>
              <a:t>judicial budgeting:</a:t>
            </a:r>
            <a:endParaRPr b="0" i="0" sz="1400" u="none" cap="none" strike="noStrike">
              <a:solidFill>
                <a:srgbClr val="000000"/>
              </a:solidFill>
              <a:latin typeface="Arial"/>
              <a:ea typeface="Arial"/>
              <a:cs typeface="Arial"/>
              <a:sym typeface="Arial"/>
            </a:endParaRPr>
          </a:p>
        </p:txBody>
      </p:sp>
      <p:grpSp>
        <p:nvGrpSpPr>
          <p:cNvPr id="413" name="Google Shape;413;p22"/>
          <p:cNvGrpSpPr/>
          <p:nvPr/>
        </p:nvGrpSpPr>
        <p:grpSpPr>
          <a:xfrm>
            <a:off x="9531936" y="5208389"/>
            <a:ext cx="2516885" cy="707578"/>
            <a:chOff x="0" y="-38100"/>
            <a:chExt cx="662883" cy="186358"/>
          </a:xfrm>
        </p:grpSpPr>
        <p:sp>
          <p:nvSpPr>
            <p:cNvPr id="414" name="Google Shape;414;p22"/>
            <p:cNvSpPr/>
            <p:nvPr/>
          </p:nvSpPr>
          <p:spPr>
            <a:xfrm>
              <a:off x="0" y="0"/>
              <a:ext cx="662883" cy="148258"/>
            </a:xfrm>
            <a:custGeom>
              <a:rect b="b" l="l" r="r" t="t"/>
              <a:pathLst>
                <a:path extrusionOk="0" h="148258" w="662883">
                  <a:moveTo>
                    <a:pt x="0" y="0"/>
                  </a:moveTo>
                  <a:lnTo>
                    <a:pt x="662883" y="0"/>
                  </a:lnTo>
                  <a:lnTo>
                    <a:pt x="662883" y="148258"/>
                  </a:lnTo>
                  <a:lnTo>
                    <a:pt x="0" y="148258"/>
                  </a:lnTo>
                  <a:close/>
                </a:path>
              </a:pathLst>
            </a:custGeom>
            <a:solidFill>
              <a:srgbClr val="FFFFFF"/>
            </a:solidFill>
            <a:ln>
              <a:noFill/>
            </a:ln>
          </p:spPr>
        </p:sp>
        <p:sp>
          <p:nvSpPr>
            <p:cNvPr id="415" name="Google Shape;415;p22"/>
            <p:cNvSpPr txBox="1"/>
            <p:nvPr/>
          </p:nvSpPr>
          <p:spPr>
            <a:xfrm>
              <a:off x="0" y="-38100"/>
              <a:ext cx="662883" cy="18635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16" name="Google Shape;416;p22"/>
          <p:cNvSpPr txBox="1"/>
          <p:nvPr/>
        </p:nvSpPr>
        <p:spPr>
          <a:xfrm>
            <a:off x="9531936" y="5356533"/>
            <a:ext cx="2516885" cy="55943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1600"/>
              <a:buFont typeface="Arial"/>
              <a:buNone/>
            </a:pPr>
            <a:r>
              <a:rPr b="1" i="0" lang="en-US" sz="1600" u="none" cap="none" strike="noStrike">
                <a:solidFill>
                  <a:srgbClr val="F89921"/>
                </a:solidFill>
                <a:latin typeface="Poppins Medium"/>
                <a:ea typeface="Poppins Medium"/>
                <a:cs typeface="Poppins Medium"/>
                <a:sym typeface="Poppins Medium"/>
              </a:rPr>
              <a:t>Future legislative reforms should focus on</a:t>
            </a:r>
            <a:endParaRPr b="0" i="0" sz="1400" u="none" cap="none" strike="noStrike">
              <a:solidFill>
                <a:srgbClr val="000000"/>
              </a:solidFill>
              <a:latin typeface="Arial"/>
              <a:ea typeface="Arial"/>
              <a:cs typeface="Arial"/>
              <a:sym typeface="Arial"/>
            </a:endParaRPr>
          </a:p>
        </p:txBody>
      </p:sp>
      <p:sp>
        <p:nvSpPr>
          <p:cNvPr id="417" name="Google Shape;417;p22"/>
          <p:cNvSpPr txBox="1"/>
          <p:nvPr/>
        </p:nvSpPr>
        <p:spPr>
          <a:xfrm>
            <a:off x="9531936" y="6064885"/>
            <a:ext cx="2034316" cy="3726815"/>
          </a:xfrm>
          <a:prstGeom prst="rect">
            <a:avLst/>
          </a:prstGeom>
          <a:noFill/>
          <a:ln>
            <a:noFill/>
          </a:ln>
        </p:spPr>
        <p:txBody>
          <a:bodyPr anchorCtr="0" anchor="t" bIns="0" lIns="0" spcFirstLastPara="1" rIns="0" wrap="square" tIns="0">
            <a:spAutoFit/>
          </a:bodyPr>
          <a:lstStyle/>
          <a:p>
            <a:pPr indent="-151128" lvl="1" marL="302259" marR="0" rtl="0" algn="l">
              <a:lnSpc>
                <a:spcPct val="140028"/>
              </a:lnSpc>
              <a:spcBef>
                <a:spcPts val="0"/>
              </a:spcBef>
              <a:spcAft>
                <a:spcPts val="0"/>
              </a:spcAft>
              <a:buClr>
                <a:srgbClr val="000000"/>
              </a:buClr>
              <a:buSzPts val="1399"/>
              <a:buFont typeface="Arial"/>
              <a:buChar char="•"/>
            </a:pPr>
            <a:r>
              <a:rPr b="1" i="0" lang="en-US" sz="1399" u="none" cap="none" strike="noStrike">
                <a:solidFill>
                  <a:srgbClr val="000000"/>
                </a:solidFill>
                <a:latin typeface="Poppins Medium"/>
                <a:ea typeface="Poppins Medium"/>
                <a:cs typeface="Poppins Medium"/>
                <a:sym typeface="Poppins Medium"/>
              </a:rPr>
              <a:t>Clarifying the mechanisms for direct funding of the judiciary</a:t>
            </a:r>
            <a:endParaRPr b="0" i="0" sz="1400" u="none" cap="none" strike="noStrike">
              <a:solidFill>
                <a:srgbClr val="000000"/>
              </a:solidFill>
              <a:latin typeface="Arial"/>
              <a:ea typeface="Arial"/>
              <a:cs typeface="Arial"/>
              <a:sym typeface="Arial"/>
            </a:endParaRPr>
          </a:p>
          <a:p>
            <a:pPr indent="-151128" lvl="1" marL="302259" marR="0" rtl="0" algn="l">
              <a:lnSpc>
                <a:spcPct val="140028"/>
              </a:lnSpc>
              <a:spcBef>
                <a:spcPts val="0"/>
              </a:spcBef>
              <a:spcAft>
                <a:spcPts val="0"/>
              </a:spcAft>
              <a:buClr>
                <a:srgbClr val="000000"/>
              </a:buClr>
              <a:buSzPts val="1399"/>
              <a:buFont typeface="Arial"/>
              <a:buChar char="•"/>
            </a:pPr>
            <a:r>
              <a:rPr b="1" i="0" lang="en-US" sz="1399" u="none" cap="none" strike="noStrike">
                <a:solidFill>
                  <a:srgbClr val="000000"/>
                </a:solidFill>
                <a:latin typeface="Poppins Medium"/>
                <a:ea typeface="Poppins Medium"/>
                <a:cs typeface="Poppins Medium"/>
                <a:sym typeface="Poppins Medium"/>
              </a:rPr>
              <a:t> Establishing clear guidelines for budget preparation and execution</a:t>
            </a:r>
            <a:endParaRPr b="0" i="0" sz="1400" u="none" cap="none" strike="noStrike">
              <a:solidFill>
                <a:srgbClr val="000000"/>
              </a:solidFill>
              <a:latin typeface="Arial"/>
              <a:ea typeface="Arial"/>
              <a:cs typeface="Arial"/>
              <a:sym typeface="Arial"/>
            </a:endParaRPr>
          </a:p>
          <a:p>
            <a:pPr indent="-151128" lvl="1" marL="302259" marR="0" rtl="0" algn="l">
              <a:lnSpc>
                <a:spcPct val="140028"/>
              </a:lnSpc>
              <a:spcBef>
                <a:spcPts val="0"/>
              </a:spcBef>
              <a:spcAft>
                <a:spcPts val="0"/>
              </a:spcAft>
              <a:buClr>
                <a:srgbClr val="000000"/>
              </a:buClr>
              <a:buSzPts val="1399"/>
              <a:buFont typeface="Arial"/>
              <a:buChar char="•"/>
            </a:pPr>
            <a:r>
              <a:rPr b="1" i="0" lang="en-US" sz="1399" u="none" cap="none" strike="noStrike">
                <a:solidFill>
                  <a:srgbClr val="000000"/>
                </a:solidFill>
                <a:latin typeface="Poppins Medium"/>
                <a:ea typeface="Poppins Medium"/>
                <a:cs typeface="Poppins Medium"/>
                <a:sym typeface="Poppins Medium"/>
              </a:rPr>
              <a:t>Providing legal backing for performance-based budgeting in the judiciary</a:t>
            </a:r>
            <a:endParaRPr b="0" i="0" sz="1400" u="none" cap="none" strike="noStrike">
              <a:solidFill>
                <a:srgbClr val="000000"/>
              </a:solidFill>
              <a:latin typeface="Arial"/>
              <a:ea typeface="Arial"/>
              <a:cs typeface="Arial"/>
              <a:sym typeface="Arial"/>
            </a:endParaRPr>
          </a:p>
          <a:p>
            <a:pPr indent="0" lvl="0" marL="0" marR="0" rtl="0" algn="l">
              <a:lnSpc>
                <a:spcPct val="140028"/>
              </a:lnSpc>
              <a:spcBef>
                <a:spcPts val="0"/>
              </a:spcBef>
              <a:spcAft>
                <a:spcPts val="0"/>
              </a:spcAft>
              <a:buClr>
                <a:srgbClr val="000000"/>
              </a:buClr>
              <a:buSzPts val="1399"/>
              <a:buFont typeface="Arial"/>
              <a:buNone/>
            </a:pPr>
            <a:r>
              <a:t/>
            </a:r>
            <a:endParaRPr b="1" i="0" sz="1399" u="none" cap="none" strike="noStrike">
              <a:solidFill>
                <a:srgbClr val="000000"/>
              </a:solidFill>
              <a:latin typeface="Poppins Medium"/>
              <a:ea typeface="Poppins Medium"/>
              <a:cs typeface="Poppins Medium"/>
              <a:sym typeface="Poppins Medium"/>
            </a:endParaRPr>
          </a:p>
        </p:txBody>
      </p:sp>
      <p:sp>
        <p:nvSpPr>
          <p:cNvPr id="418" name="Google Shape;418;p22"/>
          <p:cNvSpPr txBox="1"/>
          <p:nvPr/>
        </p:nvSpPr>
        <p:spPr>
          <a:xfrm>
            <a:off x="13196827" y="5744523"/>
            <a:ext cx="2228400" cy="4119600"/>
          </a:xfrm>
          <a:prstGeom prst="rect">
            <a:avLst/>
          </a:prstGeom>
          <a:noFill/>
          <a:ln>
            <a:noFill/>
          </a:ln>
        </p:spPr>
        <p:txBody>
          <a:bodyPr anchorCtr="0" anchor="t" bIns="0" lIns="0" spcFirstLastPara="1" rIns="0" wrap="square" tIns="0">
            <a:spAutoFit/>
          </a:bodyPr>
          <a:lstStyle/>
          <a:p>
            <a:pPr indent="-144778" lvl="1" marL="302259" marR="0" rtl="0" algn="l">
              <a:lnSpc>
                <a:spcPct val="140028"/>
              </a:lnSpc>
              <a:spcBef>
                <a:spcPts val="0"/>
              </a:spcBef>
              <a:spcAft>
                <a:spcPts val="0"/>
              </a:spcAft>
              <a:buClr>
                <a:srgbClr val="000000"/>
              </a:buClr>
              <a:buSzPts val="1299"/>
              <a:buFont typeface="Arial"/>
              <a:buChar char="•"/>
            </a:pPr>
            <a:r>
              <a:rPr b="1" i="0" lang="en-US" sz="1299" u="none" cap="none" strike="noStrike">
                <a:solidFill>
                  <a:srgbClr val="000000"/>
                </a:solidFill>
                <a:latin typeface="Poppins Medium"/>
                <a:ea typeface="Poppins Medium"/>
                <a:cs typeface="Poppins Medium"/>
                <a:sym typeface="Poppins Medium"/>
              </a:rPr>
              <a:t>Develop a Comprehensive Judicial Sector Policy</a:t>
            </a:r>
            <a:endParaRPr b="0" i="0" sz="1300" u="none" cap="none" strike="noStrike">
              <a:solidFill>
                <a:srgbClr val="000000"/>
              </a:solidFill>
              <a:latin typeface="Arial"/>
              <a:ea typeface="Arial"/>
              <a:cs typeface="Arial"/>
              <a:sym typeface="Arial"/>
            </a:endParaRPr>
          </a:p>
          <a:p>
            <a:pPr indent="-144778" lvl="1" marL="302259" marR="0" rtl="0" algn="l">
              <a:lnSpc>
                <a:spcPct val="140028"/>
              </a:lnSpc>
              <a:spcBef>
                <a:spcPts val="0"/>
              </a:spcBef>
              <a:spcAft>
                <a:spcPts val="0"/>
              </a:spcAft>
              <a:buClr>
                <a:srgbClr val="000000"/>
              </a:buClr>
              <a:buSzPts val="1299"/>
              <a:buFont typeface="Arial"/>
              <a:buChar char="•"/>
            </a:pPr>
            <a:r>
              <a:rPr b="1" i="0" lang="en-US" sz="1299" u="none" cap="none" strike="noStrike">
                <a:solidFill>
                  <a:srgbClr val="000000"/>
                </a:solidFill>
                <a:latin typeface="Poppins Medium"/>
                <a:ea typeface="Poppins Medium"/>
                <a:cs typeface="Poppins Medium"/>
                <a:sym typeface="Poppins Medium"/>
              </a:rPr>
              <a:t>Implement a Judicial Financial Management Act</a:t>
            </a:r>
            <a:endParaRPr b="0" i="0" sz="1300" u="none" cap="none" strike="noStrike">
              <a:solidFill>
                <a:srgbClr val="000000"/>
              </a:solidFill>
              <a:latin typeface="Arial"/>
              <a:ea typeface="Arial"/>
              <a:cs typeface="Arial"/>
              <a:sym typeface="Arial"/>
            </a:endParaRPr>
          </a:p>
          <a:p>
            <a:pPr indent="-144778" lvl="1" marL="302259" marR="0" rtl="0" algn="l">
              <a:lnSpc>
                <a:spcPct val="140028"/>
              </a:lnSpc>
              <a:spcBef>
                <a:spcPts val="0"/>
              </a:spcBef>
              <a:spcAft>
                <a:spcPts val="0"/>
              </a:spcAft>
              <a:buClr>
                <a:srgbClr val="000000"/>
              </a:buClr>
              <a:buSzPts val="1299"/>
              <a:buFont typeface="Arial"/>
              <a:buChar char="•"/>
            </a:pPr>
            <a:r>
              <a:rPr b="1" i="0" lang="en-US" sz="1299" u="none" cap="none" strike="noStrike">
                <a:solidFill>
                  <a:srgbClr val="000000"/>
                </a:solidFill>
                <a:latin typeface="Poppins Medium"/>
                <a:ea typeface="Poppins Medium"/>
                <a:cs typeface="Poppins Medium"/>
                <a:sym typeface="Poppins Medium"/>
              </a:rPr>
              <a:t>Create a Judicial Service Delivery Charter</a:t>
            </a:r>
            <a:endParaRPr b="0" i="0" sz="1300" u="none" cap="none" strike="noStrike">
              <a:solidFill>
                <a:srgbClr val="000000"/>
              </a:solidFill>
              <a:latin typeface="Arial"/>
              <a:ea typeface="Arial"/>
              <a:cs typeface="Arial"/>
              <a:sym typeface="Arial"/>
            </a:endParaRPr>
          </a:p>
          <a:p>
            <a:pPr indent="-144778" lvl="1" marL="302259" marR="0" rtl="0" algn="l">
              <a:lnSpc>
                <a:spcPct val="140028"/>
              </a:lnSpc>
              <a:spcBef>
                <a:spcPts val="0"/>
              </a:spcBef>
              <a:spcAft>
                <a:spcPts val="0"/>
              </a:spcAft>
              <a:buClr>
                <a:srgbClr val="000000"/>
              </a:buClr>
              <a:buSzPts val="1299"/>
              <a:buFont typeface="Arial"/>
              <a:buChar char="•"/>
            </a:pPr>
            <a:r>
              <a:rPr b="1" i="0" lang="en-US" sz="1299" u="none" cap="none" strike="noStrike">
                <a:solidFill>
                  <a:srgbClr val="000000"/>
                </a:solidFill>
                <a:latin typeface="Poppins Medium"/>
                <a:ea typeface="Poppins Medium"/>
                <a:cs typeface="Poppins Medium"/>
                <a:sym typeface="Poppins Medium"/>
              </a:rPr>
              <a:t> Establish an Independent Judicial Budget Office</a:t>
            </a:r>
            <a:endParaRPr b="0" i="0" sz="1300" u="none" cap="none" strike="noStrike">
              <a:solidFill>
                <a:srgbClr val="000000"/>
              </a:solidFill>
              <a:latin typeface="Arial"/>
              <a:ea typeface="Arial"/>
              <a:cs typeface="Arial"/>
              <a:sym typeface="Arial"/>
            </a:endParaRPr>
          </a:p>
          <a:p>
            <a:pPr indent="-144778" lvl="1" marL="302259" marR="0" rtl="0" algn="l">
              <a:lnSpc>
                <a:spcPct val="140028"/>
              </a:lnSpc>
              <a:spcBef>
                <a:spcPts val="0"/>
              </a:spcBef>
              <a:spcAft>
                <a:spcPts val="0"/>
              </a:spcAft>
              <a:buClr>
                <a:srgbClr val="000000"/>
              </a:buClr>
              <a:buSzPts val="1299"/>
              <a:buFont typeface="Arial"/>
              <a:buChar char="•"/>
            </a:pPr>
            <a:r>
              <a:rPr b="1" i="0" lang="en-US" sz="1299" u="none" cap="none" strike="noStrike">
                <a:solidFill>
                  <a:srgbClr val="000000"/>
                </a:solidFill>
                <a:latin typeface="Poppins Medium"/>
                <a:ea typeface="Poppins Medium"/>
                <a:cs typeface="Poppins Medium"/>
                <a:sym typeface="Poppins Medium"/>
              </a:rPr>
              <a:t>Develop a Technology Adoption Policy</a:t>
            </a:r>
            <a:endParaRPr b="0" i="0" sz="1300" u="none" cap="none" strike="noStrike">
              <a:solidFill>
                <a:srgbClr val="000000"/>
              </a:solidFill>
              <a:latin typeface="Arial"/>
              <a:ea typeface="Arial"/>
              <a:cs typeface="Arial"/>
              <a:sym typeface="Arial"/>
            </a:endParaRPr>
          </a:p>
          <a:p>
            <a:pPr indent="0" lvl="0" marL="0" marR="0" rtl="0" algn="l">
              <a:lnSpc>
                <a:spcPct val="140028"/>
              </a:lnSpc>
              <a:spcBef>
                <a:spcPts val="0"/>
              </a:spcBef>
              <a:spcAft>
                <a:spcPts val="0"/>
              </a:spcAft>
              <a:buClr>
                <a:srgbClr val="000000"/>
              </a:buClr>
              <a:buSzPts val="1299"/>
              <a:buFont typeface="Arial"/>
              <a:buNone/>
            </a:pPr>
            <a:r>
              <a:t/>
            </a:r>
            <a:endParaRPr b="1" i="0" sz="1299" u="none" cap="none" strike="noStrike">
              <a:solidFill>
                <a:srgbClr val="000000"/>
              </a:solidFill>
              <a:latin typeface="Poppins Medium"/>
              <a:ea typeface="Poppins Medium"/>
              <a:cs typeface="Poppins Medium"/>
              <a:sym typeface="Poppins Medium"/>
            </a:endParaRPr>
          </a:p>
        </p:txBody>
      </p:sp>
      <p:sp>
        <p:nvSpPr>
          <p:cNvPr id="419" name="Google Shape;419;p22"/>
          <p:cNvSpPr txBox="1"/>
          <p:nvPr/>
        </p:nvSpPr>
        <p:spPr>
          <a:xfrm>
            <a:off x="15625914" y="5868342"/>
            <a:ext cx="2228284" cy="3726815"/>
          </a:xfrm>
          <a:prstGeom prst="rect">
            <a:avLst/>
          </a:prstGeom>
          <a:noFill/>
          <a:ln>
            <a:noFill/>
          </a:ln>
        </p:spPr>
        <p:txBody>
          <a:bodyPr anchorCtr="0" anchor="t" bIns="0" lIns="0" spcFirstLastPara="1" rIns="0" wrap="square" tIns="0">
            <a:spAutoFit/>
          </a:bodyPr>
          <a:lstStyle/>
          <a:p>
            <a:pPr indent="-151128" lvl="1" marL="302259" marR="0" rtl="0" algn="l">
              <a:lnSpc>
                <a:spcPct val="140028"/>
              </a:lnSpc>
              <a:spcBef>
                <a:spcPts val="0"/>
              </a:spcBef>
              <a:spcAft>
                <a:spcPts val="0"/>
              </a:spcAft>
              <a:buClr>
                <a:srgbClr val="000000"/>
              </a:buClr>
              <a:buSzPts val="1399"/>
              <a:buFont typeface="Arial"/>
              <a:buChar char="•"/>
            </a:pPr>
            <a:r>
              <a:rPr b="1" i="0" lang="en-US" sz="1399" u="none" cap="none" strike="noStrike">
                <a:solidFill>
                  <a:srgbClr val="000000"/>
                </a:solidFill>
                <a:latin typeface="Poppins Medium"/>
                <a:ea typeface="Poppins Medium"/>
                <a:cs typeface="Poppins Medium"/>
                <a:sym typeface="Poppins Medium"/>
              </a:rPr>
              <a:t>Implement a Judicial Human Resource Management Policy</a:t>
            </a:r>
            <a:endParaRPr b="0" i="0" sz="1400" u="none" cap="none" strike="noStrike">
              <a:solidFill>
                <a:srgbClr val="000000"/>
              </a:solidFill>
              <a:latin typeface="Arial"/>
              <a:ea typeface="Arial"/>
              <a:cs typeface="Arial"/>
              <a:sym typeface="Arial"/>
            </a:endParaRPr>
          </a:p>
          <a:p>
            <a:pPr indent="-151128" lvl="1" marL="302259" marR="0" rtl="0" algn="l">
              <a:lnSpc>
                <a:spcPct val="140028"/>
              </a:lnSpc>
              <a:spcBef>
                <a:spcPts val="0"/>
              </a:spcBef>
              <a:spcAft>
                <a:spcPts val="0"/>
              </a:spcAft>
              <a:buClr>
                <a:srgbClr val="000000"/>
              </a:buClr>
              <a:buSzPts val="1399"/>
              <a:buFont typeface="Arial"/>
              <a:buChar char="•"/>
            </a:pPr>
            <a:r>
              <a:rPr b="1" i="0" lang="en-US" sz="1399" u="none" cap="none" strike="noStrike">
                <a:solidFill>
                  <a:srgbClr val="000000"/>
                </a:solidFill>
                <a:latin typeface="Poppins Medium"/>
                <a:ea typeface="Poppins Medium"/>
                <a:cs typeface="Poppins Medium"/>
                <a:sym typeface="Poppins Medium"/>
              </a:rPr>
              <a:t>Introduce a Judicial Infrastructure Development Plan</a:t>
            </a:r>
            <a:endParaRPr b="0" i="0" sz="1400" u="none" cap="none" strike="noStrike">
              <a:solidFill>
                <a:srgbClr val="000000"/>
              </a:solidFill>
              <a:latin typeface="Arial"/>
              <a:ea typeface="Arial"/>
              <a:cs typeface="Arial"/>
              <a:sym typeface="Arial"/>
            </a:endParaRPr>
          </a:p>
          <a:p>
            <a:pPr indent="-151128" lvl="1" marL="302259" marR="0" rtl="0" algn="l">
              <a:lnSpc>
                <a:spcPct val="140028"/>
              </a:lnSpc>
              <a:spcBef>
                <a:spcPts val="0"/>
              </a:spcBef>
              <a:spcAft>
                <a:spcPts val="0"/>
              </a:spcAft>
              <a:buClr>
                <a:srgbClr val="000000"/>
              </a:buClr>
              <a:buSzPts val="1399"/>
              <a:buFont typeface="Arial"/>
              <a:buChar char="•"/>
            </a:pPr>
            <a:r>
              <a:rPr b="1" i="0" lang="en-US" sz="1399" u="none" cap="none" strike="noStrike">
                <a:solidFill>
                  <a:srgbClr val="000000"/>
                </a:solidFill>
                <a:latin typeface="Poppins Medium"/>
                <a:ea typeface="Poppins Medium"/>
                <a:cs typeface="Poppins Medium"/>
                <a:sym typeface="Poppins Medium"/>
              </a:rPr>
              <a:t>Establish a Judicial Procurement Policy</a:t>
            </a:r>
            <a:endParaRPr b="0" i="0" sz="1400" u="none" cap="none" strike="noStrike">
              <a:solidFill>
                <a:srgbClr val="000000"/>
              </a:solidFill>
              <a:latin typeface="Arial"/>
              <a:ea typeface="Arial"/>
              <a:cs typeface="Arial"/>
              <a:sym typeface="Arial"/>
            </a:endParaRPr>
          </a:p>
          <a:p>
            <a:pPr indent="-151128" lvl="1" marL="302259" marR="0" rtl="0" algn="l">
              <a:lnSpc>
                <a:spcPct val="140028"/>
              </a:lnSpc>
              <a:spcBef>
                <a:spcPts val="0"/>
              </a:spcBef>
              <a:spcAft>
                <a:spcPts val="0"/>
              </a:spcAft>
              <a:buClr>
                <a:srgbClr val="000000"/>
              </a:buClr>
              <a:buSzPts val="1399"/>
              <a:buFont typeface="Arial"/>
              <a:buChar char="•"/>
            </a:pPr>
            <a:r>
              <a:rPr b="1" i="0" lang="en-US" sz="1399" u="none" cap="none" strike="noStrike">
                <a:solidFill>
                  <a:srgbClr val="000000"/>
                </a:solidFill>
                <a:latin typeface="Poppins Medium"/>
                <a:ea typeface="Poppins Medium"/>
                <a:cs typeface="Poppins Medium"/>
                <a:sym typeface="Poppins Medium"/>
              </a:rPr>
              <a:t>Develop a Judicial Revenue Generation Policy</a:t>
            </a:r>
            <a:endParaRPr b="0" i="0" sz="1400" u="none" cap="none" strike="noStrike">
              <a:solidFill>
                <a:srgbClr val="000000"/>
              </a:solidFill>
              <a:latin typeface="Arial"/>
              <a:ea typeface="Arial"/>
              <a:cs typeface="Arial"/>
              <a:sym typeface="Arial"/>
            </a:endParaRPr>
          </a:p>
          <a:p>
            <a:pPr indent="-151128" lvl="1" marL="302259" marR="0" rtl="0" algn="l">
              <a:lnSpc>
                <a:spcPct val="140028"/>
              </a:lnSpc>
              <a:spcBef>
                <a:spcPts val="0"/>
              </a:spcBef>
              <a:spcAft>
                <a:spcPts val="0"/>
              </a:spcAft>
              <a:buClr>
                <a:srgbClr val="000000"/>
              </a:buClr>
              <a:buSzPts val="1399"/>
              <a:buFont typeface="Arial"/>
              <a:buChar char="•"/>
            </a:pPr>
            <a:r>
              <a:rPr b="1" i="0" lang="en-US" sz="1399" u="none" cap="none" strike="noStrike">
                <a:solidFill>
                  <a:srgbClr val="000000"/>
                </a:solidFill>
                <a:latin typeface="Poppins Medium"/>
                <a:ea typeface="Poppins Medium"/>
                <a:cs typeface="Poppins Medium"/>
                <a:sym typeface="Poppins Medium"/>
              </a:rPr>
              <a:t> Create a Judicial Audit and Compliance Policy</a:t>
            </a:r>
            <a:endParaRPr b="0" i="0" sz="1400" u="none" cap="none" strike="noStrike">
              <a:solidFill>
                <a:srgbClr val="000000"/>
              </a:solidFill>
              <a:latin typeface="Arial"/>
              <a:ea typeface="Arial"/>
              <a:cs typeface="Arial"/>
              <a:sym typeface="Arial"/>
            </a:endParaRPr>
          </a:p>
          <a:p>
            <a:pPr indent="0" lvl="0" marL="0" marR="0" rtl="0" algn="l">
              <a:lnSpc>
                <a:spcPct val="140028"/>
              </a:lnSpc>
              <a:spcBef>
                <a:spcPts val="0"/>
              </a:spcBef>
              <a:spcAft>
                <a:spcPts val="0"/>
              </a:spcAft>
              <a:buClr>
                <a:srgbClr val="000000"/>
              </a:buClr>
              <a:buSzPts val="1399"/>
              <a:buFont typeface="Arial"/>
              <a:buNone/>
            </a:pPr>
            <a:r>
              <a:t/>
            </a:r>
            <a:endParaRPr b="1" i="0" sz="1399" u="none" cap="none" strike="noStrike">
              <a:solidFill>
                <a:srgbClr val="000000"/>
              </a:solidFill>
              <a:latin typeface="Poppins Medium"/>
              <a:ea typeface="Poppins Medium"/>
              <a:cs typeface="Poppins Medium"/>
              <a:sym typeface="Poppins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18"/>
          <p:cNvPicPr preferRelativeResize="0"/>
          <p:nvPr/>
        </p:nvPicPr>
        <p:blipFill rotWithShape="1">
          <a:blip r:embed="rId3">
            <a:alphaModFix/>
          </a:blip>
          <a:srcRect b="0" l="69261" r="7012" t="0"/>
          <a:stretch/>
        </p:blipFill>
        <p:spPr>
          <a:xfrm>
            <a:off x="118550" y="0"/>
            <a:ext cx="3655949" cy="10287001"/>
          </a:xfrm>
          <a:prstGeom prst="rect">
            <a:avLst/>
          </a:prstGeom>
          <a:noFill/>
          <a:ln>
            <a:noFill/>
          </a:ln>
        </p:spPr>
      </p:pic>
      <p:grpSp>
        <p:nvGrpSpPr>
          <p:cNvPr id="425" name="Google Shape;425;p18"/>
          <p:cNvGrpSpPr/>
          <p:nvPr/>
        </p:nvGrpSpPr>
        <p:grpSpPr>
          <a:xfrm>
            <a:off x="7469969" y="1377859"/>
            <a:ext cx="1245141" cy="192288"/>
            <a:chOff x="0" y="-38100"/>
            <a:chExt cx="327938" cy="50643"/>
          </a:xfrm>
        </p:grpSpPr>
        <p:sp>
          <p:nvSpPr>
            <p:cNvPr id="426" name="Google Shape;426;p18"/>
            <p:cNvSpPr/>
            <p:nvPr/>
          </p:nvSpPr>
          <p:spPr>
            <a:xfrm>
              <a:off x="0" y="0"/>
              <a:ext cx="327938" cy="12543"/>
            </a:xfrm>
            <a:custGeom>
              <a:rect b="b" l="l" r="r" t="t"/>
              <a:pathLst>
                <a:path extrusionOk="0" h="12543" w="327938">
                  <a:moveTo>
                    <a:pt x="0" y="0"/>
                  </a:moveTo>
                  <a:lnTo>
                    <a:pt x="327938" y="0"/>
                  </a:lnTo>
                  <a:lnTo>
                    <a:pt x="327938" y="12543"/>
                  </a:lnTo>
                  <a:lnTo>
                    <a:pt x="0" y="12543"/>
                  </a:lnTo>
                  <a:close/>
                </a:path>
              </a:pathLst>
            </a:custGeom>
            <a:solidFill>
              <a:srgbClr val="F67D30"/>
            </a:solidFill>
            <a:ln>
              <a:noFill/>
            </a:ln>
          </p:spPr>
        </p:sp>
        <p:sp>
          <p:nvSpPr>
            <p:cNvPr id="427" name="Google Shape;427;p18"/>
            <p:cNvSpPr txBox="1"/>
            <p:nvPr/>
          </p:nvSpPr>
          <p:spPr>
            <a:xfrm>
              <a:off x="0" y="-38100"/>
              <a:ext cx="327938" cy="506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8" name="Google Shape;428;p18"/>
          <p:cNvSpPr txBox="1"/>
          <p:nvPr/>
        </p:nvSpPr>
        <p:spPr>
          <a:xfrm>
            <a:off x="6614709" y="109975"/>
            <a:ext cx="9276900" cy="700800"/>
          </a:xfrm>
          <a:prstGeom prst="rect">
            <a:avLst/>
          </a:prstGeom>
          <a:noFill/>
          <a:ln>
            <a:noFill/>
          </a:ln>
        </p:spPr>
        <p:txBody>
          <a:bodyPr anchorCtr="0" anchor="t" bIns="0" lIns="0" spcFirstLastPara="1" rIns="0" wrap="square" tIns="0">
            <a:spAutoFit/>
          </a:bodyPr>
          <a:lstStyle/>
          <a:p>
            <a:pPr indent="0" lvl="0" marL="0" marR="0" rtl="0" algn="l">
              <a:lnSpc>
                <a:spcPct val="123989"/>
              </a:lnSpc>
              <a:spcBef>
                <a:spcPts val="0"/>
              </a:spcBef>
              <a:spcAft>
                <a:spcPts val="0"/>
              </a:spcAft>
              <a:buClr>
                <a:srgbClr val="000000"/>
              </a:buClr>
              <a:buSzPts val="4552"/>
              <a:buFont typeface="Arial"/>
              <a:buNone/>
            </a:pPr>
            <a:r>
              <a:rPr b="1" i="0" lang="en-US" sz="4552" u="none" cap="none" strike="noStrike">
                <a:solidFill>
                  <a:srgbClr val="000000"/>
                </a:solidFill>
                <a:latin typeface="Inter"/>
                <a:ea typeface="Inter"/>
                <a:cs typeface="Inter"/>
                <a:sym typeface="Inter"/>
              </a:rPr>
              <a:t>RESOURCE MANAGEMENT</a:t>
            </a:r>
            <a:endParaRPr b="0" i="0" sz="1400" u="none" cap="none" strike="noStrike">
              <a:solidFill>
                <a:srgbClr val="000000"/>
              </a:solidFill>
              <a:latin typeface="Arial"/>
              <a:ea typeface="Arial"/>
              <a:cs typeface="Arial"/>
              <a:sym typeface="Arial"/>
            </a:endParaRPr>
          </a:p>
        </p:txBody>
      </p:sp>
      <p:grpSp>
        <p:nvGrpSpPr>
          <p:cNvPr id="429" name="Google Shape;429;p18"/>
          <p:cNvGrpSpPr/>
          <p:nvPr/>
        </p:nvGrpSpPr>
        <p:grpSpPr>
          <a:xfrm>
            <a:off x="4533825" y="1054789"/>
            <a:ext cx="5917905" cy="4638771"/>
            <a:chOff x="0" y="-38100"/>
            <a:chExt cx="1309358" cy="1114607"/>
          </a:xfrm>
        </p:grpSpPr>
        <p:sp>
          <p:nvSpPr>
            <p:cNvPr id="430" name="Google Shape;430;p18"/>
            <p:cNvSpPr/>
            <p:nvPr/>
          </p:nvSpPr>
          <p:spPr>
            <a:xfrm>
              <a:off x="0" y="0"/>
              <a:ext cx="1309358" cy="1076507"/>
            </a:xfrm>
            <a:custGeom>
              <a:rect b="b" l="l" r="r" t="t"/>
              <a:pathLst>
                <a:path extrusionOk="0" h="1076507" w="1309358">
                  <a:moveTo>
                    <a:pt x="0" y="0"/>
                  </a:moveTo>
                  <a:lnTo>
                    <a:pt x="1309358" y="0"/>
                  </a:lnTo>
                  <a:lnTo>
                    <a:pt x="1309358" y="1076507"/>
                  </a:lnTo>
                  <a:lnTo>
                    <a:pt x="0" y="1076507"/>
                  </a:lnTo>
                  <a:close/>
                </a:path>
              </a:pathLst>
            </a:custGeom>
            <a:solidFill>
              <a:srgbClr val="F67D30"/>
            </a:solidFill>
            <a:ln>
              <a:noFill/>
            </a:ln>
          </p:spPr>
        </p:sp>
        <p:sp>
          <p:nvSpPr>
            <p:cNvPr id="431" name="Google Shape;431;p18"/>
            <p:cNvSpPr txBox="1"/>
            <p:nvPr/>
          </p:nvSpPr>
          <p:spPr>
            <a:xfrm>
              <a:off x="0" y="-38100"/>
              <a:ext cx="1309358" cy="111460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2" name="Google Shape;432;p18"/>
          <p:cNvGrpSpPr/>
          <p:nvPr/>
        </p:nvGrpSpPr>
        <p:grpSpPr>
          <a:xfrm>
            <a:off x="4436775" y="5778450"/>
            <a:ext cx="6117067" cy="4508527"/>
            <a:chOff x="0" y="-38100"/>
            <a:chExt cx="1309500" cy="1052214"/>
          </a:xfrm>
        </p:grpSpPr>
        <p:sp>
          <p:nvSpPr>
            <p:cNvPr id="433" name="Google Shape;433;p18"/>
            <p:cNvSpPr/>
            <p:nvPr/>
          </p:nvSpPr>
          <p:spPr>
            <a:xfrm>
              <a:off x="0" y="0"/>
              <a:ext cx="1309358" cy="1014114"/>
            </a:xfrm>
            <a:custGeom>
              <a:rect b="b" l="l" r="r" t="t"/>
              <a:pathLst>
                <a:path extrusionOk="0" h="1014114" w="1309358">
                  <a:moveTo>
                    <a:pt x="0" y="0"/>
                  </a:moveTo>
                  <a:lnTo>
                    <a:pt x="1309358" y="0"/>
                  </a:lnTo>
                  <a:lnTo>
                    <a:pt x="1309358" y="1014114"/>
                  </a:lnTo>
                  <a:lnTo>
                    <a:pt x="0" y="1014114"/>
                  </a:lnTo>
                  <a:close/>
                </a:path>
              </a:pathLst>
            </a:custGeom>
            <a:solidFill>
              <a:srgbClr val="201E1E"/>
            </a:solidFill>
            <a:ln>
              <a:noFill/>
            </a:ln>
          </p:spPr>
        </p:sp>
        <p:sp>
          <p:nvSpPr>
            <p:cNvPr id="434" name="Google Shape;434;p18"/>
            <p:cNvSpPr txBox="1"/>
            <p:nvPr/>
          </p:nvSpPr>
          <p:spPr>
            <a:xfrm>
              <a:off x="0" y="-38100"/>
              <a:ext cx="1309500" cy="1052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35" name="Google Shape;435;p18"/>
          <p:cNvGrpSpPr/>
          <p:nvPr/>
        </p:nvGrpSpPr>
        <p:grpSpPr>
          <a:xfrm>
            <a:off x="11411775" y="1139675"/>
            <a:ext cx="6711711" cy="4638771"/>
            <a:chOff x="0" y="-38100"/>
            <a:chExt cx="1418127" cy="1114607"/>
          </a:xfrm>
        </p:grpSpPr>
        <p:sp>
          <p:nvSpPr>
            <p:cNvPr id="436" name="Google Shape;436;p18"/>
            <p:cNvSpPr/>
            <p:nvPr/>
          </p:nvSpPr>
          <p:spPr>
            <a:xfrm>
              <a:off x="0" y="0"/>
              <a:ext cx="1418127" cy="1076507"/>
            </a:xfrm>
            <a:custGeom>
              <a:rect b="b" l="l" r="r" t="t"/>
              <a:pathLst>
                <a:path extrusionOk="0" h="1076507" w="1418127">
                  <a:moveTo>
                    <a:pt x="0" y="0"/>
                  </a:moveTo>
                  <a:lnTo>
                    <a:pt x="1418127" y="0"/>
                  </a:lnTo>
                  <a:lnTo>
                    <a:pt x="1418127" y="1076507"/>
                  </a:lnTo>
                  <a:lnTo>
                    <a:pt x="0" y="1076507"/>
                  </a:lnTo>
                  <a:close/>
                </a:path>
              </a:pathLst>
            </a:custGeom>
            <a:solidFill>
              <a:srgbClr val="201E1E"/>
            </a:solidFill>
            <a:ln>
              <a:noFill/>
            </a:ln>
          </p:spPr>
        </p:sp>
        <p:sp>
          <p:nvSpPr>
            <p:cNvPr id="437" name="Google Shape;437;p18"/>
            <p:cNvSpPr txBox="1"/>
            <p:nvPr/>
          </p:nvSpPr>
          <p:spPr>
            <a:xfrm>
              <a:off x="0" y="-38100"/>
              <a:ext cx="1418127" cy="111460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8" name="Google Shape;438;p18"/>
          <p:cNvSpPr txBox="1"/>
          <p:nvPr/>
        </p:nvSpPr>
        <p:spPr>
          <a:xfrm>
            <a:off x="5294832" y="1389290"/>
            <a:ext cx="4757400" cy="4079400"/>
          </a:xfrm>
          <a:prstGeom prst="rect">
            <a:avLst/>
          </a:prstGeom>
          <a:noFill/>
          <a:ln>
            <a:noFill/>
          </a:ln>
        </p:spPr>
        <p:txBody>
          <a:bodyPr anchorCtr="0" anchor="t" bIns="0" lIns="0" spcFirstLastPara="1" rIns="0" wrap="square" tIns="0">
            <a:spAutoFit/>
          </a:bodyPr>
          <a:lstStyle/>
          <a:p>
            <a:pPr indent="0" lvl="0" marL="0" marR="0" rtl="0" algn="l">
              <a:lnSpc>
                <a:spcPct val="166000"/>
              </a:lnSpc>
              <a:spcBef>
                <a:spcPts val="0"/>
              </a:spcBef>
              <a:spcAft>
                <a:spcPts val="0"/>
              </a:spcAft>
              <a:buClr>
                <a:srgbClr val="000000"/>
              </a:buClr>
              <a:buSzPts val="2100"/>
              <a:buFont typeface="Arial"/>
              <a:buNone/>
            </a:pPr>
            <a:r>
              <a:rPr b="1" i="0" lang="en-US" sz="2100" u="none" cap="none" strike="noStrike">
                <a:solidFill>
                  <a:srgbClr val="000000"/>
                </a:solidFill>
                <a:latin typeface="Open Sans"/>
                <a:ea typeface="Open Sans"/>
                <a:cs typeface="Open Sans"/>
                <a:sym typeface="Open Sans"/>
              </a:rPr>
              <a:t>Human resources:</a:t>
            </a:r>
            <a:r>
              <a:rPr b="0" i="0" lang="en-US" sz="2100" u="none" cap="none" strike="noStrike">
                <a:solidFill>
                  <a:srgbClr val="FFFFFF"/>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a:p>
            <a:pPr indent="0" lvl="0" marL="0" marR="0" rtl="0" algn="l">
              <a:lnSpc>
                <a:spcPct val="166000"/>
              </a:lnSpc>
              <a:spcBef>
                <a:spcPts val="0"/>
              </a:spcBef>
              <a:spcAft>
                <a:spcPts val="0"/>
              </a:spcAft>
              <a:buClr>
                <a:srgbClr val="000000"/>
              </a:buClr>
              <a:buSzPts val="2100"/>
              <a:buFont typeface="Arial"/>
              <a:buNone/>
            </a:pPr>
            <a:r>
              <a:rPr b="0" i="0" lang="en-US" sz="2100" u="none" cap="none" strike="noStrike">
                <a:solidFill>
                  <a:srgbClr val="FFFFFF"/>
                </a:solidFill>
                <a:latin typeface="Open Sans"/>
                <a:ea typeface="Open Sans"/>
                <a:cs typeface="Open Sans"/>
                <a:sym typeface="Open Sans"/>
              </a:rPr>
              <a:t>Optimize human resource allocation, ensuring the right personnel are in the right positions.This includes:</a:t>
            </a:r>
            <a:endParaRPr b="0" i="0" sz="1400" u="none" cap="none" strike="noStrike">
              <a:solidFill>
                <a:srgbClr val="000000"/>
              </a:solidFill>
              <a:latin typeface="Arial"/>
              <a:ea typeface="Arial"/>
              <a:cs typeface="Arial"/>
              <a:sym typeface="Arial"/>
            </a:endParaRPr>
          </a:p>
          <a:p>
            <a:pPr indent="0" lvl="0" marL="0" marR="0" rtl="0" algn="l">
              <a:lnSpc>
                <a:spcPct val="166000"/>
              </a:lnSpc>
              <a:spcBef>
                <a:spcPts val="0"/>
              </a:spcBef>
              <a:spcAft>
                <a:spcPts val="0"/>
              </a:spcAft>
              <a:buClr>
                <a:srgbClr val="000000"/>
              </a:buClr>
              <a:buSzPts val="2100"/>
              <a:buFont typeface="Arial"/>
              <a:buNone/>
            </a:pPr>
            <a:r>
              <a:rPr b="0" i="0" lang="en-US" sz="2100" u="none" cap="none" strike="noStrike">
                <a:solidFill>
                  <a:srgbClr val="FFFFFF"/>
                </a:solidFill>
                <a:latin typeface="Open Sans"/>
                <a:ea typeface="Open Sans"/>
                <a:cs typeface="Open Sans"/>
                <a:sym typeface="Open Sans"/>
              </a:rPr>
              <a:t>    - Staff training and development</a:t>
            </a:r>
            <a:endParaRPr b="0" i="0" sz="1400" u="none" cap="none" strike="noStrike">
              <a:solidFill>
                <a:srgbClr val="000000"/>
              </a:solidFill>
              <a:latin typeface="Arial"/>
              <a:ea typeface="Arial"/>
              <a:cs typeface="Arial"/>
              <a:sym typeface="Arial"/>
            </a:endParaRPr>
          </a:p>
          <a:p>
            <a:pPr indent="0" lvl="0" marL="0" marR="0" rtl="0" algn="l">
              <a:lnSpc>
                <a:spcPct val="166000"/>
              </a:lnSpc>
              <a:spcBef>
                <a:spcPts val="0"/>
              </a:spcBef>
              <a:spcAft>
                <a:spcPts val="0"/>
              </a:spcAft>
              <a:buClr>
                <a:srgbClr val="000000"/>
              </a:buClr>
              <a:buSzPts val="2100"/>
              <a:buFont typeface="Arial"/>
              <a:buNone/>
            </a:pPr>
            <a:r>
              <a:rPr b="0" i="0" lang="en-US" sz="2100" u="none" cap="none" strike="noStrike">
                <a:solidFill>
                  <a:srgbClr val="FFFFFF"/>
                </a:solidFill>
                <a:latin typeface="Open Sans"/>
                <a:ea typeface="Open Sans"/>
                <a:cs typeface="Open Sans"/>
                <a:sym typeface="Open Sans"/>
              </a:rPr>
              <a:t>    - Performance management</a:t>
            </a:r>
            <a:endParaRPr b="0" i="0" sz="1400" u="none" cap="none" strike="noStrike">
              <a:solidFill>
                <a:srgbClr val="000000"/>
              </a:solidFill>
              <a:latin typeface="Arial"/>
              <a:ea typeface="Arial"/>
              <a:cs typeface="Arial"/>
              <a:sym typeface="Arial"/>
            </a:endParaRPr>
          </a:p>
          <a:p>
            <a:pPr indent="0" lvl="0" marL="0" marR="0" rtl="0" algn="l">
              <a:lnSpc>
                <a:spcPct val="166000"/>
              </a:lnSpc>
              <a:spcBef>
                <a:spcPts val="0"/>
              </a:spcBef>
              <a:spcAft>
                <a:spcPts val="0"/>
              </a:spcAft>
              <a:buClr>
                <a:srgbClr val="000000"/>
              </a:buClr>
              <a:buSzPts val="2100"/>
              <a:buFont typeface="Arial"/>
              <a:buNone/>
            </a:pPr>
            <a:r>
              <a:rPr b="0" i="0" lang="en-US" sz="2100" u="none" cap="none" strike="noStrike">
                <a:solidFill>
                  <a:srgbClr val="FFFFFF"/>
                </a:solidFill>
                <a:latin typeface="Open Sans"/>
                <a:ea typeface="Open Sans"/>
                <a:cs typeface="Open Sans"/>
                <a:sym typeface="Open Sans"/>
              </a:rPr>
              <a:t>    - Succession planning</a:t>
            </a:r>
            <a:endParaRPr b="0" i="0" sz="1400" u="none" cap="none" strike="noStrike">
              <a:solidFill>
                <a:srgbClr val="000000"/>
              </a:solidFill>
              <a:latin typeface="Arial"/>
              <a:ea typeface="Arial"/>
              <a:cs typeface="Arial"/>
              <a:sym typeface="Arial"/>
            </a:endParaRPr>
          </a:p>
          <a:p>
            <a:pPr indent="0" lvl="0" marL="0" marR="0" rtl="0" algn="l">
              <a:lnSpc>
                <a:spcPct val="166000"/>
              </a:lnSpc>
              <a:spcBef>
                <a:spcPts val="0"/>
              </a:spcBef>
              <a:spcAft>
                <a:spcPts val="0"/>
              </a:spcAft>
              <a:buClr>
                <a:srgbClr val="000000"/>
              </a:buClr>
              <a:buSzPts val="2100"/>
              <a:buFont typeface="Arial"/>
              <a:buNone/>
            </a:pPr>
            <a:r>
              <a:t/>
            </a:r>
            <a:endParaRPr b="0" i="0" sz="2100" u="none" cap="none" strike="noStrike">
              <a:solidFill>
                <a:srgbClr val="FFFFFF"/>
              </a:solidFill>
              <a:latin typeface="Open Sans"/>
              <a:ea typeface="Open Sans"/>
              <a:cs typeface="Open Sans"/>
              <a:sym typeface="Open Sans"/>
            </a:endParaRPr>
          </a:p>
        </p:txBody>
      </p:sp>
      <p:sp>
        <p:nvSpPr>
          <p:cNvPr id="439" name="Google Shape;439;p18"/>
          <p:cNvSpPr txBox="1"/>
          <p:nvPr/>
        </p:nvSpPr>
        <p:spPr>
          <a:xfrm>
            <a:off x="4571998" y="1350504"/>
            <a:ext cx="1756200" cy="621300"/>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Clr>
                <a:srgbClr val="000000"/>
              </a:buClr>
              <a:buSzPts val="4037"/>
              <a:buFont typeface="Arial"/>
              <a:buNone/>
            </a:pPr>
            <a:r>
              <a:rPr b="1" i="0" lang="en-US" sz="4037" u="none" cap="none" strike="noStrike">
                <a:solidFill>
                  <a:srgbClr val="FFFFFF"/>
                </a:solidFill>
                <a:latin typeface="Open Sans"/>
                <a:ea typeface="Open Sans"/>
                <a:cs typeface="Open Sans"/>
                <a:sym typeface="Open Sans"/>
              </a:rPr>
              <a:t>01.</a:t>
            </a:r>
            <a:endParaRPr b="0" i="0" sz="1400" u="none" cap="none" strike="noStrike">
              <a:solidFill>
                <a:srgbClr val="000000"/>
              </a:solidFill>
              <a:latin typeface="Arial"/>
              <a:ea typeface="Arial"/>
              <a:cs typeface="Arial"/>
              <a:sym typeface="Arial"/>
            </a:endParaRPr>
          </a:p>
        </p:txBody>
      </p:sp>
      <p:sp>
        <p:nvSpPr>
          <p:cNvPr id="440" name="Google Shape;440;p18"/>
          <p:cNvSpPr txBox="1"/>
          <p:nvPr/>
        </p:nvSpPr>
        <p:spPr>
          <a:xfrm>
            <a:off x="12410605" y="1570138"/>
            <a:ext cx="5452200" cy="4657800"/>
          </a:xfrm>
          <a:prstGeom prst="rect">
            <a:avLst/>
          </a:prstGeom>
          <a:noFill/>
          <a:ln>
            <a:noFill/>
          </a:ln>
        </p:spPr>
        <p:txBody>
          <a:bodyPr anchorCtr="0" anchor="t" bIns="0" lIns="0" spcFirstLastPara="1" rIns="0" wrap="square" tIns="0">
            <a:spAutoFit/>
          </a:bodyPr>
          <a:lstStyle/>
          <a:p>
            <a:pPr indent="0" lvl="0" marL="0" marR="0" rtl="0" algn="l">
              <a:lnSpc>
                <a:spcPct val="149000"/>
              </a:lnSpc>
              <a:spcBef>
                <a:spcPts val="0"/>
              </a:spcBef>
              <a:spcAft>
                <a:spcPts val="0"/>
              </a:spcAft>
              <a:buClr>
                <a:srgbClr val="000000"/>
              </a:buClr>
              <a:buSzPts val="2100"/>
              <a:buFont typeface="Arial"/>
              <a:buNone/>
            </a:pPr>
            <a:r>
              <a:rPr b="1" i="0" lang="en-US" sz="2100" u="none" cap="none" strike="noStrike">
                <a:solidFill>
                  <a:srgbClr val="F67D30"/>
                </a:solidFill>
                <a:latin typeface="Open Sans"/>
                <a:ea typeface="Open Sans"/>
                <a:cs typeface="Open Sans"/>
                <a:sym typeface="Open Sans"/>
              </a:rPr>
              <a:t>Infrastructure management:</a:t>
            </a:r>
            <a:r>
              <a:rPr b="0" i="0" lang="en-US" sz="2100" u="none" cap="none" strike="noStrike">
                <a:solidFill>
                  <a:srgbClr val="FFFFFF"/>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a:p>
            <a:pPr indent="-226695" lvl="1" marL="453390" marR="0" rtl="0" algn="l">
              <a:lnSpc>
                <a:spcPct val="149000"/>
              </a:lnSpc>
              <a:spcBef>
                <a:spcPts val="0"/>
              </a:spcBef>
              <a:spcAft>
                <a:spcPts val="0"/>
              </a:spcAft>
              <a:buClr>
                <a:srgbClr val="FFFFFF"/>
              </a:buClr>
              <a:buSzPts val="2100"/>
              <a:buFont typeface="Arial"/>
              <a:buChar char="•"/>
            </a:pPr>
            <a:r>
              <a:rPr b="0" i="0" lang="en-US" sz="2100" u="none" cap="none" strike="noStrike">
                <a:solidFill>
                  <a:srgbClr val="FFFFFF"/>
                </a:solidFill>
                <a:latin typeface="Open Sans"/>
                <a:ea typeface="Open Sans"/>
                <a:cs typeface="Open Sans"/>
                <a:sym typeface="Open Sans"/>
              </a:rPr>
              <a:t>Implement effective maintenance and upgrade strategies for court infrastructure.</a:t>
            </a:r>
            <a:endParaRPr b="0" i="0" sz="1400" u="none" cap="none" strike="noStrike">
              <a:solidFill>
                <a:srgbClr val="000000"/>
              </a:solidFill>
              <a:latin typeface="Arial"/>
              <a:ea typeface="Arial"/>
              <a:cs typeface="Arial"/>
              <a:sym typeface="Arial"/>
            </a:endParaRPr>
          </a:p>
          <a:p>
            <a:pPr indent="-226695" lvl="1" marL="453390" marR="0" rtl="0" algn="l">
              <a:lnSpc>
                <a:spcPct val="149000"/>
              </a:lnSpc>
              <a:spcBef>
                <a:spcPts val="0"/>
              </a:spcBef>
              <a:spcAft>
                <a:spcPts val="0"/>
              </a:spcAft>
              <a:buClr>
                <a:srgbClr val="FFFFFF"/>
              </a:buClr>
              <a:buSzPts val="2100"/>
              <a:buFont typeface="Arial"/>
              <a:buChar char="•"/>
            </a:pPr>
            <a:r>
              <a:rPr b="0" i="0" lang="en-US" sz="2100" u="none" cap="none" strike="noStrike">
                <a:solidFill>
                  <a:srgbClr val="FFFFFF"/>
                </a:solidFill>
                <a:latin typeface="Open Sans"/>
                <a:ea typeface="Open Sans"/>
                <a:cs typeface="Open Sans"/>
                <a:sym typeface="Open Sans"/>
              </a:rPr>
              <a:t>Effectively maintain and upgrade court infrastructure, including:</a:t>
            </a:r>
            <a:endParaRPr b="0" i="0" sz="1400" u="none" cap="none" strike="noStrike">
              <a:solidFill>
                <a:srgbClr val="000000"/>
              </a:solidFill>
              <a:latin typeface="Arial"/>
              <a:ea typeface="Arial"/>
              <a:cs typeface="Arial"/>
              <a:sym typeface="Arial"/>
            </a:endParaRPr>
          </a:p>
          <a:p>
            <a:pPr indent="0" lvl="0" marL="0" marR="0" rtl="0" algn="l">
              <a:lnSpc>
                <a:spcPct val="149000"/>
              </a:lnSpc>
              <a:spcBef>
                <a:spcPts val="0"/>
              </a:spcBef>
              <a:spcAft>
                <a:spcPts val="0"/>
              </a:spcAft>
              <a:buClr>
                <a:srgbClr val="000000"/>
              </a:buClr>
              <a:buSzPts val="2100"/>
              <a:buFont typeface="Arial"/>
              <a:buNone/>
            </a:pPr>
            <a:r>
              <a:rPr b="0" i="0" lang="en-US" sz="2100" u="none" cap="none" strike="noStrike">
                <a:solidFill>
                  <a:srgbClr val="FFFFFF"/>
                </a:solidFill>
                <a:latin typeface="Open Sans"/>
                <a:ea typeface="Open Sans"/>
                <a:cs typeface="Open Sans"/>
                <a:sym typeface="Open Sans"/>
              </a:rPr>
              <a:t>    - Buildings and facilities</a:t>
            </a:r>
            <a:endParaRPr b="0" i="0" sz="1400" u="none" cap="none" strike="noStrike">
              <a:solidFill>
                <a:srgbClr val="000000"/>
              </a:solidFill>
              <a:latin typeface="Arial"/>
              <a:ea typeface="Arial"/>
              <a:cs typeface="Arial"/>
              <a:sym typeface="Arial"/>
            </a:endParaRPr>
          </a:p>
          <a:p>
            <a:pPr indent="0" lvl="0" marL="0" marR="0" rtl="0" algn="l">
              <a:lnSpc>
                <a:spcPct val="149000"/>
              </a:lnSpc>
              <a:spcBef>
                <a:spcPts val="0"/>
              </a:spcBef>
              <a:spcAft>
                <a:spcPts val="0"/>
              </a:spcAft>
              <a:buClr>
                <a:srgbClr val="000000"/>
              </a:buClr>
              <a:buSzPts val="2100"/>
              <a:buFont typeface="Arial"/>
              <a:buNone/>
            </a:pPr>
            <a:r>
              <a:rPr b="0" i="0" lang="en-US" sz="2100" u="none" cap="none" strike="noStrike">
                <a:solidFill>
                  <a:srgbClr val="FFFFFF"/>
                </a:solidFill>
                <a:latin typeface="Open Sans"/>
                <a:ea typeface="Open Sans"/>
                <a:cs typeface="Open Sans"/>
                <a:sym typeface="Open Sans"/>
              </a:rPr>
              <a:t>    - Equipment and furniture</a:t>
            </a:r>
            <a:endParaRPr b="0" i="0" sz="1400" u="none" cap="none" strike="noStrike">
              <a:solidFill>
                <a:srgbClr val="000000"/>
              </a:solidFill>
              <a:latin typeface="Arial"/>
              <a:ea typeface="Arial"/>
              <a:cs typeface="Arial"/>
              <a:sym typeface="Arial"/>
            </a:endParaRPr>
          </a:p>
          <a:p>
            <a:pPr indent="0" lvl="0" marL="0" marR="0" rtl="0" algn="l">
              <a:lnSpc>
                <a:spcPct val="149000"/>
              </a:lnSpc>
              <a:spcBef>
                <a:spcPts val="0"/>
              </a:spcBef>
              <a:spcAft>
                <a:spcPts val="0"/>
              </a:spcAft>
              <a:buClr>
                <a:srgbClr val="000000"/>
              </a:buClr>
              <a:buSzPts val="2100"/>
              <a:buFont typeface="Arial"/>
              <a:buNone/>
            </a:pPr>
            <a:r>
              <a:rPr b="0" i="0" lang="en-US" sz="2100" u="none" cap="none" strike="noStrike">
                <a:solidFill>
                  <a:srgbClr val="FFFFFF"/>
                </a:solidFill>
                <a:latin typeface="Open Sans"/>
                <a:ea typeface="Open Sans"/>
                <a:cs typeface="Open Sans"/>
                <a:sym typeface="Open Sans"/>
              </a:rPr>
              <a:t>    - Utilities and services</a:t>
            </a:r>
            <a:endParaRPr b="0" i="0" sz="1400" u="none" cap="none" strike="noStrike">
              <a:solidFill>
                <a:srgbClr val="000000"/>
              </a:solidFill>
              <a:latin typeface="Arial"/>
              <a:ea typeface="Arial"/>
              <a:cs typeface="Arial"/>
              <a:sym typeface="Arial"/>
            </a:endParaRPr>
          </a:p>
          <a:p>
            <a:pPr indent="0" lvl="0" marL="0" marR="0" rtl="0" algn="l">
              <a:lnSpc>
                <a:spcPct val="149000"/>
              </a:lnSpc>
              <a:spcBef>
                <a:spcPts val="0"/>
              </a:spcBef>
              <a:spcAft>
                <a:spcPts val="0"/>
              </a:spcAft>
              <a:buClr>
                <a:srgbClr val="000000"/>
              </a:buClr>
              <a:buSzPts val="2100"/>
              <a:buFont typeface="Arial"/>
              <a:buNone/>
            </a:pPr>
            <a:r>
              <a:t/>
            </a:r>
            <a:endParaRPr b="0" i="0" sz="2100" u="none" cap="none" strike="noStrike">
              <a:solidFill>
                <a:srgbClr val="FFFFFF"/>
              </a:solidFill>
              <a:latin typeface="Open Sans"/>
              <a:ea typeface="Open Sans"/>
              <a:cs typeface="Open Sans"/>
              <a:sym typeface="Open Sans"/>
            </a:endParaRPr>
          </a:p>
        </p:txBody>
      </p:sp>
      <p:sp>
        <p:nvSpPr>
          <p:cNvPr id="441" name="Google Shape;441;p18"/>
          <p:cNvSpPr txBox="1"/>
          <p:nvPr/>
        </p:nvSpPr>
        <p:spPr>
          <a:xfrm>
            <a:off x="11572555" y="1317152"/>
            <a:ext cx="1756200" cy="621300"/>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Clr>
                <a:srgbClr val="000000"/>
              </a:buClr>
              <a:buSzPts val="4037"/>
              <a:buFont typeface="Arial"/>
              <a:buNone/>
            </a:pPr>
            <a:r>
              <a:rPr b="1" i="0" lang="en-US" sz="4037" u="none" cap="none" strike="noStrike">
                <a:solidFill>
                  <a:srgbClr val="F67D30"/>
                </a:solidFill>
                <a:latin typeface="Open Sans"/>
                <a:ea typeface="Open Sans"/>
                <a:cs typeface="Open Sans"/>
                <a:sym typeface="Open Sans"/>
              </a:rPr>
              <a:t>02.</a:t>
            </a:r>
            <a:endParaRPr b="0" i="0" sz="1400" u="none" cap="none" strike="noStrike">
              <a:solidFill>
                <a:srgbClr val="000000"/>
              </a:solidFill>
              <a:latin typeface="Arial"/>
              <a:ea typeface="Arial"/>
              <a:cs typeface="Arial"/>
              <a:sym typeface="Arial"/>
            </a:endParaRPr>
          </a:p>
        </p:txBody>
      </p:sp>
      <p:sp>
        <p:nvSpPr>
          <p:cNvPr id="442" name="Google Shape;442;p18"/>
          <p:cNvSpPr txBox="1"/>
          <p:nvPr/>
        </p:nvSpPr>
        <p:spPr>
          <a:xfrm>
            <a:off x="5315877" y="6047215"/>
            <a:ext cx="4353900" cy="4396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100"/>
              <a:buFont typeface="Arial"/>
              <a:buNone/>
            </a:pPr>
            <a:r>
              <a:rPr b="1" i="0" lang="en-US" sz="2100" u="none" cap="none" strike="noStrike">
                <a:solidFill>
                  <a:srgbClr val="FFFFFF"/>
                </a:solidFill>
                <a:latin typeface="Open Sans"/>
                <a:ea typeface="Open Sans"/>
                <a:cs typeface="Open Sans"/>
                <a:sym typeface="Open Sans"/>
              </a:rPr>
              <a:t>Technology integration: </a:t>
            </a:r>
            <a:r>
              <a:rPr b="1" i="0" lang="en-US" sz="2100" u="none" cap="none" strike="noStrike">
                <a:solidFill>
                  <a:srgbClr val="F67D30"/>
                </a:solidFill>
                <a:latin typeface="Open Sans"/>
                <a:ea typeface="Open Sans"/>
                <a:cs typeface="Open Sans"/>
                <a:sym typeface="Open Sans"/>
              </a:rPr>
              <a:t>Leverage technology to enhance court operations, case management, and public access. including:</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100"/>
              <a:buFont typeface="Arial"/>
              <a:buNone/>
            </a:pPr>
            <a:r>
              <a:rPr b="1" i="0" lang="en-US" sz="2100" u="none" cap="none" strike="noStrike">
                <a:solidFill>
                  <a:srgbClr val="F67D30"/>
                </a:solidFill>
                <a:latin typeface="Open Sans"/>
                <a:ea typeface="Open Sans"/>
                <a:cs typeface="Open Sans"/>
                <a:sym typeface="Open Sans"/>
              </a:rPr>
              <a:t>    - Case management systems</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100"/>
              <a:buFont typeface="Arial"/>
              <a:buNone/>
            </a:pPr>
            <a:r>
              <a:rPr b="1" i="0" lang="en-US" sz="2100" u="none" cap="none" strike="noStrike">
                <a:solidFill>
                  <a:srgbClr val="F67D30"/>
                </a:solidFill>
                <a:latin typeface="Open Sans"/>
                <a:ea typeface="Open Sans"/>
                <a:cs typeface="Open Sans"/>
                <a:sym typeface="Open Sans"/>
              </a:rPr>
              <a:t>    - Digitalization of records</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100"/>
              <a:buFont typeface="Arial"/>
              <a:buNone/>
            </a:pPr>
            <a:r>
              <a:rPr b="1" i="0" lang="en-US" sz="2100" u="none" cap="none" strike="noStrike">
                <a:solidFill>
                  <a:srgbClr val="F67D30"/>
                </a:solidFill>
                <a:latin typeface="Open Sans"/>
                <a:ea typeface="Open Sans"/>
                <a:cs typeface="Open Sans"/>
                <a:sym typeface="Open Sans"/>
              </a:rPr>
              <a:t>    - Online platforms for filing   </a:t>
            </a:r>
            <a:endParaRPr b="1" i="0" sz="2100" u="none" cap="none" strike="noStrike">
              <a:solidFill>
                <a:srgbClr val="F67D30"/>
              </a:solidFill>
              <a:latin typeface="Open Sans"/>
              <a:ea typeface="Open Sans"/>
              <a:cs typeface="Open Sans"/>
              <a:sym typeface="Open Sans"/>
            </a:endParaRPr>
          </a:p>
          <a:p>
            <a:pPr indent="0" lvl="0" marL="0" marR="0" rtl="0" algn="l">
              <a:lnSpc>
                <a:spcPct val="140000"/>
              </a:lnSpc>
              <a:spcBef>
                <a:spcPts val="0"/>
              </a:spcBef>
              <a:spcAft>
                <a:spcPts val="0"/>
              </a:spcAft>
              <a:buClr>
                <a:srgbClr val="000000"/>
              </a:buClr>
              <a:buSzPts val="2100"/>
              <a:buFont typeface="Arial"/>
              <a:buNone/>
            </a:pPr>
            <a:r>
              <a:rPr b="1" i="0" lang="en-US" sz="2100" u="none" cap="none" strike="noStrike">
                <a:solidFill>
                  <a:srgbClr val="F67D30"/>
                </a:solidFill>
                <a:latin typeface="Open Sans"/>
                <a:ea typeface="Open Sans"/>
                <a:cs typeface="Open Sans"/>
                <a:sym typeface="Open Sans"/>
              </a:rPr>
              <a:t>       and accessing documents</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100"/>
              <a:buFont typeface="Arial"/>
              <a:buNone/>
            </a:pPr>
            <a:r>
              <a:t/>
            </a:r>
            <a:endParaRPr b="1" i="0" sz="2100" u="none" cap="none" strike="noStrike">
              <a:solidFill>
                <a:srgbClr val="F67D30"/>
              </a:solidFill>
              <a:latin typeface="Open Sans"/>
              <a:ea typeface="Open Sans"/>
              <a:cs typeface="Open Sans"/>
              <a:sym typeface="Open Sans"/>
            </a:endParaRPr>
          </a:p>
        </p:txBody>
      </p:sp>
      <p:sp>
        <p:nvSpPr>
          <p:cNvPr id="443" name="Google Shape;443;p18"/>
          <p:cNvSpPr txBox="1"/>
          <p:nvPr/>
        </p:nvSpPr>
        <p:spPr>
          <a:xfrm>
            <a:off x="4436763" y="5980741"/>
            <a:ext cx="1756200" cy="621300"/>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Clr>
                <a:srgbClr val="000000"/>
              </a:buClr>
              <a:buSzPts val="4037"/>
              <a:buFont typeface="Arial"/>
              <a:buNone/>
            </a:pPr>
            <a:r>
              <a:rPr b="1" i="0" lang="en-US" sz="4037" u="none" cap="none" strike="noStrike">
                <a:solidFill>
                  <a:srgbClr val="F67D30"/>
                </a:solidFill>
                <a:latin typeface="Open Sans"/>
                <a:ea typeface="Open Sans"/>
                <a:cs typeface="Open Sans"/>
                <a:sym typeface="Open Sans"/>
              </a:rPr>
              <a:t>03.</a:t>
            </a:r>
            <a:endParaRPr b="0" i="0" sz="1400" u="none" cap="none" strike="noStrike">
              <a:solidFill>
                <a:srgbClr val="000000"/>
              </a:solidFill>
              <a:latin typeface="Arial"/>
              <a:ea typeface="Arial"/>
              <a:cs typeface="Arial"/>
              <a:sym typeface="Arial"/>
            </a:endParaRPr>
          </a:p>
        </p:txBody>
      </p:sp>
      <p:grpSp>
        <p:nvGrpSpPr>
          <p:cNvPr id="444" name="Google Shape;444;p18"/>
          <p:cNvGrpSpPr/>
          <p:nvPr/>
        </p:nvGrpSpPr>
        <p:grpSpPr>
          <a:xfrm>
            <a:off x="11411775" y="5909200"/>
            <a:ext cx="6711711" cy="4322334"/>
            <a:chOff x="0" y="-38100"/>
            <a:chExt cx="1418127" cy="1114607"/>
          </a:xfrm>
        </p:grpSpPr>
        <p:sp>
          <p:nvSpPr>
            <p:cNvPr id="445" name="Google Shape;445;p18"/>
            <p:cNvSpPr/>
            <p:nvPr/>
          </p:nvSpPr>
          <p:spPr>
            <a:xfrm>
              <a:off x="0" y="0"/>
              <a:ext cx="1418127" cy="1076507"/>
            </a:xfrm>
            <a:custGeom>
              <a:rect b="b" l="l" r="r" t="t"/>
              <a:pathLst>
                <a:path extrusionOk="0" h="1076507" w="1418127">
                  <a:moveTo>
                    <a:pt x="0" y="0"/>
                  </a:moveTo>
                  <a:lnTo>
                    <a:pt x="1418127" y="0"/>
                  </a:lnTo>
                  <a:lnTo>
                    <a:pt x="1418127" y="1076507"/>
                  </a:lnTo>
                  <a:lnTo>
                    <a:pt x="0" y="1076507"/>
                  </a:lnTo>
                  <a:close/>
                </a:path>
              </a:pathLst>
            </a:custGeom>
            <a:solidFill>
              <a:srgbClr val="F67D30"/>
            </a:solidFill>
            <a:ln>
              <a:noFill/>
            </a:ln>
          </p:spPr>
        </p:sp>
        <p:sp>
          <p:nvSpPr>
            <p:cNvPr id="446" name="Google Shape;446;p18"/>
            <p:cNvSpPr txBox="1"/>
            <p:nvPr/>
          </p:nvSpPr>
          <p:spPr>
            <a:xfrm>
              <a:off x="0" y="-38100"/>
              <a:ext cx="1418127" cy="111460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7" name="Google Shape;447;p18"/>
          <p:cNvSpPr txBox="1"/>
          <p:nvPr/>
        </p:nvSpPr>
        <p:spPr>
          <a:xfrm>
            <a:off x="12440371" y="6521359"/>
            <a:ext cx="4757381" cy="3030093"/>
          </a:xfrm>
          <a:prstGeom prst="rect">
            <a:avLst/>
          </a:prstGeom>
          <a:noFill/>
          <a:ln>
            <a:noFill/>
          </a:ln>
        </p:spPr>
        <p:txBody>
          <a:bodyPr anchorCtr="0" anchor="t" bIns="0" lIns="0" spcFirstLastPara="1" rIns="0" wrap="square" tIns="0">
            <a:spAutoFit/>
          </a:bodyPr>
          <a:lstStyle/>
          <a:p>
            <a:pPr indent="0" lvl="0" marL="0" marR="0" rtl="0" algn="l">
              <a:lnSpc>
                <a:spcPct val="166000"/>
              </a:lnSpc>
              <a:spcBef>
                <a:spcPts val="0"/>
              </a:spcBef>
              <a:spcAft>
                <a:spcPts val="0"/>
              </a:spcAft>
              <a:buClr>
                <a:srgbClr val="000000"/>
              </a:buClr>
              <a:buSzPts val="2100"/>
              <a:buFont typeface="Arial"/>
              <a:buNone/>
            </a:pPr>
            <a:r>
              <a:rPr b="1" i="0" lang="en-US" sz="2100" u="none" cap="none" strike="noStrike">
                <a:solidFill>
                  <a:srgbClr val="000000"/>
                </a:solidFill>
                <a:latin typeface="Open Sans"/>
                <a:ea typeface="Open Sans"/>
                <a:cs typeface="Open Sans"/>
                <a:sym typeface="Open Sans"/>
              </a:rPr>
              <a:t>Financial Management</a:t>
            </a:r>
            <a:endParaRPr b="0" i="0" sz="1400" u="none" cap="none" strike="noStrike">
              <a:solidFill>
                <a:srgbClr val="000000"/>
              </a:solidFill>
              <a:latin typeface="Arial"/>
              <a:ea typeface="Arial"/>
              <a:cs typeface="Arial"/>
              <a:sym typeface="Arial"/>
            </a:endParaRPr>
          </a:p>
          <a:p>
            <a:pPr indent="0" lvl="0" marL="0" marR="0" rtl="0" algn="l">
              <a:lnSpc>
                <a:spcPct val="166000"/>
              </a:lnSpc>
              <a:spcBef>
                <a:spcPts val="0"/>
              </a:spcBef>
              <a:spcAft>
                <a:spcPts val="0"/>
              </a:spcAft>
              <a:buClr>
                <a:srgbClr val="000000"/>
              </a:buClr>
              <a:buSzPts val="2100"/>
              <a:buFont typeface="Arial"/>
              <a:buNone/>
            </a:pPr>
            <a:r>
              <a:rPr b="0" i="0" lang="en-US" sz="2100" u="none" cap="none" strike="noStrike">
                <a:solidFill>
                  <a:srgbClr val="FFFFFF"/>
                </a:solidFill>
                <a:latin typeface="Open Sans"/>
                <a:ea typeface="Open Sans"/>
                <a:cs typeface="Open Sans"/>
                <a:sym typeface="Open Sans"/>
              </a:rPr>
              <a:t>Ensure transparent and accountable financial management, including:</a:t>
            </a:r>
            <a:endParaRPr b="0" i="0" sz="1400" u="none" cap="none" strike="noStrike">
              <a:solidFill>
                <a:srgbClr val="000000"/>
              </a:solidFill>
              <a:latin typeface="Arial"/>
              <a:ea typeface="Arial"/>
              <a:cs typeface="Arial"/>
              <a:sym typeface="Arial"/>
            </a:endParaRPr>
          </a:p>
          <a:p>
            <a:pPr indent="0" lvl="0" marL="0" marR="0" rtl="0" algn="l">
              <a:lnSpc>
                <a:spcPct val="166000"/>
              </a:lnSpc>
              <a:spcBef>
                <a:spcPts val="0"/>
              </a:spcBef>
              <a:spcAft>
                <a:spcPts val="0"/>
              </a:spcAft>
              <a:buClr>
                <a:srgbClr val="000000"/>
              </a:buClr>
              <a:buSzPts val="2100"/>
              <a:buFont typeface="Arial"/>
              <a:buNone/>
            </a:pPr>
            <a:r>
              <a:rPr b="0" i="0" lang="en-US" sz="2100" u="none" cap="none" strike="noStrike">
                <a:solidFill>
                  <a:srgbClr val="FFFFFF"/>
                </a:solidFill>
                <a:latin typeface="Open Sans"/>
                <a:ea typeface="Open Sans"/>
                <a:cs typeface="Open Sans"/>
                <a:sym typeface="Open Sans"/>
              </a:rPr>
              <a:t>    - Budget monitoring and control</a:t>
            </a:r>
            <a:endParaRPr b="0" i="0" sz="1400" u="none" cap="none" strike="noStrike">
              <a:solidFill>
                <a:srgbClr val="000000"/>
              </a:solidFill>
              <a:latin typeface="Arial"/>
              <a:ea typeface="Arial"/>
              <a:cs typeface="Arial"/>
              <a:sym typeface="Arial"/>
            </a:endParaRPr>
          </a:p>
          <a:p>
            <a:pPr indent="0" lvl="0" marL="0" marR="0" rtl="0" algn="l">
              <a:lnSpc>
                <a:spcPct val="166000"/>
              </a:lnSpc>
              <a:spcBef>
                <a:spcPts val="0"/>
              </a:spcBef>
              <a:spcAft>
                <a:spcPts val="0"/>
              </a:spcAft>
              <a:buClr>
                <a:srgbClr val="000000"/>
              </a:buClr>
              <a:buSzPts val="2100"/>
              <a:buFont typeface="Arial"/>
              <a:buNone/>
            </a:pPr>
            <a:r>
              <a:rPr b="0" i="0" lang="en-US" sz="2100" u="none" cap="none" strike="noStrike">
                <a:solidFill>
                  <a:srgbClr val="FFFFFF"/>
                </a:solidFill>
                <a:latin typeface="Open Sans"/>
                <a:ea typeface="Open Sans"/>
                <a:cs typeface="Open Sans"/>
                <a:sym typeface="Open Sans"/>
              </a:rPr>
              <a:t>    - Expenditure tracking</a:t>
            </a:r>
            <a:endParaRPr b="0" i="0" sz="1400" u="none" cap="none" strike="noStrike">
              <a:solidFill>
                <a:srgbClr val="000000"/>
              </a:solidFill>
              <a:latin typeface="Arial"/>
              <a:ea typeface="Arial"/>
              <a:cs typeface="Arial"/>
              <a:sym typeface="Arial"/>
            </a:endParaRPr>
          </a:p>
          <a:p>
            <a:pPr indent="0" lvl="0" marL="0" marR="0" rtl="0" algn="l">
              <a:lnSpc>
                <a:spcPct val="166000"/>
              </a:lnSpc>
              <a:spcBef>
                <a:spcPts val="0"/>
              </a:spcBef>
              <a:spcAft>
                <a:spcPts val="0"/>
              </a:spcAft>
              <a:buClr>
                <a:srgbClr val="000000"/>
              </a:buClr>
              <a:buSzPts val="2100"/>
              <a:buFont typeface="Arial"/>
              <a:buNone/>
            </a:pPr>
            <a:r>
              <a:rPr b="0" i="0" lang="en-US" sz="2100" u="none" cap="none" strike="noStrike">
                <a:solidFill>
                  <a:srgbClr val="FFFFFF"/>
                </a:solidFill>
                <a:latin typeface="Open Sans"/>
                <a:ea typeface="Open Sans"/>
                <a:cs typeface="Open Sans"/>
                <a:sym typeface="Open Sans"/>
              </a:rPr>
              <a:t>    - Auditing and reporting</a:t>
            </a:r>
            <a:endParaRPr b="0" i="0" sz="1400" u="none" cap="none" strike="noStrike">
              <a:solidFill>
                <a:srgbClr val="000000"/>
              </a:solidFill>
              <a:latin typeface="Arial"/>
              <a:ea typeface="Arial"/>
              <a:cs typeface="Arial"/>
              <a:sym typeface="Arial"/>
            </a:endParaRPr>
          </a:p>
          <a:p>
            <a:pPr indent="0" lvl="0" marL="0" marR="0" rtl="0" algn="l">
              <a:lnSpc>
                <a:spcPct val="166000"/>
              </a:lnSpc>
              <a:spcBef>
                <a:spcPts val="0"/>
              </a:spcBef>
              <a:spcAft>
                <a:spcPts val="0"/>
              </a:spcAft>
              <a:buClr>
                <a:srgbClr val="000000"/>
              </a:buClr>
              <a:buSzPts val="2100"/>
              <a:buFont typeface="Arial"/>
              <a:buNone/>
            </a:pPr>
            <a:r>
              <a:t/>
            </a:r>
            <a:endParaRPr b="0" i="0" sz="2100" u="none" cap="none" strike="noStrike">
              <a:solidFill>
                <a:srgbClr val="FFFFFF"/>
              </a:solidFill>
              <a:latin typeface="Open Sans"/>
              <a:ea typeface="Open Sans"/>
              <a:cs typeface="Open Sans"/>
              <a:sym typeface="Open Sans"/>
            </a:endParaRPr>
          </a:p>
        </p:txBody>
      </p:sp>
      <p:sp>
        <p:nvSpPr>
          <p:cNvPr id="448" name="Google Shape;448;p18"/>
          <p:cNvSpPr txBox="1"/>
          <p:nvPr/>
        </p:nvSpPr>
        <p:spPr>
          <a:xfrm>
            <a:off x="12069370" y="5980748"/>
            <a:ext cx="1756163" cy="688011"/>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Clr>
                <a:srgbClr val="000000"/>
              </a:buClr>
              <a:buSzPts val="4037"/>
              <a:buFont typeface="Arial"/>
              <a:buNone/>
            </a:pPr>
            <a:r>
              <a:rPr b="1" i="0" lang="en-US" sz="4037" u="none" cap="none" strike="noStrike">
                <a:solidFill>
                  <a:srgbClr val="FFFFFF"/>
                </a:solidFill>
                <a:latin typeface="Open Sans"/>
                <a:ea typeface="Open Sans"/>
                <a:cs typeface="Open Sans"/>
                <a:sym typeface="Open Sans"/>
              </a:rPr>
              <a:t>04.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g2fe8933c265_0_24"/>
          <p:cNvPicPr preferRelativeResize="0"/>
          <p:nvPr/>
        </p:nvPicPr>
        <p:blipFill rotWithShape="1">
          <a:blip r:embed="rId3">
            <a:alphaModFix/>
          </a:blip>
          <a:srcRect b="0" l="69259" r="7014" t="0"/>
          <a:stretch/>
        </p:blipFill>
        <p:spPr>
          <a:xfrm>
            <a:off x="118550" y="0"/>
            <a:ext cx="3655949" cy="10287001"/>
          </a:xfrm>
          <a:prstGeom prst="rect">
            <a:avLst/>
          </a:prstGeom>
          <a:noFill/>
          <a:ln>
            <a:noFill/>
          </a:ln>
        </p:spPr>
      </p:pic>
      <p:sp>
        <p:nvSpPr>
          <p:cNvPr id="454" name="Google Shape;454;g2fe8933c265_0_24"/>
          <p:cNvSpPr txBox="1"/>
          <p:nvPr/>
        </p:nvSpPr>
        <p:spPr>
          <a:xfrm>
            <a:off x="5696100" y="878500"/>
            <a:ext cx="11052300" cy="708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455" name="Google Shape;455;g2fe8933c265_0_24"/>
          <p:cNvSpPr txBox="1"/>
          <p:nvPr/>
        </p:nvSpPr>
        <p:spPr>
          <a:xfrm>
            <a:off x="3939075" y="481925"/>
            <a:ext cx="13387800" cy="2663700"/>
          </a:xfrm>
          <a:prstGeom prst="rect">
            <a:avLst/>
          </a:prstGeom>
          <a:noFill/>
          <a:ln>
            <a:noFill/>
          </a:ln>
        </p:spPr>
        <p:txBody>
          <a:bodyPr anchorCtr="0" anchor="t" bIns="91425" lIns="91425" spcFirstLastPara="1" rIns="91425" wrap="square" tIns="91425">
            <a:noAutofit/>
          </a:bodyPr>
          <a:lstStyle/>
          <a:p>
            <a:pPr indent="0" lvl="0" marL="0" marR="0" rtl="0" algn="l">
              <a:lnSpc>
                <a:spcPct val="123989"/>
              </a:lnSpc>
              <a:spcBef>
                <a:spcPts val="0"/>
              </a:spcBef>
              <a:spcAft>
                <a:spcPts val="0"/>
              </a:spcAft>
              <a:buClr>
                <a:schemeClr val="dk1"/>
              </a:buClr>
              <a:buSzPts val="4552"/>
              <a:buFont typeface="Arial"/>
              <a:buNone/>
            </a:pPr>
            <a:r>
              <a:rPr b="1" i="0" lang="en-US" sz="4552" u="none" cap="none" strike="noStrike">
                <a:solidFill>
                  <a:schemeClr val="dk1"/>
                </a:solidFill>
                <a:latin typeface="Inter"/>
                <a:ea typeface="Inter"/>
                <a:cs typeface="Inter"/>
                <a:sym typeface="Inter"/>
              </a:rPr>
              <a:t>IMPROVING RESOURCE ALLOCATION AND EFFICIENT BUDGET IMPLEMENTATION</a:t>
            </a:r>
            <a:endParaRPr b="0" i="0" sz="3200" u="none" cap="none" strike="noStrike">
              <a:solidFill>
                <a:schemeClr val="dk1"/>
              </a:solidFill>
              <a:latin typeface="Calibri"/>
              <a:ea typeface="Calibri"/>
              <a:cs typeface="Calibri"/>
              <a:sym typeface="Calibri"/>
            </a:endParaRPr>
          </a:p>
        </p:txBody>
      </p:sp>
      <p:sp>
        <p:nvSpPr>
          <p:cNvPr id="456" name="Google Shape;456;g2fe8933c265_0_24"/>
          <p:cNvSpPr txBox="1"/>
          <p:nvPr/>
        </p:nvSpPr>
        <p:spPr>
          <a:xfrm>
            <a:off x="4250850" y="2678025"/>
            <a:ext cx="11647200" cy="6744600"/>
          </a:xfrm>
          <a:prstGeom prst="rect">
            <a:avLst/>
          </a:prstGeom>
          <a:noFill/>
          <a:ln>
            <a:noFill/>
          </a:ln>
        </p:spPr>
        <p:txBody>
          <a:bodyPr anchorCtr="0" anchor="t" bIns="91425" lIns="91425" spcFirstLastPara="1" rIns="91425" wrap="square" tIns="91425">
            <a:noAutofit/>
          </a:bodyPr>
          <a:lstStyle/>
          <a:p>
            <a:pPr indent="-393700" lvl="0" marL="457200" marR="0" rtl="0" algn="just">
              <a:lnSpc>
                <a:spcPct val="115000"/>
              </a:lnSpc>
              <a:spcBef>
                <a:spcPts val="0"/>
              </a:spcBef>
              <a:spcAft>
                <a:spcPts val="0"/>
              </a:spcAft>
              <a:buClr>
                <a:schemeClr val="dk1"/>
              </a:buClr>
              <a:buSzPts val="2600"/>
              <a:buFont typeface="Open Sans"/>
              <a:buChar char="❖"/>
            </a:pPr>
            <a:r>
              <a:rPr i="0" lang="en-US" sz="2600" u="none" cap="none" strike="noStrike">
                <a:solidFill>
                  <a:schemeClr val="dk1"/>
                </a:solidFill>
                <a:latin typeface="Open Sans"/>
                <a:ea typeface="Open Sans"/>
                <a:cs typeface="Open Sans"/>
                <a:sym typeface="Open Sans"/>
              </a:rPr>
              <a:t>NASS to ensure that projects included in the budget emanates only from the Executive arm and as submitted by NJC</a:t>
            </a:r>
            <a:endParaRPr i="0" sz="2600" u="none" cap="none" strike="noStrike">
              <a:solidFill>
                <a:schemeClr val="dk1"/>
              </a:solidFill>
              <a:latin typeface="Open Sans"/>
              <a:ea typeface="Open Sans"/>
              <a:cs typeface="Open Sans"/>
              <a:sym typeface="Open Sans"/>
            </a:endParaRPr>
          </a:p>
          <a:p>
            <a:pPr indent="-393700" lvl="0" marL="457200" marR="0" rtl="0" algn="just">
              <a:lnSpc>
                <a:spcPct val="115000"/>
              </a:lnSpc>
              <a:spcBef>
                <a:spcPts val="0"/>
              </a:spcBef>
              <a:spcAft>
                <a:spcPts val="0"/>
              </a:spcAft>
              <a:buClr>
                <a:schemeClr val="dk1"/>
              </a:buClr>
              <a:buSzPts val="2600"/>
              <a:buFont typeface="Open Sans"/>
              <a:buChar char="❖"/>
            </a:pPr>
            <a:r>
              <a:rPr i="0" lang="en-US" sz="2700" u="none" cap="none" strike="noStrike">
                <a:solidFill>
                  <a:schemeClr val="dk1"/>
                </a:solidFill>
                <a:latin typeface="Open Sans"/>
                <a:ea typeface="Open Sans"/>
                <a:cs typeface="Open Sans"/>
                <a:sym typeface="Open Sans"/>
              </a:rPr>
              <a:t>There should be efficient and effective monitoring and evaluation mechanism put in palce by NJC</a:t>
            </a:r>
            <a:endParaRPr i="0" sz="2700" u="none" cap="none" strike="noStrike">
              <a:solidFill>
                <a:schemeClr val="dk1"/>
              </a:solidFill>
              <a:latin typeface="Open Sans"/>
              <a:ea typeface="Open Sans"/>
              <a:cs typeface="Open Sans"/>
              <a:sym typeface="Open Sans"/>
            </a:endParaRPr>
          </a:p>
          <a:p>
            <a:pPr indent="-400050" lvl="0" marL="457200" marR="0" rtl="0" algn="just">
              <a:lnSpc>
                <a:spcPct val="115000"/>
              </a:lnSpc>
              <a:spcBef>
                <a:spcPts val="0"/>
              </a:spcBef>
              <a:spcAft>
                <a:spcPts val="0"/>
              </a:spcAft>
              <a:buClr>
                <a:schemeClr val="dk1"/>
              </a:buClr>
              <a:buSzPts val="2700"/>
              <a:buFont typeface="Open Sans"/>
              <a:buChar char="❖"/>
            </a:pPr>
            <a:r>
              <a:rPr i="0" lang="en-US" sz="2700" u="none" cap="none" strike="noStrike">
                <a:solidFill>
                  <a:schemeClr val="dk1"/>
                </a:solidFill>
                <a:latin typeface="Open Sans"/>
                <a:ea typeface="Open Sans"/>
                <a:cs typeface="Open Sans"/>
                <a:sym typeface="Open Sans"/>
              </a:rPr>
              <a:t>There should be effective control of expenditures at each stages of the budget or expenditure cycle.</a:t>
            </a:r>
            <a:endParaRPr i="0" sz="2700" u="none" cap="none" strike="noStrike">
              <a:solidFill>
                <a:schemeClr val="dk1"/>
              </a:solidFill>
              <a:latin typeface="Open Sans"/>
              <a:ea typeface="Open Sans"/>
              <a:cs typeface="Open Sans"/>
              <a:sym typeface="Open Sans"/>
            </a:endParaRPr>
          </a:p>
          <a:p>
            <a:pPr indent="-400050" lvl="0" marL="457200" marR="0" rtl="0" algn="just">
              <a:lnSpc>
                <a:spcPct val="115000"/>
              </a:lnSpc>
              <a:spcBef>
                <a:spcPts val="0"/>
              </a:spcBef>
              <a:spcAft>
                <a:spcPts val="0"/>
              </a:spcAft>
              <a:buClr>
                <a:schemeClr val="dk1"/>
              </a:buClr>
              <a:buSzPts val="2700"/>
              <a:buFont typeface="Open Sans"/>
              <a:buChar char="❖"/>
            </a:pPr>
            <a:r>
              <a:rPr i="0" lang="en-US" sz="2600" u="none" cap="none" strike="noStrike">
                <a:solidFill>
                  <a:schemeClr val="dk1"/>
                </a:solidFill>
                <a:latin typeface="Open Sans"/>
                <a:ea typeface="Open Sans"/>
                <a:cs typeface="Open Sans"/>
                <a:sym typeface="Open Sans"/>
              </a:rPr>
              <a:t>NJC to reinforce expenditure control mechanism for efficient and effective budget implementation by the Courts.</a:t>
            </a:r>
            <a:endParaRPr i="0" sz="2600" u="none" cap="none" strike="noStrike">
              <a:solidFill>
                <a:schemeClr val="dk1"/>
              </a:solidFill>
              <a:latin typeface="Open Sans"/>
              <a:ea typeface="Open Sans"/>
              <a:cs typeface="Open Sans"/>
              <a:sym typeface="Open Sans"/>
            </a:endParaRPr>
          </a:p>
          <a:p>
            <a:pPr indent="-400050" lvl="0" marL="457200" marR="0" rtl="0" algn="just">
              <a:lnSpc>
                <a:spcPct val="115000"/>
              </a:lnSpc>
              <a:spcBef>
                <a:spcPts val="0"/>
              </a:spcBef>
              <a:spcAft>
                <a:spcPts val="0"/>
              </a:spcAft>
              <a:buClr>
                <a:schemeClr val="dk1"/>
              </a:buClr>
              <a:buSzPts val="2700"/>
              <a:buFont typeface="Open Sans"/>
              <a:buChar char="❖"/>
            </a:pPr>
            <a:r>
              <a:rPr i="0" lang="en-US" sz="2600" u="none" cap="none" strike="noStrike">
                <a:solidFill>
                  <a:schemeClr val="dk1"/>
                </a:solidFill>
                <a:latin typeface="Open Sans"/>
                <a:ea typeface="Open Sans"/>
                <a:cs typeface="Open Sans"/>
                <a:sym typeface="Open Sans"/>
              </a:rPr>
              <a:t>Ensuring conformity in budget execution with the policies stated in the approved budget</a:t>
            </a:r>
            <a:endParaRPr i="0" sz="2600" u="none" cap="none" strike="noStrike">
              <a:solidFill>
                <a:schemeClr val="dk1"/>
              </a:solidFill>
              <a:latin typeface="Open Sans"/>
              <a:ea typeface="Open Sans"/>
              <a:cs typeface="Open Sans"/>
              <a:sym typeface="Open Sans"/>
            </a:endParaRPr>
          </a:p>
          <a:p>
            <a:pPr indent="-393700" lvl="0" marL="457200" marR="0" rtl="0" algn="just">
              <a:lnSpc>
                <a:spcPct val="115000"/>
              </a:lnSpc>
              <a:spcBef>
                <a:spcPts val="0"/>
              </a:spcBef>
              <a:spcAft>
                <a:spcPts val="0"/>
              </a:spcAft>
              <a:buClr>
                <a:schemeClr val="dk1"/>
              </a:buClr>
              <a:buSzPts val="2600"/>
              <a:buFont typeface="Open Sans"/>
              <a:buChar char="❖"/>
            </a:pPr>
            <a:r>
              <a:rPr i="0" lang="en-US" sz="2600" u="none" cap="none" strike="noStrike">
                <a:solidFill>
                  <a:schemeClr val="dk1"/>
                </a:solidFill>
                <a:latin typeface="Open Sans"/>
                <a:ea typeface="Open Sans"/>
                <a:cs typeface="Open Sans"/>
                <a:sym typeface="Open Sans"/>
              </a:rPr>
              <a:t>There should be predictability and timeliness in the release of funds to allow for orderly planning and implementation of the budget</a:t>
            </a:r>
            <a:endParaRPr i="0" sz="2600" u="none" cap="none" strike="noStrike">
              <a:solidFill>
                <a:schemeClr val="dk1"/>
              </a:solidFill>
              <a:latin typeface="Open Sans"/>
              <a:ea typeface="Open Sans"/>
              <a:cs typeface="Open Sans"/>
              <a:sym typeface="Open Sans"/>
            </a:endParaRPr>
          </a:p>
          <a:p>
            <a:pPr indent="-393700" lvl="0" marL="457200" marR="0" rtl="0" algn="just">
              <a:lnSpc>
                <a:spcPct val="115000"/>
              </a:lnSpc>
              <a:spcBef>
                <a:spcPts val="0"/>
              </a:spcBef>
              <a:spcAft>
                <a:spcPts val="0"/>
              </a:spcAft>
              <a:buClr>
                <a:schemeClr val="dk1"/>
              </a:buClr>
              <a:buSzPts val="2600"/>
              <a:buFont typeface="Open Sans"/>
              <a:buChar char="❖"/>
            </a:pPr>
            <a:r>
              <a:rPr i="0" lang="en-US" sz="2600" u="none" cap="none" strike="noStrike">
                <a:solidFill>
                  <a:schemeClr val="dk1"/>
                </a:solidFill>
                <a:latin typeface="Open Sans"/>
                <a:ea typeface="Open Sans"/>
                <a:cs typeface="Open Sans"/>
                <a:sym typeface="Open Sans"/>
              </a:rPr>
              <a:t>Granting of some flexibility to the lower level courts rather than central control of the total implementation of the budget</a:t>
            </a:r>
            <a:endParaRPr i="0" sz="2600" u="none" cap="none" strike="noStrike">
              <a:solidFill>
                <a:schemeClr val="dk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
          <p:cNvSpPr/>
          <p:nvPr/>
        </p:nvSpPr>
        <p:spPr>
          <a:xfrm>
            <a:off x="0" y="5143500"/>
            <a:ext cx="18811488" cy="5143500"/>
          </a:xfrm>
          <a:custGeom>
            <a:rect b="b" l="l" r="r" t="t"/>
            <a:pathLst>
              <a:path extrusionOk="0" h="5143500" w="18811488">
                <a:moveTo>
                  <a:pt x="0" y="0"/>
                </a:moveTo>
                <a:lnTo>
                  <a:pt x="18811488" y="0"/>
                </a:lnTo>
                <a:lnTo>
                  <a:pt x="18811488" y="5143500"/>
                </a:lnTo>
                <a:lnTo>
                  <a:pt x="0" y="5143500"/>
                </a:lnTo>
                <a:lnTo>
                  <a:pt x="0" y="0"/>
                </a:lnTo>
                <a:close/>
              </a:path>
            </a:pathLst>
          </a:custGeom>
          <a:blipFill rotWithShape="1">
            <a:blip r:embed="rId3">
              <a:alphaModFix amt="38000"/>
            </a:blip>
            <a:stretch>
              <a:fillRect b="-108293" l="0" r="0" t="-35347"/>
            </a:stretch>
          </a:blipFill>
          <a:ln>
            <a:noFill/>
          </a:ln>
        </p:spPr>
      </p:sp>
      <p:pic>
        <p:nvPicPr>
          <p:cNvPr id="462" name="Google Shape;462;p4"/>
          <p:cNvPicPr preferRelativeResize="0"/>
          <p:nvPr/>
        </p:nvPicPr>
        <p:blipFill rotWithShape="1">
          <a:blip r:embed="rId4">
            <a:alphaModFix/>
          </a:blip>
          <a:srcRect b="29977" l="0" r="0" t="29977"/>
          <a:stretch/>
        </p:blipFill>
        <p:spPr>
          <a:xfrm>
            <a:off x="-707408" y="-440729"/>
            <a:ext cx="19702817" cy="5917360"/>
          </a:xfrm>
          <a:prstGeom prst="rect">
            <a:avLst/>
          </a:prstGeom>
          <a:noFill/>
          <a:ln>
            <a:noFill/>
          </a:ln>
        </p:spPr>
      </p:pic>
      <p:grpSp>
        <p:nvGrpSpPr>
          <p:cNvPr id="463" name="Google Shape;463;p4"/>
          <p:cNvGrpSpPr/>
          <p:nvPr/>
        </p:nvGrpSpPr>
        <p:grpSpPr>
          <a:xfrm>
            <a:off x="2913484" y="3749066"/>
            <a:ext cx="14594683" cy="1727565"/>
            <a:chOff x="0" y="-38100"/>
            <a:chExt cx="3843867" cy="454997"/>
          </a:xfrm>
        </p:grpSpPr>
        <p:sp>
          <p:nvSpPr>
            <p:cNvPr id="464" name="Google Shape;464;p4"/>
            <p:cNvSpPr/>
            <p:nvPr/>
          </p:nvSpPr>
          <p:spPr>
            <a:xfrm>
              <a:off x="0" y="0"/>
              <a:ext cx="3843867" cy="416897"/>
            </a:xfrm>
            <a:custGeom>
              <a:rect b="b" l="l" r="r" t="t"/>
              <a:pathLst>
                <a:path extrusionOk="0" h="416897" w="3843867">
                  <a:moveTo>
                    <a:pt x="0" y="0"/>
                  </a:moveTo>
                  <a:lnTo>
                    <a:pt x="3843867" y="0"/>
                  </a:lnTo>
                  <a:lnTo>
                    <a:pt x="3843867" y="416897"/>
                  </a:lnTo>
                  <a:lnTo>
                    <a:pt x="0" y="416897"/>
                  </a:lnTo>
                  <a:close/>
                </a:path>
              </a:pathLst>
            </a:custGeom>
            <a:solidFill>
              <a:srgbClr val="F67D30"/>
            </a:solidFill>
            <a:ln>
              <a:noFill/>
            </a:ln>
          </p:spPr>
        </p:sp>
        <p:sp>
          <p:nvSpPr>
            <p:cNvPr id="465" name="Google Shape;465;p4"/>
            <p:cNvSpPr txBox="1"/>
            <p:nvPr/>
          </p:nvSpPr>
          <p:spPr>
            <a:xfrm>
              <a:off x="0" y="-38100"/>
              <a:ext cx="3843867" cy="4549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6" name="Google Shape;466;p4"/>
          <p:cNvSpPr txBox="1"/>
          <p:nvPr/>
        </p:nvSpPr>
        <p:spPr>
          <a:xfrm>
            <a:off x="3693541" y="4047004"/>
            <a:ext cx="12481774" cy="123825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Clr>
                <a:srgbClr val="000000"/>
              </a:buClr>
              <a:buSzPts val="3999"/>
              <a:buFont typeface="Arial"/>
              <a:buNone/>
            </a:pPr>
            <a:r>
              <a:rPr b="1" i="0" lang="en-US" sz="3999" u="none" cap="none" strike="noStrike">
                <a:solidFill>
                  <a:srgbClr val="FFFFFF"/>
                </a:solidFill>
                <a:latin typeface="Poppins Black"/>
                <a:ea typeface="Poppins Black"/>
                <a:cs typeface="Poppins Black"/>
                <a:sym typeface="Poppins Black"/>
              </a:rPr>
              <a:t>CURRENT STATE OF NIGERIA’S</a:t>
            </a:r>
            <a:endParaRPr b="0" i="0" sz="1400" u="none" cap="none" strike="noStrike">
              <a:solidFill>
                <a:srgbClr val="000000"/>
              </a:solidFill>
              <a:latin typeface="Arial"/>
              <a:ea typeface="Arial"/>
              <a:cs typeface="Arial"/>
              <a:sym typeface="Arial"/>
            </a:endParaRPr>
          </a:p>
          <a:p>
            <a:pPr indent="0" lvl="0" marL="0" marR="0" rtl="0" algn="ctr">
              <a:lnSpc>
                <a:spcPct val="120005"/>
              </a:lnSpc>
              <a:spcBef>
                <a:spcPts val="0"/>
              </a:spcBef>
              <a:spcAft>
                <a:spcPts val="0"/>
              </a:spcAft>
              <a:buClr>
                <a:srgbClr val="000000"/>
              </a:buClr>
              <a:buSzPts val="3999"/>
              <a:buFont typeface="Arial"/>
              <a:buNone/>
            </a:pPr>
            <a:r>
              <a:rPr b="1" i="0" lang="en-US" sz="3999" u="none" cap="none" strike="noStrike">
                <a:solidFill>
                  <a:srgbClr val="FFFFFF"/>
                </a:solidFill>
                <a:latin typeface="Poppins Black"/>
                <a:ea typeface="Poppins Black"/>
                <a:cs typeface="Poppins Black"/>
                <a:sym typeface="Poppins Black"/>
              </a:rPr>
              <a:t>Budget Process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5"/>
          <p:cNvSpPr/>
          <p:nvPr/>
        </p:nvSpPr>
        <p:spPr>
          <a:xfrm>
            <a:off x="3611496" y="1028700"/>
            <a:ext cx="11065008" cy="8229600"/>
          </a:xfrm>
          <a:custGeom>
            <a:rect b="b" l="l" r="r" t="t"/>
            <a:pathLst>
              <a:path extrusionOk="0" h="8229600" w="11065008">
                <a:moveTo>
                  <a:pt x="0" y="0"/>
                </a:moveTo>
                <a:lnTo>
                  <a:pt x="11065008" y="0"/>
                </a:lnTo>
                <a:lnTo>
                  <a:pt x="11065008" y="8229600"/>
                </a:lnTo>
                <a:lnTo>
                  <a:pt x="0" y="8229600"/>
                </a:lnTo>
                <a:lnTo>
                  <a:pt x="0" y="0"/>
                </a:lnTo>
                <a:close/>
              </a:path>
            </a:pathLst>
          </a:custGeom>
          <a:blipFill rotWithShape="1">
            <a:blip r:embed="rId3">
              <a:alphaModFix amt="27000"/>
            </a:blip>
            <a:stretch>
              <a:fillRect b="0" l="0" r="0" t="0"/>
            </a:stretch>
          </a:blipFill>
          <a:ln>
            <a:noFill/>
          </a:ln>
        </p:spPr>
      </p:sp>
      <p:grpSp>
        <p:nvGrpSpPr>
          <p:cNvPr id="472" name="Google Shape;472;p5"/>
          <p:cNvGrpSpPr/>
          <p:nvPr/>
        </p:nvGrpSpPr>
        <p:grpSpPr>
          <a:xfrm>
            <a:off x="1658747" y="2810820"/>
            <a:ext cx="6355520" cy="1020259"/>
            <a:chOff x="0" y="-38100"/>
            <a:chExt cx="4034730" cy="647700"/>
          </a:xfrm>
        </p:grpSpPr>
        <p:sp>
          <p:nvSpPr>
            <p:cNvPr id="473" name="Google Shape;473;p5"/>
            <p:cNvSpPr/>
            <p:nvPr/>
          </p:nvSpPr>
          <p:spPr>
            <a:xfrm>
              <a:off x="0" y="0"/>
              <a:ext cx="4034730" cy="609600"/>
            </a:xfrm>
            <a:custGeom>
              <a:rect b="b" l="l" r="r" t="t"/>
              <a:pathLst>
                <a:path extrusionOk="0" h="609600" w="4034730">
                  <a:moveTo>
                    <a:pt x="3831530" y="0"/>
                  </a:moveTo>
                  <a:lnTo>
                    <a:pt x="0" y="0"/>
                  </a:lnTo>
                  <a:lnTo>
                    <a:pt x="203200" y="609600"/>
                  </a:lnTo>
                  <a:lnTo>
                    <a:pt x="4034730" y="609600"/>
                  </a:lnTo>
                  <a:lnTo>
                    <a:pt x="3831530" y="0"/>
                  </a:lnTo>
                  <a:close/>
                </a:path>
              </a:pathLst>
            </a:custGeom>
            <a:solidFill>
              <a:srgbClr val="B55F27"/>
            </a:solidFill>
            <a:ln>
              <a:noFill/>
            </a:ln>
          </p:spPr>
        </p:sp>
        <p:sp>
          <p:nvSpPr>
            <p:cNvPr id="474" name="Google Shape;474;p5"/>
            <p:cNvSpPr txBox="1"/>
            <p:nvPr/>
          </p:nvSpPr>
          <p:spPr>
            <a:xfrm>
              <a:off x="101600" y="-38100"/>
              <a:ext cx="383153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75" name="Google Shape;475;p5"/>
          <p:cNvGrpSpPr/>
          <p:nvPr/>
        </p:nvGrpSpPr>
        <p:grpSpPr>
          <a:xfrm>
            <a:off x="1028700" y="2603976"/>
            <a:ext cx="1567435" cy="1420487"/>
            <a:chOff x="0" y="-38100"/>
            <a:chExt cx="812800" cy="736600"/>
          </a:xfrm>
        </p:grpSpPr>
        <p:sp>
          <p:nvSpPr>
            <p:cNvPr id="476" name="Google Shape;476;p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746A74"/>
            </a:solidFill>
            <a:ln>
              <a:noFill/>
            </a:ln>
          </p:spPr>
        </p:sp>
        <p:sp>
          <p:nvSpPr>
            <p:cNvPr id="477" name="Google Shape;477;p5"/>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78" name="Google Shape;478;p5"/>
          <p:cNvSpPr/>
          <p:nvPr/>
        </p:nvSpPr>
        <p:spPr>
          <a:xfrm>
            <a:off x="1485743" y="3035798"/>
            <a:ext cx="653349" cy="602715"/>
          </a:xfrm>
          <a:custGeom>
            <a:rect b="b" l="l" r="r" t="t"/>
            <a:pathLst>
              <a:path extrusionOk="0" h="602715" w="653349">
                <a:moveTo>
                  <a:pt x="0" y="0"/>
                </a:moveTo>
                <a:lnTo>
                  <a:pt x="653349" y="0"/>
                </a:lnTo>
                <a:lnTo>
                  <a:pt x="653349" y="602714"/>
                </a:lnTo>
                <a:lnTo>
                  <a:pt x="0" y="602714"/>
                </a:lnTo>
                <a:lnTo>
                  <a:pt x="0" y="0"/>
                </a:lnTo>
                <a:close/>
              </a:path>
            </a:pathLst>
          </a:custGeom>
          <a:blipFill rotWithShape="1">
            <a:blip r:embed="rId4">
              <a:alphaModFix/>
            </a:blip>
            <a:stretch>
              <a:fillRect b="0" l="0" r="0" t="0"/>
            </a:stretch>
          </a:blipFill>
          <a:ln>
            <a:noFill/>
          </a:ln>
        </p:spPr>
      </p:sp>
      <p:grpSp>
        <p:nvGrpSpPr>
          <p:cNvPr id="479" name="Google Shape;479;p5"/>
          <p:cNvGrpSpPr/>
          <p:nvPr/>
        </p:nvGrpSpPr>
        <p:grpSpPr>
          <a:xfrm>
            <a:off x="9801375" y="2810820"/>
            <a:ext cx="6355520" cy="1020259"/>
            <a:chOff x="0" y="-38100"/>
            <a:chExt cx="4034730" cy="647700"/>
          </a:xfrm>
        </p:grpSpPr>
        <p:sp>
          <p:nvSpPr>
            <p:cNvPr id="480" name="Google Shape;480;p5"/>
            <p:cNvSpPr/>
            <p:nvPr/>
          </p:nvSpPr>
          <p:spPr>
            <a:xfrm>
              <a:off x="0" y="0"/>
              <a:ext cx="4034730" cy="609600"/>
            </a:xfrm>
            <a:custGeom>
              <a:rect b="b" l="l" r="r" t="t"/>
              <a:pathLst>
                <a:path extrusionOk="0" h="609600" w="4034730">
                  <a:moveTo>
                    <a:pt x="3831530" y="0"/>
                  </a:moveTo>
                  <a:lnTo>
                    <a:pt x="0" y="0"/>
                  </a:lnTo>
                  <a:lnTo>
                    <a:pt x="203200" y="609600"/>
                  </a:lnTo>
                  <a:lnTo>
                    <a:pt x="4034730" y="609600"/>
                  </a:lnTo>
                  <a:lnTo>
                    <a:pt x="3831530" y="0"/>
                  </a:lnTo>
                  <a:close/>
                </a:path>
              </a:pathLst>
            </a:custGeom>
            <a:solidFill>
              <a:srgbClr val="B55F27"/>
            </a:solidFill>
            <a:ln>
              <a:noFill/>
            </a:ln>
          </p:spPr>
        </p:sp>
        <p:sp>
          <p:nvSpPr>
            <p:cNvPr id="481" name="Google Shape;481;p5"/>
            <p:cNvSpPr txBox="1"/>
            <p:nvPr/>
          </p:nvSpPr>
          <p:spPr>
            <a:xfrm>
              <a:off x="101600" y="-38100"/>
              <a:ext cx="383153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82" name="Google Shape;482;p5"/>
          <p:cNvGrpSpPr/>
          <p:nvPr/>
        </p:nvGrpSpPr>
        <p:grpSpPr>
          <a:xfrm>
            <a:off x="9171328" y="2603976"/>
            <a:ext cx="1567435" cy="1420487"/>
            <a:chOff x="0" y="-38100"/>
            <a:chExt cx="812800" cy="736600"/>
          </a:xfrm>
        </p:grpSpPr>
        <p:sp>
          <p:nvSpPr>
            <p:cNvPr id="483" name="Google Shape;483;p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746A74"/>
            </a:solidFill>
            <a:ln>
              <a:noFill/>
            </a:ln>
          </p:spPr>
        </p:sp>
        <p:sp>
          <p:nvSpPr>
            <p:cNvPr id="484" name="Google Shape;484;p5"/>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85" name="Google Shape;485;p5"/>
          <p:cNvSpPr/>
          <p:nvPr/>
        </p:nvSpPr>
        <p:spPr>
          <a:xfrm>
            <a:off x="9628371" y="3035798"/>
            <a:ext cx="653349" cy="602715"/>
          </a:xfrm>
          <a:custGeom>
            <a:rect b="b" l="l" r="r" t="t"/>
            <a:pathLst>
              <a:path extrusionOk="0" h="602715" w="653349">
                <a:moveTo>
                  <a:pt x="0" y="0"/>
                </a:moveTo>
                <a:lnTo>
                  <a:pt x="653349" y="0"/>
                </a:lnTo>
                <a:lnTo>
                  <a:pt x="653349" y="602714"/>
                </a:lnTo>
                <a:lnTo>
                  <a:pt x="0" y="602714"/>
                </a:lnTo>
                <a:lnTo>
                  <a:pt x="0" y="0"/>
                </a:lnTo>
                <a:close/>
              </a:path>
            </a:pathLst>
          </a:custGeom>
          <a:blipFill rotWithShape="1">
            <a:blip r:embed="rId4">
              <a:alphaModFix/>
            </a:blip>
            <a:stretch>
              <a:fillRect b="0" l="0" r="0" t="0"/>
            </a:stretch>
          </a:blipFill>
          <a:ln>
            <a:noFill/>
          </a:ln>
        </p:spPr>
      </p:sp>
      <p:grpSp>
        <p:nvGrpSpPr>
          <p:cNvPr id="486" name="Google Shape;486;p5"/>
          <p:cNvGrpSpPr/>
          <p:nvPr/>
        </p:nvGrpSpPr>
        <p:grpSpPr>
          <a:xfrm>
            <a:off x="1658747" y="7091208"/>
            <a:ext cx="6355520" cy="1020259"/>
            <a:chOff x="0" y="-38100"/>
            <a:chExt cx="4034730" cy="647700"/>
          </a:xfrm>
        </p:grpSpPr>
        <p:sp>
          <p:nvSpPr>
            <p:cNvPr id="487" name="Google Shape;487;p5"/>
            <p:cNvSpPr/>
            <p:nvPr/>
          </p:nvSpPr>
          <p:spPr>
            <a:xfrm>
              <a:off x="0" y="0"/>
              <a:ext cx="4034730" cy="609600"/>
            </a:xfrm>
            <a:custGeom>
              <a:rect b="b" l="l" r="r" t="t"/>
              <a:pathLst>
                <a:path extrusionOk="0" h="609600" w="4034730">
                  <a:moveTo>
                    <a:pt x="3831530" y="0"/>
                  </a:moveTo>
                  <a:lnTo>
                    <a:pt x="0" y="0"/>
                  </a:lnTo>
                  <a:lnTo>
                    <a:pt x="203200" y="609600"/>
                  </a:lnTo>
                  <a:lnTo>
                    <a:pt x="4034730" y="609600"/>
                  </a:lnTo>
                  <a:lnTo>
                    <a:pt x="3831530" y="0"/>
                  </a:lnTo>
                  <a:close/>
                </a:path>
              </a:pathLst>
            </a:custGeom>
            <a:solidFill>
              <a:srgbClr val="B55F27"/>
            </a:solidFill>
            <a:ln>
              <a:noFill/>
            </a:ln>
          </p:spPr>
        </p:sp>
        <p:sp>
          <p:nvSpPr>
            <p:cNvPr id="488" name="Google Shape;488;p5"/>
            <p:cNvSpPr txBox="1"/>
            <p:nvPr/>
          </p:nvSpPr>
          <p:spPr>
            <a:xfrm>
              <a:off x="101600" y="-38100"/>
              <a:ext cx="3831530" cy="647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89" name="Google Shape;489;p5"/>
          <p:cNvGrpSpPr/>
          <p:nvPr/>
        </p:nvGrpSpPr>
        <p:grpSpPr>
          <a:xfrm>
            <a:off x="1028700" y="6884364"/>
            <a:ext cx="1567435" cy="1420487"/>
            <a:chOff x="0" y="-38100"/>
            <a:chExt cx="812800" cy="736600"/>
          </a:xfrm>
        </p:grpSpPr>
        <p:sp>
          <p:nvSpPr>
            <p:cNvPr id="490" name="Google Shape;490;p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746A74"/>
            </a:solidFill>
            <a:ln>
              <a:noFill/>
            </a:ln>
          </p:spPr>
        </p:sp>
        <p:sp>
          <p:nvSpPr>
            <p:cNvPr id="491" name="Google Shape;491;p5"/>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92" name="Google Shape;492;p5"/>
          <p:cNvSpPr/>
          <p:nvPr/>
        </p:nvSpPr>
        <p:spPr>
          <a:xfrm>
            <a:off x="1485743" y="7316186"/>
            <a:ext cx="653349" cy="602715"/>
          </a:xfrm>
          <a:custGeom>
            <a:rect b="b" l="l" r="r" t="t"/>
            <a:pathLst>
              <a:path extrusionOk="0" h="602715" w="653349">
                <a:moveTo>
                  <a:pt x="0" y="0"/>
                </a:moveTo>
                <a:lnTo>
                  <a:pt x="653349" y="0"/>
                </a:lnTo>
                <a:lnTo>
                  <a:pt x="653349" y="602714"/>
                </a:lnTo>
                <a:lnTo>
                  <a:pt x="0" y="602714"/>
                </a:lnTo>
                <a:lnTo>
                  <a:pt x="0" y="0"/>
                </a:lnTo>
                <a:close/>
              </a:path>
            </a:pathLst>
          </a:custGeom>
          <a:blipFill rotWithShape="1">
            <a:blip r:embed="rId4">
              <a:alphaModFix/>
            </a:blip>
            <a:stretch>
              <a:fillRect b="0" l="0" r="0" t="0"/>
            </a:stretch>
          </a:blipFill>
          <a:ln>
            <a:noFill/>
          </a:ln>
        </p:spPr>
      </p:sp>
      <p:grpSp>
        <p:nvGrpSpPr>
          <p:cNvPr id="493" name="Google Shape;493;p5"/>
          <p:cNvGrpSpPr/>
          <p:nvPr/>
        </p:nvGrpSpPr>
        <p:grpSpPr>
          <a:xfrm>
            <a:off x="10343382" y="7091208"/>
            <a:ext cx="6355520" cy="1861018"/>
            <a:chOff x="0" y="-38100"/>
            <a:chExt cx="4034730" cy="1181446"/>
          </a:xfrm>
        </p:grpSpPr>
        <p:sp>
          <p:nvSpPr>
            <p:cNvPr id="494" name="Google Shape;494;p5"/>
            <p:cNvSpPr/>
            <p:nvPr/>
          </p:nvSpPr>
          <p:spPr>
            <a:xfrm>
              <a:off x="0" y="0"/>
              <a:ext cx="4034730" cy="1143346"/>
            </a:xfrm>
            <a:custGeom>
              <a:rect b="b" l="l" r="r" t="t"/>
              <a:pathLst>
                <a:path extrusionOk="0" h="1143346" w="4034730">
                  <a:moveTo>
                    <a:pt x="3831530" y="0"/>
                  </a:moveTo>
                  <a:lnTo>
                    <a:pt x="0" y="0"/>
                  </a:lnTo>
                  <a:lnTo>
                    <a:pt x="203200" y="1143346"/>
                  </a:lnTo>
                  <a:lnTo>
                    <a:pt x="4034730" y="1143346"/>
                  </a:lnTo>
                  <a:lnTo>
                    <a:pt x="3831530" y="0"/>
                  </a:lnTo>
                  <a:close/>
                </a:path>
              </a:pathLst>
            </a:custGeom>
            <a:solidFill>
              <a:srgbClr val="B55F27"/>
            </a:solidFill>
            <a:ln>
              <a:noFill/>
            </a:ln>
          </p:spPr>
        </p:sp>
        <p:sp>
          <p:nvSpPr>
            <p:cNvPr id="495" name="Google Shape;495;p5"/>
            <p:cNvSpPr txBox="1"/>
            <p:nvPr/>
          </p:nvSpPr>
          <p:spPr>
            <a:xfrm>
              <a:off x="101600" y="-38100"/>
              <a:ext cx="3831530" cy="118144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96" name="Google Shape;496;p5"/>
          <p:cNvGrpSpPr/>
          <p:nvPr/>
        </p:nvGrpSpPr>
        <p:grpSpPr>
          <a:xfrm>
            <a:off x="9713335" y="6884364"/>
            <a:ext cx="1567435" cy="1420487"/>
            <a:chOff x="0" y="-38100"/>
            <a:chExt cx="812800" cy="736600"/>
          </a:xfrm>
        </p:grpSpPr>
        <p:sp>
          <p:nvSpPr>
            <p:cNvPr id="497" name="Google Shape;497;p5"/>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746A74"/>
            </a:solidFill>
            <a:ln>
              <a:noFill/>
            </a:ln>
          </p:spPr>
        </p:sp>
        <p:sp>
          <p:nvSpPr>
            <p:cNvPr id="498" name="Google Shape;498;p5"/>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99" name="Google Shape;499;p5"/>
          <p:cNvSpPr/>
          <p:nvPr/>
        </p:nvSpPr>
        <p:spPr>
          <a:xfrm>
            <a:off x="10170378" y="7316186"/>
            <a:ext cx="653349" cy="602715"/>
          </a:xfrm>
          <a:custGeom>
            <a:rect b="b" l="l" r="r" t="t"/>
            <a:pathLst>
              <a:path extrusionOk="0" h="602715" w="653349">
                <a:moveTo>
                  <a:pt x="0" y="0"/>
                </a:moveTo>
                <a:lnTo>
                  <a:pt x="653349" y="0"/>
                </a:lnTo>
                <a:lnTo>
                  <a:pt x="653349" y="602714"/>
                </a:lnTo>
                <a:lnTo>
                  <a:pt x="0" y="602714"/>
                </a:lnTo>
                <a:lnTo>
                  <a:pt x="0" y="0"/>
                </a:lnTo>
                <a:close/>
              </a:path>
            </a:pathLst>
          </a:custGeom>
          <a:blipFill rotWithShape="1">
            <a:blip r:embed="rId4">
              <a:alphaModFix/>
            </a:blip>
            <a:stretch>
              <a:fillRect b="0" l="0" r="0" t="0"/>
            </a:stretch>
          </a:blipFill>
          <a:ln>
            <a:noFill/>
          </a:ln>
        </p:spPr>
      </p:sp>
      <p:sp>
        <p:nvSpPr>
          <p:cNvPr id="500" name="Google Shape;500;p5"/>
          <p:cNvSpPr txBox="1"/>
          <p:nvPr/>
        </p:nvSpPr>
        <p:spPr>
          <a:xfrm>
            <a:off x="3611494" y="413099"/>
            <a:ext cx="111087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Clr>
                <a:srgbClr val="000000"/>
              </a:buClr>
              <a:buSzPts val="3999"/>
              <a:buFont typeface="Arial"/>
              <a:buNone/>
            </a:pPr>
            <a:r>
              <a:rPr b="1" i="0" lang="en-US" sz="3999" u="none" cap="none" strike="noStrike">
                <a:solidFill>
                  <a:schemeClr val="dk1"/>
                </a:solidFill>
                <a:latin typeface="Poppins Black"/>
                <a:ea typeface="Poppins Black"/>
                <a:cs typeface="Poppins Black"/>
                <a:sym typeface="Poppins Black"/>
              </a:rPr>
              <a:t>CHALLENGES WITH BUDGETING PROCESSES</a:t>
            </a:r>
            <a:endParaRPr b="0" i="0" sz="1400" u="none" cap="none" strike="noStrike">
              <a:solidFill>
                <a:schemeClr val="dk1"/>
              </a:solidFill>
              <a:latin typeface="Arial"/>
              <a:ea typeface="Arial"/>
              <a:cs typeface="Arial"/>
              <a:sym typeface="Arial"/>
            </a:endParaRPr>
          </a:p>
        </p:txBody>
      </p:sp>
      <p:sp>
        <p:nvSpPr>
          <p:cNvPr id="501" name="Google Shape;501;p5"/>
          <p:cNvSpPr txBox="1"/>
          <p:nvPr/>
        </p:nvSpPr>
        <p:spPr>
          <a:xfrm>
            <a:off x="2713590" y="2895662"/>
            <a:ext cx="5068584" cy="87947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b="1" i="0" lang="en-US" sz="2499" u="none" cap="none" strike="noStrike">
                <a:solidFill>
                  <a:srgbClr val="FFFFFF"/>
                </a:solidFill>
                <a:latin typeface="Poppins Medium"/>
                <a:ea typeface="Poppins Medium"/>
                <a:cs typeface="Poppins Medium"/>
                <a:sym typeface="Poppins Medium"/>
              </a:rPr>
              <a:t>The over bloated nature of the budget</a:t>
            </a:r>
            <a:endParaRPr b="0" i="0" sz="1400" u="none" cap="none" strike="noStrike">
              <a:solidFill>
                <a:srgbClr val="000000"/>
              </a:solidFill>
              <a:latin typeface="Arial"/>
              <a:ea typeface="Arial"/>
              <a:cs typeface="Arial"/>
              <a:sym typeface="Arial"/>
            </a:endParaRPr>
          </a:p>
        </p:txBody>
      </p:sp>
      <p:sp>
        <p:nvSpPr>
          <p:cNvPr id="502" name="Google Shape;502;p5"/>
          <p:cNvSpPr txBox="1"/>
          <p:nvPr/>
        </p:nvSpPr>
        <p:spPr>
          <a:xfrm>
            <a:off x="2713590" y="4032118"/>
            <a:ext cx="5978530" cy="2825389"/>
          </a:xfrm>
          <a:prstGeom prst="rect">
            <a:avLst/>
          </a:prstGeom>
          <a:noFill/>
          <a:ln>
            <a:noFill/>
          </a:ln>
        </p:spPr>
        <p:txBody>
          <a:bodyPr anchorCtr="0" anchor="t" bIns="0" lIns="0" spcFirstLastPara="1" rIns="0" wrap="square" tIns="0">
            <a:spAutoFit/>
          </a:bodyPr>
          <a:lstStyle/>
          <a:p>
            <a:pPr indent="0" lvl="0" marL="0" marR="0" rtl="0" algn="l">
              <a:lnSpc>
                <a:spcPct val="139970"/>
              </a:lnSpc>
              <a:spcBef>
                <a:spcPts val="0"/>
              </a:spcBef>
              <a:spcAft>
                <a:spcPts val="0"/>
              </a:spcAft>
              <a:buClr>
                <a:srgbClr val="000000"/>
              </a:buClr>
              <a:buSzPts val="2014"/>
              <a:buFont typeface="Arial"/>
              <a:buNone/>
            </a:pPr>
            <a:r>
              <a:rPr b="1" i="0" lang="en-US" sz="2014" u="none" cap="none" strike="noStrike">
                <a:solidFill>
                  <a:srgbClr val="000000"/>
                </a:solidFill>
                <a:latin typeface="Poppins SemiBold"/>
                <a:ea typeface="Poppins SemiBold"/>
                <a:cs typeface="Poppins SemiBold"/>
                <a:sym typeface="Poppins SemiBold"/>
              </a:rPr>
              <a:t>Partial funding of projects across the country</a:t>
            </a:r>
            <a:endParaRPr b="0" i="0" sz="1400" u="none" cap="none" strike="noStrike">
              <a:solidFill>
                <a:srgbClr val="000000"/>
              </a:solidFill>
              <a:latin typeface="Arial"/>
              <a:ea typeface="Arial"/>
              <a:cs typeface="Arial"/>
              <a:sym typeface="Arial"/>
            </a:endParaRPr>
          </a:p>
          <a:p>
            <a:pPr indent="0" lvl="0" marL="0" marR="0" rtl="0" algn="l">
              <a:lnSpc>
                <a:spcPct val="139970"/>
              </a:lnSpc>
              <a:spcBef>
                <a:spcPts val="0"/>
              </a:spcBef>
              <a:spcAft>
                <a:spcPts val="0"/>
              </a:spcAft>
              <a:buClr>
                <a:srgbClr val="000000"/>
              </a:buClr>
              <a:buSzPts val="2014"/>
              <a:buFont typeface="Arial"/>
              <a:buNone/>
            </a:pPr>
            <a:r>
              <a:rPr b="1" i="0" lang="en-US" sz="2014" u="none" cap="none" strike="noStrike">
                <a:solidFill>
                  <a:srgbClr val="000000"/>
                </a:solidFill>
                <a:latin typeface="Poppins SemiBold"/>
                <a:ea typeface="Poppins SemiBold"/>
                <a:cs typeface="Poppins SemiBold"/>
                <a:sym typeface="Poppins SemiBold"/>
              </a:rPr>
              <a:t>Increasing risk of neglect on old projects as new projects are being introduce</a:t>
            </a:r>
            <a:endParaRPr b="0" i="0" sz="1400" u="none" cap="none" strike="noStrike">
              <a:solidFill>
                <a:srgbClr val="000000"/>
              </a:solidFill>
              <a:latin typeface="Arial"/>
              <a:ea typeface="Arial"/>
              <a:cs typeface="Arial"/>
              <a:sym typeface="Arial"/>
            </a:endParaRPr>
          </a:p>
          <a:p>
            <a:pPr indent="0" lvl="0" marL="0" marR="0" rtl="0" algn="l">
              <a:lnSpc>
                <a:spcPct val="139970"/>
              </a:lnSpc>
              <a:spcBef>
                <a:spcPts val="0"/>
              </a:spcBef>
              <a:spcAft>
                <a:spcPts val="0"/>
              </a:spcAft>
              <a:buClr>
                <a:srgbClr val="000000"/>
              </a:buClr>
              <a:buSzPts val="2014"/>
              <a:buFont typeface="Arial"/>
              <a:buNone/>
            </a:pPr>
            <a:r>
              <a:rPr b="1" i="0" lang="en-US" sz="2014" u="none" cap="none" strike="noStrike">
                <a:solidFill>
                  <a:srgbClr val="000000"/>
                </a:solidFill>
                <a:latin typeface="Poppins SemiBold"/>
                <a:ea typeface="Poppins SemiBold"/>
                <a:cs typeface="Poppins SemiBold"/>
                <a:sym typeface="Poppins SemiBold"/>
              </a:rPr>
              <a:t>Poorly monitored through the various stages of completion</a:t>
            </a:r>
            <a:endParaRPr b="0" i="0" sz="1400" u="none" cap="none" strike="noStrike">
              <a:solidFill>
                <a:srgbClr val="000000"/>
              </a:solidFill>
              <a:latin typeface="Arial"/>
              <a:ea typeface="Arial"/>
              <a:cs typeface="Arial"/>
              <a:sym typeface="Arial"/>
            </a:endParaRPr>
          </a:p>
          <a:p>
            <a:pPr indent="0" lvl="0" marL="0" marR="0" rtl="0" algn="l">
              <a:lnSpc>
                <a:spcPct val="139970"/>
              </a:lnSpc>
              <a:spcBef>
                <a:spcPts val="0"/>
              </a:spcBef>
              <a:spcAft>
                <a:spcPts val="0"/>
              </a:spcAft>
              <a:buClr>
                <a:srgbClr val="000000"/>
              </a:buClr>
              <a:buSzPts val="2014"/>
              <a:buFont typeface="Arial"/>
              <a:buNone/>
            </a:pPr>
            <a:r>
              <a:rPr b="1" i="0" lang="en-US" sz="2014" u="none" cap="none" strike="noStrike">
                <a:solidFill>
                  <a:srgbClr val="000000"/>
                </a:solidFill>
                <a:latin typeface="Poppins SemiBold"/>
                <a:ea typeface="Poppins SemiBold"/>
                <a:cs typeface="Poppins SemiBold"/>
                <a:sym typeface="Poppins SemiBold"/>
              </a:rPr>
              <a:t>Some projects are approved without detailed costing and engineering design.</a:t>
            </a:r>
            <a:endParaRPr b="0" i="0" sz="1400" u="none" cap="none" strike="noStrike">
              <a:solidFill>
                <a:srgbClr val="000000"/>
              </a:solidFill>
              <a:latin typeface="Arial"/>
              <a:ea typeface="Arial"/>
              <a:cs typeface="Arial"/>
              <a:sym typeface="Arial"/>
            </a:endParaRPr>
          </a:p>
          <a:p>
            <a:pPr indent="0" lvl="0" marL="0" marR="0" rtl="0" algn="l">
              <a:lnSpc>
                <a:spcPct val="139970"/>
              </a:lnSpc>
              <a:spcBef>
                <a:spcPts val="0"/>
              </a:spcBef>
              <a:spcAft>
                <a:spcPts val="0"/>
              </a:spcAft>
              <a:buClr>
                <a:srgbClr val="000000"/>
              </a:buClr>
              <a:buSzPts val="2014"/>
              <a:buFont typeface="Arial"/>
              <a:buNone/>
            </a:pPr>
            <a:r>
              <a:t/>
            </a:r>
            <a:endParaRPr b="1" i="0" sz="2014" u="none" cap="none" strike="noStrike">
              <a:solidFill>
                <a:srgbClr val="000000"/>
              </a:solidFill>
              <a:latin typeface="Poppins SemiBold"/>
              <a:ea typeface="Poppins SemiBold"/>
              <a:cs typeface="Poppins SemiBold"/>
              <a:sym typeface="Poppins SemiBold"/>
            </a:endParaRPr>
          </a:p>
        </p:txBody>
      </p:sp>
      <p:sp>
        <p:nvSpPr>
          <p:cNvPr id="503" name="Google Shape;503;p5"/>
          <p:cNvSpPr txBox="1"/>
          <p:nvPr/>
        </p:nvSpPr>
        <p:spPr>
          <a:xfrm>
            <a:off x="2083342" y="1834275"/>
            <a:ext cx="14121300" cy="775500"/>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Clr>
                <a:srgbClr val="000000"/>
              </a:buClr>
              <a:buSzPts val="2099"/>
              <a:buFont typeface="Arial"/>
              <a:buNone/>
            </a:pPr>
            <a:r>
              <a:rPr b="1" i="0" lang="en-US" sz="2099" u="none" cap="none" strike="noStrike">
                <a:solidFill>
                  <a:srgbClr val="000000"/>
                </a:solidFill>
                <a:latin typeface="Poppins SemiBold"/>
                <a:ea typeface="Poppins SemiBold"/>
                <a:cs typeface="Poppins SemiBold"/>
                <a:sym typeface="Poppins SemiBold"/>
              </a:rPr>
              <a:t>The Nigerian budget process like any other country across the globe is characterized by some challenges.</a:t>
            </a:r>
            <a:endParaRPr b="0" i="0" sz="1300" u="none" cap="none" strike="noStrike">
              <a:solidFill>
                <a:srgbClr val="000000"/>
              </a:solidFill>
              <a:latin typeface="Arial"/>
              <a:ea typeface="Arial"/>
              <a:cs typeface="Arial"/>
              <a:sym typeface="Arial"/>
            </a:endParaRPr>
          </a:p>
        </p:txBody>
      </p:sp>
      <p:sp>
        <p:nvSpPr>
          <p:cNvPr id="504" name="Google Shape;504;p5"/>
          <p:cNvSpPr txBox="1"/>
          <p:nvPr/>
        </p:nvSpPr>
        <p:spPr>
          <a:xfrm>
            <a:off x="10853063" y="2804160"/>
            <a:ext cx="4360926" cy="131762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b="1" i="0" lang="en-US" sz="2499" u="none" cap="none" strike="noStrike">
                <a:solidFill>
                  <a:srgbClr val="FFFFFF"/>
                </a:solidFill>
                <a:latin typeface="Poppins Medium"/>
                <a:ea typeface="Poppins Medium"/>
                <a:cs typeface="Poppins Medium"/>
                <a:sym typeface="Poppins Medium"/>
              </a:rPr>
              <a:t>Poor monitoring and</a:t>
            </a:r>
            <a:endParaRPr b="0" i="0" sz="14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499"/>
              <a:buFont typeface="Arial"/>
              <a:buNone/>
            </a:pPr>
            <a:r>
              <a:rPr b="1" i="0" lang="en-US" sz="2499" u="none" cap="none" strike="noStrike">
                <a:solidFill>
                  <a:srgbClr val="FFFFFF"/>
                </a:solidFill>
                <a:latin typeface="Poppins Medium"/>
                <a:ea typeface="Poppins Medium"/>
                <a:cs typeface="Poppins Medium"/>
                <a:sym typeface="Poppins Medium"/>
              </a:rPr>
              <a:t>evaluation techniques</a:t>
            </a:r>
            <a:endParaRPr b="0" i="0" sz="14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499"/>
              <a:buFont typeface="Arial"/>
              <a:buNone/>
            </a:pPr>
            <a:r>
              <a:t/>
            </a:r>
            <a:endParaRPr b="1" i="0" sz="2499" u="none" cap="none" strike="noStrike">
              <a:solidFill>
                <a:srgbClr val="FFFFFF"/>
              </a:solidFill>
              <a:latin typeface="Poppins Medium"/>
              <a:ea typeface="Poppins Medium"/>
              <a:cs typeface="Poppins Medium"/>
              <a:sym typeface="Poppins Medium"/>
            </a:endParaRPr>
          </a:p>
        </p:txBody>
      </p:sp>
      <p:sp>
        <p:nvSpPr>
          <p:cNvPr id="505" name="Google Shape;505;p5"/>
          <p:cNvSpPr txBox="1"/>
          <p:nvPr/>
        </p:nvSpPr>
        <p:spPr>
          <a:xfrm>
            <a:off x="10738763" y="4032118"/>
            <a:ext cx="5978530" cy="1768114"/>
          </a:xfrm>
          <a:prstGeom prst="rect">
            <a:avLst/>
          </a:prstGeom>
          <a:noFill/>
          <a:ln>
            <a:noFill/>
          </a:ln>
        </p:spPr>
        <p:txBody>
          <a:bodyPr anchorCtr="0" anchor="t" bIns="0" lIns="0" spcFirstLastPara="1" rIns="0" wrap="square" tIns="0">
            <a:spAutoFit/>
          </a:bodyPr>
          <a:lstStyle/>
          <a:p>
            <a:pPr indent="0" lvl="0" marL="0" marR="0" rtl="0" algn="l">
              <a:lnSpc>
                <a:spcPct val="139970"/>
              </a:lnSpc>
              <a:spcBef>
                <a:spcPts val="0"/>
              </a:spcBef>
              <a:spcAft>
                <a:spcPts val="0"/>
              </a:spcAft>
              <a:buClr>
                <a:srgbClr val="000000"/>
              </a:buClr>
              <a:buSzPts val="2014"/>
              <a:buFont typeface="Arial"/>
              <a:buNone/>
            </a:pPr>
            <a:r>
              <a:rPr b="1" i="0" lang="en-US" sz="2014" u="none" cap="none" strike="noStrike">
                <a:solidFill>
                  <a:srgbClr val="000000"/>
                </a:solidFill>
                <a:latin typeface="Poppins SemiBold"/>
                <a:ea typeface="Poppins SemiBold"/>
                <a:cs typeface="Poppins SemiBold"/>
                <a:sym typeface="Poppins SemiBold"/>
              </a:rPr>
              <a:t>Weak reporting culture of the Ministries Departments and Agencies.</a:t>
            </a:r>
            <a:endParaRPr b="0" i="0" sz="1400" u="none" cap="none" strike="noStrike">
              <a:solidFill>
                <a:srgbClr val="000000"/>
              </a:solidFill>
              <a:latin typeface="Arial"/>
              <a:ea typeface="Arial"/>
              <a:cs typeface="Arial"/>
              <a:sym typeface="Arial"/>
            </a:endParaRPr>
          </a:p>
          <a:p>
            <a:pPr indent="0" lvl="0" marL="0" marR="0" rtl="0" algn="l">
              <a:lnSpc>
                <a:spcPct val="139970"/>
              </a:lnSpc>
              <a:spcBef>
                <a:spcPts val="0"/>
              </a:spcBef>
              <a:spcAft>
                <a:spcPts val="0"/>
              </a:spcAft>
              <a:buClr>
                <a:srgbClr val="000000"/>
              </a:buClr>
              <a:buSzPts val="2014"/>
              <a:buFont typeface="Arial"/>
              <a:buNone/>
            </a:pPr>
            <a:r>
              <a:rPr b="1" i="0" lang="en-US" sz="2014" u="none" cap="none" strike="noStrike">
                <a:solidFill>
                  <a:srgbClr val="000000"/>
                </a:solidFill>
                <a:latin typeface="Poppins SemiBold"/>
                <a:ea typeface="Poppins SemiBold"/>
                <a:cs typeface="Poppins SemiBold"/>
                <a:sym typeface="Poppins SemiBold"/>
              </a:rPr>
              <a:t>Their reports are not well detailed, as various stages of implementation are not stated.</a:t>
            </a:r>
            <a:endParaRPr b="0" i="0" sz="1400" u="none" cap="none" strike="noStrike">
              <a:solidFill>
                <a:srgbClr val="000000"/>
              </a:solidFill>
              <a:latin typeface="Arial"/>
              <a:ea typeface="Arial"/>
              <a:cs typeface="Arial"/>
              <a:sym typeface="Arial"/>
            </a:endParaRPr>
          </a:p>
          <a:p>
            <a:pPr indent="0" lvl="0" marL="0" marR="0" rtl="0" algn="l">
              <a:lnSpc>
                <a:spcPct val="139970"/>
              </a:lnSpc>
              <a:spcBef>
                <a:spcPts val="0"/>
              </a:spcBef>
              <a:spcAft>
                <a:spcPts val="0"/>
              </a:spcAft>
              <a:buClr>
                <a:srgbClr val="000000"/>
              </a:buClr>
              <a:buSzPts val="2014"/>
              <a:buFont typeface="Arial"/>
              <a:buNone/>
            </a:pPr>
            <a:r>
              <a:t/>
            </a:r>
            <a:endParaRPr b="1" i="0" sz="2014" u="none" cap="none" strike="noStrike">
              <a:solidFill>
                <a:srgbClr val="000000"/>
              </a:solidFill>
              <a:latin typeface="Poppins SemiBold"/>
              <a:ea typeface="Poppins SemiBold"/>
              <a:cs typeface="Poppins SemiBold"/>
              <a:sym typeface="Poppins SemiBold"/>
            </a:endParaRPr>
          </a:p>
        </p:txBody>
      </p:sp>
      <p:sp>
        <p:nvSpPr>
          <p:cNvPr id="506" name="Google Shape;506;p5"/>
          <p:cNvSpPr txBox="1"/>
          <p:nvPr/>
        </p:nvSpPr>
        <p:spPr>
          <a:xfrm>
            <a:off x="2713590" y="7176050"/>
            <a:ext cx="5068584" cy="1317625"/>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Clr>
                <a:srgbClr val="000000"/>
              </a:buClr>
              <a:buSzPts val="2499"/>
              <a:buFont typeface="Arial"/>
              <a:buNone/>
            </a:pPr>
            <a:r>
              <a:rPr b="1" i="0" lang="en-US" sz="2499" u="none" cap="none" strike="noStrike">
                <a:solidFill>
                  <a:srgbClr val="FFFFFF"/>
                </a:solidFill>
                <a:latin typeface="Poppins Medium"/>
                <a:ea typeface="Poppins Medium"/>
                <a:cs typeface="Poppins Medium"/>
                <a:sym typeface="Poppins Medium"/>
              </a:rPr>
              <a:t>Unplanned size of the</a:t>
            </a:r>
            <a:endParaRPr b="0" i="0" sz="14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499"/>
              <a:buFont typeface="Arial"/>
              <a:buNone/>
            </a:pPr>
            <a:r>
              <a:rPr b="1" i="0" lang="en-US" sz="2499" u="none" cap="none" strike="noStrike">
                <a:solidFill>
                  <a:srgbClr val="FFFFFF"/>
                </a:solidFill>
                <a:latin typeface="Poppins Medium"/>
                <a:ea typeface="Poppins Medium"/>
                <a:cs typeface="Poppins Medium"/>
                <a:sym typeface="Poppins Medium"/>
              </a:rPr>
              <a:t>recurrent expenditure</a:t>
            </a:r>
            <a:endParaRPr b="0" i="0" sz="1400" u="none" cap="none" strike="noStrike">
              <a:solidFill>
                <a:srgbClr val="000000"/>
              </a:solidFill>
              <a:latin typeface="Arial"/>
              <a:ea typeface="Arial"/>
              <a:cs typeface="Arial"/>
              <a:sym typeface="Arial"/>
            </a:endParaRPr>
          </a:p>
          <a:p>
            <a:pPr indent="0" lvl="0" marL="0" marR="0" rtl="0" algn="l">
              <a:lnSpc>
                <a:spcPct val="140016"/>
              </a:lnSpc>
              <a:spcBef>
                <a:spcPts val="0"/>
              </a:spcBef>
              <a:spcAft>
                <a:spcPts val="0"/>
              </a:spcAft>
              <a:buClr>
                <a:srgbClr val="000000"/>
              </a:buClr>
              <a:buSzPts val="2499"/>
              <a:buFont typeface="Arial"/>
              <a:buNone/>
            </a:pPr>
            <a:r>
              <a:t/>
            </a:r>
            <a:endParaRPr b="1" i="0" sz="2499" u="none" cap="none" strike="noStrike">
              <a:solidFill>
                <a:srgbClr val="FFFFFF"/>
              </a:solidFill>
              <a:latin typeface="Poppins Medium"/>
              <a:ea typeface="Poppins Medium"/>
              <a:cs typeface="Poppins Medium"/>
              <a:sym typeface="Poppins Medium"/>
            </a:endParaRPr>
          </a:p>
        </p:txBody>
      </p:sp>
      <p:sp>
        <p:nvSpPr>
          <p:cNvPr id="507" name="Google Shape;507;p5"/>
          <p:cNvSpPr txBox="1"/>
          <p:nvPr/>
        </p:nvSpPr>
        <p:spPr>
          <a:xfrm>
            <a:off x="2713590" y="8312506"/>
            <a:ext cx="5978400" cy="710700"/>
          </a:xfrm>
          <a:prstGeom prst="rect">
            <a:avLst/>
          </a:prstGeom>
          <a:noFill/>
          <a:ln>
            <a:noFill/>
          </a:ln>
        </p:spPr>
        <p:txBody>
          <a:bodyPr anchorCtr="0" anchor="t" bIns="0" lIns="0" spcFirstLastPara="1" rIns="0" wrap="square" tIns="0">
            <a:spAutoFit/>
          </a:bodyPr>
          <a:lstStyle/>
          <a:p>
            <a:pPr indent="0" lvl="0" marL="0" marR="0" rtl="0" algn="l">
              <a:lnSpc>
                <a:spcPct val="139970"/>
              </a:lnSpc>
              <a:spcBef>
                <a:spcPts val="0"/>
              </a:spcBef>
              <a:spcAft>
                <a:spcPts val="0"/>
              </a:spcAft>
              <a:buClr>
                <a:srgbClr val="000000"/>
              </a:buClr>
              <a:buSzPts val="2014"/>
              <a:buFont typeface="Arial"/>
              <a:buNone/>
            </a:pPr>
            <a:r>
              <a:rPr b="1" i="0" lang="en-US" sz="2014" u="none" cap="none" strike="noStrike">
                <a:solidFill>
                  <a:srgbClr val="000000"/>
                </a:solidFill>
                <a:latin typeface="Poppins SemiBold"/>
                <a:ea typeface="Poppins SemiBold"/>
                <a:cs typeface="Poppins SemiBold"/>
                <a:sym typeface="Poppins SemiBold"/>
              </a:rPr>
              <a:t>Increases in the wage bill and in allocation to certain MDAs have resulted in bloated budget</a:t>
            </a:r>
            <a:endParaRPr b="0" i="0" sz="1400" u="none" cap="none" strike="noStrike">
              <a:solidFill>
                <a:srgbClr val="000000"/>
              </a:solidFill>
              <a:latin typeface="Arial"/>
              <a:ea typeface="Arial"/>
              <a:cs typeface="Arial"/>
              <a:sym typeface="Arial"/>
            </a:endParaRPr>
          </a:p>
        </p:txBody>
      </p:sp>
      <p:sp>
        <p:nvSpPr>
          <p:cNvPr id="508" name="Google Shape;508;p5"/>
          <p:cNvSpPr txBox="1"/>
          <p:nvPr/>
        </p:nvSpPr>
        <p:spPr>
          <a:xfrm>
            <a:off x="11514934" y="7340524"/>
            <a:ext cx="4672575" cy="150050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Clr>
                <a:srgbClr val="000000"/>
              </a:buClr>
              <a:buSzPts val="2799"/>
              <a:buFont typeface="Arial"/>
              <a:buNone/>
            </a:pPr>
            <a:r>
              <a:rPr b="1" i="0" lang="en-US" sz="2799" u="none" cap="none" strike="noStrike">
                <a:solidFill>
                  <a:srgbClr val="FFFFFF"/>
                </a:solidFill>
                <a:latin typeface="Poppins Medium"/>
                <a:ea typeface="Poppins Medium"/>
                <a:cs typeface="Poppins Medium"/>
                <a:sym typeface="Poppins Medium"/>
              </a:rPr>
              <a:t>The nature of the budget process often poses a challenge.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
          <p:cNvSpPr/>
          <p:nvPr/>
        </p:nvSpPr>
        <p:spPr>
          <a:xfrm>
            <a:off x="0" y="109758"/>
            <a:ext cx="3542631" cy="2880525"/>
          </a:xfrm>
          <a:custGeom>
            <a:rect b="b" l="l" r="r" t="t"/>
            <a:pathLst>
              <a:path extrusionOk="0" h="2880525" w="3542631">
                <a:moveTo>
                  <a:pt x="0" y="0"/>
                </a:moveTo>
                <a:lnTo>
                  <a:pt x="3542631" y="0"/>
                </a:lnTo>
                <a:lnTo>
                  <a:pt x="3542631" y="2880525"/>
                </a:lnTo>
                <a:lnTo>
                  <a:pt x="0" y="2880525"/>
                </a:lnTo>
                <a:lnTo>
                  <a:pt x="0" y="0"/>
                </a:lnTo>
                <a:close/>
              </a:path>
            </a:pathLst>
          </a:custGeom>
          <a:blipFill rotWithShape="1">
            <a:blip r:embed="rId3">
              <a:alphaModFix/>
            </a:blip>
            <a:stretch>
              <a:fillRect b="0" l="0" r="0" t="0"/>
            </a:stretch>
          </a:blipFill>
          <a:ln>
            <a:noFill/>
          </a:ln>
        </p:spPr>
      </p:sp>
      <p:grpSp>
        <p:nvGrpSpPr>
          <p:cNvPr id="514" name="Google Shape;514;p6"/>
          <p:cNvGrpSpPr/>
          <p:nvPr/>
        </p:nvGrpSpPr>
        <p:grpSpPr>
          <a:xfrm>
            <a:off x="1726983" y="1497258"/>
            <a:ext cx="16103597" cy="3916886"/>
            <a:chOff x="0" y="-233402"/>
            <a:chExt cx="21471462" cy="5222514"/>
          </a:xfrm>
        </p:grpSpPr>
        <p:grpSp>
          <p:nvGrpSpPr>
            <p:cNvPr id="515" name="Google Shape;515;p6"/>
            <p:cNvGrpSpPr/>
            <p:nvPr/>
          </p:nvGrpSpPr>
          <p:grpSpPr>
            <a:xfrm>
              <a:off x="0" y="-233402"/>
              <a:ext cx="4762912" cy="5212644"/>
              <a:chOff x="0" y="-38100"/>
              <a:chExt cx="777487" cy="850900"/>
            </a:xfrm>
          </p:grpSpPr>
          <p:sp>
            <p:nvSpPr>
              <p:cNvPr id="516" name="Google Shape;516;p6"/>
              <p:cNvSpPr/>
              <p:nvPr/>
            </p:nvSpPr>
            <p:spPr>
              <a:xfrm>
                <a:off x="0" y="0"/>
                <a:ext cx="777487" cy="812800"/>
              </a:xfrm>
              <a:custGeom>
                <a:rect b="b" l="l" r="r" t="t"/>
                <a:pathLst>
                  <a:path extrusionOk="0" h="812800" w="777487">
                    <a:moveTo>
                      <a:pt x="132768" y="0"/>
                    </a:moveTo>
                    <a:lnTo>
                      <a:pt x="644719" y="0"/>
                    </a:lnTo>
                    <a:cubicBezTo>
                      <a:pt x="679931" y="0"/>
                      <a:pt x="713701" y="13988"/>
                      <a:pt x="738600" y="38887"/>
                    </a:cubicBezTo>
                    <a:cubicBezTo>
                      <a:pt x="763499" y="63786"/>
                      <a:pt x="777487" y="97556"/>
                      <a:pt x="777487" y="132768"/>
                    </a:cubicBezTo>
                    <a:lnTo>
                      <a:pt x="777487" y="680032"/>
                    </a:lnTo>
                    <a:cubicBezTo>
                      <a:pt x="777487" y="753358"/>
                      <a:pt x="718044" y="812800"/>
                      <a:pt x="644719" y="812800"/>
                    </a:cubicBezTo>
                    <a:lnTo>
                      <a:pt x="132768" y="812800"/>
                    </a:lnTo>
                    <a:cubicBezTo>
                      <a:pt x="59442" y="812800"/>
                      <a:pt x="0" y="753358"/>
                      <a:pt x="0" y="680032"/>
                    </a:cubicBezTo>
                    <a:lnTo>
                      <a:pt x="0" y="132768"/>
                    </a:lnTo>
                    <a:cubicBezTo>
                      <a:pt x="0" y="59442"/>
                      <a:pt x="59442" y="0"/>
                      <a:pt x="132768" y="0"/>
                    </a:cubicBezTo>
                    <a:close/>
                  </a:path>
                </a:pathLst>
              </a:custGeom>
              <a:solidFill>
                <a:srgbClr val="B55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6"/>
              <p:cNvSpPr txBox="1"/>
              <p:nvPr/>
            </p:nvSpPr>
            <p:spPr>
              <a:xfrm>
                <a:off x="0" y="-38100"/>
                <a:ext cx="777487"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18" name="Google Shape;518;p6"/>
            <p:cNvGrpSpPr/>
            <p:nvPr/>
          </p:nvGrpSpPr>
          <p:grpSpPr>
            <a:xfrm>
              <a:off x="5675596" y="-233402"/>
              <a:ext cx="4921601" cy="5212644"/>
              <a:chOff x="0" y="-38100"/>
              <a:chExt cx="803391" cy="850900"/>
            </a:xfrm>
          </p:grpSpPr>
          <p:sp>
            <p:nvSpPr>
              <p:cNvPr id="519" name="Google Shape;519;p6"/>
              <p:cNvSpPr/>
              <p:nvPr/>
            </p:nvSpPr>
            <p:spPr>
              <a:xfrm>
                <a:off x="0" y="0"/>
                <a:ext cx="803391" cy="812800"/>
              </a:xfrm>
              <a:custGeom>
                <a:rect b="b" l="l" r="r" t="t"/>
                <a:pathLst>
                  <a:path extrusionOk="0" h="812800" w="803391">
                    <a:moveTo>
                      <a:pt x="128487" y="0"/>
                    </a:moveTo>
                    <a:lnTo>
                      <a:pt x="674903" y="0"/>
                    </a:lnTo>
                    <a:cubicBezTo>
                      <a:pt x="745865" y="0"/>
                      <a:pt x="803391" y="57526"/>
                      <a:pt x="803391" y="128487"/>
                    </a:cubicBezTo>
                    <a:lnTo>
                      <a:pt x="803391" y="684313"/>
                    </a:lnTo>
                    <a:cubicBezTo>
                      <a:pt x="803391" y="755274"/>
                      <a:pt x="745865" y="812800"/>
                      <a:pt x="674903" y="812800"/>
                    </a:cubicBezTo>
                    <a:lnTo>
                      <a:pt x="128487" y="812800"/>
                    </a:lnTo>
                    <a:cubicBezTo>
                      <a:pt x="57526" y="812800"/>
                      <a:pt x="0" y="755274"/>
                      <a:pt x="0" y="684313"/>
                    </a:cubicBezTo>
                    <a:lnTo>
                      <a:pt x="0" y="128487"/>
                    </a:lnTo>
                    <a:cubicBezTo>
                      <a:pt x="0" y="57526"/>
                      <a:pt x="57526" y="0"/>
                      <a:pt x="128487" y="0"/>
                    </a:cubicBezTo>
                    <a:close/>
                  </a:path>
                </a:pathLst>
              </a:custGeom>
              <a:solidFill>
                <a:srgbClr val="8A9C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6"/>
              <p:cNvSpPr txBox="1"/>
              <p:nvPr/>
            </p:nvSpPr>
            <p:spPr>
              <a:xfrm>
                <a:off x="0" y="-38100"/>
                <a:ext cx="803391"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21" name="Google Shape;521;p6"/>
            <p:cNvGrpSpPr/>
            <p:nvPr/>
          </p:nvGrpSpPr>
          <p:grpSpPr>
            <a:xfrm>
              <a:off x="11012154" y="-233402"/>
              <a:ext cx="4980335" cy="5212644"/>
              <a:chOff x="0" y="-38100"/>
              <a:chExt cx="812978" cy="850900"/>
            </a:xfrm>
          </p:grpSpPr>
          <p:sp>
            <p:nvSpPr>
              <p:cNvPr id="522" name="Google Shape;522;p6"/>
              <p:cNvSpPr/>
              <p:nvPr/>
            </p:nvSpPr>
            <p:spPr>
              <a:xfrm>
                <a:off x="0" y="0"/>
                <a:ext cx="812978" cy="812800"/>
              </a:xfrm>
              <a:custGeom>
                <a:rect b="b" l="l" r="r" t="t"/>
                <a:pathLst>
                  <a:path extrusionOk="0" h="812800" w="812978">
                    <a:moveTo>
                      <a:pt x="126972" y="0"/>
                    </a:moveTo>
                    <a:lnTo>
                      <a:pt x="686006" y="0"/>
                    </a:lnTo>
                    <a:cubicBezTo>
                      <a:pt x="719681" y="0"/>
                      <a:pt x="751977" y="13377"/>
                      <a:pt x="775789" y="37189"/>
                    </a:cubicBezTo>
                    <a:cubicBezTo>
                      <a:pt x="799601" y="61001"/>
                      <a:pt x="812978" y="93297"/>
                      <a:pt x="812978" y="126972"/>
                    </a:cubicBezTo>
                    <a:lnTo>
                      <a:pt x="812978" y="685828"/>
                    </a:lnTo>
                    <a:cubicBezTo>
                      <a:pt x="812978" y="719503"/>
                      <a:pt x="799601" y="751799"/>
                      <a:pt x="775789" y="775611"/>
                    </a:cubicBezTo>
                    <a:cubicBezTo>
                      <a:pt x="751977" y="799423"/>
                      <a:pt x="719681" y="812800"/>
                      <a:pt x="686006" y="812800"/>
                    </a:cubicBezTo>
                    <a:lnTo>
                      <a:pt x="126972" y="812800"/>
                    </a:lnTo>
                    <a:cubicBezTo>
                      <a:pt x="93297" y="812800"/>
                      <a:pt x="61001" y="799423"/>
                      <a:pt x="37189" y="775611"/>
                    </a:cubicBezTo>
                    <a:cubicBezTo>
                      <a:pt x="13377" y="751799"/>
                      <a:pt x="0" y="719503"/>
                      <a:pt x="0" y="685828"/>
                    </a:cubicBezTo>
                    <a:lnTo>
                      <a:pt x="0" y="126972"/>
                    </a:lnTo>
                    <a:cubicBezTo>
                      <a:pt x="0" y="93297"/>
                      <a:pt x="13377" y="61001"/>
                      <a:pt x="37189" y="37189"/>
                    </a:cubicBezTo>
                    <a:cubicBezTo>
                      <a:pt x="61001" y="13377"/>
                      <a:pt x="93297" y="0"/>
                      <a:pt x="126972" y="0"/>
                    </a:cubicBezTo>
                    <a:close/>
                  </a:path>
                </a:pathLst>
              </a:custGeom>
              <a:solidFill>
                <a:srgbClr val="368E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6"/>
              <p:cNvSpPr txBox="1"/>
              <p:nvPr/>
            </p:nvSpPr>
            <p:spPr>
              <a:xfrm>
                <a:off x="0" y="-38100"/>
                <a:ext cx="812978"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24" name="Google Shape;524;p6"/>
            <p:cNvGrpSpPr/>
            <p:nvPr/>
          </p:nvGrpSpPr>
          <p:grpSpPr>
            <a:xfrm>
              <a:off x="16743629" y="-233402"/>
              <a:ext cx="4702187" cy="5212644"/>
              <a:chOff x="0" y="-38100"/>
              <a:chExt cx="767574" cy="850900"/>
            </a:xfrm>
          </p:grpSpPr>
          <p:sp>
            <p:nvSpPr>
              <p:cNvPr id="525" name="Google Shape;525;p6"/>
              <p:cNvSpPr/>
              <p:nvPr/>
            </p:nvSpPr>
            <p:spPr>
              <a:xfrm>
                <a:off x="0" y="0"/>
                <a:ext cx="767574" cy="812800"/>
              </a:xfrm>
              <a:custGeom>
                <a:rect b="b" l="l" r="r" t="t"/>
                <a:pathLst>
                  <a:path extrusionOk="0" h="812800" w="767574">
                    <a:moveTo>
                      <a:pt x="134483" y="0"/>
                    </a:moveTo>
                    <a:lnTo>
                      <a:pt x="633091" y="0"/>
                    </a:lnTo>
                    <a:cubicBezTo>
                      <a:pt x="707364" y="0"/>
                      <a:pt x="767574" y="60210"/>
                      <a:pt x="767574" y="134483"/>
                    </a:cubicBezTo>
                    <a:lnTo>
                      <a:pt x="767574" y="678317"/>
                    </a:lnTo>
                    <a:cubicBezTo>
                      <a:pt x="767574" y="713984"/>
                      <a:pt x="753405" y="748190"/>
                      <a:pt x="728185" y="773411"/>
                    </a:cubicBezTo>
                    <a:cubicBezTo>
                      <a:pt x="702965" y="798631"/>
                      <a:pt x="668758" y="812800"/>
                      <a:pt x="633091" y="812800"/>
                    </a:cubicBezTo>
                    <a:lnTo>
                      <a:pt x="134483" y="812800"/>
                    </a:lnTo>
                    <a:cubicBezTo>
                      <a:pt x="98816" y="812800"/>
                      <a:pt x="64610" y="798631"/>
                      <a:pt x="39389" y="773411"/>
                    </a:cubicBezTo>
                    <a:cubicBezTo>
                      <a:pt x="14169" y="748190"/>
                      <a:pt x="0" y="713984"/>
                      <a:pt x="0" y="678317"/>
                    </a:cubicBezTo>
                    <a:lnTo>
                      <a:pt x="0" y="134483"/>
                    </a:lnTo>
                    <a:cubicBezTo>
                      <a:pt x="0" y="98816"/>
                      <a:pt x="14169" y="64610"/>
                      <a:pt x="39389" y="39389"/>
                    </a:cubicBezTo>
                    <a:cubicBezTo>
                      <a:pt x="64610" y="14169"/>
                      <a:pt x="98816" y="0"/>
                      <a:pt x="134483" y="0"/>
                    </a:cubicBezTo>
                    <a:close/>
                  </a:path>
                </a:pathLst>
              </a:custGeom>
              <a:solidFill>
                <a:srgbClr val="FDE2D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6"/>
              <p:cNvSpPr txBox="1"/>
              <p:nvPr/>
            </p:nvSpPr>
            <p:spPr>
              <a:xfrm>
                <a:off x="0" y="-38100"/>
                <a:ext cx="767574" cy="850900"/>
              </a:xfrm>
              <a:prstGeom prst="rect">
                <a:avLst/>
              </a:prstGeom>
              <a:solidFill>
                <a:srgbClr val="CC4125"/>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27" name="Google Shape;527;p6"/>
            <p:cNvSpPr txBox="1"/>
            <p:nvPr/>
          </p:nvSpPr>
          <p:spPr>
            <a:xfrm>
              <a:off x="868358" y="346896"/>
              <a:ext cx="3026197"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3000"/>
                <a:buFont typeface="Arial"/>
                <a:buNone/>
              </a:pPr>
              <a:r>
                <a:rPr b="1" i="0" lang="en-US" sz="3000" u="none" cap="none" strike="noStrike">
                  <a:solidFill>
                    <a:srgbClr val="FFFFFF"/>
                  </a:solidFill>
                  <a:latin typeface="Poppins Medium"/>
                  <a:ea typeface="Poppins Medium"/>
                  <a:cs typeface="Poppins Medium"/>
                  <a:sym typeface="Poppins Medium"/>
                </a:rPr>
                <a:t>1</a:t>
              </a:r>
              <a:endParaRPr b="0" i="0" sz="1400" u="none" cap="none" strike="noStrike">
                <a:solidFill>
                  <a:srgbClr val="000000"/>
                </a:solidFill>
                <a:latin typeface="Arial"/>
                <a:ea typeface="Arial"/>
                <a:cs typeface="Arial"/>
                <a:sym typeface="Arial"/>
              </a:endParaRPr>
            </a:p>
          </p:txBody>
        </p:sp>
        <p:sp>
          <p:nvSpPr>
            <p:cNvPr id="528" name="Google Shape;528;p6"/>
            <p:cNvSpPr txBox="1"/>
            <p:nvPr/>
          </p:nvSpPr>
          <p:spPr>
            <a:xfrm>
              <a:off x="12316005" y="251231"/>
              <a:ext cx="2372634"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3000"/>
                <a:buFont typeface="Arial"/>
                <a:buNone/>
              </a:pPr>
              <a:r>
                <a:rPr b="1" i="0" lang="en-US" sz="3000" u="none" cap="none" strike="noStrike">
                  <a:solidFill>
                    <a:srgbClr val="FFFFFF"/>
                  </a:solidFill>
                  <a:latin typeface="Poppins Medium"/>
                  <a:ea typeface="Poppins Medium"/>
                  <a:cs typeface="Poppins Medium"/>
                  <a:sym typeface="Poppins Medium"/>
                </a:rPr>
                <a:t>3</a:t>
              </a:r>
              <a:endParaRPr b="0" i="0" sz="1400" u="none" cap="none" strike="noStrike">
                <a:solidFill>
                  <a:srgbClr val="000000"/>
                </a:solidFill>
                <a:latin typeface="Arial"/>
                <a:ea typeface="Arial"/>
                <a:cs typeface="Arial"/>
                <a:sym typeface="Arial"/>
              </a:endParaRPr>
            </a:p>
          </p:txBody>
        </p:sp>
        <p:sp>
          <p:nvSpPr>
            <p:cNvPr id="529" name="Google Shape;529;p6"/>
            <p:cNvSpPr txBox="1"/>
            <p:nvPr/>
          </p:nvSpPr>
          <p:spPr>
            <a:xfrm>
              <a:off x="17625987" y="346896"/>
              <a:ext cx="3083768"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3000"/>
                <a:buFont typeface="Arial"/>
                <a:buNone/>
              </a:pPr>
              <a:r>
                <a:rPr b="1" i="0" lang="en-US" sz="3000" u="none" cap="none" strike="noStrike">
                  <a:solidFill>
                    <a:srgbClr val="0014C6"/>
                  </a:solidFill>
                  <a:latin typeface="Poppins Medium"/>
                  <a:ea typeface="Poppins Medium"/>
                  <a:cs typeface="Poppins Medium"/>
                  <a:sym typeface="Poppins Medium"/>
                </a:rPr>
                <a:t>4</a:t>
              </a:r>
              <a:endParaRPr b="0" i="0" sz="1400" u="none" cap="none" strike="noStrike">
                <a:solidFill>
                  <a:srgbClr val="000000"/>
                </a:solidFill>
                <a:latin typeface="Arial"/>
                <a:ea typeface="Arial"/>
                <a:cs typeface="Arial"/>
                <a:sym typeface="Arial"/>
              </a:endParaRPr>
            </a:p>
          </p:txBody>
        </p:sp>
        <p:sp>
          <p:nvSpPr>
            <p:cNvPr id="530" name="Google Shape;530;p6"/>
            <p:cNvSpPr txBox="1"/>
            <p:nvPr/>
          </p:nvSpPr>
          <p:spPr>
            <a:xfrm>
              <a:off x="438962" y="1751963"/>
              <a:ext cx="3884989" cy="14086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000000"/>
                  </a:solidFill>
                  <a:latin typeface="Poppins Medium"/>
                  <a:ea typeface="Poppins Medium"/>
                  <a:cs typeface="Poppins Medium"/>
                  <a:sym typeface="Poppins Medium"/>
                </a:rPr>
                <a:t>Extreme uncertainty concerning available resources</a:t>
              </a:r>
              <a:endParaRPr b="0" i="0" sz="1400" u="none" cap="none" strike="noStrike">
                <a:solidFill>
                  <a:srgbClr val="000000"/>
                </a:solidFill>
                <a:latin typeface="Arial"/>
                <a:ea typeface="Arial"/>
                <a:cs typeface="Arial"/>
                <a:sym typeface="Arial"/>
              </a:endParaRPr>
            </a:p>
          </p:txBody>
        </p:sp>
        <p:sp>
          <p:nvSpPr>
            <p:cNvPr id="531" name="Google Shape;531;p6"/>
            <p:cNvSpPr txBox="1"/>
            <p:nvPr/>
          </p:nvSpPr>
          <p:spPr>
            <a:xfrm>
              <a:off x="6157140" y="2422946"/>
              <a:ext cx="3732215" cy="4688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000000"/>
                  </a:solidFill>
                  <a:latin typeface="Poppins Medium"/>
                  <a:ea typeface="Poppins Medium"/>
                  <a:cs typeface="Poppins Medium"/>
                  <a:sym typeface="Poppins Medium"/>
                </a:rPr>
                <a:t>Unrealistic estimates</a:t>
              </a:r>
              <a:endParaRPr b="0" i="0" sz="1400" u="none" cap="none" strike="noStrike">
                <a:solidFill>
                  <a:srgbClr val="000000"/>
                </a:solidFill>
                <a:latin typeface="Arial"/>
                <a:ea typeface="Arial"/>
                <a:cs typeface="Arial"/>
                <a:sym typeface="Arial"/>
              </a:endParaRPr>
            </a:p>
          </p:txBody>
        </p:sp>
        <p:sp>
          <p:nvSpPr>
            <p:cNvPr id="532" name="Google Shape;532;p6"/>
            <p:cNvSpPr txBox="1"/>
            <p:nvPr/>
          </p:nvSpPr>
          <p:spPr>
            <a:xfrm>
              <a:off x="11157676" y="556012"/>
              <a:ext cx="4480800" cy="4433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000000"/>
                  </a:solidFill>
                  <a:latin typeface="Poppins Medium"/>
                  <a:ea typeface="Poppins Medium"/>
                  <a:cs typeface="Poppins Medium"/>
                  <a:sym typeface="Poppins Medium"/>
                </a:rPr>
                <a:t>Lack of wider consultation with experts in the Private Sector, Civil Society and other interest groups in the budgetary process to accurately forecast economic variables</a:t>
              </a:r>
              <a:endParaRPr b="0" i="0" sz="1400" u="none" cap="none" strike="noStrike">
                <a:solidFill>
                  <a:srgbClr val="000000"/>
                </a:solidFill>
                <a:latin typeface="Arial"/>
                <a:ea typeface="Arial"/>
                <a:cs typeface="Arial"/>
                <a:sym typeface="Arial"/>
              </a:endParaRPr>
            </a:p>
          </p:txBody>
        </p:sp>
        <p:sp>
          <p:nvSpPr>
            <p:cNvPr id="533" name="Google Shape;533;p6"/>
            <p:cNvSpPr txBox="1"/>
            <p:nvPr/>
          </p:nvSpPr>
          <p:spPr>
            <a:xfrm>
              <a:off x="16906889" y="2137596"/>
              <a:ext cx="4564573" cy="140864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000000"/>
                  </a:solidFill>
                  <a:latin typeface="Poppins Medium"/>
                  <a:ea typeface="Poppins Medium"/>
                  <a:cs typeface="Poppins Medium"/>
                  <a:sym typeface="Poppins Medium"/>
                </a:rPr>
                <a:t>Late Budget preparation</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000000"/>
                  </a:solidFill>
                  <a:latin typeface="Poppins Medium"/>
                  <a:ea typeface="Poppins Medium"/>
                  <a:cs typeface="Poppins Medium"/>
                  <a:sym typeface="Poppins Medium"/>
                </a:rPr>
                <a:t>and Approval</a:t>
              </a:r>
              <a:endParaRPr b="0" i="0" sz="14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2000"/>
                <a:buFont typeface="Arial"/>
                <a:buNone/>
              </a:pPr>
              <a:r>
                <a:t/>
              </a:r>
              <a:endParaRPr b="1" i="0" sz="2000" u="none" cap="none" strike="noStrike">
                <a:solidFill>
                  <a:srgbClr val="000000"/>
                </a:solidFill>
                <a:latin typeface="Poppins Medium"/>
                <a:ea typeface="Poppins Medium"/>
                <a:cs typeface="Poppins Medium"/>
                <a:sym typeface="Poppins Medium"/>
              </a:endParaRPr>
            </a:p>
          </p:txBody>
        </p:sp>
        <p:sp>
          <p:nvSpPr>
            <p:cNvPr id="534" name="Google Shape;534;p6"/>
            <p:cNvSpPr txBox="1"/>
            <p:nvPr/>
          </p:nvSpPr>
          <p:spPr>
            <a:xfrm>
              <a:off x="6206661" y="556031"/>
              <a:ext cx="3026197"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3000"/>
                <a:buFont typeface="Arial"/>
                <a:buNone/>
              </a:pPr>
              <a:r>
                <a:rPr b="1" i="0" lang="en-US" sz="3000" u="none" cap="none" strike="noStrike">
                  <a:solidFill>
                    <a:srgbClr val="0716A2"/>
                  </a:solidFill>
                  <a:latin typeface="Poppins Medium"/>
                  <a:ea typeface="Poppins Medium"/>
                  <a:cs typeface="Poppins Medium"/>
                  <a:sym typeface="Poppins Medium"/>
                </a:rPr>
                <a:t>2</a:t>
              </a:r>
              <a:endParaRPr b="0" i="0" sz="1400" u="none" cap="none" strike="noStrike">
                <a:solidFill>
                  <a:srgbClr val="000000"/>
                </a:solidFill>
                <a:latin typeface="Arial"/>
                <a:ea typeface="Arial"/>
                <a:cs typeface="Arial"/>
                <a:sym typeface="Arial"/>
              </a:endParaRPr>
            </a:p>
          </p:txBody>
        </p:sp>
      </p:grpSp>
      <p:grpSp>
        <p:nvGrpSpPr>
          <p:cNvPr id="535" name="Google Shape;535;p6"/>
          <p:cNvGrpSpPr/>
          <p:nvPr/>
        </p:nvGrpSpPr>
        <p:grpSpPr>
          <a:xfrm>
            <a:off x="1726983" y="5860340"/>
            <a:ext cx="3572184" cy="3909484"/>
            <a:chOff x="0" y="-38100"/>
            <a:chExt cx="777487" cy="850900"/>
          </a:xfrm>
        </p:grpSpPr>
        <p:sp>
          <p:nvSpPr>
            <p:cNvPr id="536" name="Google Shape;536;p6"/>
            <p:cNvSpPr/>
            <p:nvPr/>
          </p:nvSpPr>
          <p:spPr>
            <a:xfrm>
              <a:off x="0" y="0"/>
              <a:ext cx="777487" cy="812800"/>
            </a:xfrm>
            <a:custGeom>
              <a:rect b="b" l="l" r="r" t="t"/>
              <a:pathLst>
                <a:path extrusionOk="0" h="812800" w="777487">
                  <a:moveTo>
                    <a:pt x="132768" y="0"/>
                  </a:moveTo>
                  <a:lnTo>
                    <a:pt x="644719" y="0"/>
                  </a:lnTo>
                  <a:cubicBezTo>
                    <a:pt x="679931" y="0"/>
                    <a:pt x="713701" y="13988"/>
                    <a:pt x="738600" y="38887"/>
                  </a:cubicBezTo>
                  <a:cubicBezTo>
                    <a:pt x="763499" y="63786"/>
                    <a:pt x="777487" y="97556"/>
                    <a:pt x="777487" y="132768"/>
                  </a:cubicBezTo>
                  <a:lnTo>
                    <a:pt x="777487" y="680032"/>
                  </a:lnTo>
                  <a:cubicBezTo>
                    <a:pt x="777487" y="753358"/>
                    <a:pt x="718044" y="812800"/>
                    <a:pt x="644719" y="812800"/>
                  </a:cubicBezTo>
                  <a:lnTo>
                    <a:pt x="132768" y="812800"/>
                  </a:lnTo>
                  <a:cubicBezTo>
                    <a:pt x="59442" y="812800"/>
                    <a:pt x="0" y="753358"/>
                    <a:pt x="0" y="680032"/>
                  </a:cubicBezTo>
                  <a:lnTo>
                    <a:pt x="0" y="132768"/>
                  </a:lnTo>
                  <a:cubicBezTo>
                    <a:pt x="0" y="59442"/>
                    <a:pt x="59442" y="0"/>
                    <a:pt x="132768" y="0"/>
                  </a:cubicBezTo>
                  <a:close/>
                </a:path>
              </a:pathLst>
            </a:custGeom>
            <a:solidFill>
              <a:srgbClr val="B55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6"/>
            <p:cNvSpPr txBox="1"/>
            <p:nvPr/>
          </p:nvSpPr>
          <p:spPr>
            <a:xfrm>
              <a:off x="0" y="-38100"/>
              <a:ext cx="777487"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38" name="Google Shape;538;p6"/>
          <p:cNvGrpSpPr/>
          <p:nvPr/>
        </p:nvGrpSpPr>
        <p:grpSpPr>
          <a:xfrm>
            <a:off x="5983681" y="5860340"/>
            <a:ext cx="3691200" cy="3909484"/>
            <a:chOff x="0" y="-38100"/>
            <a:chExt cx="803391" cy="850900"/>
          </a:xfrm>
        </p:grpSpPr>
        <p:sp>
          <p:nvSpPr>
            <p:cNvPr id="539" name="Google Shape;539;p6"/>
            <p:cNvSpPr/>
            <p:nvPr/>
          </p:nvSpPr>
          <p:spPr>
            <a:xfrm>
              <a:off x="0" y="0"/>
              <a:ext cx="803391" cy="812800"/>
            </a:xfrm>
            <a:custGeom>
              <a:rect b="b" l="l" r="r" t="t"/>
              <a:pathLst>
                <a:path extrusionOk="0" h="812800" w="803391">
                  <a:moveTo>
                    <a:pt x="128487" y="0"/>
                  </a:moveTo>
                  <a:lnTo>
                    <a:pt x="674903" y="0"/>
                  </a:lnTo>
                  <a:cubicBezTo>
                    <a:pt x="745865" y="0"/>
                    <a:pt x="803391" y="57526"/>
                    <a:pt x="803391" y="128487"/>
                  </a:cubicBezTo>
                  <a:lnTo>
                    <a:pt x="803391" y="684313"/>
                  </a:lnTo>
                  <a:cubicBezTo>
                    <a:pt x="803391" y="755274"/>
                    <a:pt x="745865" y="812800"/>
                    <a:pt x="674903" y="812800"/>
                  </a:cubicBezTo>
                  <a:lnTo>
                    <a:pt x="128487" y="812800"/>
                  </a:lnTo>
                  <a:cubicBezTo>
                    <a:pt x="57526" y="812800"/>
                    <a:pt x="0" y="755274"/>
                    <a:pt x="0" y="684313"/>
                  </a:cubicBezTo>
                  <a:lnTo>
                    <a:pt x="0" y="128487"/>
                  </a:lnTo>
                  <a:cubicBezTo>
                    <a:pt x="0" y="57526"/>
                    <a:pt x="57526" y="0"/>
                    <a:pt x="128487" y="0"/>
                  </a:cubicBezTo>
                  <a:close/>
                </a:path>
              </a:pathLst>
            </a:custGeom>
            <a:solidFill>
              <a:srgbClr val="8A9C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6"/>
            <p:cNvSpPr txBox="1"/>
            <p:nvPr/>
          </p:nvSpPr>
          <p:spPr>
            <a:xfrm>
              <a:off x="0" y="-38100"/>
              <a:ext cx="803391"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41" name="Google Shape;541;p6"/>
          <p:cNvGrpSpPr/>
          <p:nvPr/>
        </p:nvGrpSpPr>
        <p:grpSpPr>
          <a:xfrm>
            <a:off x="9986099" y="5860340"/>
            <a:ext cx="3735251" cy="3909484"/>
            <a:chOff x="0" y="-38100"/>
            <a:chExt cx="812978" cy="850900"/>
          </a:xfrm>
        </p:grpSpPr>
        <p:sp>
          <p:nvSpPr>
            <p:cNvPr id="542" name="Google Shape;542;p6"/>
            <p:cNvSpPr/>
            <p:nvPr/>
          </p:nvSpPr>
          <p:spPr>
            <a:xfrm>
              <a:off x="0" y="0"/>
              <a:ext cx="812978" cy="812800"/>
            </a:xfrm>
            <a:custGeom>
              <a:rect b="b" l="l" r="r" t="t"/>
              <a:pathLst>
                <a:path extrusionOk="0" h="812800" w="812978">
                  <a:moveTo>
                    <a:pt x="126972" y="0"/>
                  </a:moveTo>
                  <a:lnTo>
                    <a:pt x="686006" y="0"/>
                  </a:lnTo>
                  <a:cubicBezTo>
                    <a:pt x="719681" y="0"/>
                    <a:pt x="751977" y="13377"/>
                    <a:pt x="775789" y="37189"/>
                  </a:cubicBezTo>
                  <a:cubicBezTo>
                    <a:pt x="799601" y="61001"/>
                    <a:pt x="812978" y="93297"/>
                    <a:pt x="812978" y="126972"/>
                  </a:cubicBezTo>
                  <a:lnTo>
                    <a:pt x="812978" y="685828"/>
                  </a:lnTo>
                  <a:cubicBezTo>
                    <a:pt x="812978" y="719503"/>
                    <a:pt x="799601" y="751799"/>
                    <a:pt x="775789" y="775611"/>
                  </a:cubicBezTo>
                  <a:cubicBezTo>
                    <a:pt x="751977" y="799423"/>
                    <a:pt x="719681" y="812800"/>
                    <a:pt x="686006" y="812800"/>
                  </a:cubicBezTo>
                  <a:lnTo>
                    <a:pt x="126972" y="812800"/>
                  </a:lnTo>
                  <a:cubicBezTo>
                    <a:pt x="93297" y="812800"/>
                    <a:pt x="61001" y="799423"/>
                    <a:pt x="37189" y="775611"/>
                  </a:cubicBezTo>
                  <a:cubicBezTo>
                    <a:pt x="13377" y="751799"/>
                    <a:pt x="0" y="719503"/>
                    <a:pt x="0" y="685828"/>
                  </a:cubicBezTo>
                  <a:lnTo>
                    <a:pt x="0" y="126972"/>
                  </a:lnTo>
                  <a:cubicBezTo>
                    <a:pt x="0" y="93297"/>
                    <a:pt x="13377" y="61001"/>
                    <a:pt x="37189" y="37189"/>
                  </a:cubicBezTo>
                  <a:cubicBezTo>
                    <a:pt x="61001" y="13377"/>
                    <a:pt x="93297" y="0"/>
                    <a:pt x="126972" y="0"/>
                  </a:cubicBezTo>
                  <a:close/>
                </a:path>
              </a:pathLst>
            </a:custGeom>
            <a:solidFill>
              <a:srgbClr val="368E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6"/>
            <p:cNvSpPr txBox="1"/>
            <p:nvPr/>
          </p:nvSpPr>
          <p:spPr>
            <a:xfrm>
              <a:off x="0" y="-38100"/>
              <a:ext cx="812978"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44" name="Google Shape;544;p6"/>
          <p:cNvGrpSpPr/>
          <p:nvPr/>
        </p:nvGrpSpPr>
        <p:grpSpPr>
          <a:xfrm>
            <a:off x="14284705" y="5860340"/>
            <a:ext cx="3526640" cy="3909484"/>
            <a:chOff x="0" y="-38100"/>
            <a:chExt cx="767574" cy="850900"/>
          </a:xfrm>
        </p:grpSpPr>
        <p:sp>
          <p:nvSpPr>
            <p:cNvPr id="545" name="Google Shape;545;p6"/>
            <p:cNvSpPr/>
            <p:nvPr/>
          </p:nvSpPr>
          <p:spPr>
            <a:xfrm>
              <a:off x="0" y="0"/>
              <a:ext cx="767574" cy="812800"/>
            </a:xfrm>
            <a:custGeom>
              <a:rect b="b" l="l" r="r" t="t"/>
              <a:pathLst>
                <a:path extrusionOk="0" h="812800" w="767574">
                  <a:moveTo>
                    <a:pt x="134483" y="0"/>
                  </a:moveTo>
                  <a:lnTo>
                    <a:pt x="633091" y="0"/>
                  </a:lnTo>
                  <a:cubicBezTo>
                    <a:pt x="707364" y="0"/>
                    <a:pt x="767574" y="60210"/>
                    <a:pt x="767574" y="134483"/>
                  </a:cubicBezTo>
                  <a:lnTo>
                    <a:pt x="767574" y="678317"/>
                  </a:lnTo>
                  <a:cubicBezTo>
                    <a:pt x="767574" y="713984"/>
                    <a:pt x="753405" y="748190"/>
                    <a:pt x="728185" y="773411"/>
                  </a:cubicBezTo>
                  <a:cubicBezTo>
                    <a:pt x="702965" y="798631"/>
                    <a:pt x="668758" y="812800"/>
                    <a:pt x="633091" y="812800"/>
                  </a:cubicBezTo>
                  <a:lnTo>
                    <a:pt x="134483" y="812800"/>
                  </a:lnTo>
                  <a:cubicBezTo>
                    <a:pt x="98816" y="812800"/>
                    <a:pt x="64610" y="798631"/>
                    <a:pt x="39389" y="773411"/>
                  </a:cubicBezTo>
                  <a:cubicBezTo>
                    <a:pt x="14169" y="748190"/>
                    <a:pt x="0" y="713984"/>
                    <a:pt x="0" y="678317"/>
                  </a:cubicBezTo>
                  <a:lnTo>
                    <a:pt x="0" y="134483"/>
                  </a:lnTo>
                  <a:cubicBezTo>
                    <a:pt x="0" y="98816"/>
                    <a:pt x="14169" y="64610"/>
                    <a:pt x="39389" y="39389"/>
                  </a:cubicBezTo>
                  <a:cubicBezTo>
                    <a:pt x="64610" y="14169"/>
                    <a:pt x="98816" y="0"/>
                    <a:pt x="134483" y="0"/>
                  </a:cubicBezTo>
                  <a:close/>
                </a:path>
              </a:pathLst>
            </a:custGeom>
            <a:solidFill>
              <a:srgbClr val="CC412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6"/>
            <p:cNvSpPr txBox="1"/>
            <p:nvPr/>
          </p:nvSpPr>
          <p:spPr>
            <a:xfrm>
              <a:off x="0" y="-38100"/>
              <a:ext cx="767574" cy="850900"/>
            </a:xfrm>
            <a:prstGeom prst="rect">
              <a:avLst/>
            </a:prstGeom>
            <a:solidFill>
              <a:srgbClr val="CC4125"/>
            </a:solid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47" name="Google Shape;547;p6"/>
          <p:cNvSpPr/>
          <p:nvPr/>
        </p:nvSpPr>
        <p:spPr>
          <a:xfrm>
            <a:off x="1028700" y="743622"/>
            <a:ext cx="1056956" cy="1056956"/>
          </a:xfrm>
          <a:custGeom>
            <a:rect b="b" l="l" r="r" t="t"/>
            <a:pathLst>
              <a:path extrusionOk="0" h="1056956" w="1056956">
                <a:moveTo>
                  <a:pt x="0" y="0"/>
                </a:moveTo>
                <a:lnTo>
                  <a:pt x="1056956" y="0"/>
                </a:lnTo>
                <a:lnTo>
                  <a:pt x="1056956" y="1056956"/>
                </a:lnTo>
                <a:lnTo>
                  <a:pt x="0" y="1056956"/>
                </a:lnTo>
                <a:lnTo>
                  <a:pt x="0" y="0"/>
                </a:lnTo>
                <a:close/>
              </a:path>
            </a:pathLst>
          </a:custGeom>
          <a:blipFill rotWithShape="1">
            <a:blip r:embed="rId4">
              <a:alphaModFix/>
            </a:blip>
            <a:stretch>
              <a:fillRect b="0" l="0" r="0" t="0"/>
            </a:stretch>
          </a:blipFill>
          <a:ln>
            <a:noFill/>
          </a:ln>
        </p:spPr>
      </p:sp>
      <p:sp>
        <p:nvSpPr>
          <p:cNvPr id="548" name="Google Shape;548;p6"/>
          <p:cNvSpPr txBox="1"/>
          <p:nvPr/>
        </p:nvSpPr>
        <p:spPr>
          <a:xfrm>
            <a:off x="3082111" y="405485"/>
            <a:ext cx="14177189" cy="6381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Clr>
                <a:srgbClr val="000000"/>
              </a:buClr>
              <a:buSzPts val="3999"/>
              <a:buFont typeface="Arial"/>
              <a:buNone/>
            </a:pPr>
            <a:r>
              <a:rPr b="1" i="0" lang="en-US" sz="3999" u="none" cap="none" strike="noStrike">
                <a:solidFill>
                  <a:srgbClr val="201E1E"/>
                </a:solidFill>
                <a:latin typeface="Poppins Black"/>
                <a:ea typeface="Poppins Black"/>
                <a:cs typeface="Poppins Black"/>
                <a:sym typeface="Poppins Black"/>
              </a:rPr>
              <a:t>CHALLENGES OF BUDGET IMPLEMENTATION IN NIGERIA</a:t>
            </a:r>
            <a:endParaRPr b="0" i="0" sz="1400" u="none" cap="none" strike="noStrike">
              <a:solidFill>
                <a:srgbClr val="000000"/>
              </a:solidFill>
              <a:latin typeface="Arial"/>
              <a:ea typeface="Arial"/>
              <a:cs typeface="Arial"/>
              <a:sym typeface="Arial"/>
            </a:endParaRPr>
          </a:p>
        </p:txBody>
      </p:sp>
      <p:sp>
        <p:nvSpPr>
          <p:cNvPr id="549" name="Google Shape;549;p6"/>
          <p:cNvSpPr txBox="1"/>
          <p:nvPr/>
        </p:nvSpPr>
        <p:spPr>
          <a:xfrm>
            <a:off x="2378251" y="6288419"/>
            <a:ext cx="2269648"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3000"/>
              <a:buFont typeface="Arial"/>
              <a:buNone/>
            </a:pPr>
            <a:r>
              <a:rPr b="1" i="0" lang="en-US" sz="3000" u="none" cap="none" strike="noStrike">
                <a:solidFill>
                  <a:srgbClr val="FFFFFF"/>
                </a:solidFill>
                <a:latin typeface="Poppins Medium"/>
                <a:ea typeface="Poppins Medium"/>
                <a:cs typeface="Poppins Medium"/>
                <a:sym typeface="Poppins Medium"/>
              </a:rPr>
              <a:t>5</a:t>
            </a:r>
            <a:endParaRPr b="0" i="0" sz="1400" u="none" cap="none" strike="noStrike">
              <a:solidFill>
                <a:srgbClr val="000000"/>
              </a:solidFill>
              <a:latin typeface="Arial"/>
              <a:ea typeface="Arial"/>
              <a:cs typeface="Arial"/>
              <a:sym typeface="Arial"/>
            </a:endParaRPr>
          </a:p>
        </p:txBody>
      </p:sp>
      <p:sp>
        <p:nvSpPr>
          <p:cNvPr id="550" name="Google Shape;550;p6"/>
          <p:cNvSpPr txBox="1"/>
          <p:nvPr/>
        </p:nvSpPr>
        <p:spPr>
          <a:xfrm>
            <a:off x="10963987" y="6216671"/>
            <a:ext cx="1779476"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3000"/>
              <a:buFont typeface="Arial"/>
              <a:buNone/>
            </a:pPr>
            <a:r>
              <a:rPr b="1" i="0" lang="en-US" sz="3000" u="none" cap="none" strike="noStrike">
                <a:solidFill>
                  <a:srgbClr val="FFFFFF"/>
                </a:solidFill>
                <a:latin typeface="Poppins Medium"/>
                <a:ea typeface="Poppins Medium"/>
                <a:cs typeface="Poppins Medium"/>
                <a:sym typeface="Poppins Medium"/>
              </a:rPr>
              <a:t>7</a:t>
            </a:r>
            <a:endParaRPr b="0" i="0" sz="1400" u="none" cap="none" strike="noStrike">
              <a:solidFill>
                <a:srgbClr val="000000"/>
              </a:solidFill>
              <a:latin typeface="Arial"/>
              <a:ea typeface="Arial"/>
              <a:cs typeface="Arial"/>
              <a:sym typeface="Arial"/>
            </a:endParaRPr>
          </a:p>
        </p:txBody>
      </p:sp>
      <p:sp>
        <p:nvSpPr>
          <p:cNvPr id="551" name="Google Shape;551;p6"/>
          <p:cNvSpPr txBox="1"/>
          <p:nvPr/>
        </p:nvSpPr>
        <p:spPr>
          <a:xfrm>
            <a:off x="14946474" y="6288419"/>
            <a:ext cx="2312826"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3000"/>
              <a:buFont typeface="Arial"/>
              <a:buNone/>
            </a:pPr>
            <a:r>
              <a:rPr b="1" i="0" lang="en-US" sz="3000" u="none" cap="none" strike="noStrike">
                <a:solidFill>
                  <a:srgbClr val="0014C6"/>
                </a:solidFill>
                <a:latin typeface="Poppins Medium"/>
                <a:ea typeface="Poppins Medium"/>
                <a:cs typeface="Poppins Medium"/>
                <a:sym typeface="Poppins Medium"/>
              </a:rPr>
              <a:t>8</a:t>
            </a:r>
            <a:endParaRPr b="0" i="0" sz="1400" u="none" cap="none" strike="noStrike">
              <a:solidFill>
                <a:srgbClr val="000000"/>
              </a:solidFill>
              <a:latin typeface="Arial"/>
              <a:ea typeface="Arial"/>
              <a:cs typeface="Arial"/>
              <a:sym typeface="Arial"/>
            </a:endParaRPr>
          </a:p>
        </p:txBody>
      </p:sp>
      <p:sp>
        <p:nvSpPr>
          <p:cNvPr id="552" name="Google Shape;552;p6"/>
          <p:cNvSpPr txBox="1"/>
          <p:nvPr/>
        </p:nvSpPr>
        <p:spPr>
          <a:xfrm>
            <a:off x="1977882" y="7023732"/>
            <a:ext cx="3129498" cy="21304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000000"/>
                </a:solidFill>
                <a:latin typeface="Poppins Medium"/>
                <a:ea typeface="Poppins Medium"/>
                <a:cs typeface="Poppins Medium"/>
                <a:sym typeface="Poppins Medium"/>
              </a:rPr>
              <a:t>Extra budgetary expenditure outside the Appropriation Act, due to Political and unforeseen occurrences/ disasters.</a:t>
            </a:r>
            <a:endParaRPr b="0" i="0" sz="1400" u="none" cap="none" strike="noStrike">
              <a:solidFill>
                <a:srgbClr val="000000"/>
              </a:solidFill>
              <a:latin typeface="Arial"/>
              <a:ea typeface="Arial"/>
              <a:cs typeface="Arial"/>
              <a:sym typeface="Arial"/>
            </a:endParaRPr>
          </a:p>
        </p:txBody>
      </p:sp>
      <p:sp>
        <p:nvSpPr>
          <p:cNvPr id="553" name="Google Shape;553;p6"/>
          <p:cNvSpPr txBox="1"/>
          <p:nvPr/>
        </p:nvSpPr>
        <p:spPr>
          <a:xfrm>
            <a:off x="6321920" y="7552369"/>
            <a:ext cx="3086837" cy="10731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000000"/>
                </a:solidFill>
                <a:latin typeface="Poppins Medium"/>
                <a:ea typeface="Poppins Medium"/>
                <a:cs typeface="Poppins Medium"/>
                <a:sym typeface="Poppins Medium"/>
              </a:rPr>
              <a:t>Lack of institutional capacity for effective monitoring</a:t>
            </a:r>
            <a:endParaRPr b="0" i="0" sz="1400" u="none" cap="none" strike="noStrike">
              <a:solidFill>
                <a:srgbClr val="000000"/>
              </a:solidFill>
              <a:latin typeface="Arial"/>
              <a:ea typeface="Arial"/>
              <a:cs typeface="Arial"/>
              <a:sym typeface="Arial"/>
            </a:endParaRPr>
          </a:p>
        </p:txBody>
      </p:sp>
      <p:sp>
        <p:nvSpPr>
          <p:cNvPr id="554" name="Google Shape;554;p6"/>
          <p:cNvSpPr txBox="1"/>
          <p:nvPr/>
        </p:nvSpPr>
        <p:spPr>
          <a:xfrm>
            <a:off x="10166396" y="7376157"/>
            <a:ext cx="3360669" cy="14255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000000"/>
                </a:solidFill>
                <a:latin typeface="Poppins Medium"/>
                <a:ea typeface="Poppins Medium"/>
                <a:cs typeface="Poppins Medium"/>
                <a:sym typeface="Poppins Medium"/>
              </a:rPr>
              <a:t>Significant discrepancy between actual and reported expenditure for certain activities</a:t>
            </a:r>
            <a:endParaRPr b="0" i="0" sz="1400" u="none" cap="none" strike="noStrike">
              <a:solidFill>
                <a:srgbClr val="000000"/>
              </a:solidFill>
              <a:latin typeface="Arial"/>
              <a:ea typeface="Arial"/>
              <a:cs typeface="Arial"/>
              <a:sym typeface="Arial"/>
            </a:endParaRPr>
          </a:p>
        </p:txBody>
      </p:sp>
      <p:sp>
        <p:nvSpPr>
          <p:cNvPr id="555" name="Google Shape;555;p6"/>
          <p:cNvSpPr txBox="1"/>
          <p:nvPr/>
        </p:nvSpPr>
        <p:spPr>
          <a:xfrm>
            <a:off x="14336310" y="7508907"/>
            <a:ext cx="3423430" cy="7207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000000"/>
                </a:solidFill>
                <a:latin typeface="Poppins Medium"/>
                <a:ea typeface="Poppins Medium"/>
                <a:cs typeface="Poppins Medium"/>
                <a:sym typeface="Poppins Medium"/>
              </a:rPr>
              <a:t>Lack of transparency and accountability</a:t>
            </a:r>
            <a:endParaRPr b="0" i="0" sz="1400" u="none" cap="none" strike="noStrike">
              <a:solidFill>
                <a:srgbClr val="000000"/>
              </a:solidFill>
              <a:latin typeface="Arial"/>
              <a:ea typeface="Arial"/>
              <a:cs typeface="Arial"/>
              <a:sym typeface="Arial"/>
            </a:endParaRPr>
          </a:p>
        </p:txBody>
      </p:sp>
      <p:sp>
        <p:nvSpPr>
          <p:cNvPr id="556" name="Google Shape;556;p6"/>
          <p:cNvSpPr txBox="1"/>
          <p:nvPr/>
        </p:nvSpPr>
        <p:spPr>
          <a:xfrm>
            <a:off x="6609595" y="6445271"/>
            <a:ext cx="2269648"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3000"/>
              <a:buFont typeface="Arial"/>
              <a:buNone/>
            </a:pPr>
            <a:r>
              <a:rPr b="1" i="0" lang="en-US" sz="3000" u="none" cap="none" strike="noStrike">
                <a:solidFill>
                  <a:srgbClr val="0716A2"/>
                </a:solidFill>
                <a:latin typeface="Poppins Medium"/>
                <a:ea typeface="Poppins Medium"/>
                <a:cs typeface="Poppins Medium"/>
                <a:sym typeface="Poppins Medium"/>
              </a:rPr>
              <a:t>6</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grpSp>
        <p:nvGrpSpPr>
          <p:cNvPr id="561" name="Google Shape;561;p7"/>
          <p:cNvGrpSpPr/>
          <p:nvPr/>
        </p:nvGrpSpPr>
        <p:grpSpPr>
          <a:xfrm>
            <a:off x="5983681" y="1497259"/>
            <a:ext cx="3691200" cy="3909484"/>
            <a:chOff x="0" y="-38100"/>
            <a:chExt cx="803391" cy="850900"/>
          </a:xfrm>
        </p:grpSpPr>
        <p:sp>
          <p:nvSpPr>
            <p:cNvPr id="562" name="Google Shape;562;p7"/>
            <p:cNvSpPr/>
            <p:nvPr/>
          </p:nvSpPr>
          <p:spPr>
            <a:xfrm>
              <a:off x="0" y="0"/>
              <a:ext cx="803391" cy="812800"/>
            </a:xfrm>
            <a:custGeom>
              <a:rect b="b" l="l" r="r" t="t"/>
              <a:pathLst>
                <a:path extrusionOk="0" h="812800" w="803391">
                  <a:moveTo>
                    <a:pt x="128487" y="0"/>
                  </a:moveTo>
                  <a:lnTo>
                    <a:pt x="674903" y="0"/>
                  </a:lnTo>
                  <a:cubicBezTo>
                    <a:pt x="745865" y="0"/>
                    <a:pt x="803391" y="57526"/>
                    <a:pt x="803391" y="128487"/>
                  </a:cubicBezTo>
                  <a:lnTo>
                    <a:pt x="803391" y="684313"/>
                  </a:lnTo>
                  <a:cubicBezTo>
                    <a:pt x="803391" y="755274"/>
                    <a:pt x="745865" y="812800"/>
                    <a:pt x="674903" y="812800"/>
                  </a:cubicBezTo>
                  <a:lnTo>
                    <a:pt x="128487" y="812800"/>
                  </a:lnTo>
                  <a:cubicBezTo>
                    <a:pt x="57526" y="812800"/>
                    <a:pt x="0" y="755274"/>
                    <a:pt x="0" y="684313"/>
                  </a:cubicBezTo>
                  <a:lnTo>
                    <a:pt x="0" y="128487"/>
                  </a:lnTo>
                  <a:cubicBezTo>
                    <a:pt x="0" y="57526"/>
                    <a:pt x="57526" y="0"/>
                    <a:pt x="128487" y="0"/>
                  </a:cubicBezTo>
                  <a:close/>
                </a:path>
              </a:pathLst>
            </a:custGeom>
            <a:solidFill>
              <a:srgbClr val="8A9C6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7"/>
            <p:cNvSpPr txBox="1"/>
            <p:nvPr/>
          </p:nvSpPr>
          <p:spPr>
            <a:xfrm>
              <a:off x="0" y="-38100"/>
              <a:ext cx="803391"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64" name="Google Shape;564;p7"/>
          <p:cNvGrpSpPr/>
          <p:nvPr/>
        </p:nvGrpSpPr>
        <p:grpSpPr>
          <a:xfrm>
            <a:off x="9986099" y="1497259"/>
            <a:ext cx="3735251" cy="3909484"/>
            <a:chOff x="0" y="-38100"/>
            <a:chExt cx="812978" cy="850900"/>
          </a:xfrm>
        </p:grpSpPr>
        <p:sp>
          <p:nvSpPr>
            <p:cNvPr id="565" name="Google Shape;565;p7"/>
            <p:cNvSpPr/>
            <p:nvPr/>
          </p:nvSpPr>
          <p:spPr>
            <a:xfrm>
              <a:off x="0" y="0"/>
              <a:ext cx="812978" cy="812800"/>
            </a:xfrm>
            <a:custGeom>
              <a:rect b="b" l="l" r="r" t="t"/>
              <a:pathLst>
                <a:path extrusionOk="0" h="812800" w="812978">
                  <a:moveTo>
                    <a:pt x="126972" y="0"/>
                  </a:moveTo>
                  <a:lnTo>
                    <a:pt x="686006" y="0"/>
                  </a:lnTo>
                  <a:cubicBezTo>
                    <a:pt x="719681" y="0"/>
                    <a:pt x="751977" y="13377"/>
                    <a:pt x="775789" y="37189"/>
                  </a:cubicBezTo>
                  <a:cubicBezTo>
                    <a:pt x="799601" y="61001"/>
                    <a:pt x="812978" y="93297"/>
                    <a:pt x="812978" y="126972"/>
                  </a:cubicBezTo>
                  <a:lnTo>
                    <a:pt x="812978" y="685828"/>
                  </a:lnTo>
                  <a:cubicBezTo>
                    <a:pt x="812978" y="719503"/>
                    <a:pt x="799601" y="751799"/>
                    <a:pt x="775789" y="775611"/>
                  </a:cubicBezTo>
                  <a:cubicBezTo>
                    <a:pt x="751977" y="799423"/>
                    <a:pt x="719681" y="812800"/>
                    <a:pt x="686006" y="812800"/>
                  </a:cubicBezTo>
                  <a:lnTo>
                    <a:pt x="126972" y="812800"/>
                  </a:lnTo>
                  <a:cubicBezTo>
                    <a:pt x="93297" y="812800"/>
                    <a:pt x="61001" y="799423"/>
                    <a:pt x="37189" y="775611"/>
                  </a:cubicBezTo>
                  <a:cubicBezTo>
                    <a:pt x="13377" y="751799"/>
                    <a:pt x="0" y="719503"/>
                    <a:pt x="0" y="685828"/>
                  </a:cubicBezTo>
                  <a:lnTo>
                    <a:pt x="0" y="126972"/>
                  </a:lnTo>
                  <a:cubicBezTo>
                    <a:pt x="0" y="93297"/>
                    <a:pt x="13377" y="61001"/>
                    <a:pt x="37189" y="37189"/>
                  </a:cubicBezTo>
                  <a:cubicBezTo>
                    <a:pt x="61001" y="13377"/>
                    <a:pt x="93297" y="0"/>
                    <a:pt x="126972" y="0"/>
                  </a:cubicBezTo>
                  <a:close/>
                </a:path>
              </a:pathLst>
            </a:custGeom>
            <a:solidFill>
              <a:srgbClr val="368EC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7"/>
            <p:cNvSpPr txBox="1"/>
            <p:nvPr/>
          </p:nvSpPr>
          <p:spPr>
            <a:xfrm>
              <a:off x="0" y="-38100"/>
              <a:ext cx="812978"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67" name="Google Shape;567;p7"/>
          <p:cNvSpPr/>
          <p:nvPr/>
        </p:nvSpPr>
        <p:spPr>
          <a:xfrm>
            <a:off x="140438" y="4791075"/>
            <a:ext cx="8112066" cy="5495925"/>
          </a:xfrm>
          <a:custGeom>
            <a:rect b="b" l="l" r="r" t="t"/>
            <a:pathLst>
              <a:path extrusionOk="0" h="5495925" w="8112066">
                <a:moveTo>
                  <a:pt x="0" y="0"/>
                </a:moveTo>
                <a:lnTo>
                  <a:pt x="8112066" y="0"/>
                </a:lnTo>
                <a:lnTo>
                  <a:pt x="8112066" y="5495925"/>
                </a:lnTo>
                <a:lnTo>
                  <a:pt x="0" y="5495925"/>
                </a:lnTo>
                <a:lnTo>
                  <a:pt x="0" y="0"/>
                </a:lnTo>
                <a:close/>
              </a:path>
            </a:pathLst>
          </a:custGeom>
          <a:blipFill rotWithShape="1">
            <a:blip r:embed="rId3">
              <a:alphaModFix/>
            </a:blip>
            <a:stretch>
              <a:fillRect b="0" l="0" r="0" t="0"/>
            </a:stretch>
          </a:blipFill>
          <a:ln>
            <a:noFill/>
          </a:ln>
        </p:spPr>
      </p:sp>
      <p:sp>
        <p:nvSpPr>
          <p:cNvPr id="568" name="Google Shape;568;p7"/>
          <p:cNvSpPr/>
          <p:nvPr/>
        </p:nvSpPr>
        <p:spPr>
          <a:xfrm>
            <a:off x="4052633" y="8393530"/>
            <a:ext cx="2329346" cy="864770"/>
          </a:xfrm>
          <a:custGeom>
            <a:rect b="b" l="l" r="r" t="t"/>
            <a:pathLst>
              <a:path extrusionOk="0" h="864770" w="2329346">
                <a:moveTo>
                  <a:pt x="0" y="0"/>
                </a:moveTo>
                <a:lnTo>
                  <a:pt x="2329346" y="0"/>
                </a:lnTo>
                <a:lnTo>
                  <a:pt x="2329346" y="864770"/>
                </a:lnTo>
                <a:lnTo>
                  <a:pt x="0" y="864770"/>
                </a:lnTo>
                <a:lnTo>
                  <a:pt x="0" y="0"/>
                </a:lnTo>
                <a:close/>
              </a:path>
            </a:pathLst>
          </a:custGeom>
          <a:blipFill rotWithShape="1">
            <a:blip r:embed="rId4">
              <a:alphaModFix/>
            </a:blip>
            <a:stretch>
              <a:fillRect b="0" l="0" r="0" t="0"/>
            </a:stretch>
          </a:blipFill>
          <a:ln>
            <a:noFill/>
          </a:ln>
        </p:spPr>
      </p:sp>
      <p:sp>
        <p:nvSpPr>
          <p:cNvPr id="569" name="Google Shape;569;p7"/>
          <p:cNvSpPr txBox="1"/>
          <p:nvPr/>
        </p:nvSpPr>
        <p:spPr>
          <a:xfrm>
            <a:off x="3082111" y="405485"/>
            <a:ext cx="14177189" cy="6381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Clr>
                <a:srgbClr val="000000"/>
              </a:buClr>
              <a:buSzPts val="3999"/>
              <a:buFont typeface="Arial"/>
              <a:buNone/>
            </a:pPr>
            <a:r>
              <a:rPr b="1" i="0" lang="en-US" sz="3999" u="none" cap="none" strike="noStrike">
                <a:solidFill>
                  <a:srgbClr val="201E1E"/>
                </a:solidFill>
                <a:latin typeface="Poppins Black"/>
                <a:ea typeface="Poppins Black"/>
                <a:cs typeface="Poppins Black"/>
                <a:sym typeface="Poppins Black"/>
              </a:rPr>
              <a:t>CHALLENGES OF BUDGET IMPLEMENTATION IN NIGERIA</a:t>
            </a:r>
            <a:endParaRPr b="0" i="0" sz="1400" u="none" cap="none" strike="noStrike">
              <a:solidFill>
                <a:srgbClr val="000000"/>
              </a:solidFill>
              <a:latin typeface="Arial"/>
              <a:ea typeface="Arial"/>
              <a:cs typeface="Arial"/>
              <a:sym typeface="Arial"/>
            </a:endParaRPr>
          </a:p>
        </p:txBody>
      </p:sp>
      <p:sp>
        <p:nvSpPr>
          <p:cNvPr id="570" name="Google Shape;570;p7"/>
          <p:cNvSpPr txBox="1"/>
          <p:nvPr/>
        </p:nvSpPr>
        <p:spPr>
          <a:xfrm>
            <a:off x="10963987" y="1853589"/>
            <a:ext cx="1779476"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3000"/>
              <a:buFont typeface="Arial"/>
              <a:buNone/>
            </a:pPr>
            <a:r>
              <a:rPr b="1" i="0" lang="en-US" sz="3000" u="none" cap="none" strike="noStrike">
                <a:solidFill>
                  <a:srgbClr val="FFFFFF"/>
                </a:solidFill>
                <a:latin typeface="Poppins Medium"/>
                <a:ea typeface="Poppins Medium"/>
                <a:cs typeface="Poppins Medium"/>
                <a:sym typeface="Poppins Medium"/>
              </a:rPr>
              <a:t>10</a:t>
            </a:r>
            <a:endParaRPr b="0" i="0" sz="1400" u="none" cap="none" strike="noStrike">
              <a:solidFill>
                <a:srgbClr val="000000"/>
              </a:solidFill>
              <a:latin typeface="Arial"/>
              <a:ea typeface="Arial"/>
              <a:cs typeface="Arial"/>
              <a:sym typeface="Arial"/>
            </a:endParaRPr>
          </a:p>
        </p:txBody>
      </p:sp>
      <p:sp>
        <p:nvSpPr>
          <p:cNvPr id="571" name="Google Shape;571;p7"/>
          <p:cNvSpPr txBox="1"/>
          <p:nvPr/>
        </p:nvSpPr>
        <p:spPr>
          <a:xfrm>
            <a:off x="6213943" y="2660650"/>
            <a:ext cx="3230675" cy="21304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000000"/>
                </a:solidFill>
                <a:latin typeface="Poppins Medium"/>
                <a:ea typeface="Poppins Medium"/>
                <a:cs typeface="Poppins Medium"/>
                <a:sym typeface="Poppins Medium"/>
              </a:rPr>
              <a:t>Lack of synergy amongst MDAs and the desire to work in silos, leading to duplication of efforts and waste of scarce resources</a:t>
            </a:r>
            <a:endParaRPr b="0" i="0" sz="1400" u="none" cap="none" strike="noStrike">
              <a:solidFill>
                <a:srgbClr val="000000"/>
              </a:solidFill>
              <a:latin typeface="Arial"/>
              <a:ea typeface="Arial"/>
              <a:cs typeface="Arial"/>
              <a:sym typeface="Arial"/>
            </a:endParaRPr>
          </a:p>
        </p:txBody>
      </p:sp>
      <p:sp>
        <p:nvSpPr>
          <p:cNvPr id="572" name="Google Shape;572;p7"/>
          <p:cNvSpPr txBox="1"/>
          <p:nvPr/>
        </p:nvSpPr>
        <p:spPr>
          <a:xfrm>
            <a:off x="10173390" y="2660650"/>
            <a:ext cx="3360669" cy="14255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000"/>
              <a:buFont typeface="Arial"/>
              <a:buNone/>
            </a:pPr>
            <a:r>
              <a:rPr b="1" i="0" lang="en-US" sz="2000" u="none" cap="none" strike="noStrike">
                <a:solidFill>
                  <a:srgbClr val="000000"/>
                </a:solidFill>
                <a:latin typeface="Poppins Medium"/>
                <a:ea typeface="Poppins Medium"/>
                <a:cs typeface="Poppins Medium"/>
                <a:sym typeface="Poppins Medium"/>
              </a:rPr>
              <a:t>Lack of Institutionalized evaluation of Budget performance and impact assessment</a:t>
            </a:r>
            <a:endParaRPr b="0" i="0" sz="1400" u="none" cap="none" strike="noStrike">
              <a:solidFill>
                <a:srgbClr val="000000"/>
              </a:solidFill>
              <a:latin typeface="Arial"/>
              <a:ea typeface="Arial"/>
              <a:cs typeface="Arial"/>
              <a:sym typeface="Arial"/>
            </a:endParaRPr>
          </a:p>
        </p:txBody>
      </p:sp>
      <p:sp>
        <p:nvSpPr>
          <p:cNvPr id="573" name="Google Shape;573;p7"/>
          <p:cNvSpPr txBox="1"/>
          <p:nvPr/>
        </p:nvSpPr>
        <p:spPr>
          <a:xfrm>
            <a:off x="6381979" y="2082189"/>
            <a:ext cx="2269648" cy="485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3000"/>
              <a:buFont typeface="Arial"/>
              <a:buNone/>
            </a:pPr>
            <a:r>
              <a:rPr b="1" i="0" lang="en-US" sz="3000" u="none" cap="none" strike="noStrike">
                <a:solidFill>
                  <a:srgbClr val="0716A2"/>
                </a:solidFill>
                <a:latin typeface="Poppins Medium"/>
                <a:ea typeface="Poppins Medium"/>
                <a:cs typeface="Poppins Medium"/>
                <a:sym typeface="Poppins Medium"/>
              </a:rPr>
              <a:t>9</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grpSp>
        <p:nvGrpSpPr>
          <p:cNvPr id="578" name="Google Shape;578;p8"/>
          <p:cNvGrpSpPr/>
          <p:nvPr/>
        </p:nvGrpSpPr>
        <p:grpSpPr>
          <a:xfrm>
            <a:off x="-4137577" y="-653688"/>
            <a:ext cx="8671733" cy="10940688"/>
            <a:chOff x="0" y="-38100"/>
            <a:chExt cx="737094" cy="929955"/>
          </a:xfrm>
        </p:grpSpPr>
        <p:sp>
          <p:nvSpPr>
            <p:cNvPr id="579" name="Google Shape;579;p8"/>
            <p:cNvSpPr/>
            <p:nvPr/>
          </p:nvSpPr>
          <p:spPr>
            <a:xfrm>
              <a:off x="0" y="0"/>
              <a:ext cx="737094" cy="891855"/>
            </a:xfrm>
            <a:custGeom>
              <a:rect b="b" l="l" r="r" t="t"/>
              <a:pathLst>
                <a:path extrusionOk="0" h="891855" w="737094">
                  <a:moveTo>
                    <a:pt x="737094" y="445927"/>
                  </a:moveTo>
                  <a:lnTo>
                    <a:pt x="533894" y="891855"/>
                  </a:lnTo>
                  <a:lnTo>
                    <a:pt x="203200" y="891855"/>
                  </a:lnTo>
                  <a:lnTo>
                    <a:pt x="0" y="445927"/>
                  </a:lnTo>
                  <a:lnTo>
                    <a:pt x="203200" y="0"/>
                  </a:lnTo>
                  <a:lnTo>
                    <a:pt x="533894" y="0"/>
                  </a:lnTo>
                  <a:lnTo>
                    <a:pt x="737094" y="445927"/>
                  </a:lnTo>
                  <a:close/>
                </a:path>
              </a:pathLst>
            </a:custGeom>
            <a:solidFill>
              <a:srgbClr val="F67D30"/>
            </a:solidFill>
            <a:ln>
              <a:noFill/>
            </a:ln>
          </p:spPr>
        </p:sp>
        <p:sp>
          <p:nvSpPr>
            <p:cNvPr id="580" name="Google Shape;580;p8"/>
            <p:cNvSpPr txBox="1"/>
            <p:nvPr/>
          </p:nvSpPr>
          <p:spPr>
            <a:xfrm>
              <a:off x="114300" y="-38100"/>
              <a:ext cx="508494" cy="9299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81" name="Google Shape;581;p8"/>
          <p:cNvSpPr/>
          <p:nvPr/>
        </p:nvSpPr>
        <p:spPr>
          <a:xfrm>
            <a:off x="-1587616" y="0"/>
            <a:ext cx="5474072" cy="10287000"/>
          </a:xfrm>
          <a:custGeom>
            <a:rect b="b" l="l" r="r" t="t"/>
            <a:pathLst>
              <a:path extrusionOk="0" h="4739610" w="2522112">
                <a:moveTo>
                  <a:pt x="1891584" y="0"/>
                </a:moveTo>
                <a:lnTo>
                  <a:pt x="630528" y="0"/>
                </a:lnTo>
                <a:lnTo>
                  <a:pt x="0" y="2369805"/>
                </a:lnTo>
                <a:lnTo>
                  <a:pt x="630528" y="4739610"/>
                </a:lnTo>
                <a:lnTo>
                  <a:pt x="1891584" y="4739610"/>
                </a:lnTo>
                <a:lnTo>
                  <a:pt x="2522112" y="2369805"/>
                </a:lnTo>
                <a:close/>
              </a:path>
            </a:pathLst>
          </a:custGeom>
          <a:blipFill rotWithShape="1">
            <a:blip r:embed="rId3">
              <a:alphaModFix/>
            </a:blip>
            <a:stretch>
              <a:fillRect b="0" l="-90731" r="-90728" t="0"/>
            </a:stretch>
          </a:blipFill>
          <a:ln>
            <a:noFill/>
          </a:ln>
        </p:spPr>
      </p:sp>
      <p:grpSp>
        <p:nvGrpSpPr>
          <p:cNvPr id="582" name="Google Shape;582;p8"/>
          <p:cNvGrpSpPr/>
          <p:nvPr/>
        </p:nvGrpSpPr>
        <p:grpSpPr>
          <a:xfrm>
            <a:off x="1355496" y="9088298"/>
            <a:ext cx="1427423" cy="1198702"/>
            <a:chOff x="0" y="0"/>
            <a:chExt cx="812800" cy="682562"/>
          </a:xfrm>
        </p:grpSpPr>
        <p:sp>
          <p:nvSpPr>
            <p:cNvPr id="583" name="Google Shape;583;p8"/>
            <p:cNvSpPr/>
            <p:nvPr/>
          </p:nvSpPr>
          <p:spPr>
            <a:xfrm>
              <a:off x="0" y="0"/>
              <a:ext cx="812800" cy="682562"/>
            </a:xfrm>
            <a:custGeom>
              <a:rect b="b" l="l" r="r" t="t"/>
              <a:pathLst>
                <a:path extrusionOk="0" h="682562" w="812800">
                  <a:moveTo>
                    <a:pt x="406400" y="0"/>
                  </a:moveTo>
                  <a:lnTo>
                    <a:pt x="812800" y="682562"/>
                  </a:lnTo>
                  <a:lnTo>
                    <a:pt x="0" y="682562"/>
                  </a:lnTo>
                  <a:lnTo>
                    <a:pt x="406400" y="0"/>
                  </a:lnTo>
                  <a:close/>
                </a:path>
              </a:pathLst>
            </a:custGeom>
            <a:solidFill>
              <a:srgbClr val="746A74"/>
            </a:solidFill>
            <a:ln>
              <a:noFill/>
            </a:ln>
          </p:spPr>
        </p:sp>
        <p:sp>
          <p:nvSpPr>
            <p:cNvPr id="584" name="Google Shape;584;p8"/>
            <p:cNvSpPr txBox="1"/>
            <p:nvPr/>
          </p:nvSpPr>
          <p:spPr>
            <a:xfrm>
              <a:off x="127000" y="278804"/>
              <a:ext cx="558800" cy="35500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85" name="Google Shape;585;p8"/>
          <p:cNvGrpSpPr/>
          <p:nvPr/>
        </p:nvGrpSpPr>
        <p:grpSpPr>
          <a:xfrm>
            <a:off x="1355496" y="0"/>
            <a:ext cx="1966438" cy="1646708"/>
            <a:chOff x="0" y="0"/>
            <a:chExt cx="812800" cy="680644"/>
          </a:xfrm>
        </p:grpSpPr>
        <p:sp>
          <p:nvSpPr>
            <p:cNvPr id="586" name="Google Shape;586;p8"/>
            <p:cNvSpPr/>
            <p:nvPr/>
          </p:nvSpPr>
          <p:spPr>
            <a:xfrm>
              <a:off x="0" y="0"/>
              <a:ext cx="812800" cy="680644"/>
            </a:xfrm>
            <a:custGeom>
              <a:rect b="b" l="l" r="r" t="t"/>
              <a:pathLst>
                <a:path extrusionOk="0" h="680644" w="812800">
                  <a:moveTo>
                    <a:pt x="406400" y="680644"/>
                  </a:moveTo>
                  <a:lnTo>
                    <a:pt x="812800" y="0"/>
                  </a:lnTo>
                  <a:lnTo>
                    <a:pt x="0" y="0"/>
                  </a:lnTo>
                  <a:lnTo>
                    <a:pt x="406400" y="680644"/>
                  </a:lnTo>
                  <a:close/>
                </a:path>
              </a:pathLst>
            </a:custGeom>
            <a:solidFill>
              <a:srgbClr val="746A74"/>
            </a:solidFill>
            <a:ln>
              <a:noFill/>
            </a:ln>
          </p:spPr>
        </p:sp>
        <p:sp>
          <p:nvSpPr>
            <p:cNvPr id="587" name="Google Shape;587;p8"/>
            <p:cNvSpPr txBox="1"/>
            <p:nvPr/>
          </p:nvSpPr>
          <p:spPr>
            <a:xfrm>
              <a:off x="127000" y="10517"/>
              <a:ext cx="558800" cy="3541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588" name="Google Shape;588;p8"/>
          <p:cNvGrpSpPr/>
          <p:nvPr/>
        </p:nvGrpSpPr>
        <p:grpSpPr>
          <a:xfrm>
            <a:off x="4678331" y="3987285"/>
            <a:ext cx="3486203" cy="5271015"/>
            <a:chOff x="0" y="0"/>
            <a:chExt cx="4648271" cy="7028020"/>
          </a:xfrm>
        </p:grpSpPr>
        <p:grpSp>
          <p:nvGrpSpPr>
            <p:cNvPr id="589" name="Google Shape;589;p8"/>
            <p:cNvGrpSpPr/>
            <p:nvPr/>
          </p:nvGrpSpPr>
          <p:grpSpPr>
            <a:xfrm>
              <a:off x="920840" y="0"/>
              <a:ext cx="2027931" cy="2027931"/>
              <a:chOff x="0" y="0"/>
              <a:chExt cx="812800" cy="812800"/>
            </a:xfrm>
          </p:grpSpPr>
          <p:sp>
            <p:nvSpPr>
              <p:cNvPr id="590" name="Google Shape;590;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7D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92" name="Google Shape;592;p8"/>
            <p:cNvSpPr/>
            <p:nvPr/>
          </p:nvSpPr>
          <p:spPr>
            <a:xfrm>
              <a:off x="1181478" y="260638"/>
              <a:ext cx="1506655" cy="1506655"/>
            </a:xfrm>
            <a:custGeom>
              <a:rect b="b" l="l" r="r" t="t"/>
              <a:pathLst>
                <a:path extrusionOk="0" h="1506655" w="1506655">
                  <a:moveTo>
                    <a:pt x="0" y="0"/>
                  </a:moveTo>
                  <a:lnTo>
                    <a:pt x="1506655" y="0"/>
                  </a:lnTo>
                  <a:lnTo>
                    <a:pt x="1506655" y="1506655"/>
                  </a:lnTo>
                  <a:lnTo>
                    <a:pt x="0" y="1506655"/>
                  </a:lnTo>
                  <a:lnTo>
                    <a:pt x="0" y="0"/>
                  </a:lnTo>
                  <a:close/>
                </a:path>
              </a:pathLst>
            </a:custGeom>
            <a:blipFill rotWithShape="1">
              <a:blip r:embed="rId4">
                <a:alphaModFix/>
              </a:blip>
              <a:stretch>
                <a:fillRect b="0" l="0" r="0" t="0"/>
              </a:stretch>
            </a:blipFill>
            <a:ln>
              <a:noFill/>
            </a:ln>
          </p:spPr>
        </p:sp>
        <p:sp>
          <p:nvSpPr>
            <p:cNvPr id="593" name="Google Shape;593;p8"/>
            <p:cNvSpPr txBox="1"/>
            <p:nvPr/>
          </p:nvSpPr>
          <p:spPr>
            <a:xfrm>
              <a:off x="0" y="2763995"/>
              <a:ext cx="4648271" cy="4264025"/>
            </a:xfrm>
            <a:prstGeom prst="rect">
              <a:avLst/>
            </a:prstGeom>
            <a:noFill/>
            <a:ln>
              <a:noFill/>
            </a:ln>
          </p:spPr>
          <p:txBody>
            <a:bodyPr anchorCtr="0" anchor="t" bIns="0" lIns="0" spcFirstLastPara="1" rIns="0" wrap="square" tIns="0">
              <a:spAutoFit/>
            </a:bodyPr>
            <a:lstStyle/>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Insufficient funding leads to inadequate staffing and resources, resulting in slower case processing.</a:t>
              </a:r>
              <a:endParaRPr b="0" i="0" sz="1400" u="none" cap="none" strike="noStrike">
                <a:solidFill>
                  <a:srgbClr val="000000"/>
                </a:solidFill>
                <a:latin typeface="Arial"/>
                <a:ea typeface="Arial"/>
                <a:cs typeface="Arial"/>
                <a:sym typeface="Arial"/>
              </a:endParaRPr>
            </a:p>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Overburdened courts struggle to handle caseloads efficiently, leading to prolonged trial periods.</a:t>
              </a:r>
              <a:endParaRPr b="0" i="0" sz="1400" u="none" cap="none" strike="noStrike">
                <a:solidFill>
                  <a:srgbClr val="000000"/>
                </a:solidFill>
                <a:latin typeface="Arial"/>
                <a:ea typeface="Arial"/>
                <a:cs typeface="Arial"/>
                <a:sym typeface="Arial"/>
              </a:endParaRPr>
            </a:p>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Delays in justice erode public trust and can lead to the denial of timely justice.</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500"/>
                <a:buFont typeface="Arial"/>
                <a:buNone/>
              </a:pPr>
              <a:r>
                <a:t/>
              </a:r>
              <a:endParaRPr b="1" i="0" sz="1500" u="none" cap="none" strike="noStrike">
                <a:solidFill>
                  <a:srgbClr val="000000"/>
                </a:solidFill>
                <a:latin typeface="Poppins Medium"/>
                <a:ea typeface="Poppins Medium"/>
                <a:cs typeface="Poppins Medium"/>
                <a:sym typeface="Poppins Medium"/>
              </a:endParaRPr>
            </a:p>
          </p:txBody>
        </p:sp>
        <p:sp>
          <p:nvSpPr>
            <p:cNvPr id="594" name="Google Shape;594;p8"/>
            <p:cNvSpPr txBox="1"/>
            <p:nvPr/>
          </p:nvSpPr>
          <p:spPr>
            <a:xfrm>
              <a:off x="0" y="2226101"/>
              <a:ext cx="4278854" cy="358775"/>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Clr>
                  <a:srgbClr val="000000"/>
                </a:buClr>
                <a:buSzPts val="1684"/>
                <a:buFont typeface="Arial"/>
                <a:buNone/>
              </a:pPr>
              <a:r>
                <a:rPr b="1" i="0" lang="en-US" sz="1684" u="none" cap="none" strike="noStrike">
                  <a:solidFill>
                    <a:srgbClr val="F89921"/>
                  </a:solidFill>
                  <a:latin typeface="Poppins Black"/>
                  <a:ea typeface="Poppins Black"/>
                  <a:cs typeface="Poppins Black"/>
                  <a:sym typeface="Poppins Black"/>
                </a:rPr>
                <a:t>Case Backlogs and Delays</a:t>
              </a:r>
              <a:endParaRPr b="0" i="0" sz="1400" u="none" cap="none" strike="noStrike">
                <a:solidFill>
                  <a:srgbClr val="000000"/>
                </a:solidFill>
                <a:latin typeface="Arial"/>
                <a:ea typeface="Arial"/>
                <a:cs typeface="Arial"/>
                <a:sym typeface="Arial"/>
              </a:endParaRPr>
            </a:p>
          </p:txBody>
        </p:sp>
      </p:grpSp>
      <p:grpSp>
        <p:nvGrpSpPr>
          <p:cNvPr id="595" name="Google Shape;595;p8"/>
          <p:cNvGrpSpPr/>
          <p:nvPr/>
        </p:nvGrpSpPr>
        <p:grpSpPr>
          <a:xfrm>
            <a:off x="9111369" y="3987285"/>
            <a:ext cx="3486203" cy="5518665"/>
            <a:chOff x="0" y="0"/>
            <a:chExt cx="4648271" cy="7358220"/>
          </a:xfrm>
        </p:grpSpPr>
        <p:grpSp>
          <p:nvGrpSpPr>
            <p:cNvPr id="596" name="Google Shape;596;p8"/>
            <p:cNvGrpSpPr/>
            <p:nvPr/>
          </p:nvGrpSpPr>
          <p:grpSpPr>
            <a:xfrm>
              <a:off x="920840" y="0"/>
              <a:ext cx="2027931" cy="2027931"/>
              <a:chOff x="0" y="0"/>
              <a:chExt cx="812800" cy="812800"/>
            </a:xfrm>
          </p:grpSpPr>
          <p:sp>
            <p:nvSpPr>
              <p:cNvPr id="597" name="Google Shape;597;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7D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99" name="Google Shape;599;p8"/>
            <p:cNvSpPr/>
            <p:nvPr/>
          </p:nvSpPr>
          <p:spPr>
            <a:xfrm>
              <a:off x="1181478" y="260638"/>
              <a:ext cx="1506655" cy="1506655"/>
            </a:xfrm>
            <a:custGeom>
              <a:rect b="b" l="l" r="r" t="t"/>
              <a:pathLst>
                <a:path extrusionOk="0" h="1506655" w="1506655">
                  <a:moveTo>
                    <a:pt x="0" y="0"/>
                  </a:moveTo>
                  <a:lnTo>
                    <a:pt x="1506655" y="0"/>
                  </a:lnTo>
                  <a:lnTo>
                    <a:pt x="1506655" y="1506655"/>
                  </a:lnTo>
                  <a:lnTo>
                    <a:pt x="0" y="1506655"/>
                  </a:lnTo>
                  <a:lnTo>
                    <a:pt x="0" y="0"/>
                  </a:lnTo>
                  <a:close/>
                </a:path>
              </a:pathLst>
            </a:custGeom>
            <a:blipFill rotWithShape="1">
              <a:blip r:embed="rId4">
                <a:alphaModFix/>
              </a:blip>
              <a:stretch>
                <a:fillRect b="0" l="0" r="0" t="0"/>
              </a:stretch>
            </a:blipFill>
            <a:ln>
              <a:noFill/>
            </a:ln>
          </p:spPr>
        </p:sp>
        <p:sp>
          <p:nvSpPr>
            <p:cNvPr id="600" name="Google Shape;600;p8"/>
            <p:cNvSpPr txBox="1"/>
            <p:nvPr/>
          </p:nvSpPr>
          <p:spPr>
            <a:xfrm>
              <a:off x="0" y="3094195"/>
              <a:ext cx="4648271" cy="4264025"/>
            </a:xfrm>
            <a:prstGeom prst="rect">
              <a:avLst/>
            </a:prstGeom>
            <a:noFill/>
            <a:ln>
              <a:noFill/>
            </a:ln>
          </p:spPr>
          <p:txBody>
            <a:bodyPr anchorCtr="0" anchor="t" bIns="0" lIns="0" spcFirstLastPara="1" rIns="0" wrap="square" tIns="0">
              <a:spAutoFit/>
            </a:bodyPr>
            <a:lstStyle/>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Lack of funds for modernization leaves many courts with outdated facilities and equipment.</a:t>
              </a:r>
              <a:endParaRPr b="0" i="0" sz="1400" u="none" cap="none" strike="noStrike">
                <a:solidFill>
                  <a:srgbClr val="000000"/>
                </a:solidFill>
                <a:latin typeface="Arial"/>
                <a:ea typeface="Arial"/>
                <a:cs typeface="Arial"/>
                <a:sym typeface="Arial"/>
              </a:endParaRPr>
            </a:p>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Absence of digital case management systems and e-filing capabilities hampers efficiency.</a:t>
              </a:r>
              <a:endParaRPr b="0" i="0" sz="1400" u="none" cap="none" strike="noStrike">
                <a:solidFill>
                  <a:srgbClr val="000000"/>
                </a:solidFill>
                <a:latin typeface="Arial"/>
                <a:ea typeface="Arial"/>
                <a:cs typeface="Arial"/>
                <a:sym typeface="Arial"/>
              </a:endParaRPr>
            </a:p>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Poor working conditions can negatively impact staff morale and productivity.</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500"/>
                <a:buFont typeface="Arial"/>
                <a:buNone/>
              </a:pPr>
              <a:r>
                <a:t/>
              </a:r>
              <a:endParaRPr b="1" i="0" sz="1500" u="none" cap="none" strike="noStrike">
                <a:solidFill>
                  <a:srgbClr val="000000"/>
                </a:solidFill>
                <a:latin typeface="Poppins Medium"/>
                <a:ea typeface="Poppins Medium"/>
                <a:cs typeface="Poppins Medium"/>
                <a:sym typeface="Poppins Medium"/>
              </a:endParaRPr>
            </a:p>
          </p:txBody>
        </p:sp>
        <p:sp>
          <p:nvSpPr>
            <p:cNvPr id="601" name="Google Shape;601;p8"/>
            <p:cNvSpPr txBox="1"/>
            <p:nvPr/>
          </p:nvSpPr>
          <p:spPr>
            <a:xfrm>
              <a:off x="0" y="2226101"/>
              <a:ext cx="4278854" cy="688975"/>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Clr>
                  <a:srgbClr val="000000"/>
                </a:buClr>
                <a:buSzPts val="1684"/>
                <a:buFont typeface="Arial"/>
                <a:buNone/>
              </a:pPr>
              <a:r>
                <a:rPr b="1" i="0" lang="en-US" sz="1684" u="none" cap="none" strike="noStrike">
                  <a:solidFill>
                    <a:srgbClr val="F89921"/>
                  </a:solidFill>
                  <a:latin typeface="Poppins Black"/>
                  <a:ea typeface="Poppins Black"/>
                  <a:cs typeface="Poppins Black"/>
                  <a:sym typeface="Poppins Black"/>
                </a:rPr>
                <a:t>Infrastructure and Technology Limitations</a:t>
              </a:r>
              <a:endParaRPr b="0" i="0" sz="1400" u="none" cap="none" strike="noStrike">
                <a:solidFill>
                  <a:srgbClr val="000000"/>
                </a:solidFill>
                <a:latin typeface="Arial"/>
                <a:ea typeface="Arial"/>
                <a:cs typeface="Arial"/>
                <a:sym typeface="Arial"/>
              </a:endParaRPr>
            </a:p>
          </p:txBody>
        </p:sp>
      </p:grpSp>
      <p:grpSp>
        <p:nvGrpSpPr>
          <p:cNvPr id="602" name="Google Shape;602;p8"/>
          <p:cNvGrpSpPr/>
          <p:nvPr/>
        </p:nvGrpSpPr>
        <p:grpSpPr>
          <a:xfrm>
            <a:off x="13544407" y="3987285"/>
            <a:ext cx="3486203" cy="5271015"/>
            <a:chOff x="0" y="0"/>
            <a:chExt cx="4648271" cy="7028020"/>
          </a:xfrm>
        </p:grpSpPr>
        <p:grpSp>
          <p:nvGrpSpPr>
            <p:cNvPr id="603" name="Google Shape;603;p8"/>
            <p:cNvGrpSpPr/>
            <p:nvPr/>
          </p:nvGrpSpPr>
          <p:grpSpPr>
            <a:xfrm>
              <a:off x="920840" y="0"/>
              <a:ext cx="2027931" cy="2027931"/>
              <a:chOff x="0" y="0"/>
              <a:chExt cx="812800" cy="812800"/>
            </a:xfrm>
          </p:grpSpPr>
          <p:sp>
            <p:nvSpPr>
              <p:cNvPr id="604" name="Google Shape;604;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7D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06" name="Google Shape;606;p8"/>
            <p:cNvSpPr/>
            <p:nvPr/>
          </p:nvSpPr>
          <p:spPr>
            <a:xfrm>
              <a:off x="1181478" y="260638"/>
              <a:ext cx="1506655" cy="1506655"/>
            </a:xfrm>
            <a:custGeom>
              <a:rect b="b" l="l" r="r" t="t"/>
              <a:pathLst>
                <a:path extrusionOk="0" h="1506655" w="1506655">
                  <a:moveTo>
                    <a:pt x="0" y="0"/>
                  </a:moveTo>
                  <a:lnTo>
                    <a:pt x="1506655" y="0"/>
                  </a:lnTo>
                  <a:lnTo>
                    <a:pt x="1506655" y="1506655"/>
                  </a:lnTo>
                  <a:lnTo>
                    <a:pt x="0" y="1506655"/>
                  </a:lnTo>
                  <a:lnTo>
                    <a:pt x="0" y="0"/>
                  </a:lnTo>
                  <a:close/>
                </a:path>
              </a:pathLst>
            </a:custGeom>
            <a:blipFill rotWithShape="1">
              <a:blip r:embed="rId4">
                <a:alphaModFix/>
              </a:blip>
              <a:stretch>
                <a:fillRect b="0" l="0" r="0" t="0"/>
              </a:stretch>
            </a:blipFill>
            <a:ln>
              <a:noFill/>
            </a:ln>
          </p:spPr>
        </p:sp>
        <p:sp>
          <p:nvSpPr>
            <p:cNvPr id="607" name="Google Shape;607;p8"/>
            <p:cNvSpPr txBox="1"/>
            <p:nvPr/>
          </p:nvSpPr>
          <p:spPr>
            <a:xfrm>
              <a:off x="0" y="2763995"/>
              <a:ext cx="4648271" cy="4264025"/>
            </a:xfrm>
            <a:prstGeom prst="rect">
              <a:avLst/>
            </a:prstGeom>
            <a:noFill/>
            <a:ln>
              <a:noFill/>
            </a:ln>
          </p:spPr>
          <p:txBody>
            <a:bodyPr anchorCtr="0" anchor="t" bIns="0" lIns="0" spcFirstLastPara="1" rIns="0" wrap="square" tIns="0">
              <a:spAutoFit/>
            </a:bodyPr>
            <a:lstStyle/>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Limited resources may result in fewer courts, particularly in rural areas.</a:t>
              </a:r>
              <a:endParaRPr b="0" i="0" sz="1400" u="none" cap="none" strike="noStrike">
                <a:solidFill>
                  <a:srgbClr val="000000"/>
                </a:solidFill>
                <a:latin typeface="Arial"/>
                <a:ea typeface="Arial"/>
                <a:cs typeface="Arial"/>
                <a:sym typeface="Arial"/>
              </a:endParaRPr>
            </a:p>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Financial constraints can limit legal aid services, disadvantaging economically vulnerable citizens.</a:t>
              </a:r>
              <a:endParaRPr b="0" i="0" sz="1400" u="none" cap="none" strike="noStrike">
                <a:solidFill>
                  <a:srgbClr val="000000"/>
                </a:solidFill>
                <a:latin typeface="Arial"/>
                <a:ea typeface="Arial"/>
                <a:cs typeface="Arial"/>
                <a:sym typeface="Arial"/>
              </a:endParaRPr>
            </a:p>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Inadequate funding for mobile courts or alternative dispute resolution mechanisms restricts access to justice.</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500"/>
                <a:buFont typeface="Arial"/>
                <a:buNone/>
              </a:pPr>
              <a:r>
                <a:t/>
              </a:r>
              <a:endParaRPr b="1" i="0" sz="1500" u="none" cap="none" strike="noStrike">
                <a:solidFill>
                  <a:srgbClr val="000000"/>
                </a:solidFill>
                <a:latin typeface="Poppins Medium"/>
                <a:ea typeface="Poppins Medium"/>
                <a:cs typeface="Poppins Medium"/>
                <a:sym typeface="Poppins Medium"/>
              </a:endParaRPr>
            </a:p>
          </p:txBody>
        </p:sp>
        <p:sp>
          <p:nvSpPr>
            <p:cNvPr id="608" name="Google Shape;608;p8"/>
            <p:cNvSpPr txBox="1"/>
            <p:nvPr/>
          </p:nvSpPr>
          <p:spPr>
            <a:xfrm>
              <a:off x="0" y="2226101"/>
              <a:ext cx="4278854" cy="358775"/>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Clr>
                  <a:srgbClr val="000000"/>
                </a:buClr>
                <a:buSzPts val="1684"/>
                <a:buFont typeface="Arial"/>
                <a:buNone/>
              </a:pPr>
              <a:r>
                <a:rPr b="1" i="0" lang="en-US" sz="1684" u="none" cap="none" strike="noStrike">
                  <a:solidFill>
                    <a:srgbClr val="F89921"/>
                  </a:solidFill>
                  <a:latin typeface="Poppins Black"/>
                  <a:ea typeface="Poppins Black"/>
                  <a:cs typeface="Poppins Black"/>
                  <a:sym typeface="Poppins Black"/>
                </a:rPr>
                <a:t>Reduced Access to Justice</a:t>
              </a:r>
              <a:endParaRPr b="0" i="0" sz="1400" u="none" cap="none" strike="noStrike">
                <a:solidFill>
                  <a:srgbClr val="000000"/>
                </a:solidFill>
                <a:latin typeface="Arial"/>
                <a:ea typeface="Arial"/>
                <a:cs typeface="Arial"/>
                <a:sym typeface="Arial"/>
              </a:endParaRPr>
            </a:p>
          </p:txBody>
        </p:sp>
      </p:grpSp>
      <p:sp>
        <p:nvSpPr>
          <p:cNvPr id="609" name="Google Shape;609;p8"/>
          <p:cNvSpPr/>
          <p:nvPr/>
        </p:nvSpPr>
        <p:spPr>
          <a:xfrm>
            <a:off x="-210328" y="6990921"/>
            <a:ext cx="2719495" cy="2267379"/>
          </a:xfrm>
          <a:custGeom>
            <a:rect b="b" l="l" r="r" t="t"/>
            <a:pathLst>
              <a:path extrusionOk="0" h="2267379" w="2719495">
                <a:moveTo>
                  <a:pt x="0" y="0"/>
                </a:moveTo>
                <a:lnTo>
                  <a:pt x="2719495" y="0"/>
                </a:lnTo>
                <a:lnTo>
                  <a:pt x="2719495" y="2267379"/>
                </a:lnTo>
                <a:lnTo>
                  <a:pt x="0" y="2267379"/>
                </a:lnTo>
                <a:lnTo>
                  <a:pt x="0" y="0"/>
                </a:lnTo>
                <a:close/>
              </a:path>
            </a:pathLst>
          </a:custGeom>
          <a:blipFill rotWithShape="1">
            <a:blip r:embed="rId5">
              <a:alphaModFix/>
            </a:blip>
            <a:stretch>
              <a:fillRect b="0" l="0" r="0" t="0"/>
            </a:stretch>
          </a:blipFill>
          <a:ln>
            <a:noFill/>
          </a:ln>
        </p:spPr>
      </p:sp>
      <p:sp>
        <p:nvSpPr>
          <p:cNvPr id="610" name="Google Shape;610;p8"/>
          <p:cNvSpPr txBox="1"/>
          <p:nvPr/>
        </p:nvSpPr>
        <p:spPr>
          <a:xfrm>
            <a:off x="3636184" y="552435"/>
            <a:ext cx="13629984" cy="123825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Clr>
                <a:srgbClr val="000000"/>
              </a:buClr>
              <a:buSzPts val="3999"/>
              <a:buFont typeface="Arial"/>
              <a:buNone/>
            </a:pPr>
            <a:r>
              <a:rPr b="1" i="0" lang="en-US" sz="3999" u="none" cap="none" strike="noStrike">
                <a:solidFill>
                  <a:srgbClr val="F89921"/>
                </a:solidFill>
                <a:latin typeface="Poppins Black"/>
                <a:ea typeface="Poppins Black"/>
                <a:cs typeface="Poppins Black"/>
                <a:sym typeface="Poppins Black"/>
              </a:rPr>
              <a:t>IMPACT OF BUDGETARY CONSTRAINTS ON JUDICIAL PERFORMANCE</a:t>
            </a:r>
            <a:endParaRPr b="0" i="0" sz="1400" u="none" cap="none" strike="noStrike">
              <a:solidFill>
                <a:srgbClr val="000000"/>
              </a:solidFill>
              <a:latin typeface="Arial"/>
              <a:ea typeface="Arial"/>
              <a:cs typeface="Arial"/>
              <a:sym typeface="Arial"/>
            </a:endParaRPr>
          </a:p>
        </p:txBody>
      </p:sp>
      <p:sp>
        <p:nvSpPr>
          <p:cNvPr id="611" name="Google Shape;611;p8"/>
          <p:cNvSpPr txBox="1"/>
          <p:nvPr/>
        </p:nvSpPr>
        <p:spPr>
          <a:xfrm>
            <a:off x="4325434" y="2038915"/>
            <a:ext cx="13352721" cy="1814887"/>
          </a:xfrm>
          <a:prstGeom prst="rect">
            <a:avLst/>
          </a:prstGeom>
          <a:noFill/>
          <a:ln>
            <a:noFill/>
          </a:ln>
        </p:spPr>
        <p:txBody>
          <a:bodyPr anchorCtr="0" anchor="t" bIns="0" lIns="0" spcFirstLastPara="1" rIns="0" wrap="square" tIns="0">
            <a:spAutoFit/>
          </a:bodyPr>
          <a:lstStyle/>
          <a:p>
            <a:pPr indent="0" lvl="0" marL="0" marR="0" rtl="0" algn="just">
              <a:lnSpc>
                <a:spcPct val="140078"/>
              </a:lnSpc>
              <a:spcBef>
                <a:spcPts val="0"/>
              </a:spcBef>
              <a:spcAft>
                <a:spcPts val="0"/>
              </a:spcAft>
              <a:buClr>
                <a:srgbClr val="000000"/>
              </a:buClr>
              <a:buSzPts val="2045"/>
              <a:buFont typeface="Arial"/>
              <a:buNone/>
            </a:pPr>
            <a:r>
              <a:rPr b="1" i="0" lang="en-US" sz="2045" u="none" cap="none" strike="noStrike">
                <a:solidFill>
                  <a:srgbClr val="746A74"/>
                </a:solidFill>
                <a:latin typeface="Poppins Medium"/>
                <a:ea typeface="Poppins Medium"/>
                <a:cs typeface="Poppins Medium"/>
                <a:sym typeface="Poppins Medium"/>
              </a:rPr>
              <a:t>Budgetary constraints have a significant and multifaceted impact on judicial performance in Nigeria. They affect not only the day-to-day operations of courts but also the long-term development and credibility of the entire legal system. Addressing these constraints is crucial for strengthening Nigeria’s legal and judicial system.</a:t>
            </a:r>
            <a:endParaRPr b="0" i="0" sz="1400" u="none" cap="none" strike="noStrike">
              <a:solidFill>
                <a:srgbClr val="000000"/>
              </a:solidFill>
              <a:latin typeface="Arial"/>
              <a:ea typeface="Arial"/>
              <a:cs typeface="Arial"/>
              <a:sym typeface="Arial"/>
            </a:endParaRPr>
          </a:p>
          <a:p>
            <a:pPr indent="0" lvl="0" marL="0" marR="0" rtl="0" algn="just">
              <a:lnSpc>
                <a:spcPct val="140009"/>
              </a:lnSpc>
              <a:spcBef>
                <a:spcPts val="0"/>
              </a:spcBef>
              <a:spcAft>
                <a:spcPts val="0"/>
              </a:spcAft>
              <a:buClr>
                <a:srgbClr val="000000"/>
              </a:buClr>
              <a:buSzPts val="2046"/>
              <a:buFont typeface="Arial"/>
              <a:buNone/>
            </a:pPr>
            <a:r>
              <a:t/>
            </a:r>
            <a:endParaRPr b="1" i="0" sz="2045" u="none" cap="none" strike="noStrike">
              <a:solidFill>
                <a:srgbClr val="746A74"/>
              </a:solidFill>
              <a:latin typeface="Poppins Medium"/>
              <a:ea typeface="Poppins Medium"/>
              <a:cs typeface="Poppins Medium"/>
              <a:sym typeface="Poppins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grpSp>
        <p:nvGrpSpPr>
          <p:cNvPr id="616" name="Google Shape;616;p9"/>
          <p:cNvGrpSpPr/>
          <p:nvPr/>
        </p:nvGrpSpPr>
        <p:grpSpPr>
          <a:xfrm>
            <a:off x="-4137577" y="-653688"/>
            <a:ext cx="8671733" cy="10940688"/>
            <a:chOff x="0" y="-38100"/>
            <a:chExt cx="737094" cy="929955"/>
          </a:xfrm>
        </p:grpSpPr>
        <p:sp>
          <p:nvSpPr>
            <p:cNvPr id="617" name="Google Shape;617;p9"/>
            <p:cNvSpPr/>
            <p:nvPr/>
          </p:nvSpPr>
          <p:spPr>
            <a:xfrm>
              <a:off x="0" y="0"/>
              <a:ext cx="737094" cy="891855"/>
            </a:xfrm>
            <a:custGeom>
              <a:rect b="b" l="l" r="r" t="t"/>
              <a:pathLst>
                <a:path extrusionOk="0" h="891855" w="737094">
                  <a:moveTo>
                    <a:pt x="737094" y="445927"/>
                  </a:moveTo>
                  <a:lnTo>
                    <a:pt x="533894" y="891855"/>
                  </a:lnTo>
                  <a:lnTo>
                    <a:pt x="203200" y="891855"/>
                  </a:lnTo>
                  <a:lnTo>
                    <a:pt x="0" y="445927"/>
                  </a:lnTo>
                  <a:lnTo>
                    <a:pt x="203200" y="0"/>
                  </a:lnTo>
                  <a:lnTo>
                    <a:pt x="533894" y="0"/>
                  </a:lnTo>
                  <a:lnTo>
                    <a:pt x="737094" y="445927"/>
                  </a:lnTo>
                  <a:close/>
                </a:path>
              </a:pathLst>
            </a:custGeom>
            <a:solidFill>
              <a:srgbClr val="F67D30"/>
            </a:solidFill>
            <a:ln>
              <a:noFill/>
            </a:ln>
          </p:spPr>
        </p:sp>
        <p:sp>
          <p:nvSpPr>
            <p:cNvPr id="618" name="Google Shape;618;p9"/>
            <p:cNvSpPr txBox="1"/>
            <p:nvPr/>
          </p:nvSpPr>
          <p:spPr>
            <a:xfrm>
              <a:off x="114300" y="-38100"/>
              <a:ext cx="508494" cy="9299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19" name="Google Shape;619;p9"/>
          <p:cNvSpPr/>
          <p:nvPr/>
        </p:nvSpPr>
        <p:spPr>
          <a:xfrm>
            <a:off x="-1587616" y="0"/>
            <a:ext cx="5474072" cy="10287000"/>
          </a:xfrm>
          <a:custGeom>
            <a:rect b="b" l="l" r="r" t="t"/>
            <a:pathLst>
              <a:path extrusionOk="0" h="4739610" w="2522112">
                <a:moveTo>
                  <a:pt x="1891584" y="0"/>
                </a:moveTo>
                <a:lnTo>
                  <a:pt x="630528" y="0"/>
                </a:lnTo>
                <a:lnTo>
                  <a:pt x="0" y="2369805"/>
                </a:lnTo>
                <a:lnTo>
                  <a:pt x="630528" y="4739610"/>
                </a:lnTo>
                <a:lnTo>
                  <a:pt x="1891584" y="4739610"/>
                </a:lnTo>
                <a:lnTo>
                  <a:pt x="2522112" y="2369805"/>
                </a:lnTo>
                <a:close/>
              </a:path>
            </a:pathLst>
          </a:custGeom>
          <a:blipFill rotWithShape="1">
            <a:blip r:embed="rId3">
              <a:alphaModFix/>
            </a:blip>
            <a:stretch>
              <a:fillRect b="0" l="-90731" r="-90728" t="0"/>
            </a:stretch>
          </a:blipFill>
          <a:ln>
            <a:noFill/>
          </a:ln>
        </p:spPr>
      </p:sp>
      <p:grpSp>
        <p:nvGrpSpPr>
          <p:cNvPr id="620" name="Google Shape;620;p9"/>
          <p:cNvGrpSpPr/>
          <p:nvPr/>
        </p:nvGrpSpPr>
        <p:grpSpPr>
          <a:xfrm>
            <a:off x="1355496" y="9088298"/>
            <a:ext cx="1427423" cy="1198702"/>
            <a:chOff x="0" y="0"/>
            <a:chExt cx="812800" cy="682562"/>
          </a:xfrm>
        </p:grpSpPr>
        <p:sp>
          <p:nvSpPr>
            <p:cNvPr id="621" name="Google Shape;621;p9"/>
            <p:cNvSpPr/>
            <p:nvPr/>
          </p:nvSpPr>
          <p:spPr>
            <a:xfrm>
              <a:off x="0" y="0"/>
              <a:ext cx="812800" cy="682562"/>
            </a:xfrm>
            <a:custGeom>
              <a:rect b="b" l="l" r="r" t="t"/>
              <a:pathLst>
                <a:path extrusionOk="0" h="682562" w="812800">
                  <a:moveTo>
                    <a:pt x="406400" y="0"/>
                  </a:moveTo>
                  <a:lnTo>
                    <a:pt x="812800" y="682562"/>
                  </a:lnTo>
                  <a:lnTo>
                    <a:pt x="0" y="682562"/>
                  </a:lnTo>
                  <a:lnTo>
                    <a:pt x="406400" y="0"/>
                  </a:lnTo>
                  <a:close/>
                </a:path>
              </a:pathLst>
            </a:custGeom>
            <a:solidFill>
              <a:srgbClr val="746A74"/>
            </a:solidFill>
            <a:ln>
              <a:noFill/>
            </a:ln>
          </p:spPr>
        </p:sp>
        <p:sp>
          <p:nvSpPr>
            <p:cNvPr id="622" name="Google Shape;622;p9"/>
            <p:cNvSpPr txBox="1"/>
            <p:nvPr/>
          </p:nvSpPr>
          <p:spPr>
            <a:xfrm>
              <a:off x="127000" y="278804"/>
              <a:ext cx="558800" cy="35500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23" name="Google Shape;623;p9"/>
          <p:cNvGrpSpPr/>
          <p:nvPr/>
        </p:nvGrpSpPr>
        <p:grpSpPr>
          <a:xfrm>
            <a:off x="1355496" y="0"/>
            <a:ext cx="1966438" cy="1646708"/>
            <a:chOff x="0" y="0"/>
            <a:chExt cx="812800" cy="680644"/>
          </a:xfrm>
        </p:grpSpPr>
        <p:sp>
          <p:nvSpPr>
            <p:cNvPr id="624" name="Google Shape;624;p9"/>
            <p:cNvSpPr/>
            <p:nvPr/>
          </p:nvSpPr>
          <p:spPr>
            <a:xfrm>
              <a:off x="0" y="0"/>
              <a:ext cx="812800" cy="680644"/>
            </a:xfrm>
            <a:custGeom>
              <a:rect b="b" l="l" r="r" t="t"/>
              <a:pathLst>
                <a:path extrusionOk="0" h="680644" w="812800">
                  <a:moveTo>
                    <a:pt x="406400" y="680644"/>
                  </a:moveTo>
                  <a:lnTo>
                    <a:pt x="812800" y="0"/>
                  </a:lnTo>
                  <a:lnTo>
                    <a:pt x="0" y="0"/>
                  </a:lnTo>
                  <a:lnTo>
                    <a:pt x="406400" y="680644"/>
                  </a:lnTo>
                  <a:close/>
                </a:path>
              </a:pathLst>
            </a:custGeom>
            <a:solidFill>
              <a:srgbClr val="746A74"/>
            </a:solidFill>
            <a:ln>
              <a:noFill/>
            </a:ln>
          </p:spPr>
        </p:sp>
        <p:sp>
          <p:nvSpPr>
            <p:cNvPr id="625" name="Google Shape;625;p9"/>
            <p:cNvSpPr txBox="1"/>
            <p:nvPr/>
          </p:nvSpPr>
          <p:spPr>
            <a:xfrm>
              <a:off x="127000" y="10517"/>
              <a:ext cx="558800" cy="3541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26" name="Google Shape;626;p9"/>
          <p:cNvGrpSpPr/>
          <p:nvPr/>
        </p:nvGrpSpPr>
        <p:grpSpPr>
          <a:xfrm>
            <a:off x="4534156" y="1074505"/>
            <a:ext cx="13464330" cy="4815207"/>
            <a:chOff x="0" y="0"/>
            <a:chExt cx="17952440" cy="6420276"/>
          </a:xfrm>
        </p:grpSpPr>
        <p:grpSp>
          <p:nvGrpSpPr>
            <p:cNvPr id="627" name="Google Shape;627;p9"/>
            <p:cNvGrpSpPr/>
            <p:nvPr/>
          </p:nvGrpSpPr>
          <p:grpSpPr>
            <a:xfrm>
              <a:off x="920840" y="0"/>
              <a:ext cx="2027931" cy="2027931"/>
              <a:chOff x="0" y="0"/>
              <a:chExt cx="812800" cy="812800"/>
            </a:xfrm>
          </p:grpSpPr>
          <p:sp>
            <p:nvSpPr>
              <p:cNvPr id="628" name="Google Shape;628;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7D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30" name="Google Shape;630;p9"/>
            <p:cNvSpPr/>
            <p:nvPr/>
          </p:nvSpPr>
          <p:spPr>
            <a:xfrm>
              <a:off x="1181478" y="260638"/>
              <a:ext cx="1506655" cy="1506655"/>
            </a:xfrm>
            <a:custGeom>
              <a:rect b="b" l="l" r="r" t="t"/>
              <a:pathLst>
                <a:path extrusionOk="0" h="1506655" w="1506655">
                  <a:moveTo>
                    <a:pt x="0" y="0"/>
                  </a:moveTo>
                  <a:lnTo>
                    <a:pt x="1506655" y="0"/>
                  </a:lnTo>
                  <a:lnTo>
                    <a:pt x="1506655" y="1506655"/>
                  </a:lnTo>
                  <a:lnTo>
                    <a:pt x="0" y="1506655"/>
                  </a:lnTo>
                  <a:lnTo>
                    <a:pt x="0" y="0"/>
                  </a:lnTo>
                  <a:close/>
                </a:path>
              </a:pathLst>
            </a:custGeom>
            <a:blipFill rotWithShape="1">
              <a:blip r:embed="rId4">
                <a:alphaModFix/>
              </a:blip>
              <a:stretch>
                <a:fillRect b="0" l="0" r="0" t="0"/>
              </a:stretch>
            </a:blipFill>
            <a:ln>
              <a:noFill/>
            </a:ln>
          </p:spPr>
        </p:sp>
        <p:sp>
          <p:nvSpPr>
            <p:cNvPr id="631" name="Google Shape;631;p9"/>
            <p:cNvSpPr txBox="1"/>
            <p:nvPr/>
          </p:nvSpPr>
          <p:spPr>
            <a:xfrm>
              <a:off x="5146" y="3094195"/>
              <a:ext cx="5905571" cy="2841625"/>
            </a:xfrm>
            <a:prstGeom prst="rect">
              <a:avLst/>
            </a:prstGeom>
            <a:noFill/>
            <a:ln>
              <a:noFill/>
            </a:ln>
          </p:spPr>
          <p:txBody>
            <a:bodyPr anchorCtr="0" anchor="t" bIns="0" lIns="0" spcFirstLastPara="1" rIns="0" wrap="square" tIns="0">
              <a:spAutoFit/>
            </a:bodyPr>
            <a:lstStyle/>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Budget limitations often lead to reduced opportunities for continuing education and professional development for judges and court staff.</a:t>
              </a:r>
              <a:endParaRPr b="0" i="0" sz="1400" u="none" cap="none" strike="noStrike">
                <a:solidFill>
                  <a:srgbClr val="000000"/>
                </a:solidFill>
                <a:latin typeface="Arial"/>
                <a:ea typeface="Arial"/>
                <a:cs typeface="Arial"/>
                <a:sym typeface="Arial"/>
              </a:endParaRPr>
            </a:p>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This can result in a judiciary that struggles to keep pace with evolving legal issues and technological advancements.</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500"/>
                <a:buFont typeface="Arial"/>
                <a:buNone/>
              </a:pPr>
              <a:r>
                <a:t/>
              </a:r>
              <a:endParaRPr b="1" i="0" sz="1500" u="none" cap="none" strike="noStrike">
                <a:solidFill>
                  <a:srgbClr val="000000"/>
                </a:solidFill>
                <a:latin typeface="Poppins Medium"/>
                <a:ea typeface="Poppins Medium"/>
                <a:cs typeface="Poppins Medium"/>
                <a:sym typeface="Poppins Medium"/>
              </a:endParaRPr>
            </a:p>
          </p:txBody>
        </p:sp>
        <p:sp>
          <p:nvSpPr>
            <p:cNvPr id="632" name="Google Shape;632;p9"/>
            <p:cNvSpPr txBox="1"/>
            <p:nvPr/>
          </p:nvSpPr>
          <p:spPr>
            <a:xfrm>
              <a:off x="0" y="2226101"/>
              <a:ext cx="4285117" cy="688975"/>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Clr>
                  <a:srgbClr val="000000"/>
                </a:buClr>
                <a:buSzPts val="1684"/>
                <a:buFont typeface="Arial"/>
                <a:buNone/>
              </a:pPr>
              <a:r>
                <a:rPr b="1" i="0" lang="en-US" sz="1684" u="none" cap="none" strike="noStrike">
                  <a:solidFill>
                    <a:srgbClr val="F89921"/>
                  </a:solidFill>
                  <a:latin typeface="Poppins Black"/>
                  <a:ea typeface="Poppins Black"/>
                  <a:cs typeface="Poppins Black"/>
                  <a:sym typeface="Poppins Black"/>
                </a:rPr>
                <a:t>Training and Capacity Building Shortfalls</a:t>
              </a:r>
              <a:endParaRPr b="0" i="0" sz="1400" u="none" cap="none" strike="noStrike">
                <a:solidFill>
                  <a:srgbClr val="000000"/>
                </a:solidFill>
                <a:latin typeface="Arial"/>
                <a:ea typeface="Arial"/>
                <a:cs typeface="Arial"/>
                <a:sym typeface="Arial"/>
              </a:endParaRPr>
            </a:p>
          </p:txBody>
        </p:sp>
        <p:grpSp>
          <p:nvGrpSpPr>
            <p:cNvPr id="633" name="Google Shape;633;p9"/>
            <p:cNvGrpSpPr/>
            <p:nvPr/>
          </p:nvGrpSpPr>
          <p:grpSpPr>
            <a:xfrm>
              <a:off x="6831557" y="0"/>
              <a:ext cx="2027931" cy="2027931"/>
              <a:chOff x="0" y="0"/>
              <a:chExt cx="812800" cy="812800"/>
            </a:xfrm>
          </p:grpSpPr>
          <p:sp>
            <p:nvSpPr>
              <p:cNvPr id="634" name="Google Shape;634;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7D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36" name="Google Shape;636;p9"/>
            <p:cNvSpPr/>
            <p:nvPr/>
          </p:nvSpPr>
          <p:spPr>
            <a:xfrm>
              <a:off x="7092195" y="260638"/>
              <a:ext cx="1506655" cy="1506655"/>
            </a:xfrm>
            <a:custGeom>
              <a:rect b="b" l="l" r="r" t="t"/>
              <a:pathLst>
                <a:path extrusionOk="0" h="1506655" w="1506655">
                  <a:moveTo>
                    <a:pt x="0" y="0"/>
                  </a:moveTo>
                  <a:lnTo>
                    <a:pt x="1506655" y="0"/>
                  </a:lnTo>
                  <a:lnTo>
                    <a:pt x="1506655" y="1506655"/>
                  </a:lnTo>
                  <a:lnTo>
                    <a:pt x="0" y="1506655"/>
                  </a:lnTo>
                  <a:lnTo>
                    <a:pt x="0" y="0"/>
                  </a:lnTo>
                  <a:close/>
                </a:path>
              </a:pathLst>
            </a:custGeom>
            <a:blipFill rotWithShape="1">
              <a:blip r:embed="rId4">
                <a:alphaModFix/>
              </a:blip>
              <a:stretch>
                <a:fillRect b="0" l="0" r="0" t="0"/>
              </a:stretch>
            </a:blipFill>
            <a:ln>
              <a:noFill/>
            </a:ln>
          </p:spPr>
        </p:sp>
        <p:sp>
          <p:nvSpPr>
            <p:cNvPr id="637" name="Google Shape;637;p9"/>
            <p:cNvSpPr txBox="1"/>
            <p:nvPr/>
          </p:nvSpPr>
          <p:spPr>
            <a:xfrm>
              <a:off x="6146459" y="3094195"/>
              <a:ext cx="5639154" cy="2841625"/>
            </a:xfrm>
            <a:prstGeom prst="rect">
              <a:avLst/>
            </a:prstGeom>
            <a:noFill/>
            <a:ln>
              <a:noFill/>
            </a:ln>
          </p:spPr>
          <p:txBody>
            <a:bodyPr anchorCtr="0" anchor="t" bIns="0" lIns="0" spcFirstLastPara="1" rIns="0" wrap="square" tIns="0">
              <a:spAutoFit/>
            </a:bodyPr>
            <a:lstStyle/>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 Inadequate compensation for judicial officers may increase susceptibility to bribery and corruption.</a:t>
              </a:r>
              <a:endParaRPr b="0" i="0" sz="1400" u="none" cap="none" strike="noStrike">
                <a:solidFill>
                  <a:srgbClr val="000000"/>
                </a:solidFill>
                <a:latin typeface="Arial"/>
                <a:ea typeface="Arial"/>
                <a:cs typeface="Arial"/>
                <a:sym typeface="Arial"/>
              </a:endParaRPr>
            </a:p>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Lack of resources for oversight and anti-corruption measures can foster an environment where unethical practices go unchecked.</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500"/>
                <a:buFont typeface="Arial"/>
                <a:buNone/>
              </a:pPr>
              <a:r>
                <a:t/>
              </a:r>
              <a:endParaRPr b="1" i="0" sz="1500" u="none" cap="none" strike="noStrike">
                <a:solidFill>
                  <a:srgbClr val="000000"/>
                </a:solidFill>
                <a:latin typeface="Poppins Medium"/>
                <a:ea typeface="Poppins Medium"/>
                <a:cs typeface="Poppins Medium"/>
                <a:sym typeface="Poppins Medium"/>
              </a:endParaRPr>
            </a:p>
          </p:txBody>
        </p:sp>
        <p:sp>
          <p:nvSpPr>
            <p:cNvPr id="638" name="Google Shape;638;p9"/>
            <p:cNvSpPr txBox="1"/>
            <p:nvPr/>
          </p:nvSpPr>
          <p:spPr>
            <a:xfrm>
              <a:off x="6431154" y="2226101"/>
              <a:ext cx="4278854" cy="358775"/>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Clr>
                  <a:srgbClr val="000000"/>
                </a:buClr>
                <a:buSzPts val="1684"/>
                <a:buFont typeface="Arial"/>
                <a:buNone/>
              </a:pPr>
              <a:r>
                <a:rPr b="1" i="0" lang="en-US" sz="1684" u="none" cap="none" strike="noStrike">
                  <a:solidFill>
                    <a:srgbClr val="F89921"/>
                  </a:solidFill>
                  <a:latin typeface="Poppins Black"/>
                  <a:ea typeface="Poppins Black"/>
                  <a:cs typeface="Poppins Black"/>
                  <a:sym typeface="Poppins Black"/>
                </a:rPr>
                <a:t>Vulnerability to Corruption</a:t>
              </a:r>
              <a:endParaRPr b="0" i="0" sz="1400" u="none" cap="none" strike="noStrike">
                <a:solidFill>
                  <a:srgbClr val="000000"/>
                </a:solidFill>
                <a:latin typeface="Arial"/>
                <a:ea typeface="Arial"/>
                <a:cs typeface="Arial"/>
                <a:sym typeface="Arial"/>
              </a:endParaRPr>
            </a:p>
          </p:txBody>
        </p:sp>
        <p:grpSp>
          <p:nvGrpSpPr>
            <p:cNvPr id="639" name="Google Shape;639;p9"/>
            <p:cNvGrpSpPr/>
            <p:nvPr/>
          </p:nvGrpSpPr>
          <p:grpSpPr>
            <a:xfrm>
              <a:off x="12742274" y="0"/>
              <a:ext cx="2027931" cy="2027931"/>
              <a:chOff x="0" y="0"/>
              <a:chExt cx="812800" cy="812800"/>
            </a:xfrm>
          </p:grpSpPr>
          <p:sp>
            <p:nvSpPr>
              <p:cNvPr id="640" name="Google Shape;640;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7D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42" name="Google Shape;642;p9"/>
            <p:cNvSpPr/>
            <p:nvPr/>
          </p:nvSpPr>
          <p:spPr>
            <a:xfrm>
              <a:off x="13002912" y="260638"/>
              <a:ext cx="1506655" cy="1506655"/>
            </a:xfrm>
            <a:custGeom>
              <a:rect b="b" l="l" r="r" t="t"/>
              <a:pathLst>
                <a:path extrusionOk="0" h="1506655" w="1506655">
                  <a:moveTo>
                    <a:pt x="0" y="0"/>
                  </a:moveTo>
                  <a:lnTo>
                    <a:pt x="1506655" y="0"/>
                  </a:lnTo>
                  <a:lnTo>
                    <a:pt x="1506655" y="1506655"/>
                  </a:lnTo>
                  <a:lnTo>
                    <a:pt x="0" y="1506655"/>
                  </a:lnTo>
                  <a:lnTo>
                    <a:pt x="0" y="0"/>
                  </a:lnTo>
                  <a:close/>
                </a:path>
              </a:pathLst>
            </a:custGeom>
            <a:blipFill rotWithShape="1">
              <a:blip r:embed="rId4">
                <a:alphaModFix/>
              </a:blip>
              <a:stretch>
                <a:fillRect b="0" l="0" r="0" t="0"/>
              </a:stretch>
            </a:blipFill>
            <a:ln>
              <a:noFill/>
            </a:ln>
          </p:spPr>
        </p:sp>
        <p:sp>
          <p:nvSpPr>
            <p:cNvPr id="643" name="Google Shape;643;p9"/>
            <p:cNvSpPr txBox="1"/>
            <p:nvPr/>
          </p:nvSpPr>
          <p:spPr>
            <a:xfrm>
              <a:off x="12185431" y="2867451"/>
              <a:ext cx="5767009" cy="3552825"/>
            </a:xfrm>
            <a:prstGeom prst="rect">
              <a:avLst/>
            </a:prstGeom>
            <a:noFill/>
            <a:ln>
              <a:noFill/>
            </a:ln>
          </p:spPr>
          <p:txBody>
            <a:bodyPr anchorCtr="0" anchor="t" bIns="0" lIns="0" spcFirstLastPara="1" rIns="0" wrap="square" tIns="0">
              <a:spAutoFit/>
            </a:bodyPr>
            <a:lstStyle/>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Overworked and under-resourced judges may not have adequate time or resources to conduct thorough research, potentially affecting the quality of judgments.</a:t>
              </a:r>
              <a:endParaRPr b="0" i="0" sz="1400" u="none" cap="none" strike="noStrike">
                <a:solidFill>
                  <a:srgbClr val="000000"/>
                </a:solidFill>
                <a:latin typeface="Arial"/>
                <a:ea typeface="Arial"/>
                <a:cs typeface="Arial"/>
                <a:sym typeface="Arial"/>
              </a:endParaRPr>
            </a:p>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Limited access to up-to-date legal resources and databases can impact the depth and accuracy of legal interpretations.</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500"/>
                <a:buFont typeface="Arial"/>
                <a:buNone/>
              </a:pPr>
              <a:r>
                <a:t/>
              </a:r>
              <a:endParaRPr b="1" i="0" sz="1500" u="none" cap="none" strike="noStrike">
                <a:solidFill>
                  <a:srgbClr val="000000"/>
                </a:solidFill>
                <a:latin typeface="Poppins Medium"/>
                <a:ea typeface="Poppins Medium"/>
                <a:cs typeface="Poppins Medium"/>
                <a:sym typeface="Poppins Medium"/>
              </a:endParaRPr>
            </a:p>
          </p:txBody>
        </p:sp>
        <p:sp>
          <p:nvSpPr>
            <p:cNvPr id="644" name="Google Shape;644;p9"/>
            <p:cNvSpPr txBox="1"/>
            <p:nvPr/>
          </p:nvSpPr>
          <p:spPr>
            <a:xfrm>
              <a:off x="11821434" y="2226101"/>
              <a:ext cx="4278854" cy="358775"/>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Clr>
                  <a:srgbClr val="000000"/>
                </a:buClr>
                <a:buSzPts val="1684"/>
                <a:buFont typeface="Arial"/>
                <a:buNone/>
              </a:pPr>
              <a:r>
                <a:rPr b="1" i="0" lang="en-US" sz="1684" u="none" cap="none" strike="noStrike">
                  <a:solidFill>
                    <a:srgbClr val="F89921"/>
                  </a:solidFill>
                  <a:latin typeface="Poppins Black"/>
                  <a:ea typeface="Poppins Black"/>
                  <a:cs typeface="Poppins Black"/>
                  <a:sym typeface="Poppins Black"/>
                </a:rPr>
                <a:t>Quality of Judgments</a:t>
              </a:r>
              <a:endParaRPr b="0" i="0" sz="1400" u="none" cap="none" strike="noStrike">
                <a:solidFill>
                  <a:srgbClr val="000000"/>
                </a:solidFill>
                <a:latin typeface="Arial"/>
                <a:ea typeface="Arial"/>
                <a:cs typeface="Arial"/>
                <a:sym typeface="Arial"/>
              </a:endParaRPr>
            </a:p>
          </p:txBody>
        </p:sp>
      </p:grpSp>
      <p:sp>
        <p:nvSpPr>
          <p:cNvPr id="645" name="Google Shape;645;p9"/>
          <p:cNvSpPr/>
          <p:nvPr/>
        </p:nvSpPr>
        <p:spPr>
          <a:xfrm>
            <a:off x="-210328" y="6990921"/>
            <a:ext cx="2719495" cy="2267379"/>
          </a:xfrm>
          <a:custGeom>
            <a:rect b="b" l="l" r="r" t="t"/>
            <a:pathLst>
              <a:path extrusionOk="0" h="2267379" w="2719495">
                <a:moveTo>
                  <a:pt x="0" y="0"/>
                </a:moveTo>
                <a:lnTo>
                  <a:pt x="2719495" y="0"/>
                </a:lnTo>
                <a:lnTo>
                  <a:pt x="2719495" y="2267379"/>
                </a:lnTo>
                <a:lnTo>
                  <a:pt x="0" y="2267379"/>
                </a:lnTo>
                <a:lnTo>
                  <a:pt x="0" y="0"/>
                </a:lnTo>
                <a:close/>
              </a:path>
            </a:pathLst>
          </a:custGeom>
          <a:blipFill rotWithShape="1">
            <a:blip r:embed="rId5">
              <a:alphaModFix/>
            </a:blip>
            <a:stretch>
              <a:fillRect b="0" l="0" r="0" t="0"/>
            </a:stretch>
          </a:blipFill>
          <a:ln>
            <a:noFill/>
          </a:ln>
        </p:spPr>
      </p:sp>
      <p:sp>
        <p:nvSpPr>
          <p:cNvPr id="646" name="Google Shape;646;p9"/>
          <p:cNvSpPr txBox="1"/>
          <p:nvPr/>
        </p:nvSpPr>
        <p:spPr>
          <a:xfrm>
            <a:off x="3636184" y="309004"/>
            <a:ext cx="14651816" cy="5143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200"/>
              <a:buFont typeface="Arial"/>
              <a:buNone/>
            </a:pPr>
            <a:r>
              <a:rPr b="1" i="0" lang="en-US" sz="3200" u="none" cap="none" strike="noStrike">
                <a:solidFill>
                  <a:srgbClr val="F89921"/>
                </a:solidFill>
                <a:latin typeface="Poppins Black"/>
                <a:ea typeface="Poppins Black"/>
                <a:cs typeface="Poppins Black"/>
                <a:sym typeface="Poppins Black"/>
              </a:rPr>
              <a:t>IMPACT OF BUDGETARY CONSTRAINTS ON JUDICIAL PERFORMANCE...2</a:t>
            </a:r>
            <a:endParaRPr b="0" i="0" sz="1400" u="none" cap="none" strike="noStrike">
              <a:solidFill>
                <a:srgbClr val="000000"/>
              </a:solidFill>
              <a:latin typeface="Arial"/>
              <a:ea typeface="Arial"/>
              <a:cs typeface="Arial"/>
              <a:sym typeface="Arial"/>
            </a:endParaRPr>
          </a:p>
        </p:txBody>
      </p:sp>
      <p:grpSp>
        <p:nvGrpSpPr>
          <p:cNvPr id="647" name="Google Shape;647;p9"/>
          <p:cNvGrpSpPr/>
          <p:nvPr/>
        </p:nvGrpSpPr>
        <p:grpSpPr>
          <a:xfrm>
            <a:off x="4229927" y="5889711"/>
            <a:ext cx="13464330" cy="4281807"/>
            <a:chOff x="0" y="0"/>
            <a:chExt cx="17952440" cy="5709076"/>
          </a:xfrm>
        </p:grpSpPr>
        <p:grpSp>
          <p:nvGrpSpPr>
            <p:cNvPr id="648" name="Google Shape;648;p9"/>
            <p:cNvGrpSpPr/>
            <p:nvPr/>
          </p:nvGrpSpPr>
          <p:grpSpPr>
            <a:xfrm>
              <a:off x="920840" y="0"/>
              <a:ext cx="2027931" cy="2027931"/>
              <a:chOff x="0" y="0"/>
              <a:chExt cx="812800" cy="812800"/>
            </a:xfrm>
          </p:grpSpPr>
          <p:sp>
            <p:nvSpPr>
              <p:cNvPr id="649" name="Google Shape;649;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7D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51" name="Google Shape;651;p9"/>
            <p:cNvSpPr/>
            <p:nvPr/>
          </p:nvSpPr>
          <p:spPr>
            <a:xfrm>
              <a:off x="1181478" y="260638"/>
              <a:ext cx="1506655" cy="1506655"/>
            </a:xfrm>
            <a:custGeom>
              <a:rect b="b" l="l" r="r" t="t"/>
              <a:pathLst>
                <a:path extrusionOk="0" h="1506655" w="1506655">
                  <a:moveTo>
                    <a:pt x="0" y="0"/>
                  </a:moveTo>
                  <a:lnTo>
                    <a:pt x="1506655" y="0"/>
                  </a:lnTo>
                  <a:lnTo>
                    <a:pt x="1506655" y="1506655"/>
                  </a:lnTo>
                  <a:lnTo>
                    <a:pt x="0" y="1506655"/>
                  </a:lnTo>
                  <a:lnTo>
                    <a:pt x="0" y="0"/>
                  </a:lnTo>
                  <a:close/>
                </a:path>
              </a:pathLst>
            </a:custGeom>
            <a:blipFill rotWithShape="1">
              <a:blip r:embed="rId4">
                <a:alphaModFix/>
              </a:blip>
              <a:stretch>
                <a:fillRect b="0" l="0" r="0" t="0"/>
              </a:stretch>
            </a:blipFill>
            <a:ln>
              <a:noFill/>
            </a:ln>
          </p:spPr>
        </p:sp>
        <p:sp>
          <p:nvSpPr>
            <p:cNvPr id="652" name="Google Shape;652;p9"/>
            <p:cNvSpPr txBox="1"/>
            <p:nvPr/>
          </p:nvSpPr>
          <p:spPr>
            <a:xfrm>
              <a:off x="5146" y="3094195"/>
              <a:ext cx="5905571" cy="2486025"/>
            </a:xfrm>
            <a:prstGeom prst="rect">
              <a:avLst/>
            </a:prstGeom>
            <a:noFill/>
            <a:ln>
              <a:noFill/>
            </a:ln>
          </p:spPr>
          <p:txBody>
            <a:bodyPr anchorCtr="0" anchor="t" bIns="0" lIns="0" spcFirstLastPara="1" rIns="0" wrap="square" tIns="0">
              <a:spAutoFit/>
            </a:bodyPr>
            <a:lstStyle/>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 Financial dependence on the executive branch can compromise the judiciary's autonomy and impartiality.</a:t>
              </a:r>
              <a:endParaRPr b="0" i="0" sz="1400" u="none" cap="none" strike="noStrike">
                <a:solidFill>
                  <a:srgbClr val="000000"/>
                </a:solidFill>
                <a:latin typeface="Arial"/>
                <a:ea typeface="Arial"/>
                <a:cs typeface="Arial"/>
                <a:sym typeface="Arial"/>
              </a:endParaRPr>
            </a:p>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 Inadequate funding may make the judiciary vulnerable to political pressures and interference.</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500"/>
                <a:buFont typeface="Arial"/>
                <a:buNone/>
              </a:pPr>
              <a:r>
                <a:t/>
              </a:r>
              <a:endParaRPr b="1" i="0" sz="1500" u="none" cap="none" strike="noStrike">
                <a:solidFill>
                  <a:srgbClr val="000000"/>
                </a:solidFill>
                <a:latin typeface="Poppins Medium"/>
                <a:ea typeface="Poppins Medium"/>
                <a:cs typeface="Poppins Medium"/>
                <a:sym typeface="Poppins Medium"/>
              </a:endParaRPr>
            </a:p>
          </p:txBody>
        </p:sp>
        <p:sp>
          <p:nvSpPr>
            <p:cNvPr id="653" name="Google Shape;653;p9"/>
            <p:cNvSpPr txBox="1"/>
            <p:nvPr/>
          </p:nvSpPr>
          <p:spPr>
            <a:xfrm>
              <a:off x="0" y="2226101"/>
              <a:ext cx="4285117" cy="688975"/>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Clr>
                  <a:srgbClr val="000000"/>
                </a:buClr>
                <a:buSzPts val="1684"/>
                <a:buFont typeface="Arial"/>
                <a:buNone/>
              </a:pPr>
              <a:r>
                <a:rPr b="1" i="0" lang="en-US" sz="1684" u="none" cap="none" strike="noStrike">
                  <a:solidFill>
                    <a:srgbClr val="F89921"/>
                  </a:solidFill>
                  <a:latin typeface="Poppins Black"/>
                  <a:ea typeface="Poppins Black"/>
                  <a:cs typeface="Poppins Black"/>
                  <a:sym typeface="Poppins Black"/>
                </a:rPr>
                <a:t>Independence of the Judiciary</a:t>
              </a:r>
              <a:endParaRPr b="0" i="0" sz="1400" u="none" cap="none" strike="noStrike">
                <a:solidFill>
                  <a:srgbClr val="000000"/>
                </a:solidFill>
                <a:latin typeface="Arial"/>
                <a:ea typeface="Arial"/>
                <a:cs typeface="Arial"/>
                <a:sym typeface="Arial"/>
              </a:endParaRPr>
            </a:p>
          </p:txBody>
        </p:sp>
        <p:grpSp>
          <p:nvGrpSpPr>
            <p:cNvPr id="654" name="Google Shape;654;p9"/>
            <p:cNvGrpSpPr/>
            <p:nvPr/>
          </p:nvGrpSpPr>
          <p:grpSpPr>
            <a:xfrm>
              <a:off x="6831557" y="0"/>
              <a:ext cx="2027931" cy="2027931"/>
              <a:chOff x="0" y="0"/>
              <a:chExt cx="812800" cy="812800"/>
            </a:xfrm>
          </p:grpSpPr>
          <p:sp>
            <p:nvSpPr>
              <p:cNvPr id="655" name="Google Shape;655;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7D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57" name="Google Shape;657;p9"/>
            <p:cNvSpPr/>
            <p:nvPr/>
          </p:nvSpPr>
          <p:spPr>
            <a:xfrm>
              <a:off x="7092195" y="260638"/>
              <a:ext cx="1506655" cy="1506655"/>
            </a:xfrm>
            <a:custGeom>
              <a:rect b="b" l="l" r="r" t="t"/>
              <a:pathLst>
                <a:path extrusionOk="0" h="1506655" w="1506655">
                  <a:moveTo>
                    <a:pt x="0" y="0"/>
                  </a:moveTo>
                  <a:lnTo>
                    <a:pt x="1506655" y="0"/>
                  </a:lnTo>
                  <a:lnTo>
                    <a:pt x="1506655" y="1506655"/>
                  </a:lnTo>
                  <a:lnTo>
                    <a:pt x="0" y="1506655"/>
                  </a:lnTo>
                  <a:lnTo>
                    <a:pt x="0" y="0"/>
                  </a:lnTo>
                  <a:close/>
                </a:path>
              </a:pathLst>
            </a:custGeom>
            <a:blipFill rotWithShape="1">
              <a:blip r:embed="rId4">
                <a:alphaModFix/>
              </a:blip>
              <a:stretch>
                <a:fillRect b="0" l="0" r="0" t="0"/>
              </a:stretch>
            </a:blipFill>
            <a:ln>
              <a:noFill/>
            </a:ln>
          </p:spPr>
        </p:sp>
        <p:sp>
          <p:nvSpPr>
            <p:cNvPr id="658" name="Google Shape;658;p9"/>
            <p:cNvSpPr txBox="1"/>
            <p:nvPr/>
          </p:nvSpPr>
          <p:spPr>
            <a:xfrm>
              <a:off x="6146459" y="3094195"/>
              <a:ext cx="5639154" cy="1774825"/>
            </a:xfrm>
            <a:prstGeom prst="rect">
              <a:avLst/>
            </a:prstGeom>
            <a:noFill/>
            <a:ln>
              <a:noFill/>
            </a:ln>
          </p:spPr>
          <p:txBody>
            <a:bodyPr anchorCtr="0" anchor="t" bIns="0" lIns="0" spcFirstLastPara="1" rIns="0" wrap="square" tIns="0">
              <a:spAutoFit/>
            </a:bodyPr>
            <a:lstStyle/>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 Lack of funds for witness protection programs and advanced forensic capabilities can hinder the effective presentation and examination of evidence.</a:t>
              </a:r>
              <a:endParaRPr b="0" i="0" sz="1400" u="none" cap="none" strike="noStrike">
                <a:solidFill>
                  <a:srgbClr val="000000"/>
                </a:solidFill>
                <a:latin typeface="Arial"/>
                <a:ea typeface="Arial"/>
                <a:cs typeface="Arial"/>
                <a:sym typeface="Arial"/>
              </a:endParaRPr>
            </a:p>
          </p:txBody>
        </p:sp>
        <p:sp>
          <p:nvSpPr>
            <p:cNvPr id="659" name="Google Shape;659;p9"/>
            <p:cNvSpPr txBox="1"/>
            <p:nvPr/>
          </p:nvSpPr>
          <p:spPr>
            <a:xfrm>
              <a:off x="6431154" y="2226101"/>
              <a:ext cx="4278854" cy="688975"/>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Clr>
                  <a:srgbClr val="000000"/>
                </a:buClr>
                <a:buSzPts val="1684"/>
                <a:buFont typeface="Arial"/>
                <a:buNone/>
              </a:pPr>
              <a:r>
                <a:rPr b="1" i="0" lang="en-US" sz="1684" u="none" cap="none" strike="noStrike">
                  <a:solidFill>
                    <a:srgbClr val="F89921"/>
                  </a:solidFill>
                  <a:latin typeface="Poppins Black"/>
                  <a:ea typeface="Poppins Black"/>
                  <a:cs typeface="Poppins Black"/>
                  <a:sym typeface="Poppins Black"/>
                </a:rPr>
                <a:t>Witness and Evidence Management</a:t>
              </a:r>
              <a:endParaRPr b="0" i="0" sz="1400" u="none" cap="none" strike="noStrike">
                <a:solidFill>
                  <a:srgbClr val="000000"/>
                </a:solidFill>
                <a:latin typeface="Arial"/>
                <a:ea typeface="Arial"/>
                <a:cs typeface="Arial"/>
                <a:sym typeface="Arial"/>
              </a:endParaRPr>
            </a:p>
          </p:txBody>
        </p:sp>
        <p:grpSp>
          <p:nvGrpSpPr>
            <p:cNvPr id="660" name="Google Shape;660;p9"/>
            <p:cNvGrpSpPr/>
            <p:nvPr/>
          </p:nvGrpSpPr>
          <p:grpSpPr>
            <a:xfrm>
              <a:off x="12742274" y="0"/>
              <a:ext cx="2027931" cy="2027931"/>
              <a:chOff x="0" y="0"/>
              <a:chExt cx="812800" cy="812800"/>
            </a:xfrm>
          </p:grpSpPr>
          <p:sp>
            <p:nvSpPr>
              <p:cNvPr id="661" name="Google Shape;661;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7D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63" name="Google Shape;663;p9"/>
            <p:cNvSpPr/>
            <p:nvPr/>
          </p:nvSpPr>
          <p:spPr>
            <a:xfrm>
              <a:off x="13002912" y="260638"/>
              <a:ext cx="1506655" cy="1506655"/>
            </a:xfrm>
            <a:custGeom>
              <a:rect b="b" l="l" r="r" t="t"/>
              <a:pathLst>
                <a:path extrusionOk="0" h="1506655" w="1506655">
                  <a:moveTo>
                    <a:pt x="0" y="0"/>
                  </a:moveTo>
                  <a:lnTo>
                    <a:pt x="1506655" y="0"/>
                  </a:lnTo>
                  <a:lnTo>
                    <a:pt x="1506655" y="1506655"/>
                  </a:lnTo>
                  <a:lnTo>
                    <a:pt x="0" y="1506655"/>
                  </a:lnTo>
                  <a:lnTo>
                    <a:pt x="0" y="0"/>
                  </a:lnTo>
                  <a:close/>
                </a:path>
              </a:pathLst>
            </a:custGeom>
            <a:blipFill rotWithShape="1">
              <a:blip r:embed="rId4">
                <a:alphaModFix/>
              </a:blip>
              <a:stretch>
                <a:fillRect b="0" l="0" r="0" t="0"/>
              </a:stretch>
            </a:blipFill>
            <a:ln>
              <a:noFill/>
            </a:ln>
          </p:spPr>
        </p:sp>
        <p:sp>
          <p:nvSpPr>
            <p:cNvPr id="664" name="Google Shape;664;p9"/>
            <p:cNvSpPr txBox="1"/>
            <p:nvPr/>
          </p:nvSpPr>
          <p:spPr>
            <a:xfrm>
              <a:off x="12185431" y="2867451"/>
              <a:ext cx="5767009" cy="2841625"/>
            </a:xfrm>
            <a:prstGeom prst="rect">
              <a:avLst/>
            </a:prstGeom>
            <a:noFill/>
            <a:ln>
              <a:noFill/>
            </a:ln>
          </p:spPr>
          <p:txBody>
            <a:bodyPr anchorCtr="0" anchor="t" bIns="0" lIns="0" spcFirstLastPara="1" rIns="0" wrap="square" tIns="0">
              <a:spAutoFit/>
            </a:bodyPr>
            <a:lstStyle/>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A poorly funded judiciary often struggles with public image issues, leading to decreased confidence in the legal system.</a:t>
              </a:r>
              <a:endParaRPr b="0" i="0" sz="1400" u="none" cap="none" strike="noStrike">
                <a:solidFill>
                  <a:srgbClr val="000000"/>
                </a:solidFill>
                <a:latin typeface="Arial"/>
                <a:ea typeface="Arial"/>
                <a:cs typeface="Arial"/>
                <a:sym typeface="Arial"/>
              </a:endParaRPr>
            </a:p>
            <a:p>
              <a:pPr indent="-161925" lvl="1" marL="323850" marR="0" rtl="0" algn="l">
                <a:lnSpc>
                  <a:spcPct val="140000"/>
                </a:lnSpc>
                <a:spcBef>
                  <a:spcPts val="0"/>
                </a:spcBef>
                <a:spcAft>
                  <a:spcPts val="0"/>
                </a:spcAft>
                <a:buClr>
                  <a:srgbClr val="000000"/>
                </a:buClr>
                <a:buSzPts val="1500"/>
                <a:buFont typeface="Arial"/>
                <a:buChar char="•"/>
              </a:pPr>
              <a:r>
                <a:rPr b="1" i="0" lang="en-US" sz="1500" u="none" cap="none" strike="noStrike">
                  <a:solidFill>
                    <a:srgbClr val="000000"/>
                  </a:solidFill>
                  <a:latin typeface="Poppins Medium"/>
                  <a:ea typeface="Poppins Medium"/>
                  <a:cs typeface="Poppins Medium"/>
                  <a:sym typeface="Poppins Medium"/>
                </a:rPr>
                <a:t>This can result in reduced willingness to use formal legal channels for dispute resolution.</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500"/>
                <a:buFont typeface="Arial"/>
                <a:buNone/>
              </a:pPr>
              <a:r>
                <a:t/>
              </a:r>
              <a:endParaRPr b="1" i="0" sz="1500" u="none" cap="none" strike="noStrike">
                <a:solidFill>
                  <a:srgbClr val="000000"/>
                </a:solidFill>
                <a:latin typeface="Poppins Medium"/>
                <a:ea typeface="Poppins Medium"/>
                <a:cs typeface="Poppins Medium"/>
                <a:sym typeface="Poppins Medium"/>
              </a:endParaRPr>
            </a:p>
          </p:txBody>
        </p:sp>
        <p:sp>
          <p:nvSpPr>
            <p:cNvPr id="665" name="Google Shape;665;p9"/>
            <p:cNvSpPr txBox="1"/>
            <p:nvPr/>
          </p:nvSpPr>
          <p:spPr>
            <a:xfrm>
              <a:off x="11821434" y="2226101"/>
              <a:ext cx="4278854" cy="688975"/>
            </a:xfrm>
            <a:prstGeom prst="rect">
              <a:avLst/>
            </a:prstGeom>
            <a:noFill/>
            <a:ln>
              <a:noFill/>
            </a:ln>
          </p:spPr>
          <p:txBody>
            <a:bodyPr anchorCtr="0" anchor="t" bIns="0" lIns="0" spcFirstLastPara="1" rIns="0" wrap="square" tIns="0">
              <a:spAutoFit/>
            </a:bodyPr>
            <a:lstStyle/>
            <a:p>
              <a:pPr indent="0" lvl="0" marL="0" marR="0" rtl="0" algn="ctr">
                <a:lnSpc>
                  <a:spcPct val="120011"/>
                </a:lnSpc>
                <a:spcBef>
                  <a:spcPts val="0"/>
                </a:spcBef>
                <a:spcAft>
                  <a:spcPts val="0"/>
                </a:spcAft>
                <a:buClr>
                  <a:srgbClr val="000000"/>
                </a:buClr>
                <a:buSzPts val="1684"/>
                <a:buFont typeface="Arial"/>
                <a:buNone/>
              </a:pPr>
              <a:r>
                <a:rPr b="1" i="0" lang="en-US" sz="1684" u="none" cap="none" strike="noStrike">
                  <a:solidFill>
                    <a:srgbClr val="F89921"/>
                  </a:solidFill>
                  <a:latin typeface="Poppins Black"/>
                  <a:ea typeface="Poppins Black"/>
                  <a:cs typeface="Poppins Black"/>
                  <a:sym typeface="Poppins Black"/>
                </a:rPr>
                <a:t>Public Perception and Confidence</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
          <p:cNvSpPr/>
          <p:nvPr/>
        </p:nvSpPr>
        <p:spPr>
          <a:xfrm rot="2700000">
            <a:off x="17726419" y="8367970"/>
            <a:ext cx="465447" cy="464703"/>
          </a:xfrm>
          <a:custGeom>
            <a:rect b="b" l="l" r="r" t="t"/>
            <a:pathLst>
              <a:path extrusionOk="0" h="6339840" w="6350000">
                <a:moveTo>
                  <a:pt x="6350000" y="6339840"/>
                </a:moveTo>
                <a:lnTo>
                  <a:pt x="0" y="6339840"/>
                </a:lnTo>
                <a:lnTo>
                  <a:pt x="0" y="0"/>
                </a:lnTo>
                <a:lnTo>
                  <a:pt x="6350000" y="6339840"/>
                </a:lnTo>
                <a:close/>
              </a:path>
            </a:pathLst>
          </a:custGeom>
          <a:solidFill>
            <a:srgbClr val="F67D30"/>
          </a:solidFill>
          <a:ln>
            <a:noFill/>
          </a:ln>
        </p:spPr>
      </p:sp>
      <p:grpSp>
        <p:nvGrpSpPr>
          <p:cNvPr id="137" name="Google Shape;137;p3"/>
          <p:cNvGrpSpPr/>
          <p:nvPr/>
        </p:nvGrpSpPr>
        <p:grpSpPr>
          <a:xfrm>
            <a:off x="0" y="-144661"/>
            <a:ext cx="4472538" cy="10431661"/>
            <a:chOff x="0" y="-38100"/>
            <a:chExt cx="1177952" cy="2747433"/>
          </a:xfrm>
        </p:grpSpPr>
        <p:sp>
          <p:nvSpPr>
            <p:cNvPr id="138" name="Google Shape;138;p3"/>
            <p:cNvSpPr/>
            <p:nvPr/>
          </p:nvSpPr>
          <p:spPr>
            <a:xfrm>
              <a:off x="0" y="0"/>
              <a:ext cx="1177952" cy="2709333"/>
            </a:xfrm>
            <a:custGeom>
              <a:rect b="b" l="l" r="r" t="t"/>
              <a:pathLst>
                <a:path extrusionOk="0" h="2709333" w="1177952">
                  <a:moveTo>
                    <a:pt x="0" y="0"/>
                  </a:moveTo>
                  <a:lnTo>
                    <a:pt x="1177952" y="0"/>
                  </a:lnTo>
                  <a:lnTo>
                    <a:pt x="1177952" y="2709333"/>
                  </a:lnTo>
                  <a:lnTo>
                    <a:pt x="0" y="2709333"/>
                  </a:lnTo>
                  <a:close/>
                </a:path>
              </a:pathLst>
            </a:custGeom>
            <a:solidFill>
              <a:srgbClr val="201E1E"/>
            </a:solidFill>
            <a:ln>
              <a:noFill/>
            </a:ln>
          </p:spPr>
        </p:sp>
        <p:sp>
          <p:nvSpPr>
            <p:cNvPr id="139" name="Google Shape;139;p3"/>
            <p:cNvSpPr txBox="1"/>
            <p:nvPr/>
          </p:nvSpPr>
          <p:spPr>
            <a:xfrm>
              <a:off x="0" y="-38100"/>
              <a:ext cx="1177952"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40" name="Google Shape;140;p3"/>
          <p:cNvPicPr preferRelativeResize="0"/>
          <p:nvPr/>
        </p:nvPicPr>
        <p:blipFill rotWithShape="1">
          <a:blip r:embed="rId3">
            <a:alphaModFix/>
          </a:blip>
          <a:srcRect b="747" l="0" r="0" t="757"/>
          <a:stretch/>
        </p:blipFill>
        <p:spPr>
          <a:xfrm>
            <a:off x="2047700" y="2642038"/>
            <a:ext cx="5048600" cy="5002925"/>
          </a:xfrm>
          <a:prstGeom prst="rect">
            <a:avLst/>
          </a:prstGeom>
          <a:noFill/>
          <a:ln>
            <a:noFill/>
          </a:ln>
        </p:spPr>
      </p:pic>
      <p:sp>
        <p:nvSpPr>
          <p:cNvPr id="141" name="Google Shape;141;p3"/>
          <p:cNvSpPr/>
          <p:nvPr/>
        </p:nvSpPr>
        <p:spPr>
          <a:xfrm>
            <a:off x="7527832" y="1028700"/>
            <a:ext cx="1171762" cy="641273"/>
          </a:xfrm>
          <a:custGeom>
            <a:rect b="b" l="l" r="r" t="t"/>
            <a:pathLst>
              <a:path extrusionOk="0" h="641273" w="1171762">
                <a:moveTo>
                  <a:pt x="0" y="0"/>
                </a:moveTo>
                <a:lnTo>
                  <a:pt x="1171762" y="0"/>
                </a:lnTo>
                <a:lnTo>
                  <a:pt x="1171762" y="641273"/>
                </a:lnTo>
                <a:lnTo>
                  <a:pt x="0" y="641273"/>
                </a:lnTo>
                <a:lnTo>
                  <a:pt x="0" y="0"/>
                </a:lnTo>
                <a:close/>
              </a:path>
            </a:pathLst>
          </a:custGeom>
          <a:blipFill rotWithShape="1">
            <a:blip r:embed="rId4">
              <a:alphaModFix/>
            </a:blip>
            <a:stretch>
              <a:fillRect b="0" l="0" r="0" t="0"/>
            </a:stretch>
          </a:blipFill>
          <a:ln>
            <a:noFill/>
          </a:ln>
        </p:spPr>
      </p:sp>
      <p:sp>
        <p:nvSpPr>
          <p:cNvPr id="142" name="Google Shape;142;p3"/>
          <p:cNvSpPr/>
          <p:nvPr/>
        </p:nvSpPr>
        <p:spPr>
          <a:xfrm>
            <a:off x="144796" y="8589677"/>
            <a:ext cx="1171762" cy="641273"/>
          </a:xfrm>
          <a:custGeom>
            <a:rect b="b" l="l" r="r" t="t"/>
            <a:pathLst>
              <a:path extrusionOk="0" h="641273" w="1171762">
                <a:moveTo>
                  <a:pt x="0" y="0"/>
                </a:moveTo>
                <a:lnTo>
                  <a:pt x="1171762" y="0"/>
                </a:lnTo>
                <a:lnTo>
                  <a:pt x="1171762" y="641273"/>
                </a:lnTo>
                <a:lnTo>
                  <a:pt x="0" y="641273"/>
                </a:lnTo>
                <a:lnTo>
                  <a:pt x="0" y="0"/>
                </a:lnTo>
                <a:close/>
              </a:path>
            </a:pathLst>
          </a:custGeom>
          <a:blipFill rotWithShape="1">
            <a:blip r:embed="rId4">
              <a:alphaModFix/>
            </a:blip>
            <a:stretch>
              <a:fillRect b="0" l="0" r="0" t="0"/>
            </a:stretch>
          </a:blipFill>
          <a:ln>
            <a:noFill/>
          </a:ln>
        </p:spPr>
      </p:sp>
      <p:grpSp>
        <p:nvGrpSpPr>
          <p:cNvPr id="143" name="Google Shape;143;p3"/>
          <p:cNvGrpSpPr/>
          <p:nvPr/>
        </p:nvGrpSpPr>
        <p:grpSpPr>
          <a:xfrm>
            <a:off x="9529769" y="709590"/>
            <a:ext cx="1245148" cy="192286"/>
            <a:chOff x="0" y="-38100"/>
            <a:chExt cx="327938" cy="50643"/>
          </a:xfrm>
        </p:grpSpPr>
        <p:sp>
          <p:nvSpPr>
            <p:cNvPr id="144" name="Google Shape;144;p3"/>
            <p:cNvSpPr/>
            <p:nvPr/>
          </p:nvSpPr>
          <p:spPr>
            <a:xfrm>
              <a:off x="0" y="0"/>
              <a:ext cx="327938" cy="12543"/>
            </a:xfrm>
            <a:custGeom>
              <a:rect b="b" l="l" r="r" t="t"/>
              <a:pathLst>
                <a:path extrusionOk="0" h="12543" w="327938">
                  <a:moveTo>
                    <a:pt x="0" y="0"/>
                  </a:moveTo>
                  <a:lnTo>
                    <a:pt x="327938" y="0"/>
                  </a:lnTo>
                  <a:lnTo>
                    <a:pt x="327938" y="12543"/>
                  </a:lnTo>
                  <a:lnTo>
                    <a:pt x="0" y="12543"/>
                  </a:lnTo>
                  <a:close/>
                </a:path>
              </a:pathLst>
            </a:custGeom>
            <a:solidFill>
              <a:srgbClr val="F67D30"/>
            </a:solidFill>
            <a:ln>
              <a:noFill/>
            </a:ln>
          </p:spPr>
        </p:sp>
        <p:sp>
          <p:nvSpPr>
            <p:cNvPr id="145" name="Google Shape;145;p3"/>
            <p:cNvSpPr txBox="1"/>
            <p:nvPr/>
          </p:nvSpPr>
          <p:spPr>
            <a:xfrm>
              <a:off x="0" y="-38100"/>
              <a:ext cx="327938" cy="506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6" name="Google Shape;146;p3"/>
          <p:cNvSpPr txBox="1"/>
          <p:nvPr/>
        </p:nvSpPr>
        <p:spPr>
          <a:xfrm>
            <a:off x="9262919" y="1423749"/>
            <a:ext cx="6963600" cy="923400"/>
          </a:xfrm>
          <a:prstGeom prst="rect">
            <a:avLst/>
          </a:prstGeom>
          <a:noFill/>
          <a:ln>
            <a:noFill/>
          </a:ln>
        </p:spPr>
        <p:txBody>
          <a:bodyPr anchorCtr="0" anchor="t" bIns="0" lIns="0" spcFirstLastPara="1" rIns="0" wrap="square" tIns="0">
            <a:spAutoFit/>
          </a:bodyPr>
          <a:lstStyle/>
          <a:p>
            <a:pPr indent="0" lvl="0" marL="0" marR="0" rtl="0" algn="l">
              <a:lnSpc>
                <a:spcPct val="124000"/>
              </a:lnSpc>
              <a:spcBef>
                <a:spcPts val="0"/>
              </a:spcBef>
              <a:spcAft>
                <a:spcPts val="0"/>
              </a:spcAft>
              <a:buClr>
                <a:srgbClr val="000000"/>
              </a:buClr>
              <a:buSzPts val="6000"/>
              <a:buFont typeface="Arial"/>
              <a:buNone/>
            </a:pPr>
            <a:r>
              <a:rPr b="1" i="0" lang="en-US" sz="6000" u="none" cap="none" strike="noStrike">
                <a:solidFill>
                  <a:srgbClr val="000000"/>
                </a:solidFill>
                <a:latin typeface="Inter"/>
                <a:ea typeface="Inter"/>
                <a:cs typeface="Inter"/>
                <a:sym typeface="Inter"/>
              </a:rPr>
              <a:t>INTRODUCTION</a:t>
            </a:r>
            <a:endParaRPr b="0" i="0" sz="1400" u="none" cap="none" strike="noStrike">
              <a:solidFill>
                <a:srgbClr val="000000"/>
              </a:solidFill>
              <a:latin typeface="Arial"/>
              <a:ea typeface="Arial"/>
              <a:cs typeface="Arial"/>
              <a:sym typeface="Arial"/>
            </a:endParaRPr>
          </a:p>
        </p:txBody>
      </p:sp>
      <p:sp>
        <p:nvSpPr>
          <p:cNvPr id="147" name="Google Shape;147;p3"/>
          <p:cNvSpPr txBox="1"/>
          <p:nvPr/>
        </p:nvSpPr>
        <p:spPr>
          <a:xfrm>
            <a:off x="7429638" y="2869025"/>
            <a:ext cx="9867300" cy="62322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Clr>
                <a:srgbClr val="000000"/>
              </a:buClr>
              <a:buSzPts val="2499"/>
              <a:buFont typeface="Arial"/>
              <a:buNone/>
            </a:pPr>
            <a:r>
              <a:rPr b="0" i="0" lang="en-US" sz="2699" u="none" cap="none" strike="noStrike">
                <a:solidFill>
                  <a:srgbClr val="201E1E"/>
                </a:solidFill>
                <a:latin typeface="Open Sans"/>
                <a:ea typeface="Open Sans"/>
                <a:cs typeface="Open Sans"/>
                <a:sym typeface="Open Sans"/>
              </a:rPr>
              <a:t>The Judiciary is the third arm of government after the Executive and Legislature. It plays a critical role in terms of decision making. The Nigerian judicial system is essential for maintaining a fair and just society, supporting democratic governance, and ensuring that the rule of law is upheld across the country.</a:t>
            </a:r>
            <a:endParaRPr b="0" i="0" sz="2699" u="none" cap="none" strike="noStrike">
              <a:solidFill>
                <a:srgbClr val="201E1E"/>
              </a:solidFill>
              <a:latin typeface="Open Sans"/>
              <a:ea typeface="Open Sans"/>
              <a:cs typeface="Open Sans"/>
              <a:sym typeface="Open Sans"/>
            </a:endParaRPr>
          </a:p>
          <a:p>
            <a:pPr indent="0" lvl="0" marL="0" marR="0" rtl="0" algn="just">
              <a:lnSpc>
                <a:spcPct val="140017"/>
              </a:lnSpc>
              <a:spcBef>
                <a:spcPts val="0"/>
              </a:spcBef>
              <a:spcAft>
                <a:spcPts val="0"/>
              </a:spcAft>
              <a:buClr>
                <a:srgbClr val="000000"/>
              </a:buClr>
              <a:buSzPts val="2499"/>
              <a:buFont typeface="Arial"/>
              <a:buNone/>
            </a:pPr>
            <a:r>
              <a:rPr b="0" i="0" lang="en-US" sz="2699" u="none" cap="none" strike="noStrike">
                <a:solidFill>
                  <a:srgbClr val="201E1E"/>
                </a:solidFill>
                <a:latin typeface="Open Sans"/>
                <a:ea typeface="Open Sans"/>
                <a:cs typeface="Open Sans"/>
                <a:sym typeface="Open Sans"/>
              </a:rPr>
              <a:t>The Nigerian judicial system faces numerous challenges, including inadequate funding, infrastructure deficits, and inefficient resource allocation. Effective budget preparation and resource management are crucial for addressing these challenges and enhancing judicial efficiency.</a:t>
            </a:r>
            <a:endParaRPr b="0" i="0" sz="1800" u="none" cap="none" strike="noStrike">
              <a:solidFill>
                <a:srgbClr val="000000"/>
              </a:solidFill>
              <a:latin typeface="Arial"/>
              <a:ea typeface="Arial"/>
              <a:cs typeface="Arial"/>
              <a:sym typeface="Arial"/>
            </a:endParaRPr>
          </a:p>
        </p:txBody>
      </p:sp>
      <p:sp>
        <p:nvSpPr>
          <p:cNvPr id="148" name="Google Shape;148;p3"/>
          <p:cNvSpPr txBox="1"/>
          <p:nvPr/>
        </p:nvSpPr>
        <p:spPr>
          <a:xfrm>
            <a:off x="0" y="0"/>
            <a:ext cx="6356700" cy="400200"/>
          </a:xfrm>
          <a:prstGeom prst="rect">
            <a:avLst/>
          </a:prstGeom>
          <a:noFill/>
          <a:ln>
            <a:noFill/>
          </a:ln>
        </p:spPr>
        <p:txBody>
          <a:bodyPr anchorCtr="0" anchor="t" bIns="91425" lIns="91425" spcFirstLastPara="1" rIns="91425" wrap="square" tIns="91425">
            <a:spAutoFit/>
          </a:bodyPr>
          <a:lstStyle/>
          <a:p>
            <a:pPr indent="0" lvl="0" marL="914400" marR="0" rtl="0" algn="l">
              <a:lnSpc>
                <a:spcPct val="14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grpSp>
        <p:nvGrpSpPr>
          <p:cNvPr id="670" name="Google Shape;670;p10"/>
          <p:cNvGrpSpPr/>
          <p:nvPr/>
        </p:nvGrpSpPr>
        <p:grpSpPr>
          <a:xfrm>
            <a:off x="-4137577" y="-653688"/>
            <a:ext cx="8671733" cy="10940688"/>
            <a:chOff x="0" y="-38100"/>
            <a:chExt cx="737094" cy="929955"/>
          </a:xfrm>
        </p:grpSpPr>
        <p:sp>
          <p:nvSpPr>
            <p:cNvPr id="671" name="Google Shape;671;p10"/>
            <p:cNvSpPr/>
            <p:nvPr/>
          </p:nvSpPr>
          <p:spPr>
            <a:xfrm>
              <a:off x="0" y="0"/>
              <a:ext cx="737094" cy="891855"/>
            </a:xfrm>
            <a:custGeom>
              <a:rect b="b" l="l" r="r" t="t"/>
              <a:pathLst>
                <a:path extrusionOk="0" h="891855" w="737094">
                  <a:moveTo>
                    <a:pt x="737094" y="445927"/>
                  </a:moveTo>
                  <a:lnTo>
                    <a:pt x="533894" y="891855"/>
                  </a:lnTo>
                  <a:lnTo>
                    <a:pt x="203200" y="891855"/>
                  </a:lnTo>
                  <a:lnTo>
                    <a:pt x="0" y="445927"/>
                  </a:lnTo>
                  <a:lnTo>
                    <a:pt x="203200" y="0"/>
                  </a:lnTo>
                  <a:lnTo>
                    <a:pt x="533894" y="0"/>
                  </a:lnTo>
                  <a:lnTo>
                    <a:pt x="737094" y="445927"/>
                  </a:lnTo>
                  <a:close/>
                </a:path>
              </a:pathLst>
            </a:custGeom>
            <a:solidFill>
              <a:srgbClr val="F67D30"/>
            </a:solidFill>
            <a:ln>
              <a:noFill/>
            </a:ln>
          </p:spPr>
        </p:sp>
        <p:sp>
          <p:nvSpPr>
            <p:cNvPr id="672" name="Google Shape;672;p10"/>
            <p:cNvSpPr txBox="1"/>
            <p:nvPr/>
          </p:nvSpPr>
          <p:spPr>
            <a:xfrm>
              <a:off x="114300" y="-38100"/>
              <a:ext cx="508494" cy="92995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73" name="Google Shape;673;p10"/>
          <p:cNvSpPr/>
          <p:nvPr/>
        </p:nvSpPr>
        <p:spPr>
          <a:xfrm>
            <a:off x="-1587616" y="0"/>
            <a:ext cx="5474072" cy="10287000"/>
          </a:xfrm>
          <a:custGeom>
            <a:rect b="b" l="l" r="r" t="t"/>
            <a:pathLst>
              <a:path extrusionOk="0" h="4739610" w="2522112">
                <a:moveTo>
                  <a:pt x="1891584" y="0"/>
                </a:moveTo>
                <a:lnTo>
                  <a:pt x="630528" y="0"/>
                </a:lnTo>
                <a:lnTo>
                  <a:pt x="0" y="2369805"/>
                </a:lnTo>
                <a:lnTo>
                  <a:pt x="630528" y="4739610"/>
                </a:lnTo>
                <a:lnTo>
                  <a:pt x="1891584" y="4739610"/>
                </a:lnTo>
                <a:lnTo>
                  <a:pt x="2522112" y="2369805"/>
                </a:lnTo>
                <a:close/>
              </a:path>
            </a:pathLst>
          </a:custGeom>
          <a:blipFill rotWithShape="1">
            <a:blip r:embed="rId3">
              <a:alphaModFix/>
            </a:blip>
            <a:stretch>
              <a:fillRect b="0" l="-90731" r="-90728" t="0"/>
            </a:stretch>
          </a:blipFill>
          <a:ln>
            <a:noFill/>
          </a:ln>
        </p:spPr>
      </p:sp>
      <p:grpSp>
        <p:nvGrpSpPr>
          <p:cNvPr id="674" name="Google Shape;674;p10"/>
          <p:cNvGrpSpPr/>
          <p:nvPr/>
        </p:nvGrpSpPr>
        <p:grpSpPr>
          <a:xfrm>
            <a:off x="1355496" y="9088298"/>
            <a:ext cx="1427423" cy="1198702"/>
            <a:chOff x="0" y="0"/>
            <a:chExt cx="812800" cy="682562"/>
          </a:xfrm>
        </p:grpSpPr>
        <p:sp>
          <p:nvSpPr>
            <p:cNvPr id="675" name="Google Shape;675;p10"/>
            <p:cNvSpPr/>
            <p:nvPr/>
          </p:nvSpPr>
          <p:spPr>
            <a:xfrm>
              <a:off x="0" y="0"/>
              <a:ext cx="812800" cy="682562"/>
            </a:xfrm>
            <a:custGeom>
              <a:rect b="b" l="l" r="r" t="t"/>
              <a:pathLst>
                <a:path extrusionOk="0" h="682562" w="812800">
                  <a:moveTo>
                    <a:pt x="406400" y="0"/>
                  </a:moveTo>
                  <a:lnTo>
                    <a:pt x="812800" y="682562"/>
                  </a:lnTo>
                  <a:lnTo>
                    <a:pt x="0" y="682562"/>
                  </a:lnTo>
                  <a:lnTo>
                    <a:pt x="406400" y="0"/>
                  </a:lnTo>
                  <a:close/>
                </a:path>
              </a:pathLst>
            </a:custGeom>
            <a:solidFill>
              <a:srgbClr val="746A74"/>
            </a:solidFill>
            <a:ln>
              <a:noFill/>
            </a:ln>
          </p:spPr>
        </p:sp>
        <p:sp>
          <p:nvSpPr>
            <p:cNvPr id="676" name="Google Shape;676;p10"/>
            <p:cNvSpPr txBox="1"/>
            <p:nvPr/>
          </p:nvSpPr>
          <p:spPr>
            <a:xfrm>
              <a:off x="127000" y="278804"/>
              <a:ext cx="558800" cy="35500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77" name="Google Shape;677;p10"/>
          <p:cNvGrpSpPr/>
          <p:nvPr/>
        </p:nvGrpSpPr>
        <p:grpSpPr>
          <a:xfrm>
            <a:off x="1355496" y="0"/>
            <a:ext cx="1966438" cy="1646708"/>
            <a:chOff x="0" y="0"/>
            <a:chExt cx="812800" cy="680644"/>
          </a:xfrm>
        </p:grpSpPr>
        <p:sp>
          <p:nvSpPr>
            <p:cNvPr id="678" name="Google Shape;678;p10"/>
            <p:cNvSpPr/>
            <p:nvPr/>
          </p:nvSpPr>
          <p:spPr>
            <a:xfrm>
              <a:off x="0" y="0"/>
              <a:ext cx="812800" cy="680644"/>
            </a:xfrm>
            <a:custGeom>
              <a:rect b="b" l="l" r="r" t="t"/>
              <a:pathLst>
                <a:path extrusionOk="0" h="680644" w="812800">
                  <a:moveTo>
                    <a:pt x="406400" y="680644"/>
                  </a:moveTo>
                  <a:lnTo>
                    <a:pt x="812800" y="0"/>
                  </a:lnTo>
                  <a:lnTo>
                    <a:pt x="0" y="0"/>
                  </a:lnTo>
                  <a:lnTo>
                    <a:pt x="406400" y="680644"/>
                  </a:lnTo>
                  <a:close/>
                </a:path>
              </a:pathLst>
            </a:custGeom>
            <a:solidFill>
              <a:srgbClr val="746A74"/>
            </a:solidFill>
            <a:ln>
              <a:noFill/>
            </a:ln>
          </p:spPr>
        </p:sp>
        <p:sp>
          <p:nvSpPr>
            <p:cNvPr id="679" name="Google Shape;679;p10"/>
            <p:cNvSpPr txBox="1"/>
            <p:nvPr/>
          </p:nvSpPr>
          <p:spPr>
            <a:xfrm>
              <a:off x="127000" y="10517"/>
              <a:ext cx="558800" cy="35411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680" name="Google Shape;680;p10"/>
          <p:cNvGrpSpPr/>
          <p:nvPr/>
        </p:nvGrpSpPr>
        <p:grpSpPr>
          <a:xfrm>
            <a:off x="6005783" y="2160127"/>
            <a:ext cx="10952888" cy="5185944"/>
            <a:chOff x="0" y="0"/>
            <a:chExt cx="14603851" cy="6914592"/>
          </a:xfrm>
        </p:grpSpPr>
        <p:grpSp>
          <p:nvGrpSpPr>
            <p:cNvPr id="681" name="Google Shape;681;p10"/>
            <p:cNvGrpSpPr/>
            <p:nvPr/>
          </p:nvGrpSpPr>
          <p:grpSpPr>
            <a:xfrm>
              <a:off x="1141036" y="0"/>
              <a:ext cx="2512861" cy="2512861"/>
              <a:chOff x="0" y="0"/>
              <a:chExt cx="812800" cy="812800"/>
            </a:xfrm>
          </p:grpSpPr>
          <p:sp>
            <p:nvSpPr>
              <p:cNvPr id="682" name="Google Shape;682;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7D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84" name="Google Shape;684;p10"/>
            <p:cNvSpPr/>
            <p:nvPr/>
          </p:nvSpPr>
          <p:spPr>
            <a:xfrm>
              <a:off x="1463999" y="322963"/>
              <a:ext cx="1866934" cy="1866934"/>
            </a:xfrm>
            <a:custGeom>
              <a:rect b="b" l="l" r="r" t="t"/>
              <a:pathLst>
                <a:path extrusionOk="0" h="1866934" w="1866934">
                  <a:moveTo>
                    <a:pt x="0" y="0"/>
                  </a:moveTo>
                  <a:lnTo>
                    <a:pt x="1866935" y="0"/>
                  </a:lnTo>
                  <a:lnTo>
                    <a:pt x="1866935" y="1866935"/>
                  </a:lnTo>
                  <a:lnTo>
                    <a:pt x="0" y="1866935"/>
                  </a:lnTo>
                  <a:lnTo>
                    <a:pt x="0" y="0"/>
                  </a:lnTo>
                  <a:close/>
                </a:path>
              </a:pathLst>
            </a:custGeom>
            <a:blipFill rotWithShape="1">
              <a:blip r:embed="rId4">
                <a:alphaModFix/>
              </a:blip>
              <a:stretch>
                <a:fillRect b="0" l="0" r="0" t="0"/>
              </a:stretch>
            </a:blipFill>
            <a:ln>
              <a:noFill/>
            </a:ln>
          </p:spPr>
        </p:sp>
        <p:sp>
          <p:nvSpPr>
            <p:cNvPr id="685" name="Google Shape;685;p10"/>
            <p:cNvSpPr txBox="1"/>
            <p:nvPr/>
          </p:nvSpPr>
          <p:spPr>
            <a:xfrm>
              <a:off x="6376" y="3835959"/>
              <a:ext cx="7317743" cy="2638000"/>
            </a:xfrm>
            <a:prstGeom prst="rect">
              <a:avLst/>
            </a:prstGeom>
            <a:noFill/>
            <a:ln>
              <a:noFill/>
            </a:ln>
          </p:spPr>
          <p:txBody>
            <a:bodyPr anchorCtr="0" anchor="t" bIns="0" lIns="0" spcFirstLastPara="1" rIns="0" wrap="square" tIns="0">
              <a:spAutoFit/>
            </a:bodyPr>
            <a:lstStyle/>
            <a:p>
              <a:pPr indent="-200645" lvl="1" marL="401291" marR="0" rtl="0" algn="l">
                <a:lnSpc>
                  <a:spcPct val="140043"/>
                </a:lnSpc>
                <a:spcBef>
                  <a:spcPts val="0"/>
                </a:spcBef>
                <a:spcAft>
                  <a:spcPts val="0"/>
                </a:spcAft>
                <a:buClr>
                  <a:srgbClr val="000000"/>
                </a:buClr>
                <a:buSzPts val="1858"/>
                <a:buFont typeface="Arial"/>
                <a:buChar char="•"/>
              </a:pPr>
              <a:r>
                <a:rPr b="1" i="0" lang="en-US" sz="1858" u="none" cap="none" strike="noStrike">
                  <a:solidFill>
                    <a:srgbClr val="000000"/>
                  </a:solidFill>
                  <a:latin typeface="Poppins Medium"/>
                  <a:ea typeface="Poppins Medium"/>
                  <a:cs typeface="Poppins Medium"/>
                  <a:sym typeface="Poppins Medium"/>
                </a:rPr>
                <a:t>- Inadequate budgets often mean lower salaries and fewer benefits, making it difficult to attract and</a:t>
              </a:r>
              <a:endParaRPr b="0" i="0" sz="1400" u="none" cap="none" strike="noStrike">
                <a:solidFill>
                  <a:srgbClr val="000000"/>
                </a:solidFill>
                <a:latin typeface="Arial"/>
                <a:ea typeface="Arial"/>
                <a:cs typeface="Arial"/>
                <a:sym typeface="Arial"/>
              </a:endParaRPr>
            </a:p>
            <a:p>
              <a:pPr indent="-200645" lvl="1" marL="401291" marR="0" rtl="0" algn="l">
                <a:lnSpc>
                  <a:spcPct val="140043"/>
                </a:lnSpc>
                <a:spcBef>
                  <a:spcPts val="0"/>
                </a:spcBef>
                <a:spcAft>
                  <a:spcPts val="0"/>
                </a:spcAft>
                <a:buClr>
                  <a:srgbClr val="000000"/>
                </a:buClr>
                <a:buSzPts val="1858"/>
                <a:buFont typeface="Arial"/>
                <a:buChar char="•"/>
              </a:pPr>
              <a:r>
                <a:rPr b="1" i="0" lang="en-US" sz="1858" u="none" cap="none" strike="noStrike">
                  <a:solidFill>
                    <a:srgbClr val="000000"/>
                  </a:solidFill>
                  <a:latin typeface="Poppins Medium"/>
                  <a:ea typeface="Poppins Medium"/>
                  <a:cs typeface="Poppins Medium"/>
                  <a:sym typeface="Poppins Medium"/>
                </a:rPr>
                <a:t>retain high-quality legal professionals and support staff.</a:t>
              </a:r>
              <a:endParaRPr b="0" i="0" sz="1400" u="none" cap="none" strike="noStrike">
                <a:solidFill>
                  <a:srgbClr val="000000"/>
                </a:solidFill>
                <a:latin typeface="Arial"/>
                <a:ea typeface="Arial"/>
                <a:cs typeface="Arial"/>
                <a:sym typeface="Arial"/>
              </a:endParaRPr>
            </a:p>
            <a:p>
              <a:pPr indent="0" lvl="0" marL="0" marR="0" rtl="0" algn="l">
                <a:lnSpc>
                  <a:spcPct val="140043"/>
                </a:lnSpc>
                <a:spcBef>
                  <a:spcPts val="0"/>
                </a:spcBef>
                <a:spcAft>
                  <a:spcPts val="0"/>
                </a:spcAft>
                <a:buClr>
                  <a:srgbClr val="000000"/>
                </a:buClr>
                <a:buSzPts val="1858"/>
                <a:buFont typeface="Arial"/>
                <a:buNone/>
              </a:pPr>
              <a:r>
                <a:t/>
              </a:r>
              <a:endParaRPr b="1" i="0" sz="1858" u="none" cap="none" strike="noStrike">
                <a:solidFill>
                  <a:srgbClr val="000000"/>
                </a:solidFill>
                <a:latin typeface="Poppins Medium"/>
                <a:ea typeface="Poppins Medium"/>
                <a:cs typeface="Poppins Medium"/>
                <a:sym typeface="Poppins Medium"/>
              </a:endParaRPr>
            </a:p>
          </p:txBody>
        </p:sp>
        <p:sp>
          <p:nvSpPr>
            <p:cNvPr id="686" name="Google Shape;686;p10"/>
            <p:cNvSpPr txBox="1"/>
            <p:nvPr/>
          </p:nvSpPr>
          <p:spPr>
            <a:xfrm>
              <a:off x="0" y="2765251"/>
              <a:ext cx="5309797" cy="846893"/>
            </a:xfrm>
            <a:prstGeom prst="rect">
              <a:avLst/>
            </a:prstGeom>
            <a:noFill/>
            <a:ln>
              <a:noFill/>
            </a:ln>
          </p:spPr>
          <p:txBody>
            <a:bodyPr anchorCtr="0" anchor="t" bIns="0" lIns="0" spcFirstLastPara="1" rIns="0" wrap="square" tIns="0">
              <a:spAutoFit/>
            </a:bodyPr>
            <a:lstStyle/>
            <a:p>
              <a:pPr indent="0" lvl="0" marL="0" marR="0" rtl="0" algn="ctr">
                <a:lnSpc>
                  <a:spcPct val="119980"/>
                </a:lnSpc>
                <a:spcBef>
                  <a:spcPts val="0"/>
                </a:spcBef>
                <a:spcAft>
                  <a:spcPts val="0"/>
                </a:spcAft>
                <a:buClr>
                  <a:srgbClr val="000000"/>
                </a:buClr>
                <a:buSzPts val="2087"/>
                <a:buFont typeface="Arial"/>
                <a:buNone/>
              </a:pPr>
              <a:r>
                <a:rPr b="1" i="0" lang="en-US" sz="2087" u="none" cap="none" strike="noStrike">
                  <a:solidFill>
                    <a:srgbClr val="F89921"/>
                  </a:solidFill>
                  <a:latin typeface="Poppins Black"/>
                  <a:ea typeface="Poppins Black"/>
                  <a:cs typeface="Poppins Black"/>
                  <a:sym typeface="Poppins Black"/>
                </a:rPr>
                <a:t>Staff Retention and Recruitment</a:t>
              </a:r>
              <a:endParaRPr b="0" i="0" sz="1400" u="none" cap="none" strike="noStrike">
                <a:solidFill>
                  <a:srgbClr val="000000"/>
                </a:solidFill>
                <a:latin typeface="Arial"/>
                <a:ea typeface="Arial"/>
                <a:cs typeface="Arial"/>
                <a:sym typeface="Arial"/>
              </a:endParaRPr>
            </a:p>
          </p:txBody>
        </p:sp>
        <p:grpSp>
          <p:nvGrpSpPr>
            <p:cNvPr id="687" name="Google Shape;687;p10"/>
            <p:cNvGrpSpPr/>
            <p:nvPr/>
          </p:nvGrpSpPr>
          <p:grpSpPr>
            <a:xfrm>
              <a:off x="8465156" y="0"/>
              <a:ext cx="2512861" cy="2512861"/>
              <a:chOff x="0" y="0"/>
              <a:chExt cx="812800" cy="812800"/>
            </a:xfrm>
          </p:grpSpPr>
          <p:sp>
            <p:nvSpPr>
              <p:cNvPr id="688" name="Google Shape;688;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67D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1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90" name="Google Shape;690;p10"/>
            <p:cNvSpPr/>
            <p:nvPr/>
          </p:nvSpPr>
          <p:spPr>
            <a:xfrm>
              <a:off x="8788119" y="322963"/>
              <a:ext cx="1866934" cy="1866934"/>
            </a:xfrm>
            <a:custGeom>
              <a:rect b="b" l="l" r="r" t="t"/>
              <a:pathLst>
                <a:path extrusionOk="0" h="1866934" w="1866934">
                  <a:moveTo>
                    <a:pt x="0" y="0"/>
                  </a:moveTo>
                  <a:lnTo>
                    <a:pt x="1866934" y="0"/>
                  </a:lnTo>
                  <a:lnTo>
                    <a:pt x="1866934" y="1866935"/>
                  </a:lnTo>
                  <a:lnTo>
                    <a:pt x="0" y="1866935"/>
                  </a:lnTo>
                  <a:lnTo>
                    <a:pt x="0" y="0"/>
                  </a:lnTo>
                  <a:close/>
                </a:path>
              </a:pathLst>
            </a:custGeom>
            <a:blipFill rotWithShape="1">
              <a:blip r:embed="rId4">
                <a:alphaModFix/>
              </a:blip>
              <a:stretch>
                <a:fillRect b="0" l="0" r="0" t="0"/>
              </a:stretch>
            </a:blipFill>
            <a:ln>
              <a:noFill/>
            </a:ln>
          </p:spPr>
        </p:sp>
        <p:sp>
          <p:nvSpPr>
            <p:cNvPr id="691" name="Google Shape;691;p10"/>
            <p:cNvSpPr txBox="1"/>
            <p:nvPr/>
          </p:nvSpPr>
          <p:spPr>
            <a:xfrm>
              <a:off x="7616233" y="3835959"/>
              <a:ext cx="6987618" cy="3078633"/>
            </a:xfrm>
            <a:prstGeom prst="rect">
              <a:avLst/>
            </a:prstGeom>
            <a:noFill/>
            <a:ln>
              <a:noFill/>
            </a:ln>
          </p:spPr>
          <p:txBody>
            <a:bodyPr anchorCtr="0" anchor="t" bIns="0" lIns="0" spcFirstLastPara="1" rIns="0" wrap="square" tIns="0">
              <a:spAutoFit/>
            </a:bodyPr>
            <a:lstStyle/>
            <a:p>
              <a:pPr indent="-200645" lvl="1" marL="401291" marR="0" rtl="0" algn="l">
                <a:lnSpc>
                  <a:spcPct val="140043"/>
                </a:lnSpc>
                <a:spcBef>
                  <a:spcPts val="0"/>
                </a:spcBef>
                <a:spcAft>
                  <a:spcPts val="0"/>
                </a:spcAft>
                <a:buClr>
                  <a:srgbClr val="000000"/>
                </a:buClr>
                <a:buSzPts val="1858"/>
                <a:buFont typeface="Arial"/>
                <a:buChar char="•"/>
              </a:pPr>
              <a:r>
                <a:rPr b="1" i="0" lang="en-US" sz="1858" u="none" cap="none" strike="noStrike">
                  <a:solidFill>
                    <a:srgbClr val="000000"/>
                  </a:solidFill>
                  <a:latin typeface="Poppins Medium"/>
                  <a:ea typeface="Poppins Medium"/>
                  <a:cs typeface="Poppins Medium"/>
                  <a:sym typeface="Poppins Medium"/>
                </a:rPr>
                <a:t> Budget constraints can stifle initiatives for judicial reform and innovation in court processes.</a:t>
              </a:r>
              <a:endParaRPr b="0" i="0" sz="1400" u="none" cap="none" strike="noStrike">
                <a:solidFill>
                  <a:srgbClr val="000000"/>
                </a:solidFill>
                <a:latin typeface="Arial"/>
                <a:ea typeface="Arial"/>
                <a:cs typeface="Arial"/>
                <a:sym typeface="Arial"/>
              </a:endParaRPr>
            </a:p>
            <a:p>
              <a:pPr indent="-200645" lvl="1" marL="401291" marR="0" rtl="0" algn="l">
                <a:lnSpc>
                  <a:spcPct val="140043"/>
                </a:lnSpc>
                <a:spcBef>
                  <a:spcPts val="0"/>
                </a:spcBef>
                <a:spcAft>
                  <a:spcPts val="0"/>
                </a:spcAft>
                <a:buClr>
                  <a:srgbClr val="000000"/>
                </a:buClr>
                <a:buSzPts val="1858"/>
                <a:buFont typeface="Arial"/>
                <a:buChar char="•"/>
              </a:pPr>
              <a:r>
                <a:rPr b="1" i="0" lang="en-US" sz="1858" u="none" cap="none" strike="noStrike">
                  <a:solidFill>
                    <a:srgbClr val="000000"/>
                  </a:solidFill>
                  <a:latin typeface="Poppins Medium"/>
                  <a:ea typeface="Poppins Medium"/>
                  <a:cs typeface="Poppins Medium"/>
                  <a:sym typeface="Poppins Medium"/>
                </a:rPr>
                <a:t>Limited resources may prevent the adoption of best practices observed in other jurisdictions.</a:t>
              </a:r>
              <a:endParaRPr b="0" i="0" sz="1400" u="none" cap="none" strike="noStrike">
                <a:solidFill>
                  <a:srgbClr val="000000"/>
                </a:solidFill>
                <a:latin typeface="Arial"/>
                <a:ea typeface="Arial"/>
                <a:cs typeface="Arial"/>
                <a:sym typeface="Arial"/>
              </a:endParaRPr>
            </a:p>
            <a:p>
              <a:pPr indent="0" lvl="0" marL="0" marR="0" rtl="0" algn="l">
                <a:lnSpc>
                  <a:spcPct val="140043"/>
                </a:lnSpc>
                <a:spcBef>
                  <a:spcPts val="0"/>
                </a:spcBef>
                <a:spcAft>
                  <a:spcPts val="0"/>
                </a:spcAft>
                <a:buClr>
                  <a:srgbClr val="000000"/>
                </a:buClr>
                <a:buSzPts val="1858"/>
                <a:buFont typeface="Arial"/>
                <a:buNone/>
              </a:pPr>
              <a:r>
                <a:t/>
              </a:r>
              <a:endParaRPr b="1" i="0" sz="1858" u="none" cap="none" strike="noStrike">
                <a:solidFill>
                  <a:srgbClr val="000000"/>
                </a:solidFill>
                <a:latin typeface="Poppins Medium"/>
                <a:ea typeface="Poppins Medium"/>
                <a:cs typeface="Poppins Medium"/>
                <a:sym typeface="Poppins Medium"/>
              </a:endParaRPr>
            </a:p>
          </p:txBody>
        </p:sp>
        <p:sp>
          <p:nvSpPr>
            <p:cNvPr id="692" name="Google Shape;692;p10"/>
            <p:cNvSpPr txBox="1"/>
            <p:nvPr/>
          </p:nvSpPr>
          <p:spPr>
            <a:xfrm>
              <a:off x="7969007" y="2765251"/>
              <a:ext cx="5302036" cy="846893"/>
            </a:xfrm>
            <a:prstGeom prst="rect">
              <a:avLst/>
            </a:prstGeom>
            <a:noFill/>
            <a:ln>
              <a:noFill/>
            </a:ln>
          </p:spPr>
          <p:txBody>
            <a:bodyPr anchorCtr="0" anchor="t" bIns="0" lIns="0" spcFirstLastPara="1" rIns="0" wrap="square" tIns="0">
              <a:spAutoFit/>
            </a:bodyPr>
            <a:lstStyle/>
            <a:p>
              <a:pPr indent="0" lvl="0" marL="0" marR="0" rtl="0" algn="ctr">
                <a:lnSpc>
                  <a:spcPct val="119980"/>
                </a:lnSpc>
                <a:spcBef>
                  <a:spcPts val="0"/>
                </a:spcBef>
                <a:spcAft>
                  <a:spcPts val="0"/>
                </a:spcAft>
                <a:buClr>
                  <a:srgbClr val="000000"/>
                </a:buClr>
                <a:buSzPts val="2087"/>
                <a:buFont typeface="Arial"/>
                <a:buNone/>
              </a:pPr>
              <a:r>
                <a:rPr b="1" i="0" lang="en-US" sz="2087" u="none" cap="none" strike="noStrike">
                  <a:solidFill>
                    <a:srgbClr val="F89921"/>
                  </a:solidFill>
                  <a:latin typeface="Poppins Black"/>
                  <a:ea typeface="Poppins Black"/>
                  <a:cs typeface="Poppins Black"/>
                  <a:sym typeface="Poppins Black"/>
                </a:rPr>
                <a:t>Innovation and Reform Limitations</a:t>
              </a:r>
              <a:endParaRPr b="0" i="0" sz="1400" u="none" cap="none" strike="noStrike">
                <a:solidFill>
                  <a:srgbClr val="000000"/>
                </a:solidFill>
                <a:latin typeface="Arial"/>
                <a:ea typeface="Arial"/>
                <a:cs typeface="Arial"/>
                <a:sym typeface="Arial"/>
              </a:endParaRPr>
            </a:p>
          </p:txBody>
        </p:sp>
      </p:grpSp>
      <p:sp>
        <p:nvSpPr>
          <p:cNvPr id="693" name="Google Shape;693;p10"/>
          <p:cNvSpPr/>
          <p:nvPr/>
        </p:nvSpPr>
        <p:spPr>
          <a:xfrm>
            <a:off x="8884951" y="6990921"/>
            <a:ext cx="3938526" cy="3155047"/>
          </a:xfrm>
          <a:custGeom>
            <a:rect b="b" l="l" r="r" t="t"/>
            <a:pathLst>
              <a:path extrusionOk="0" h="3155047" w="3938526">
                <a:moveTo>
                  <a:pt x="0" y="0"/>
                </a:moveTo>
                <a:lnTo>
                  <a:pt x="3938526" y="0"/>
                </a:lnTo>
                <a:lnTo>
                  <a:pt x="3938526" y="3155047"/>
                </a:lnTo>
                <a:lnTo>
                  <a:pt x="0" y="3155047"/>
                </a:lnTo>
                <a:lnTo>
                  <a:pt x="0" y="0"/>
                </a:lnTo>
                <a:close/>
              </a:path>
            </a:pathLst>
          </a:custGeom>
          <a:blipFill rotWithShape="1">
            <a:blip r:embed="rId5">
              <a:alphaModFix/>
            </a:blip>
            <a:stretch>
              <a:fillRect b="-2893" l="0" r="0" t="-2894"/>
            </a:stretch>
          </a:blipFill>
          <a:ln>
            <a:noFill/>
          </a:ln>
        </p:spPr>
      </p:sp>
      <p:sp>
        <p:nvSpPr>
          <p:cNvPr id="694" name="Google Shape;694;p10"/>
          <p:cNvSpPr txBox="1"/>
          <p:nvPr/>
        </p:nvSpPr>
        <p:spPr>
          <a:xfrm>
            <a:off x="3636184" y="309004"/>
            <a:ext cx="14651816" cy="5143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200"/>
              <a:buFont typeface="Arial"/>
              <a:buNone/>
            </a:pPr>
            <a:r>
              <a:rPr b="1" i="0" lang="en-US" sz="3200" u="none" cap="none" strike="noStrike">
                <a:solidFill>
                  <a:srgbClr val="F89921"/>
                </a:solidFill>
                <a:latin typeface="Poppins Black"/>
                <a:ea typeface="Poppins Black"/>
                <a:cs typeface="Poppins Black"/>
                <a:sym typeface="Poppins Black"/>
              </a:rPr>
              <a:t>IMPACT OF BUDGETARY CONSTRAINTS ON JUDICIAL PERFORMANCE...3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E1E"/>
        </a:solidFill>
      </p:bgPr>
    </p:bg>
    <p:spTree>
      <p:nvGrpSpPr>
        <p:cNvPr id="698" name="Shape 698"/>
        <p:cNvGrpSpPr/>
        <p:nvPr/>
      </p:nvGrpSpPr>
      <p:grpSpPr>
        <a:xfrm>
          <a:off x="0" y="0"/>
          <a:ext cx="0" cy="0"/>
          <a:chOff x="0" y="0"/>
          <a:chExt cx="0" cy="0"/>
        </a:xfrm>
      </p:grpSpPr>
      <p:sp>
        <p:nvSpPr>
          <p:cNvPr id="699" name="Google Shape;699;p19"/>
          <p:cNvSpPr/>
          <p:nvPr/>
        </p:nvSpPr>
        <p:spPr>
          <a:xfrm rot="2700000">
            <a:off x="17822553" y="8135882"/>
            <a:ext cx="930895" cy="929405"/>
          </a:xfrm>
          <a:custGeom>
            <a:rect b="b" l="l" r="r" t="t"/>
            <a:pathLst>
              <a:path extrusionOk="0" h="6339840" w="6350000">
                <a:moveTo>
                  <a:pt x="6350000" y="6339840"/>
                </a:moveTo>
                <a:lnTo>
                  <a:pt x="0" y="6339840"/>
                </a:lnTo>
                <a:lnTo>
                  <a:pt x="0" y="0"/>
                </a:lnTo>
                <a:lnTo>
                  <a:pt x="6350000" y="6339840"/>
                </a:lnTo>
                <a:close/>
              </a:path>
            </a:pathLst>
          </a:custGeom>
          <a:solidFill>
            <a:srgbClr val="F67D30"/>
          </a:solidFill>
          <a:ln>
            <a:noFill/>
          </a:ln>
        </p:spPr>
      </p:sp>
      <p:grpSp>
        <p:nvGrpSpPr>
          <p:cNvPr id="700" name="Google Shape;700;p19"/>
          <p:cNvGrpSpPr/>
          <p:nvPr/>
        </p:nvGrpSpPr>
        <p:grpSpPr>
          <a:xfrm>
            <a:off x="12581411" y="-144661"/>
            <a:ext cx="5706589" cy="5288161"/>
            <a:chOff x="0" y="-38100"/>
            <a:chExt cx="1502970" cy="1392767"/>
          </a:xfrm>
        </p:grpSpPr>
        <p:sp>
          <p:nvSpPr>
            <p:cNvPr id="701" name="Google Shape;701;p19"/>
            <p:cNvSpPr/>
            <p:nvPr/>
          </p:nvSpPr>
          <p:spPr>
            <a:xfrm>
              <a:off x="0" y="0"/>
              <a:ext cx="1502970" cy="1354667"/>
            </a:xfrm>
            <a:custGeom>
              <a:rect b="b" l="l" r="r" t="t"/>
              <a:pathLst>
                <a:path extrusionOk="0" h="1354667" w="1502970">
                  <a:moveTo>
                    <a:pt x="0" y="0"/>
                  </a:moveTo>
                  <a:lnTo>
                    <a:pt x="1502970" y="0"/>
                  </a:lnTo>
                  <a:lnTo>
                    <a:pt x="1502970" y="1354667"/>
                  </a:lnTo>
                  <a:lnTo>
                    <a:pt x="0" y="1354667"/>
                  </a:lnTo>
                  <a:close/>
                </a:path>
              </a:pathLst>
            </a:custGeom>
            <a:solidFill>
              <a:srgbClr val="F67D30"/>
            </a:solidFill>
            <a:ln>
              <a:noFill/>
            </a:ln>
          </p:spPr>
        </p:sp>
        <p:sp>
          <p:nvSpPr>
            <p:cNvPr id="702" name="Google Shape;702;p19"/>
            <p:cNvSpPr txBox="1"/>
            <p:nvPr/>
          </p:nvSpPr>
          <p:spPr>
            <a:xfrm>
              <a:off x="0" y="-38100"/>
              <a:ext cx="1502970" cy="13927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703" name="Google Shape;703;p19"/>
          <p:cNvPicPr preferRelativeResize="0"/>
          <p:nvPr/>
        </p:nvPicPr>
        <p:blipFill rotWithShape="1">
          <a:blip r:embed="rId3">
            <a:alphaModFix/>
          </a:blip>
          <a:srcRect b="0" l="36393" r="36393" t="0"/>
          <a:stretch/>
        </p:blipFill>
        <p:spPr>
          <a:xfrm>
            <a:off x="14207111" y="1028700"/>
            <a:ext cx="3052189" cy="8229600"/>
          </a:xfrm>
          <a:prstGeom prst="rect">
            <a:avLst/>
          </a:prstGeom>
          <a:noFill/>
          <a:ln>
            <a:noFill/>
          </a:ln>
        </p:spPr>
      </p:pic>
      <p:pic>
        <p:nvPicPr>
          <p:cNvPr id="704" name="Google Shape;704;p19"/>
          <p:cNvPicPr preferRelativeResize="0"/>
          <p:nvPr/>
        </p:nvPicPr>
        <p:blipFill rotWithShape="1">
          <a:blip r:embed="rId4">
            <a:alphaModFix/>
          </a:blip>
          <a:srcRect b="0" l="13694" r="13694" t="0"/>
          <a:stretch/>
        </p:blipFill>
        <p:spPr>
          <a:xfrm>
            <a:off x="11154330" y="1028700"/>
            <a:ext cx="2854163" cy="2618867"/>
          </a:xfrm>
          <a:prstGeom prst="rect">
            <a:avLst/>
          </a:prstGeom>
          <a:noFill/>
          <a:ln>
            <a:noFill/>
          </a:ln>
        </p:spPr>
      </p:pic>
      <p:pic>
        <p:nvPicPr>
          <p:cNvPr id="705" name="Google Shape;705;p19"/>
          <p:cNvPicPr preferRelativeResize="0"/>
          <p:nvPr/>
        </p:nvPicPr>
        <p:blipFill rotWithShape="1">
          <a:blip r:embed="rId5">
            <a:alphaModFix/>
          </a:blip>
          <a:srcRect b="0" l="0" r="38696" t="0"/>
          <a:stretch/>
        </p:blipFill>
        <p:spPr>
          <a:xfrm>
            <a:off x="11154330" y="3834067"/>
            <a:ext cx="2854163" cy="2618867"/>
          </a:xfrm>
          <a:prstGeom prst="rect">
            <a:avLst/>
          </a:prstGeom>
          <a:noFill/>
          <a:ln>
            <a:noFill/>
          </a:ln>
        </p:spPr>
      </p:pic>
      <p:pic>
        <p:nvPicPr>
          <p:cNvPr id="706" name="Google Shape;706;p19"/>
          <p:cNvPicPr preferRelativeResize="0"/>
          <p:nvPr/>
        </p:nvPicPr>
        <p:blipFill rotWithShape="1">
          <a:blip r:embed="rId6">
            <a:alphaModFix/>
          </a:blip>
          <a:srcRect b="0" l="16214" r="16214" t="0"/>
          <a:stretch/>
        </p:blipFill>
        <p:spPr>
          <a:xfrm>
            <a:off x="11154330" y="6639433"/>
            <a:ext cx="2854163" cy="2618867"/>
          </a:xfrm>
          <a:prstGeom prst="rect">
            <a:avLst/>
          </a:prstGeom>
          <a:noFill/>
          <a:ln>
            <a:noFill/>
          </a:ln>
        </p:spPr>
      </p:pic>
      <p:grpSp>
        <p:nvGrpSpPr>
          <p:cNvPr id="707" name="Google Shape;707;p19"/>
          <p:cNvGrpSpPr/>
          <p:nvPr/>
        </p:nvGrpSpPr>
        <p:grpSpPr>
          <a:xfrm>
            <a:off x="2140175" y="2009140"/>
            <a:ext cx="1245141" cy="192288"/>
            <a:chOff x="0" y="-38100"/>
            <a:chExt cx="327938" cy="50643"/>
          </a:xfrm>
        </p:grpSpPr>
        <p:sp>
          <p:nvSpPr>
            <p:cNvPr id="708" name="Google Shape;708;p19"/>
            <p:cNvSpPr/>
            <p:nvPr/>
          </p:nvSpPr>
          <p:spPr>
            <a:xfrm>
              <a:off x="0" y="0"/>
              <a:ext cx="327938" cy="12543"/>
            </a:xfrm>
            <a:custGeom>
              <a:rect b="b" l="l" r="r" t="t"/>
              <a:pathLst>
                <a:path extrusionOk="0" h="12543" w="327938">
                  <a:moveTo>
                    <a:pt x="0" y="0"/>
                  </a:moveTo>
                  <a:lnTo>
                    <a:pt x="327938" y="0"/>
                  </a:lnTo>
                  <a:lnTo>
                    <a:pt x="327938" y="12543"/>
                  </a:lnTo>
                  <a:lnTo>
                    <a:pt x="0" y="12543"/>
                  </a:lnTo>
                  <a:close/>
                </a:path>
              </a:pathLst>
            </a:custGeom>
            <a:solidFill>
              <a:srgbClr val="F67D30"/>
            </a:solidFill>
            <a:ln>
              <a:noFill/>
            </a:ln>
          </p:spPr>
        </p:sp>
        <p:sp>
          <p:nvSpPr>
            <p:cNvPr id="709" name="Google Shape;709;p19"/>
            <p:cNvSpPr txBox="1"/>
            <p:nvPr/>
          </p:nvSpPr>
          <p:spPr>
            <a:xfrm>
              <a:off x="0" y="-38100"/>
              <a:ext cx="327938" cy="506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10" name="Google Shape;710;p19"/>
          <p:cNvSpPr txBox="1"/>
          <p:nvPr/>
        </p:nvSpPr>
        <p:spPr>
          <a:xfrm>
            <a:off x="2140175" y="2480701"/>
            <a:ext cx="7060975" cy="941070"/>
          </a:xfrm>
          <a:prstGeom prst="rect">
            <a:avLst/>
          </a:prstGeom>
          <a:noFill/>
          <a:ln>
            <a:noFill/>
          </a:ln>
        </p:spPr>
        <p:txBody>
          <a:bodyPr anchorCtr="0" anchor="t" bIns="0" lIns="0" spcFirstLastPara="1" rIns="0" wrap="square" tIns="0">
            <a:spAutoFit/>
          </a:bodyPr>
          <a:lstStyle/>
          <a:p>
            <a:pPr indent="0" lvl="0" marL="0" marR="0" rtl="0" algn="l">
              <a:lnSpc>
                <a:spcPct val="124000"/>
              </a:lnSpc>
              <a:spcBef>
                <a:spcPts val="0"/>
              </a:spcBef>
              <a:spcAft>
                <a:spcPts val="0"/>
              </a:spcAft>
              <a:buClr>
                <a:srgbClr val="000000"/>
              </a:buClr>
              <a:buSzPts val="6000"/>
              <a:buFont typeface="Arial"/>
              <a:buNone/>
            </a:pPr>
            <a:r>
              <a:rPr b="1" i="0" lang="en-US" sz="6000" u="none" cap="none" strike="noStrike">
                <a:solidFill>
                  <a:srgbClr val="FFFFFF"/>
                </a:solidFill>
                <a:latin typeface="Inter"/>
                <a:ea typeface="Inter"/>
                <a:cs typeface="Inter"/>
                <a:sym typeface="Inter"/>
              </a:rPr>
              <a:t>BEST PRACTICES</a:t>
            </a:r>
            <a:endParaRPr b="0" i="0" sz="1400" u="none" cap="none" strike="noStrike">
              <a:solidFill>
                <a:srgbClr val="000000"/>
              </a:solidFill>
              <a:latin typeface="Arial"/>
              <a:ea typeface="Arial"/>
              <a:cs typeface="Arial"/>
              <a:sym typeface="Arial"/>
            </a:endParaRPr>
          </a:p>
        </p:txBody>
      </p:sp>
      <p:sp>
        <p:nvSpPr>
          <p:cNvPr id="711" name="Google Shape;711;p19"/>
          <p:cNvSpPr txBox="1"/>
          <p:nvPr/>
        </p:nvSpPr>
        <p:spPr>
          <a:xfrm>
            <a:off x="3385316" y="4159984"/>
            <a:ext cx="5815834" cy="1044575"/>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Clr>
                <a:srgbClr val="000000"/>
              </a:buClr>
              <a:buSzPts val="1999"/>
              <a:buFont typeface="Arial"/>
              <a:buNone/>
            </a:pPr>
            <a:r>
              <a:rPr b="1" i="0" lang="en-US" sz="1999" u="none" cap="none" strike="noStrike">
                <a:solidFill>
                  <a:srgbClr val="F89921"/>
                </a:solidFill>
                <a:latin typeface="Open Sans"/>
                <a:ea typeface="Open Sans"/>
                <a:cs typeface="Open Sans"/>
                <a:sym typeface="Open Sans"/>
              </a:rPr>
              <a:t>Transparency and accountability:</a:t>
            </a:r>
            <a:r>
              <a:rPr b="0" i="0" lang="en-US" sz="1999" u="none" cap="none" strike="noStrike">
                <a:solidFill>
                  <a:srgbClr val="FFFFFF"/>
                </a:solidFill>
                <a:latin typeface="Open Sans"/>
                <a:ea typeface="Open Sans"/>
                <a:cs typeface="Open Sans"/>
                <a:sym typeface="Open Sans"/>
              </a:rPr>
              <a:t> Ensure transparent budgeting and resource allocation processes.</a:t>
            </a:r>
            <a:endParaRPr b="0" i="0" sz="1400" u="none" cap="none" strike="noStrike">
              <a:solidFill>
                <a:srgbClr val="000000"/>
              </a:solidFill>
              <a:latin typeface="Arial"/>
              <a:ea typeface="Arial"/>
              <a:cs typeface="Arial"/>
              <a:sym typeface="Arial"/>
            </a:endParaRPr>
          </a:p>
        </p:txBody>
      </p:sp>
      <p:sp>
        <p:nvSpPr>
          <p:cNvPr id="712" name="Google Shape;712;p19"/>
          <p:cNvSpPr txBox="1"/>
          <p:nvPr/>
        </p:nvSpPr>
        <p:spPr>
          <a:xfrm>
            <a:off x="2140175" y="4121884"/>
            <a:ext cx="1030068" cy="688011"/>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Clr>
                <a:srgbClr val="000000"/>
              </a:buClr>
              <a:buSzPts val="4037"/>
              <a:buFont typeface="Arial"/>
              <a:buNone/>
            </a:pPr>
            <a:r>
              <a:rPr b="1" i="0" lang="en-US" sz="4037" u="none" cap="none" strike="noStrike">
                <a:solidFill>
                  <a:srgbClr val="F67D30"/>
                </a:solidFill>
                <a:latin typeface="Open Sans"/>
                <a:ea typeface="Open Sans"/>
                <a:cs typeface="Open Sans"/>
                <a:sym typeface="Open Sans"/>
              </a:rPr>
              <a:t>01.</a:t>
            </a:r>
            <a:endParaRPr b="0" i="0" sz="1400" u="none" cap="none" strike="noStrike">
              <a:solidFill>
                <a:srgbClr val="000000"/>
              </a:solidFill>
              <a:latin typeface="Arial"/>
              <a:ea typeface="Arial"/>
              <a:cs typeface="Arial"/>
              <a:sym typeface="Arial"/>
            </a:endParaRPr>
          </a:p>
        </p:txBody>
      </p:sp>
      <p:sp>
        <p:nvSpPr>
          <p:cNvPr id="713" name="Google Shape;713;p19"/>
          <p:cNvSpPr txBox="1"/>
          <p:nvPr/>
        </p:nvSpPr>
        <p:spPr>
          <a:xfrm>
            <a:off x="3385316" y="5724109"/>
            <a:ext cx="5815834" cy="1044575"/>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Clr>
                <a:srgbClr val="000000"/>
              </a:buClr>
              <a:buSzPts val="1999"/>
              <a:buFont typeface="Arial"/>
              <a:buNone/>
            </a:pPr>
            <a:r>
              <a:rPr b="1" i="0" lang="en-US" sz="1999" u="none" cap="none" strike="noStrike">
                <a:solidFill>
                  <a:srgbClr val="F89921"/>
                </a:solidFill>
                <a:latin typeface="Open Sans"/>
                <a:ea typeface="Open Sans"/>
                <a:cs typeface="Open Sans"/>
                <a:sym typeface="Open Sans"/>
              </a:rPr>
              <a:t>Performance monitoring:</a:t>
            </a:r>
            <a:r>
              <a:rPr b="0" i="0" lang="en-US" sz="1999" u="none" cap="none" strike="noStrike">
                <a:solidFill>
                  <a:srgbClr val="FFFFFF"/>
                </a:solidFill>
                <a:latin typeface="Open Sans"/>
                <a:ea typeface="Open Sans"/>
                <a:cs typeface="Open Sans"/>
                <a:sym typeface="Open Sans"/>
              </a:rPr>
              <a:t> Establish key performance indicators (KPIs) to measure budget effectiveness.</a:t>
            </a:r>
            <a:endParaRPr b="0" i="0" sz="1400" u="none" cap="none" strike="noStrike">
              <a:solidFill>
                <a:srgbClr val="000000"/>
              </a:solidFill>
              <a:latin typeface="Arial"/>
              <a:ea typeface="Arial"/>
              <a:cs typeface="Arial"/>
              <a:sym typeface="Arial"/>
            </a:endParaRPr>
          </a:p>
        </p:txBody>
      </p:sp>
      <p:sp>
        <p:nvSpPr>
          <p:cNvPr id="714" name="Google Shape;714;p19"/>
          <p:cNvSpPr txBox="1"/>
          <p:nvPr/>
        </p:nvSpPr>
        <p:spPr>
          <a:xfrm>
            <a:off x="2140175" y="5686009"/>
            <a:ext cx="1030068" cy="688011"/>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Clr>
                <a:srgbClr val="000000"/>
              </a:buClr>
              <a:buSzPts val="4037"/>
              <a:buFont typeface="Arial"/>
              <a:buNone/>
            </a:pPr>
            <a:r>
              <a:rPr b="1" i="0" lang="en-US" sz="4037" u="none" cap="none" strike="noStrike">
                <a:solidFill>
                  <a:srgbClr val="F67D30"/>
                </a:solidFill>
                <a:latin typeface="Open Sans"/>
                <a:ea typeface="Open Sans"/>
                <a:cs typeface="Open Sans"/>
                <a:sym typeface="Open Sans"/>
              </a:rPr>
              <a:t>02.</a:t>
            </a:r>
            <a:endParaRPr b="0" i="0" sz="1400" u="none" cap="none" strike="noStrike">
              <a:solidFill>
                <a:srgbClr val="000000"/>
              </a:solidFill>
              <a:latin typeface="Arial"/>
              <a:ea typeface="Arial"/>
              <a:cs typeface="Arial"/>
              <a:sym typeface="Arial"/>
            </a:endParaRPr>
          </a:p>
        </p:txBody>
      </p:sp>
      <p:sp>
        <p:nvSpPr>
          <p:cNvPr id="715" name="Google Shape;715;p19"/>
          <p:cNvSpPr txBox="1"/>
          <p:nvPr/>
        </p:nvSpPr>
        <p:spPr>
          <a:xfrm>
            <a:off x="3385316" y="7288235"/>
            <a:ext cx="5815834" cy="1044575"/>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Clr>
                <a:srgbClr val="000000"/>
              </a:buClr>
              <a:buSzPts val="1999"/>
              <a:buFont typeface="Arial"/>
              <a:buNone/>
            </a:pPr>
            <a:r>
              <a:rPr b="1" i="0" lang="en-US" sz="1999" u="none" cap="none" strike="noStrike">
                <a:solidFill>
                  <a:srgbClr val="F89921"/>
                </a:solidFill>
                <a:latin typeface="Open Sans"/>
                <a:ea typeface="Open Sans"/>
                <a:cs typeface="Open Sans"/>
                <a:sym typeface="Open Sans"/>
              </a:rPr>
              <a:t>Continuous improvement:</a:t>
            </a:r>
            <a:r>
              <a:rPr b="0" i="0" lang="en-US" sz="1999" u="none" cap="none" strike="noStrike">
                <a:solidFill>
                  <a:srgbClr val="FFFFFF"/>
                </a:solidFill>
                <a:latin typeface="Open Sans"/>
                <a:ea typeface="Open Sans"/>
                <a:cs typeface="Open Sans"/>
                <a:sym typeface="Open Sans"/>
              </a:rPr>
              <a:t> Regularly review and refine budget preparation and resource management processes.</a:t>
            </a:r>
            <a:endParaRPr b="0" i="0" sz="1400" u="none" cap="none" strike="noStrike">
              <a:solidFill>
                <a:srgbClr val="000000"/>
              </a:solidFill>
              <a:latin typeface="Arial"/>
              <a:ea typeface="Arial"/>
              <a:cs typeface="Arial"/>
              <a:sym typeface="Arial"/>
            </a:endParaRPr>
          </a:p>
        </p:txBody>
      </p:sp>
      <p:sp>
        <p:nvSpPr>
          <p:cNvPr id="716" name="Google Shape;716;p19"/>
          <p:cNvSpPr txBox="1"/>
          <p:nvPr/>
        </p:nvSpPr>
        <p:spPr>
          <a:xfrm>
            <a:off x="2140175" y="7250135"/>
            <a:ext cx="1030068" cy="688011"/>
          </a:xfrm>
          <a:prstGeom prst="rect">
            <a:avLst/>
          </a:prstGeom>
          <a:noFill/>
          <a:ln>
            <a:noFill/>
          </a:ln>
        </p:spPr>
        <p:txBody>
          <a:bodyPr anchorCtr="0" anchor="t" bIns="0" lIns="0" spcFirstLastPara="1" rIns="0" wrap="square" tIns="0">
            <a:spAutoFit/>
          </a:bodyPr>
          <a:lstStyle/>
          <a:p>
            <a:pPr indent="0" lvl="0" marL="0" marR="0" rtl="0" algn="l">
              <a:lnSpc>
                <a:spcPct val="140029"/>
              </a:lnSpc>
              <a:spcBef>
                <a:spcPts val="0"/>
              </a:spcBef>
              <a:spcAft>
                <a:spcPts val="0"/>
              </a:spcAft>
              <a:buClr>
                <a:srgbClr val="000000"/>
              </a:buClr>
              <a:buSzPts val="4037"/>
              <a:buFont typeface="Arial"/>
              <a:buNone/>
            </a:pPr>
            <a:r>
              <a:rPr b="1" i="0" lang="en-US" sz="4037" u="none" cap="none" strike="noStrike">
                <a:solidFill>
                  <a:srgbClr val="F67D30"/>
                </a:solidFill>
                <a:latin typeface="Open Sans"/>
                <a:ea typeface="Open Sans"/>
                <a:cs typeface="Open Sans"/>
                <a:sym typeface="Open Sans"/>
              </a:rPr>
              <a:t>03.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pic>
        <p:nvPicPr>
          <p:cNvPr id="721" name="Google Shape;721;p23"/>
          <p:cNvPicPr preferRelativeResize="0"/>
          <p:nvPr/>
        </p:nvPicPr>
        <p:blipFill rotWithShape="1">
          <a:blip r:embed="rId3">
            <a:alphaModFix/>
          </a:blip>
          <a:srcRect b="0" l="32372" r="25846" t="0"/>
          <a:stretch/>
        </p:blipFill>
        <p:spPr>
          <a:xfrm>
            <a:off x="-9" y="0"/>
            <a:ext cx="3879044" cy="8123524"/>
          </a:xfrm>
          <a:prstGeom prst="rect">
            <a:avLst/>
          </a:prstGeom>
          <a:noFill/>
          <a:ln>
            <a:noFill/>
          </a:ln>
        </p:spPr>
      </p:pic>
      <p:grpSp>
        <p:nvGrpSpPr>
          <p:cNvPr id="722" name="Google Shape;722;p23"/>
          <p:cNvGrpSpPr/>
          <p:nvPr/>
        </p:nvGrpSpPr>
        <p:grpSpPr>
          <a:xfrm>
            <a:off x="16043844" y="299215"/>
            <a:ext cx="1245148" cy="192286"/>
            <a:chOff x="0" y="-38100"/>
            <a:chExt cx="327938" cy="50643"/>
          </a:xfrm>
        </p:grpSpPr>
        <p:sp>
          <p:nvSpPr>
            <p:cNvPr id="723" name="Google Shape;723;p23"/>
            <p:cNvSpPr/>
            <p:nvPr/>
          </p:nvSpPr>
          <p:spPr>
            <a:xfrm>
              <a:off x="0" y="0"/>
              <a:ext cx="327938" cy="12543"/>
            </a:xfrm>
            <a:custGeom>
              <a:rect b="b" l="l" r="r" t="t"/>
              <a:pathLst>
                <a:path extrusionOk="0" h="12543" w="327938">
                  <a:moveTo>
                    <a:pt x="0" y="0"/>
                  </a:moveTo>
                  <a:lnTo>
                    <a:pt x="327938" y="0"/>
                  </a:lnTo>
                  <a:lnTo>
                    <a:pt x="327938" y="12543"/>
                  </a:lnTo>
                  <a:lnTo>
                    <a:pt x="0" y="12543"/>
                  </a:lnTo>
                  <a:close/>
                </a:path>
              </a:pathLst>
            </a:custGeom>
            <a:solidFill>
              <a:srgbClr val="F67D30"/>
            </a:solidFill>
            <a:ln>
              <a:noFill/>
            </a:ln>
          </p:spPr>
        </p:sp>
        <p:sp>
          <p:nvSpPr>
            <p:cNvPr id="724" name="Google Shape;724;p23"/>
            <p:cNvSpPr txBox="1"/>
            <p:nvPr/>
          </p:nvSpPr>
          <p:spPr>
            <a:xfrm>
              <a:off x="0" y="-38100"/>
              <a:ext cx="327938" cy="506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25" name="Google Shape;725;p23"/>
          <p:cNvSpPr/>
          <p:nvPr/>
        </p:nvSpPr>
        <p:spPr>
          <a:xfrm>
            <a:off x="7657373" y="8937663"/>
            <a:ext cx="1171762" cy="641273"/>
          </a:xfrm>
          <a:custGeom>
            <a:rect b="b" l="l" r="r" t="t"/>
            <a:pathLst>
              <a:path extrusionOk="0" h="641273" w="1171762">
                <a:moveTo>
                  <a:pt x="0" y="0"/>
                </a:moveTo>
                <a:lnTo>
                  <a:pt x="1171762" y="0"/>
                </a:lnTo>
                <a:lnTo>
                  <a:pt x="1171762" y="641274"/>
                </a:lnTo>
                <a:lnTo>
                  <a:pt x="0" y="641274"/>
                </a:lnTo>
                <a:lnTo>
                  <a:pt x="0" y="0"/>
                </a:lnTo>
                <a:close/>
              </a:path>
            </a:pathLst>
          </a:custGeom>
          <a:blipFill rotWithShape="1">
            <a:blip r:embed="rId4">
              <a:alphaModFix/>
            </a:blip>
            <a:stretch>
              <a:fillRect b="0" l="0" r="0" t="0"/>
            </a:stretch>
          </a:blipFill>
          <a:ln>
            <a:noFill/>
          </a:ln>
        </p:spPr>
      </p:sp>
      <p:sp>
        <p:nvSpPr>
          <p:cNvPr id="726" name="Google Shape;726;p23"/>
          <p:cNvSpPr/>
          <p:nvPr/>
        </p:nvSpPr>
        <p:spPr>
          <a:xfrm>
            <a:off x="-499973" y="2115852"/>
            <a:ext cx="1171762" cy="641273"/>
          </a:xfrm>
          <a:custGeom>
            <a:rect b="b" l="l" r="r" t="t"/>
            <a:pathLst>
              <a:path extrusionOk="0" h="641273" w="1171762">
                <a:moveTo>
                  <a:pt x="0" y="0"/>
                </a:moveTo>
                <a:lnTo>
                  <a:pt x="1171762" y="0"/>
                </a:lnTo>
                <a:lnTo>
                  <a:pt x="1171762" y="641274"/>
                </a:lnTo>
                <a:lnTo>
                  <a:pt x="0" y="641274"/>
                </a:lnTo>
                <a:lnTo>
                  <a:pt x="0" y="0"/>
                </a:lnTo>
                <a:close/>
              </a:path>
            </a:pathLst>
          </a:custGeom>
          <a:blipFill rotWithShape="1">
            <a:blip r:embed="rId4">
              <a:alphaModFix/>
            </a:blip>
            <a:stretch>
              <a:fillRect b="0" l="0" r="0" t="0"/>
            </a:stretch>
          </a:blipFill>
          <a:ln>
            <a:noFill/>
          </a:ln>
        </p:spPr>
      </p:sp>
      <p:sp>
        <p:nvSpPr>
          <p:cNvPr id="727" name="Google Shape;727;p23"/>
          <p:cNvSpPr txBox="1"/>
          <p:nvPr/>
        </p:nvSpPr>
        <p:spPr>
          <a:xfrm>
            <a:off x="4571994" y="491499"/>
            <a:ext cx="7061100" cy="923400"/>
          </a:xfrm>
          <a:prstGeom prst="rect">
            <a:avLst/>
          </a:prstGeom>
          <a:noFill/>
          <a:ln>
            <a:noFill/>
          </a:ln>
        </p:spPr>
        <p:txBody>
          <a:bodyPr anchorCtr="0" anchor="t" bIns="0" lIns="0" spcFirstLastPara="1" rIns="0" wrap="square" tIns="0">
            <a:spAutoFit/>
          </a:bodyPr>
          <a:lstStyle/>
          <a:p>
            <a:pPr indent="0" lvl="0" marL="0" marR="0" rtl="0" algn="l">
              <a:lnSpc>
                <a:spcPct val="124000"/>
              </a:lnSpc>
              <a:spcBef>
                <a:spcPts val="0"/>
              </a:spcBef>
              <a:spcAft>
                <a:spcPts val="0"/>
              </a:spcAft>
              <a:buClr>
                <a:srgbClr val="000000"/>
              </a:buClr>
              <a:buSzPts val="6000"/>
              <a:buFont typeface="Arial"/>
              <a:buNone/>
            </a:pPr>
            <a:r>
              <a:rPr b="1" i="0" lang="en-US" sz="6000" u="none" cap="none" strike="noStrike">
                <a:solidFill>
                  <a:srgbClr val="000000"/>
                </a:solidFill>
                <a:latin typeface="Inter"/>
                <a:ea typeface="Inter"/>
                <a:cs typeface="Inter"/>
                <a:sym typeface="Inter"/>
              </a:rPr>
              <a:t>CONCLUSION</a:t>
            </a:r>
            <a:endParaRPr b="0" i="0" sz="1400" u="none" cap="none" strike="noStrike">
              <a:solidFill>
                <a:srgbClr val="000000"/>
              </a:solidFill>
              <a:latin typeface="Arial"/>
              <a:ea typeface="Arial"/>
              <a:cs typeface="Arial"/>
              <a:sym typeface="Arial"/>
            </a:endParaRPr>
          </a:p>
        </p:txBody>
      </p:sp>
      <p:sp>
        <p:nvSpPr>
          <p:cNvPr id="728" name="Google Shape;728;p23"/>
          <p:cNvSpPr txBox="1"/>
          <p:nvPr/>
        </p:nvSpPr>
        <p:spPr>
          <a:xfrm>
            <a:off x="4572000" y="1700325"/>
            <a:ext cx="12717000" cy="7542300"/>
          </a:xfrm>
          <a:prstGeom prst="rect">
            <a:avLst/>
          </a:prstGeom>
          <a:noFill/>
          <a:ln>
            <a:noFill/>
          </a:ln>
        </p:spPr>
        <p:txBody>
          <a:bodyPr anchorCtr="0" anchor="t" bIns="0" lIns="0" spcFirstLastPara="1" rIns="0" wrap="square" tIns="0">
            <a:spAutoFit/>
          </a:bodyPr>
          <a:lstStyle/>
          <a:p>
            <a:pPr indent="-406400" lvl="0" marL="457200" marR="0" rtl="0" algn="l">
              <a:lnSpc>
                <a:spcPct val="150000"/>
              </a:lnSpc>
              <a:spcBef>
                <a:spcPts val="0"/>
              </a:spcBef>
              <a:spcAft>
                <a:spcPts val="0"/>
              </a:spcAft>
              <a:buClr>
                <a:schemeClr val="dk1"/>
              </a:buClr>
              <a:buSzPts val="2800"/>
              <a:buFont typeface="Open Sans"/>
              <a:buChar char="❖"/>
            </a:pPr>
            <a:r>
              <a:rPr lang="en-US" sz="2800">
                <a:solidFill>
                  <a:schemeClr val="dk1"/>
                </a:solidFill>
                <a:latin typeface="Open Sans"/>
                <a:ea typeface="Open Sans"/>
                <a:cs typeface="Open Sans"/>
                <a:sym typeface="Open Sans"/>
              </a:rPr>
              <a:t>The paper examined the salient features of budget planning, implementation, appraisal and monitoring in Nigeria.</a:t>
            </a:r>
            <a:endParaRPr sz="2800">
              <a:solidFill>
                <a:schemeClr val="dk1"/>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2800">
              <a:solidFill>
                <a:schemeClr val="dk1"/>
              </a:solidFill>
              <a:latin typeface="Open Sans"/>
              <a:ea typeface="Open Sans"/>
              <a:cs typeface="Open Sans"/>
              <a:sym typeface="Open Sans"/>
            </a:endParaRPr>
          </a:p>
          <a:p>
            <a:pPr indent="-406400" lvl="0" marL="457200" marR="0" rtl="0" algn="just">
              <a:lnSpc>
                <a:spcPct val="150000"/>
              </a:lnSpc>
              <a:spcBef>
                <a:spcPts val="0"/>
              </a:spcBef>
              <a:spcAft>
                <a:spcPts val="0"/>
              </a:spcAft>
              <a:buClr>
                <a:schemeClr val="dk1"/>
              </a:buClr>
              <a:buSzPts val="2800"/>
              <a:buFont typeface="Open Sans"/>
              <a:buChar char="❖"/>
            </a:pPr>
            <a:r>
              <a:rPr i="0" lang="en-US" sz="2800" u="none" cap="none" strike="noStrike">
                <a:solidFill>
                  <a:schemeClr val="dk1"/>
                </a:solidFill>
                <a:latin typeface="Open Sans"/>
                <a:ea typeface="Open Sans"/>
                <a:cs typeface="Open Sans"/>
                <a:sym typeface="Open Sans"/>
              </a:rPr>
              <a:t>It is believed that proper budget planning, transparent implementation, effective monitoring and evaluation mechanism will ensure proper budget implementation and improvement in the performance of the Courts.</a:t>
            </a:r>
            <a:endParaRPr i="0" sz="2800" u="none" cap="none" strike="noStrike">
              <a:solidFill>
                <a:schemeClr val="dk1"/>
              </a:solidFill>
              <a:latin typeface="Open Sans"/>
              <a:ea typeface="Open Sans"/>
              <a:cs typeface="Open Sans"/>
              <a:sym typeface="Open Sans"/>
            </a:endParaRPr>
          </a:p>
          <a:p>
            <a:pPr indent="0" lvl="0" marL="457200" marR="0" rtl="0" algn="just">
              <a:lnSpc>
                <a:spcPct val="150000"/>
              </a:lnSpc>
              <a:spcBef>
                <a:spcPts val="0"/>
              </a:spcBef>
              <a:spcAft>
                <a:spcPts val="0"/>
              </a:spcAft>
              <a:buNone/>
            </a:pPr>
            <a:r>
              <a:t/>
            </a:r>
            <a:endParaRPr sz="2800">
              <a:solidFill>
                <a:schemeClr val="dk1"/>
              </a:solidFill>
              <a:latin typeface="Open Sans"/>
              <a:ea typeface="Open Sans"/>
              <a:cs typeface="Open Sans"/>
              <a:sym typeface="Open Sans"/>
            </a:endParaRPr>
          </a:p>
          <a:p>
            <a:pPr indent="-406400" lvl="0" marL="457200" marR="0" rtl="0" algn="l">
              <a:lnSpc>
                <a:spcPct val="150000"/>
              </a:lnSpc>
              <a:spcBef>
                <a:spcPts val="0"/>
              </a:spcBef>
              <a:spcAft>
                <a:spcPts val="0"/>
              </a:spcAft>
              <a:buClr>
                <a:schemeClr val="dk1"/>
              </a:buClr>
              <a:buSzPts val="2800"/>
              <a:buFont typeface="Open Sans"/>
              <a:buChar char="❖"/>
            </a:pPr>
            <a:r>
              <a:rPr i="0" lang="en-US" sz="2800" u="none" cap="none" strike="noStrike">
                <a:solidFill>
                  <a:srgbClr val="201E1E"/>
                </a:solidFill>
                <a:latin typeface="Open Sans"/>
                <a:ea typeface="Open Sans"/>
                <a:cs typeface="Open Sans"/>
                <a:sym typeface="Open Sans"/>
              </a:rPr>
              <a:t>Effective budget preparation and resource management are critical for enhancing judicial efficiency in Nigeria. By adopting a needs-based approach, engaging stakeholders, and optimizing resource allocation, the judiciary can improve its performance and deliver justice effective</a:t>
            </a:r>
            <a:endParaRPr i="0" sz="28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2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659" l="0" r="0" t="-16661"/>
            </a:stretch>
          </a:blipFill>
          <a:ln>
            <a:noFill/>
          </a:ln>
        </p:spPr>
      </p:sp>
      <p:sp>
        <p:nvSpPr>
          <p:cNvPr id="734" name="Google Shape;734;p24"/>
          <p:cNvSpPr/>
          <p:nvPr/>
        </p:nvSpPr>
        <p:spPr>
          <a:xfrm rot="2700000">
            <a:off x="17822553" y="8135882"/>
            <a:ext cx="930895" cy="929405"/>
          </a:xfrm>
          <a:custGeom>
            <a:rect b="b" l="l" r="r" t="t"/>
            <a:pathLst>
              <a:path extrusionOk="0" h="6339840" w="6350000">
                <a:moveTo>
                  <a:pt x="6350000" y="6339840"/>
                </a:moveTo>
                <a:lnTo>
                  <a:pt x="0" y="6339840"/>
                </a:lnTo>
                <a:lnTo>
                  <a:pt x="0" y="0"/>
                </a:lnTo>
                <a:lnTo>
                  <a:pt x="6350000" y="6339840"/>
                </a:lnTo>
                <a:close/>
              </a:path>
            </a:pathLst>
          </a:custGeom>
          <a:solidFill>
            <a:srgbClr val="F67D30"/>
          </a:solidFill>
          <a:ln>
            <a:noFill/>
          </a:ln>
        </p:spPr>
      </p:sp>
      <p:sp>
        <p:nvSpPr>
          <p:cNvPr id="735" name="Google Shape;735;p24"/>
          <p:cNvSpPr txBox="1"/>
          <p:nvPr/>
        </p:nvSpPr>
        <p:spPr>
          <a:xfrm>
            <a:off x="3266537" y="2986172"/>
            <a:ext cx="11754926" cy="1883439"/>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Clr>
                <a:srgbClr val="000000"/>
              </a:buClr>
              <a:buSzPts val="10973"/>
              <a:buFont typeface="Arial"/>
              <a:buNone/>
            </a:pPr>
            <a:r>
              <a:rPr b="1" i="0" lang="en-US" sz="10973" u="none" cap="none" strike="noStrike">
                <a:solidFill>
                  <a:srgbClr val="FFFFFF"/>
                </a:solidFill>
                <a:latin typeface="Inter"/>
                <a:ea typeface="Inter"/>
                <a:cs typeface="Inter"/>
                <a:sym typeface="Inter"/>
              </a:rPr>
              <a:t>THANK'S FOR</a:t>
            </a:r>
            <a:endParaRPr b="0" i="0" sz="1400" u="none" cap="none" strike="noStrike">
              <a:solidFill>
                <a:srgbClr val="000000"/>
              </a:solidFill>
              <a:latin typeface="Arial"/>
              <a:ea typeface="Arial"/>
              <a:cs typeface="Arial"/>
              <a:sym typeface="Arial"/>
            </a:endParaRPr>
          </a:p>
        </p:txBody>
      </p:sp>
      <p:sp>
        <p:nvSpPr>
          <p:cNvPr id="736" name="Google Shape;736;p24"/>
          <p:cNvSpPr txBox="1"/>
          <p:nvPr/>
        </p:nvSpPr>
        <p:spPr>
          <a:xfrm>
            <a:off x="3266537" y="4448442"/>
            <a:ext cx="11754926" cy="1883439"/>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Clr>
                <a:srgbClr val="000000"/>
              </a:buClr>
              <a:buSzPts val="10973"/>
              <a:buFont typeface="Arial"/>
              <a:buNone/>
            </a:pPr>
            <a:r>
              <a:rPr b="1" i="0" lang="en-US" sz="10973" u="none" cap="none" strike="noStrike">
                <a:solidFill>
                  <a:srgbClr val="F67D30"/>
                </a:solidFill>
                <a:latin typeface="Inter"/>
                <a:ea typeface="Inter"/>
                <a:cs typeface="Inter"/>
                <a:sym typeface="Inter"/>
              </a:rPr>
              <a:t>LISTENING</a:t>
            </a:r>
            <a:endParaRPr b="0" i="0" sz="1400" u="none" cap="none" strike="noStrike">
              <a:solidFill>
                <a:srgbClr val="000000"/>
              </a:solidFill>
              <a:latin typeface="Arial"/>
              <a:ea typeface="Arial"/>
              <a:cs typeface="Arial"/>
              <a:sym typeface="Arial"/>
            </a:endParaRPr>
          </a:p>
        </p:txBody>
      </p:sp>
      <p:grpSp>
        <p:nvGrpSpPr>
          <p:cNvPr id="737" name="Google Shape;737;p24"/>
          <p:cNvGrpSpPr/>
          <p:nvPr/>
        </p:nvGrpSpPr>
        <p:grpSpPr>
          <a:xfrm>
            <a:off x="8521429" y="7716731"/>
            <a:ext cx="1245141" cy="192288"/>
            <a:chOff x="0" y="-38100"/>
            <a:chExt cx="327938" cy="50643"/>
          </a:xfrm>
        </p:grpSpPr>
        <p:sp>
          <p:nvSpPr>
            <p:cNvPr id="738" name="Google Shape;738;p24"/>
            <p:cNvSpPr/>
            <p:nvPr/>
          </p:nvSpPr>
          <p:spPr>
            <a:xfrm>
              <a:off x="0" y="0"/>
              <a:ext cx="327938" cy="12543"/>
            </a:xfrm>
            <a:custGeom>
              <a:rect b="b" l="l" r="r" t="t"/>
              <a:pathLst>
                <a:path extrusionOk="0" h="12543" w="327938">
                  <a:moveTo>
                    <a:pt x="0" y="0"/>
                  </a:moveTo>
                  <a:lnTo>
                    <a:pt x="327938" y="0"/>
                  </a:lnTo>
                  <a:lnTo>
                    <a:pt x="327938" y="12543"/>
                  </a:lnTo>
                  <a:lnTo>
                    <a:pt x="0" y="12543"/>
                  </a:lnTo>
                  <a:close/>
                </a:path>
              </a:pathLst>
            </a:custGeom>
            <a:solidFill>
              <a:srgbClr val="F67D30"/>
            </a:solidFill>
            <a:ln>
              <a:noFill/>
            </a:ln>
          </p:spPr>
        </p:sp>
        <p:sp>
          <p:nvSpPr>
            <p:cNvPr id="739" name="Google Shape;739;p24"/>
            <p:cNvSpPr txBox="1"/>
            <p:nvPr/>
          </p:nvSpPr>
          <p:spPr>
            <a:xfrm>
              <a:off x="0" y="-38100"/>
              <a:ext cx="327938" cy="5064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40" name="Google Shape;740;p24"/>
          <p:cNvSpPr/>
          <p:nvPr/>
        </p:nvSpPr>
        <p:spPr>
          <a:xfrm>
            <a:off x="14921309" y="2337627"/>
            <a:ext cx="1171762" cy="641273"/>
          </a:xfrm>
          <a:custGeom>
            <a:rect b="b" l="l" r="r" t="t"/>
            <a:pathLst>
              <a:path extrusionOk="0" h="641273" w="1171762">
                <a:moveTo>
                  <a:pt x="0" y="0"/>
                </a:moveTo>
                <a:lnTo>
                  <a:pt x="1171762" y="0"/>
                </a:lnTo>
                <a:lnTo>
                  <a:pt x="1171762" y="641273"/>
                </a:lnTo>
                <a:lnTo>
                  <a:pt x="0" y="641273"/>
                </a:lnTo>
                <a:lnTo>
                  <a:pt x="0" y="0"/>
                </a:lnTo>
                <a:close/>
              </a:path>
            </a:pathLst>
          </a:custGeom>
          <a:blipFill rotWithShape="1">
            <a:blip r:embed="rId4">
              <a:alphaModFix/>
            </a:blip>
            <a:stretch>
              <a:fillRect b="0" l="0" r="0" t="0"/>
            </a:stretch>
          </a:blipFill>
          <a:ln>
            <a:noFill/>
          </a:ln>
        </p:spPr>
      </p:sp>
      <p:sp>
        <p:nvSpPr>
          <p:cNvPr id="741" name="Google Shape;741;p24"/>
          <p:cNvSpPr/>
          <p:nvPr/>
        </p:nvSpPr>
        <p:spPr>
          <a:xfrm>
            <a:off x="2194929" y="2337627"/>
            <a:ext cx="1171762" cy="641273"/>
          </a:xfrm>
          <a:custGeom>
            <a:rect b="b" l="l" r="r" t="t"/>
            <a:pathLst>
              <a:path extrusionOk="0" h="641273" w="1171762">
                <a:moveTo>
                  <a:pt x="0" y="0"/>
                </a:moveTo>
                <a:lnTo>
                  <a:pt x="1171762" y="0"/>
                </a:lnTo>
                <a:lnTo>
                  <a:pt x="1171762" y="641273"/>
                </a:lnTo>
                <a:lnTo>
                  <a:pt x="0" y="641273"/>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2fe8933c265_0_0"/>
          <p:cNvSpPr txBox="1"/>
          <p:nvPr/>
        </p:nvSpPr>
        <p:spPr>
          <a:xfrm>
            <a:off x="5701425" y="125075"/>
            <a:ext cx="11462700" cy="831300"/>
          </a:xfrm>
          <a:prstGeom prst="rect">
            <a:avLst/>
          </a:prstGeom>
          <a:noFill/>
          <a:ln>
            <a:noFill/>
          </a:ln>
        </p:spPr>
        <p:txBody>
          <a:bodyPr anchorCtr="0" anchor="t" bIns="0" lIns="0" spcFirstLastPara="1" rIns="0" wrap="square" tIns="0">
            <a:spAutoFit/>
          </a:bodyPr>
          <a:lstStyle/>
          <a:p>
            <a:pPr indent="0" lvl="0" marL="0" marR="0" rtl="0" algn="l">
              <a:lnSpc>
                <a:spcPct val="124000"/>
              </a:lnSpc>
              <a:spcBef>
                <a:spcPts val="0"/>
              </a:spcBef>
              <a:spcAft>
                <a:spcPts val="0"/>
              </a:spcAft>
              <a:buClr>
                <a:srgbClr val="000000"/>
              </a:buClr>
              <a:buSzPts val="6000"/>
              <a:buFont typeface="Arial"/>
              <a:buNone/>
            </a:pPr>
            <a:r>
              <a:rPr b="1" i="0" lang="en-US" sz="5400" u="none" cap="none" strike="noStrike">
                <a:solidFill>
                  <a:srgbClr val="000000"/>
                </a:solidFill>
                <a:latin typeface="Inter"/>
                <a:ea typeface="Inter"/>
                <a:cs typeface="Inter"/>
                <a:sym typeface="Inter"/>
              </a:rPr>
              <a:t>       INTRODUCTION CONT’D</a:t>
            </a:r>
            <a:endParaRPr b="0" i="0" sz="800" u="none" cap="none" strike="noStrike">
              <a:solidFill>
                <a:srgbClr val="000000"/>
              </a:solidFill>
              <a:latin typeface="Arial"/>
              <a:ea typeface="Arial"/>
              <a:cs typeface="Arial"/>
              <a:sym typeface="Arial"/>
            </a:endParaRPr>
          </a:p>
        </p:txBody>
      </p:sp>
      <p:sp>
        <p:nvSpPr>
          <p:cNvPr id="154" name="Google Shape;154;g2fe8933c265_0_0"/>
          <p:cNvSpPr txBox="1"/>
          <p:nvPr/>
        </p:nvSpPr>
        <p:spPr>
          <a:xfrm>
            <a:off x="4572000" y="1230300"/>
            <a:ext cx="12931200" cy="9434100"/>
          </a:xfrm>
          <a:prstGeom prst="rect">
            <a:avLst/>
          </a:prstGeom>
          <a:noFill/>
          <a:ln>
            <a:noFill/>
          </a:ln>
        </p:spPr>
        <p:txBody>
          <a:bodyPr anchorCtr="0" anchor="t" bIns="0" lIns="0" spcFirstLastPara="1" rIns="0" wrap="square" tIns="0">
            <a:spAutoFit/>
          </a:bodyPr>
          <a:lstStyle/>
          <a:p>
            <a:pPr indent="-393700" lvl="0" marL="457200" marR="0" rtl="0" algn="just">
              <a:lnSpc>
                <a:spcPct val="150000"/>
              </a:lnSpc>
              <a:spcBef>
                <a:spcPts val="0"/>
              </a:spcBef>
              <a:spcAft>
                <a:spcPts val="0"/>
              </a:spcAft>
              <a:buClr>
                <a:srgbClr val="201E1E"/>
              </a:buClr>
              <a:buSzPts val="2600"/>
              <a:buFont typeface="Open Sans"/>
              <a:buChar char="❖"/>
            </a:pPr>
            <a:r>
              <a:rPr b="0" i="0" lang="en-US" sz="2600" u="none" cap="none" strike="noStrike">
                <a:solidFill>
                  <a:srgbClr val="201E1E"/>
                </a:solidFill>
                <a:latin typeface="Open Sans"/>
                <a:ea typeface="Open Sans"/>
                <a:cs typeface="Open Sans"/>
                <a:sym typeface="Open Sans"/>
              </a:rPr>
              <a:t>The budget, in whatever context it is defined, is a plan.</a:t>
            </a:r>
            <a:endParaRPr sz="2600">
              <a:solidFill>
                <a:srgbClr val="201E1E"/>
              </a:solidFill>
              <a:latin typeface="Open Sans"/>
              <a:ea typeface="Open Sans"/>
              <a:cs typeface="Open Sans"/>
              <a:sym typeface="Open Sans"/>
            </a:endParaRPr>
          </a:p>
          <a:p>
            <a:pPr indent="-393700" lvl="0" marL="457200" marR="0" rtl="0" algn="just">
              <a:lnSpc>
                <a:spcPct val="150000"/>
              </a:lnSpc>
              <a:spcBef>
                <a:spcPts val="0"/>
              </a:spcBef>
              <a:spcAft>
                <a:spcPts val="0"/>
              </a:spcAft>
              <a:buClr>
                <a:srgbClr val="201E1E"/>
              </a:buClr>
              <a:buSzPts val="2600"/>
              <a:buFont typeface="Open Sans"/>
              <a:buChar char="❖"/>
            </a:pPr>
            <a:r>
              <a:rPr b="0" i="0" lang="en-US" sz="2600" u="none" cap="none" strike="noStrike">
                <a:solidFill>
                  <a:srgbClr val="201E1E"/>
                </a:solidFill>
                <a:latin typeface="Open Sans"/>
                <a:ea typeface="Open Sans"/>
                <a:cs typeface="Open Sans"/>
                <a:sym typeface="Open Sans"/>
              </a:rPr>
              <a:t>A plan expressed in a document that gives information about the objectives and policy measures a country intends to pursue during a specified period of time.</a:t>
            </a:r>
            <a:endParaRPr b="0" i="0" sz="2600" u="none" cap="none" strike="noStrike">
              <a:solidFill>
                <a:srgbClr val="201E1E"/>
              </a:solidFill>
              <a:latin typeface="Open Sans"/>
              <a:ea typeface="Open Sans"/>
              <a:cs typeface="Open Sans"/>
              <a:sym typeface="Open Sans"/>
            </a:endParaRPr>
          </a:p>
          <a:p>
            <a:pPr indent="-393700" lvl="0" marL="457200" rtl="0" algn="just">
              <a:lnSpc>
                <a:spcPct val="150000"/>
              </a:lnSpc>
              <a:spcBef>
                <a:spcPts val="0"/>
              </a:spcBef>
              <a:spcAft>
                <a:spcPts val="0"/>
              </a:spcAft>
              <a:buClr>
                <a:srgbClr val="201E1E"/>
              </a:buClr>
              <a:buSzPts val="2600"/>
              <a:buFont typeface="Open Sans"/>
              <a:buChar char="❖"/>
            </a:pPr>
            <a:r>
              <a:rPr lang="en-US" sz="2600">
                <a:solidFill>
                  <a:srgbClr val="201E1E"/>
                </a:solidFill>
                <a:latin typeface="Open Sans"/>
                <a:ea typeface="Open Sans"/>
                <a:cs typeface="Open Sans"/>
                <a:sym typeface="Open Sans"/>
              </a:rPr>
              <a:t>It also indicates the funding requirements of the chosen policy measures and projects, the funding sources and the allocation of funds to the projects.</a:t>
            </a:r>
            <a:endParaRPr sz="2600">
              <a:solidFill>
                <a:srgbClr val="201E1E"/>
              </a:solidFill>
              <a:latin typeface="Open Sans"/>
              <a:ea typeface="Open Sans"/>
              <a:cs typeface="Open Sans"/>
              <a:sym typeface="Open Sans"/>
            </a:endParaRPr>
          </a:p>
          <a:p>
            <a:pPr indent="-393700" lvl="0" marL="457200" rtl="0" algn="just">
              <a:lnSpc>
                <a:spcPct val="150000"/>
              </a:lnSpc>
              <a:spcBef>
                <a:spcPts val="1000"/>
              </a:spcBef>
              <a:spcAft>
                <a:spcPts val="0"/>
              </a:spcAft>
              <a:buClr>
                <a:srgbClr val="201E1E"/>
              </a:buClr>
              <a:buSzPts val="2600"/>
              <a:buFont typeface="Open Sans"/>
              <a:buChar char="❖"/>
            </a:pPr>
            <a:r>
              <a:rPr lang="en-US" sz="2600">
                <a:solidFill>
                  <a:srgbClr val="201E1E"/>
                </a:solidFill>
                <a:latin typeface="Open Sans"/>
                <a:ea typeface="Open Sans"/>
                <a:cs typeface="Open Sans"/>
                <a:sym typeface="Open Sans"/>
              </a:rPr>
              <a:t>Budgeting is key to the implementation of identified national development goals.</a:t>
            </a:r>
            <a:endParaRPr sz="2600">
              <a:solidFill>
                <a:srgbClr val="201E1E"/>
              </a:solidFill>
              <a:latin typeface="Open Sans"/>
              <a:ea typeface="Open Sans"/>
              <a:cs typeface="Open Sans"/>
              <a:sym typeface="Open Sans"/>
            </a:endParaRPr>
          </a:p>
          <a:p>
            <a:pPr indent="-393700" lvl="0" marL="457200" rtl="0" algn="just">
              <a:lnSpc>
                <a:spcPct val="150000"/>
              </a:lnSpc>
              <a:spcBef>
                <a:spcPts val="1000"/>
              </a:spcBef>
              <a:spcAft>
                <a:spcPts val="0"/>
              </a:spcAft>
              <a:buClr>
                <a:srgbClr val="201E1E"/>
              </a:buClr>
              <a:buSzPts val="2600"/>
              <a:buFont typeface="Open Sans"/>
              <a:buChar char="❖"/>
            </a:pPr>
            <a:r>
              <a:rPr lang="en-US" sz="2600">
                <a:solidFill>
                  <a:srgbClr val="201E1E"/>
                </a:solidFill>
                <a:latin typeface="Open Sans"/>
                <a:ea typeface="Open Sans"/>
                <a:cs typeface="Open Sans"/>
                <a:sym typeface="Open Sans"/>
              </a:rPr>
              <a:t>Budget is basically a formal statement of the financial resources set aside for carrying out specific activities in a given period of time usually a year.</a:t>
            </a:r>
            <a:endParaRPr sz="2600">
              <a:solidFill>
                <a:srgbClr val="201E1E"/>
              </a:solidFill>
              <a:latin typeface="Open Sans"/>
              <a:ea typeface="Open Sans"/>
              <a:cs typeface="Open Sans"/>
              <a:sym typeface="Open Sans"/>
            </a:endParaRPr>
          </a:p>
          <a:p>
            <a:pPr indent="-393700" lvl="0" marL="457200" rtl="0" algn="just">
              <a:lnSpc>
                <a:spcPct val="150000"/>
              </a:lnSpc>
              <a:spcBef>
                <a:spcPts val="1000"/>
              </a:spcBef>
              <a:spcAft>
                <a:spcPts val="0"/>
              </a:spcAft>
              <a:buClr>
                <a:srgbClr val="201E1E"/>
              </a:buClr>
              <a:buSzPts val="2600"/>
              <a:buFont typeface="Open Sans"/>
              <a:buChar char="❖"/>
            </a:pPr>
            <a:r>
              <a:rPr lang="en-US" sz="2600">
                <a:solidFill>
                  <a:srgbClr val="201E1E"/>
                </a:solidFill>
                <a:latin typeface="Open Sans"/>
                <a:ea typeface="Open Sans"/>
                <a:cs typeface="Open Sans"/>
                <a:sym typeface="Open Sans"/>
              </a:rPr>
              <a:t>The budget sets forth priorities as well as levels of spending, ways of financing the spending, ways of financing the spending and a plan for managing the funds.</a:t>
            </a:r>
            <a:endParaRPr sz="2600">
              <a:solidFill>
                <a:srgbClr val="201E1E"/>
              </a:solidFill>
              <a:latin typeface="Open Sans"/>
              <a:ea typeface="Open Sans"/>
              <a:cs typeface="Open Sans"/>
              <a:sym typeface="Open Sans"/>
            </a:endParaRPr>
          </a:p>
          <a:p>
            <a:pPr indent="-393700" lvl="0" marL="457200" rtl="0" algn="just">
              <a:lnSpc>
                <a:spcPct val="150000"/>
              </a:lnSpc>
              <a:spcBef>
                <a:spcPts val="1000"/>
              </a:spcBef>
              <a:spcAft>
                <a:spcPts val="0"/>
              </a:spcAft>
              <a:buClr>
                <a:srgbClr val="201E1E"/>
              </a:buClr>
              <a:buSzPts val="2600"/>
              <a:buFont typeface="Open Sans"/>
              <a:buChar char="❖"/>
            </a:pPr>
            <a:r>
              <a:rPr lang="en-US" sz="2600">
                <a:solidFill>
                  <a:srgbClr val="201E1E"/>
                </a:solidFill>
                <a:latin typeface="Open Sans"/>
                <a:ea typeface="Open Sans"/>
                <a:cs typeface="Open Sans"/>
                <a:sym typeface="Open Sans"/>
              </a:rPr>
              <a:t>Thus the budget is the most single important fiscal tool available that the government/judiciary uses as a yardstick to raise and allocate funds and measure its performance in a given fiscal year.</a:t>
            </a:r>
            <a:endParaRPr sz="2600">
              <a:solidFill>
                <a:srgbClr val="201E1E"/>
              </a:solidFill>
              <a:latin typeface="Open Sans"/>
              <a:ea typeface="Open Sans"/>
              <a:cs typeface="Open Sans"/>
              <a:sym typeface="Open Sans"/>
            </a:endParaRPr>
          </a:p>
          <a:p>
            <a:pPr indent="0" lvl="0" marL="0" marR="0" rtl="0" algn="just">
              <a:lnSpc>
                <a:spcPct val="115000"/>
              </a:lnSpc>
              <a:spcBef>
                <a:spcPts val="1000"/>
              </a:spcBef>
              <a:spcAft>
                <a:spcPts val="0"/>
              </a:spcAft>
              <a:buNone/>
            </a:pPr>
            <a:r>
              <a:t/>
            </a:r>
            <a:endParaRPr sz="2600">
              <a:solidFill>
                <a:srgbClr val="201E1E"/>
              </a:solidFill>
              <a:latin typeface="Open Sans"/>
              <a:ea typeface="Open Sans"/>
              <a:cs typeface="Open Sans"/>
              <a:sym typeface="Open Sans"/>
            </a:endParaRPr>
          </a:p>
          <a:p>
            <a:pPr indent="0" lvl="0" marL="0" marR="0" rtl="0" algn="just">
              <a:lnSpc>
                <a:spcPct val="150000"/>
              </a:lnSpc>
              <a:spcBef>
                <a:spcPts val="1000"/>
              </a:spcBef>
              <a:spcAft>
                <a:spcPts val="1000"/>
              </a:spcAft>
              <a:buNone/>
            </a:pPr>
            <a:r>
              <a:t/>
            </a:r>
            <a:endParaRPr b="0" i="0" sz="2600" u="none" cap="none" strike="noStrike">
              <a:solidFill>
                <a:srgbClr val="000000"/>
              </a:solidFill>
              <a:latin typeface="Arial"/>
              <a:ea typeface="Arial"/>
              <a:cs typeface="Arial"/>
              <a:sym typeface="Arial"/>
            </a:endParaRPr>
          </a:p>
        </p:txBody>
      </p:sp>
      <p:grpSp>
        <p:nvGrpSpPr>
          <p:cNvPr id="155" name="Google Shape;155;g2fe8933c265_0_0"/>
          <p:cNvGrpSpPr/>
          <p:nvPr/>
        </p:nvGrpSpPr>
        <p:grpSpPr>
          <a:xfrm>
            <a:off x="-654450" y="-174711"/>
            <a:ext cx="4473128" cy="10636412"/>
            <a:chOff x="0" y="-38100"/>
            <a:chExt cx="1178100" cy="2747433"/>
          </a:xfrm>
        </p:grpSpPr>
        <p:sp>
          <p:nvSpPr>
            <p:cNvPr id="156" name="Google Shape;156;g2fe8933c265_0_0"/>
            <p:cNvSpPr/>
            <p:nvPr/>
          </p:nvSpPr>
          <p:spPr>
            <a:xfrm>
              <a:off x="0" y="0"/>
              <a:ext cx="1177952" cy="2709333"/>
            </a:xfrm>
            <a:custGeom>
              <a:rect b="b" l="l" r="r" t="t"/>
              <a:pathLst>
                <a:path extrusionOk="0" h="2709333" w="1177952">
                  <a:moveTo>
                    <a:pt x="0" y="0"/>
                  </a:moveTo>
                  <a:lnTo>
                    <a:pt x="1177952" y="0"/>
                  </a:lnTo>
                  <a:lnTo>
                    <a:pt x="1177952" y="2709333"/>
                  </a:lnTo>
                  <a:lnTo>
                    <a:pt x="0" y="2709333"/>
                  </a:lnTo>
                  <a:close/>
                </a:path>
              </a:pathLst>
            </a:custGeom>
            <a:solidFill>
              <a:srgbClr val="201E1E"/>
            </a:solidFill>
            <a:ln>
              <a:noFill/>
            </a:ln>
          </p:spPr>
        </p:sp>
        <p:sp>
          <p:nvSpPr>
            <p:cNvPr id="157" name="Google Shape;157;g2fe8933c265_0_0"/>
            <p:cNvSpPr txBox="1"/>
            <p:nvPr/>
          </p:nvSpPr>
          <p:spPr>
            <a:xfrm>
              <a:off x="0" y="-38100"/>
              <a:ext cx="11781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8" name="Google Shape;158;g2fe8933c265_0_0"/>
          <p:cNvSpPr/>
          <p:nvPr/>
        </p:nvSpPr>
        <p:spPr>
          <a:xfrm>
            <a:off x="-3271444" y="5888579"/>
            <a:ext cx="7090110" cy="4573121"/>
          </a:xfrm>
          <a:custGeom>
            <a:rect b="b" l="l" r="r" t="t"/>
            <a:pathLst>
              <a:path extrusionOk="0" h="4573121" w="7090110">
                <a:moveTo>
                  <a:pt x="0" y="0"/>
                </a:moveTo>
                <a:lnTo>
                  <a:pt x="7090110" y="0"/>
                </a:lnTo>
                <a:lnTo>
                  <a:pt x="7090110" y="4573121"/>
                </a:lnTo>
                <a:lnTo>
                  <a:pt x="0" y="457312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fe2bedc167_0_1"/>
          <p:cNvSpPr/>
          <p:nvPr/>
        </p:nvSpPr>
        <p:spPr>
          <a:xfrm>
            <a:off x="4572000" y="0"/>
            <a:ext cx="1171762" cy="833655"/>
          </a:xfrm>
          <a:custGeom>
            <a:rect b="b" l="l" r="r" t="t"/>
            <a:pathLst>
              <a:path extrusionOk="0" h="641273" w="1171762">
                <a:moveTo>
                  <a:pt x="0" y="0"/>
                </a:moveTo>
                <a:lnTo>
                  <a:pt x="1171762" y="0"/>
                </a:lnTo>
                <a:lnTo>
                  <a:pt x="1171762" y="641273"/>
                </a:lnTo>
                <a:lnTo>
                  <a:pt x="0" y="641273"/>
                </a:lnTo>
                <a:lnTo>
                  <a:pt x="0" y="0"/>
                </a:lnTo>
                <a:close/>
              </a:path>
            </a:pathLst>
          </a:custGeom>
          <a:blipFill rotWithShape="1">
            <a:blip r:embed="rId3">
              <a:alphaModFix/>
            </a:blip>
            <a:stretch>
              <a:fillRect b="0" l="0" r="0" t="0"/>
            </a:stretch>
          </a:blipFill>
          <a:ln>
            <a:noFill/>
          </a:ln>
        </p:spPr>
      </p:sp>
      <p:sp>
        <p:nvSpPr>
          <p:cNvPr id="164" name="Google Shape;164;g2fe2bedc167_0_1"/>
          <p:cNvSpPr txBox="1"/>
          <p:nvPr/>
        </p:nvSpPr>
        <p:spPr>
          <a:xfrm>
            <a:off x="8515444" y="563736"/>
            <a:ext cx="6963600" cy="831300"/>
          </a:xfrm>
          <a:prstGeom prst="rect">
            <a:avLst/>
          </a:prstGeom>
          <a:noFill/>
          <a:ln>
            <a:noFill/>
          </a:ln>
        </p:spPr>
        <p:txBody>
          <a:bodyPr anchorCtr="0" anchor="t" bIns="0" lIns="0" spcFirstLastPara="1" rIns="0" wrap="square" tIns="0">
            <a:spAutoFit/>
          </a:bodyPr>
          <a:lstStyle/>
          <a:p>
            <a:pPr indent="0" lvl="0" marL="0" marR="0" rtl="0" algn="l">
              <a:lnSpc>
                <a:spcPct val="124000"/>
              </a:lnSpc>
              <a:spcBef>
                <a:spcPts val="0"/>
              </a:spcBef>
              <a:spcAft>
                <a:spcPts val="0"/>
              </a:spcAft>
              <a:buClr>
                <a:srgbClr val="000000"/>
              </a:buClr>
              <a:buSzPts val="6000"/>
              <a:buFont typeface="Arial"/>
              <a:buNone/>
            </a:pPr>
            <a:r>
              <a:rPr b="1" i="0" lang="en-US" sz="5400" u="none" cap="none" strike="noStrike">
                <a:solidFill>
                  <a:srgbClr val="000000"/>
                </a:solidFill>
                <a:latin typeface="Inter"/>
                <a:ea typeface="Inter"/>
                <a:cs typeface="Inter"/>
                <a:sym typeface="Inter"/>
              </a:rPr>
              <a:t>OBJECTIVES </a:t>
            </a:r>
            <a:endParaRPr b="0" i="0" sz="800" u="none" cap="none" strike="noStrike">
              <a:solidFill>
                <a:srgbClr val="000000"/>
              </a:solidFill>
              <a:latin typeface="Arial"/>
              <a:ea typeface="Arial"/>
              <a:cs typeface="Arial"/>
              <a:sym typeface="Arial"/>
            </a:endParaRPr>
          </a:p>
        </p:txBody>
      </p:sp>
      <p:grpSp>
        <p:nvGrpSpPr>
          <p:cNvPr id="165" name="Google Shape;165;g2fe2bedc167_0_1"/>
          <p:cNvGrpSpPr/>
          <p:nvPr/>
        </p:nvGrpSpPr>
        <p:grpSpPr>
          <a:xfrm>
            <a:off x="0" y="-144662"/>
            <a:ext cx="4473128" cy="10431728"/>
            <a:chOff x="0" y="-38100"/>
            <a:chExt cx="1178100" cy="2747433"/>
          </a:xfrm>
        </p:grpSpPr>
        <p:sp>
          <p:nvSpPr>
            <p:cNvPr id="166" name="Google Shape;166;g2fe2bedc167_0_1"/>
            <p:cNvSpPr/>
            <p:nvPr/>
          </p:nvSpPr>
          <p:spPr>
            <a:xfrm>
              <a:off x="0" y="0"/>
              <a:ext cx="1177952" cy="2709333"/>
            </a:xfrm>
            <a:custGeom>
              <a:rect b="b" l="l" r="r" t="t"/>
              <a:pathLst>
                <a:path extrusionOk="0" h="2709333" w="1177952">
                  <a:moveTo>
                    <a:pt x="0" y="0"/>
                  </a:moveTo>
                  <a:lnTo>
                    <a:pt x="1177952" y="0"/>
                  </a:lnTo>
                  <a:lnTo>
                    <a:pt x="1177952" y="2709333"/>
                  </a:lnTo>
                  <a:lnTo>
                    <a:pt x="0" y="2709333"/>
                  </a:lnTo>
                  <a:close/>
                </a:path>
              </a:pathLst>
            </a:custGeom>
            <a:solidFill>
              <a:srgbClr val="201E1E"/>
            </a:solidFill>
            <a:ln>
              <a:noFill/>
            </a:ln>
          </p:spPr>
        </p:sp>
        <p:sp>
          <p:nvSpPr>
            <p:cNvPr id="167" name="Google Shape;167;g2fe2bedc167_0_1"/>
            <p:cNvSpPr txBox="1"/>
            <p:nvPr/>
          </p:nvSpPr>
          <p:spPr>
            <a:xfrm>
              <a:off x="0" y="-38100"/>
              <a:ext cx="11781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g2fe2bedc167_0_1"/>
          <p:cNvGrpSpPr/>
          <p:nvPr/>
        </p:nvGrpSpPr>
        <p:grpSpPr>
          <a:xfrm>
            <a:off x="15937994" y="70140"/>
            <a:ext cx="1245148" cy="192503"/>
            <a:chOff x="0" y="-38100"/>
            <a:chExt cx="327938" cy="50700"/>
          </a:xfrm>
        </p:grpSpPr>
        <p:sp>
          <p:nvSpPr>
            <p:cNvPr id="169" name="Google Shape;169;g2fe2bedc167_0_1"/>
            <p:cNvSpPr/>
            <p:nvPr/>
          </p:nvSpPr>
          <p:spPr>
            <a:xfrm>
              <a:off x="0" y="0"/>
              <a:ext cx="327938" cy="12543"/>
            </a:xfrm>
            <a:custGeom>
              <a:rect b="b" l="l" r="r" t="t"/>
              <a:pathLst>
                <a:path extrusionOk="0" h="12543" w="327938">
                  <a:moveTo>
                    <a:pt x="0" y="0"/>
                  </a:moveTo>
                  <a:lnTo>
                    <a:pt x="327938" y="0"/>
                  </a:lnTo>
                  <a:lnTo>
                    <a:pt x="327938" y="12543"/>
                  </a:lnTo>
                  <a:lnTo>
                    <a:pt x="0" y="12543"/>
                  </a:lnTo>
                  <a:close/>
                </a:path>
              </a:pathLst>
            </a:custGeom>
            <a:solidFill>
              <a:srgbClr val="F67D30"/>
            </a:solidFill>
            <a:ln>
              <a:noFill/>
            </a:ln>
          </p:spPr>
        </p:sp>
        <p:sp>
          <p:nvSpPr>
            <p:cNvPr id="170" name="Google Shape;170;g2fe2bedc167_0_1"/>
            <p:cNvSpPr txBox="1"/>
            <p:nvPr/>
          </p:nvSpPr>
          <p:spPr>
            <a:xfrm>
              <a:off x="0" y="-38100"/>
              <a:ext cx="327900" cy="5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1" name="Google Shape;171;g2fe2bedc167_0_1"/>
          <p:cNvSpPr txBox="1"/>
          <p:nvPr/>
        </p:nvSpPr>
        <p:spPr>
          <a:xfrm>
            <a:off x="5506425" y="1962925"/>
            <a:ext cx="10992300" cy="8010300"/>
          </a:xfrm>
          <a:prstGeom prst="rect">
            <a:avLst/>
          </a:prstGeom>
          <a:noFill/>
          <a:ln>
            <a:noFill/>
          </a:ln>
        </p:spPr>
        <p:txBody>
          <a:bodyPr anchorCtr="0" anchor="t" bIns="91425" lIns="91425" spcFirstLastPara="1" rIns="91425" wrap="square" tIns="91425">
            <a:spAutoFit/>
          </a:bodyPr>
          <a:lstStyle/>
          <a:p>
            <a:pPr indent="-330200" lvl="1" marL="647700" marR="0" rtl="0" algn="l">
              <a:lnSpc>
                <a:spcPct val="140000"/>
              </a:lnSpc>
              <a:spcBef>
                <a:spcPts val="0"/>
              </a:spcBef>
              <a:spcAft>
                <a:spcPts val="0"/>
              </a:spcAft>
              <a:buClr>
                <a:schemeClr val="dk1"/>
              </a:buClr>
              <a:buSzPts val="3100"/>
              <a:buFont typeface="Arial"/>
              <a:buChar char="➢"/>
            </a:pPr>
            <a:r>
              <a:rPr b="0" i="0" lang="en-US" sz="3100" u="none" cap="none" strike="noStrike">
                <a:solidFill>
                  <a:schemeClr val="dk1"/>
                </a:solidFill>
                <a:latin typeface="Open Sans"/>
                <a:ea typeface="Open Sans"/>
                <a:cs typeface="Open Sans"/>
                <a:sym typeface="Open Sans"/>
              </a:rPr>
              <a:t>To enhance efficiency, effectiveness, transparency and accountability in the Judiciary through the budgeting process.</a:t>
            </a:r>
            <a:endParaRPr b="0" i="0" sz="3100" u="none" cap="none" strike="noStrike">
              <a:solidFill>
                <a:schemeClr val="dk1"/>
              </a:solidFill>
              <a:latin typeface="Open Sans"/>
              <a:ea typeface="Open Sans"/>
              <a:cs typeface="Open Sans"/>
              <a:sym typeface="Open Sans"/>
            </a:endParaRPr>
          </a:p>
          <a:p>
            <a:pPr indent="-330200" lvl="1" marL="647700" marR="0" rtl="0" algn="l">
              <a:lnSpc>
                <a:spcPct val="140000"/>
              </a:lnSpc>
              <a:spcBef>
                <a:spcPts val="0"/>
              </a:spcBef>
              <a:spcAft>
                <a:spcPts val="0"/>
              </a:spcAft>
              <a:buClr>
                <a:schemeClr val="dk1"/>
              </a:buClr>
              <a:buSzPts val="3100"/>
              <a:buFont typeface="Arial"/>
              <a:buChar char="➢"/>
            </a:pPr>
            <a:r>
              <a:rPr b="0" i="0" lang="en-US" sz="3100" u="none" cap="none" strike="noStrike">
                <a:solidFill>
                  <a:schemeClr val="dk1"/>
                </a:solidFill>
                <a:latin typeface="Open Sans"/>
                <a:ea typeface="Open Sans"/>
                <a:cs typeface="Open Sans"/>
                <a:sym typeface="Open Sans"/>
              </a:rPr>
              <a:t>To effectively streamline and efficiently allocate resources to enhance performance and smooth running of the Judicial system and administration of justice</a:t>
            </a:r>
            <a:endParaRPr b="0" i="0" sz="3100" u="none" cap="none" strike="noStrike">
              <a:solidFill>
                <a:schemeClr val="dk1"/>
              </a:solidFill>
              <a:latin typeface="Open Sans"/>
              <a:ea typeface="Open Sans"/>
              <a:cs typeface="Open Sans"/>
              <a:sym typeface="Open Sans"/>
            </a:endParaRPr>
          </a:p>
          <a:p>
            <a:pPr indent="-330200" lvl="1" marL="647700" marR="0" rtl="0" algn="l">
              <a:lnSpc>
                <a:spcPct val="140000"/>
              </a:lnSpc>
              <a:spcBef>
                <a:spcPts val="0"/>
              </a:spcBef>
              <a:spcAft>
                <a:spcPts val="0"/>
              </a:spcAft>
              <a:buClr>
                <a:schemeClr val="dk1"/>
              </a:buClr>
              <a:buSzPts val="3100"/>
              <a:buFont typeface="Arial"/>
              <a:buChar char="➢"/>
            </a:pPr>
            <a:r>
              <a:rPr b="0" i="0" lang="en-US" sz="3100" u="none" cap="none" strike="noStrike">
                <a:solidFill>
                  <a:schemeClr val="dk1"/>
                </a:solidFill>
                <a:latin typeface="Open Sans"/>
                <a:ea typeface="Open Sans"/>
                <a:cs typeface="Open Sans"/>
                <a:sym typeface="Open Sans"/>
              </a:rPr>
              <a:t>To ensure that there are good internal measures and control in the management of finances of the Judiciary</a:t>
            </a:r>
            <a:endParaRPr sz="3100">
              <a:solidFill>
                <a:schemeClr val="dk1"/>
              </a:solidFill>
              <a:latin typeface="Open Sans"/>
              <a:ea typeface="Open Sans"/>
              <a:cs typeface="Open Sans"/>
              <a:sym typeface="Open Sans"/>
            </a:endParaRPr>
          </a:p>
          <a:p>
            <a:pPr indent="-330200" lvl="1" marL="647700" marR="0" rtl="0" algn="l">
              <a:lnSpc>
                <a:spcPct val="140000"/>
              </a:lnSpc>
              <a:spcBef>
                <a:spcPts val="0"/>
              </a:spcBef>
              <a:spcAft>
                <a:spcPts val="0"/>
              </a:spcAft>
              <a:buClr>
                <a:schemeClr val="dk1"/>
              </a:buClr>
              <a:buSzPts val="3100"/>
              <a:buFont typeface="Arial"/>
              <a:buChar char="➢"/>
            </a:pPr>
            <a:r>
              <a:rPr lang="en-US" sz="3100">
                <a:solidFill>
                  <a:schemeClr val="dk1"/>
                </a:solidFill>
                <a:latin typeface="Open Sans"/>
                <a:ea typeface="Open Sans"/>
                <a:cs typeface="Open Sans"/>
                <a:sym typeface="Open Sans"/>
              </a:rPr>
              <a:t>To enhance Monitoring and Evaluation of actual results with estimates</a:t>
            </a:r>
            <a:endParaRPr sz="3100">
              <a:solidFill>
                <a:schemeClr val="dk1"/>
              </a:solidFill>
              <a:latin typeface="Open Sans"/>
              <a:ea typeface="Open Sans"/>
              <a:cs typeface="Open Sans"/>
              <a:sym typeface="Open Sans"/>
            </a:endParaRPr>
          </a:p>
          <a:p>
            <a:pPr indent="0" lvl="0" marL="914400" marR="0" rtl="0" algn="l">
              <a:lnSpc>
                <a:spcPct val="140000"/>
              </a:lnSpc>
              <a:spcBef>
                <a:spcPts val="0"/>
              </a:spcBef>
              <a:spcAft>
                <a:spcPts val="0"/>
              </a:spcAft>
              <a:buNone/>
            </a:pPr>
            <a:r>
              <a:t/>
            </a:r>
            <a:endParaRPr b="0" i="0" sz="3100" u="none" cap="none" strike="noStrike">
              <a:solidFill>
                <a:schemeClr val="dk1"/>
              </a:solidFill>
              <a:latin typeface="Open Sans"/>
              <a:ea typeface="Open Sans"/>
              <a:cs typeface="Open Sans"/>
              <a:sym typeface="Open Sans"/>
            </a:endParaRPr>
          </a:p>
        </p:txBody>
      </p:sp>
      <p:sp>
        <p:nvSpPr>
          <p:cNvPr id="172" name="Google Shape;172;g2fe2bedc167_0_1"/>
          <p:cNvSpPr/>
          <p:nvPr/>
        </p:nvSpPr>
        <p:spPr>
          <a:xfrm>
            <a:off x="1" y="7132021"/>
            <a:ext cx="3938526" cy="3155047"/>
          </a:xfrm>
          <a:custGeom>
            <a:rect b="b" l="l" r="r" t="t"/>
            <a:pathLst>
              <a:path extrusionOk="0" h="3155047" w="3938526">
                <a:moveTo>
                  <a:pt x="0" y="0"/>
                </a:moveTo>
                <a:lnTo>
                  <a:pt x="3938526" y="0"/>
                </a:lnTo>
                <a:lnTo>
                  <a:pt x="3938526" y="3155047"/>
                </a:lnTo>
                <a:lnTo>
                  <a:pt x="0" y="3155047"/>
                </a:lnTo>
                <a:lnTo>
                  <a:pt x="0" y="0"/>
                </a:lnTo>
                <a:close/>
              </a:path>
            </a:pathLst>
          </a:custGeom>
          <a:blipFill rotWithShape="1">
            <a:blip r:embed="rId4">
              <a:alphaModFix/>
            </a:blip>
            <a:stretch>
              <a:fillRect b="-2899" l="0" r="0" t="-2889"/>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fea5b11e21_0_103"/>
          <p:cNvSpPr/>
          <p:nvPr/>
        </p:nvSpPr>
        <p:spPr>
          <a:xfrm>
            <a:off x="4572000" y="0"/>
            <a:ext cx="1171762" cy="833655"/>
          </a:xfrm>
          <a:custGeom>
            <a:rect b="b" l="l" r="r" t="t"/>
            <a:pathLst>
              <a:path extrusionOk="0" h="641273" w="1171762">
                <a:moveTo>
                  <a:pt x="0" y="0"/>
                </a:moveTo>
                <a:lnTo>
                  <a:pt x="1171762" y="0"/>
                </a:lnTo>
                <a:lnTo>
                  <a:pt x="1171762" y="641273"/>
                </a:lnTo>
                <a:lnTo>
                  <a:pt x="0" y="641273"/>
                </a:lnTo>
                <a:lnTo>
                  <a:pt x="0" y="0"/>
                </a:lnTo>
                <a:close/>
              </a:path>
            </a:pathLst>
          </a:custGeom>
          <a:blipFill rotWithShape="1">
            <a:blip r:embed="rId3">
              <a:alphaModFix/>
            </a:blip>
            <a:stretch>
              <a:fillRect b="0" l="0" r="0" t="0"/>
            </a:stretch>
          </a:blipFill>
          <a:ln>
            <a:noFill/>
          </a:ln>
        </p:spPr>
      </p:sp>
      <p:sp>
        <p:nvSpPr>
          <p:cNvPr id="178" name="Google Shape;178;g2fea5b11e21_0_103"/>
          <p:cNvSpPr txBox="1"/>
          <p:nvPr/>
        </p:nvSpPr>
        <p:spPr>
          <a:xfrm>
            <a:off x="8281652" y="690000"/>
            <a:ext cx="9019200" cy="1861800"/>
          </a:xfrm>
          <a:prstGeom prst="rect">
            <a:avLst/>
          </a:prstGeom>
          <a:noFill/>
          <a:ln>
            <a:noFill/>
          </a:ln>
        </p:spPr>
        <p:txBody>
          <a:bodyPr anchorCtr="0" anchor="t" bIns="0" lIns="0" spcFirstLastPara="1" rIns="0" wrap="square" tIns="0">
            <a:spAutoFit/>
          </a:bodyPr>
          <a:lstStyle/>
          <a:p>
            <a:pPr indent="0" lvl="0" marL="0" marR="0" rtl="0" algn="l">
              <a:lnSpc>
                <a:spcPct val="124000"/>
              </a:lnSpc>
              <a:spcBef>
                <a:spcPts val="0"/>
              </a:spcBef>
              <a:spcAft>
                <a:spcPts val="0"/>
              </a:spcAft>
              <a:buClr>
                <a:srgbClr val="000000"/>
              </a:buClr>
              <a:buSzPts val="6000"/>
              <a:buFont typeface="Arial"/>
              <a:buNone/>
            </a:pPr>
            <a:r>
              <a:rPr b="1" i="0" lang="en-US" sz="5400" u="none" cap="none" strike="noStrike">
                <a:solidFill>
                  <a:srgbClr val="000000"/>
                </a:solidFill>
                <a:latin typeface="Inter"/>
                <a:ea typeface="Inter"/>
                <a:cs typeface="Inter"/>
                <a:sym typeface="Inter"/>
              </a:rPr>
              <a:t>OBJECTIVES </a:t>
            </a:r>
            <a:r>
              <a:rPr b="1" lang="en-US" sz="5400">
                <a:solidFill>
                  <a:schemeClr val="dk1"/>
                </a:solidFill>
                <a:latin typeface="Inter"/>
                <a:ea typeface="Inter"/>
                <a:cs typeface="Inter"/>
                <a:sym typeface="Inter"/>
              </a:rPr>
              <a:t>CONT’D</a:t>
            </a:r>
            <a:endParaRPr sz="800">
              <a:solidFill>
                <a:schemeClr val="dk1"/>
              </a:solidFill>
            </a:endParaRPr>
          </a:p>
          <a:p>
            <a:pPr indent="0" lvl="0" marL="0" marR="0" rtl="0" algn="l">
              <a:lnSpc>
                <a:spcPct val="124000"/>
              </a:lnSpc>
              <a:spcBef>
                <a:spcPts val="0"/>
              </a:spcBef>
              <a:spcAft>
                <a:spcPts val="0"/>
              </a:spcAft>
              <a:buClr>
                <a:srgbClr val="000000"/>
              </a:buClr>
              <a:buSzPts val="6000"/>
              <a:buFont typeface="Arial"/>
              <a:buNone/>
            </a:pPr>
            <a:r>
              <a:rPr b="1" i="0" lang="en-US" sz="5400" u="none" cap="none" strike="noStrike">
                <a:solidFill>
                  <a:srgbClr val="000000"/>
                </a:solidFill>
                <a:latin typeface="Inter"/>
                <a:ea typeface="Inter"/>
                <a:cs typeface="Inter"/>
                <a:sym typeface="Inter"/>
              </a:rPr>
              <a:t> </a:t>
            </a:r>
            <a:endParaRPr b="0" i="0" sz="800" u="none" cap="none" strike="noStrike">
              <a:solidFill>
                <a:srgbClr val="000000"/>
              </a:solidFill>
              <a:latin typeface="Arial"/>
              <a:ea typeface="Arial"/>
              <a:cs typeface="Arial"/>
              <a:sym typeface="Arial"/>
            </a:endParaRPr>
          </a:p>
        </p:txBody>
      </p:sp>
      <p:grpSp>
        <p:nvGrpSpPr>
          <p:cNvPr id="179" name="Google Shape;179;g2fea5b11e21_0_103"/>
          <p:cNvGrpSpPr/>
          <p:nvPr/>
        </p:nvGrpSpPr>
        <p:grpSpPr>
          <a:xfrm>
            <a:off x="0" y="-144662"/>
            <a:ext cx="4473128" cy="10431728"/>
            <a:chOff x="0" y="-38100"/>
            <a:chExt cx="1178100" cy="2747433"/>
          </a:xfrm>
        </p:grpSpPr>
        <p:sp>
          <p:nvSpPr>
            <p:cNvPr id="180" name="Google Shape;180;g2fea5b11e21_0_103"/>
            <p:cNvSpPr/>
            <p:nvPr/>
          </p:nvSpPr>
          <p:spPr>
            <a:xfrm>
              <a:off x="0" y="0"/>
              <a:ext cx="1177952" cy="2709333"/>
            </a:xfrm>
            <a:custGeom>
              <a:rect b="b" l="l" r="r" t="t"/>
              <a:pathLst>
                <a:path extrusionOk="0" h="2709333" w="1177952">
                  <a:moveTo>
                    <a:pt x="0" y="0"/>
                  </a:moveTo>
                  <a:lnTo>
                    <a:pt x="1177952" y="0"/>
                  </a:lnTo>
                  <a:lnTo>
                    <a:pt x="1177952" y="2709333"/>
                  </a:lnTo>
                  <a:lnTo>
                    <a:pt x="0" y="2709333"/>
                  </a:lnTo>
                  <a:close/>
                </a:path>
              </a:pathLst>
            </a:custGeom>
            <a:solidFill>
              <a:srgbClr val="201E1E"/>
            </a:solidFill>
            <a:ln>
              <a:noFill/>
            </a:ln>
          </p:spPr>
        </p:sp>
        <p:sp>
          <p:nvSpPr>
            <p:cNvPr id="181" name="Google Shape;181;g2fea5b11e21_0_103"/>
            <p:cNvSpPr txBox="1"/>
            <p:nvPr/>
          </p:nvSpPr>
          <p:spPr>
            <a:xfrm>
              <a:off x="0" y="-38100"/>
              <a:ext cx="11781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g2fea5b11e21_0_103"/>
          <p:cNvGrpSpPr/>
          <p:nvPr/>
        </p:nvGrpSpPr>
        <p:grpSpPr>
          <a:xfrm>
            <a:off x="15937994" y="70140"/>
            <a:ext cx="1245148" cy="192503"/>
            <a:chOff x="0" y="-38100"/>
            <a:chExt cx="327938" cy="50700"/>
          </a:xfrm>
        </p:grpSpPr>
        <p:sp>
          <p:nvSpPr>
            <p:cNvPr id="183" name="Google Shape;183;g2fea5b11e21_0_103"/>
            <p:cNvSpPr/>
            <p:nvPr/>
          </p:nvSpPr>
          <p:spPr>
            <a:xfrm>
              <a:off x="0" y="0"/>
              <a:ext cx="327938" cy="12543"/>
            </a:xfrm>
            <a:custGeom>
              <a:rect b="b" l="l" r="r" t="t"/>
              <a:pathLst>
                <a:path extrusionOk="0" h="12543" w="327938">
                  <a:moveTo>
                    <a:pt x="0" y="0"/>
                  </a:moveTo>
                  <a:lnTo>
                    <a:pt x="327938" y="0"/>
                  </a:lnTo>
                  <a:lnTo>
                    <a:pt x="327938" y="12543"/>
                  </a:lnTo>
                  <a:lnTo>
                    <a:pt x="0" y="12543"/>
                  </a:lnTo>
                  <a:close/>
                </a:path>
              </a:pathLst>
            </a:custGeom>
            <a:solidFill>
              <a:srgbClr val="F67D30"/>
            </a:solidFill>
            <a:ln>
              <a:noFill/>
            </a:ln>
          </p:spPr>
        </p:sp>
        <p:sp>
          <p:nvSpPr>
            <p:cNvPr id="184" name="Google Shape;184;g2fea5b11e21_0_103"/>
            <p:cNvSpPr txBox="1"/>
            <p:nvPr/>
          </p:nvSpPr>
          <p:spPr>
            <a:xfrm>
              <a:off x="0" y="-38100"/>
              <a:ext cx="327900" cy="5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5" name="Google Shape;185;g2fea5b11e21_0_103"/>
          <p:cNvSpPr txBox="1"/>
          <p:nvPr/>
        </p:nvSpPr>
        <p:spPr>
          <a:xfrm>
            <a:off x="5506450" y="1521300"/>
            <a:ext cx="10992300" cy="56721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t/>
            </a:r>
            <a:endParaRPr b="0" i="0" sz="3100" u="none" cap="none" strike="noStrike">
              <a:solidFill>
                <a:schemeClr val="dk1"/>
              </a:solidFill>
              <a:latin typeface="Open Sans"/>
              <a:ea typeface="Open Sans"/>
              <a:cs typeface="Open Sans"/>
              <a:sym typeface="Open Sans"/>
            </a:endParaRPr>
          </a:p>
          <a:p>
            <a:pPr indent="-330200" lvl="1" marL="647700" marR="0" rtl="0" algn="l">
              <a:lnSpc>
                <a:spcPct val="150000"/>
              </a:lnSpc>
              <a:spcBef>
                <a:spcPts val="0"/>
              </a:spcBef>
              <a:spcAft>
                <a:spcPts val="0"/>
              </a:spcAft>
              <a:buClr>
                <a:schemeClr val="dk1"/>
              </a:buClr>
              <a:buSzPts val="3100"/>
              <a:buFont typeface="Arial"/>
              <a:buChar char="➢"/>
            </a:pPr>
            <a:r>
              <a:rPr b="0" i="0" lang="en-US" sz="3100" u="none" cap="none" strike="noStrike">
                <a:solidFill>
                  <a:schemeClr val="dk1"/>
                </a:solidFill>
                <a:latin typeface="Open Sans"/>
                <a:ea typeface="Open Sans"/>
                <a:cs typeface="Open Sans"/>
                <a:sym typeface="Open Sans"/>
              </a:rPr>
              <a:t>To briefly refresh the knowledge of the participants on the concepts, principles and practices of budgeting.</a:t>
            </a:r>
            <a:endParaRPr b="0" i="0" sz="3100" u="none" cap="none" strike="noStrike">
              <a:solidFill>
                <a:schemeClr val="dk1"/>
              </a:solidFill>
              <a:latin typeface="Open Sans"/>
              <a:ea typeface="Open Sans"/>
              <a:cs typeface="Open Sans"/>
              <a:sym typeface="Open Sans"/>
            </a:endParaRPr>
          </a:p>
          <a:p>
            <a:pPr indent="-330200" lvl="1" marL="647700" marR="0" rtl="0" algn="l">
              <a:lnSpc>
                <a:spcPct val="150000"/>
              </a:lnSpc>
              <a:spcBef>
                <a:spcPts val="0"/>
              </a:spcBef>
              <a:spcAft>
                <a:spcPts val="0"/>
              </a:spcAft>
              <a:buClr>
                <a:schemeClr val="dk1"/>
              </a:buClr>
              <a:buSzPts val="3100"/>
              <a:buFont typeface="Open Sans"/>
              <a:buChar char="➢"/>
            </a:pPr>
            <a:r>
              <a:rPr b="0" i="0" lang="en-US" sz="3100" u="none" cap="none" strike="noStrike">
                <a:solidFill>
                  <a:schemeClr val="dk1"/>
                </a:solidFill>
                <a:latin typeface="Open Sans"/>
                <a:ea typeface="Open Sans"/>
                <a:cs typeface="Open Sans"/>
                <a:sym typeface="Open Sans"/>
              </a:rPr>
              <a:t>Discuss Nigeria Nigeria’s experience in budgeting.</a:t>
            </a:r>
            <a:endParaRPr b="0" i="0" sz="3100" u="none" cap="none" strike="noStrike">
              <a:solidFill>
                <a:schemeClr val="dk1"/>
              </a:solidFill>
              <a:latin typeface="Open Sans"/>
              <a:ea typeface="Open Sans"/>
              <a:cs typeface="Open Sans"/>
              <a:sym typeface="Open Sans"/>
            </a:endParaRPr>
          </a:p>
          <a:p>
            <a:pPr indent="-330200" lvl="1" marL="647700" marR="0" rtl="0" algn="l">
              <a:lnSpc>
                <a:spcPct val="150000"/>
              </a:lnSpc>
              <a:spcBef>
                <a:spcPts val="0"/>
              </a:spcBef>
              <a:spcAft>
                <a:spcPts val="0"/>
              </a:spcAft>
              <a:buClr>
                <a:schemeClr val="dk1"/>
              </a:buClr>
              <a:buSzPts val="3100"/>
              <a:buFont typeface="Open Sans"/>
              <a:buChar char="➢"/>
            </a:pPr>
            <a:r>
              <a:rPr b="0" i="0" lang="en-US" sz="3100" u="none" cap="none" strike="noStrike">
                <a:solidFill>
                  <a:schemeClr val="dk1"/>
                </a:solidFill>
                <a:latin typeface="Open Sans"/>
                <a:ea typeface="Open Sans"/>
                <a:cs typeface="Open Sans"/>
                <a:sym typeface="Open Sans"/>
              </a:rPr>
              <a:t>Discuss about the various laws that guide budgeting in Nigeria.</a:t>
            </a:r>
            <a:endParaRPr b="0" i="0" sz="3100" u="none" cap="none" strike="noStrike">
              <a:solidFill>
                <a:schemeClr val="dk1"/>
              </a:solidFill>
              <a:latin typeface="Open Sans"/>
              <a:ea typeface="Open Sans"/>
              <a:cs typeface="Open Sans"/>
              <a:sym typeface="Open Sans"/>
            </a:endParaRPr>
          </a:p>
          <a:p>
            <a:pPr indent="-330200" lvl="1" marL="647700" marR="0" rtl="0" algn="l">
              <a:lnSpc>
                <a:spcPct val="150000"/>
              </a:lnSpc>
              <a:spcBef>
                <a:spcPts val="0"/>
              </a:spcBef>
              <a:spcAft>
                <a:spcPts val="0"/>
              </a:spcAft>
              <a:buClr>
                <a:schemeClr val="dk1"/>
              </a:buClr>
              <a:buSzPts val="3100"/>
              <a:buFont typeface="Arial"/>
              <a:buChar char="➢"/>
            </a:pPr>
            <a:r>
              <a:rPr b="0" i="0" lang="en-US" sz="3100" u="none" cap="none" strike="noStrike">
                <a:solidFill>
                  <a:schemeClr val="dk1"/>
                </a:solidFill>
                <a:latin typeface="Open Sans"/>
                <a:ea typeface="Open Sans"/>
                <a:cs typeface="Open Sans"/>
                <a:sym typeface="Open Sans"/>
              </a:rPr>
              <a:t>To highlight </a:t>
            </a:r>
            <a:r>
              <a:rPr lang="en-US" sz="3100">
                <a:solidFill>
                  <a:schemeClr val="dk1"/>
                </a:solidFill>
                <a:latin typeface="Open Sans"/>
                <a:ea typeface="Open Sans"/>
                <a:cs typeface="Open Sans"/>
                <a:sym typeface="Open Sans"/>
              </a:rPr>
              <a:t>cash flow</a:t>
            </a:r>
            <a:r>
              <a:rPr b="0" i="0" lang="en-US" sz="3100" u="none" cap="none" strike="noStrike">
                <a:solidFill>
                  <a:schemeClr val="dk1"/>
                </a:solidFill>
                <a:latin typeface="Open Sans"/>
                <a:ea typeface="Open Sans"/>
                <a:cs typeface="Open Sans"/>
                <a:sym typeface="Open Sans"/>
              </a:rPr>
              <a:t> shortages and financial requirements.</a:t>
            </a:r>
            <a:endParaRPr b="0" i="0" sz="3100" u="none" cap="none" strike="noStrike">
              <a:solidFill>
                <a:schemeClr val="dk1"/>
              </a:solidFill>
              <a:latin typeface="Open Sans"/>
              <a:ea typeface="Open Sans"/>
              <a:cs typeface="Open Sans"/>
              <a:sym typeface="Open Sans"/>
            </a:endParaRPr>
          </a:p>
        </p:txBody>
      </p:sp>
      <p:sp>
        <p:nvSpPr>
          <p:cNvPr id="186" name="Google Shape;186;g2fea5b11e21_0_103"/>
          <p:cNvSpPr/>
          <p:nvPr/>
        </p:nvSpPr>
        <p:spPr>
          <a:xfrm>
            <a:off x="1" y="7132021"/>
            <a:ext cx="3938526" cy="3155047"/>
          </a:xfrm>
          <a:custGeom>
            <a:rect b="b" l="l" r="r" t="t"/>
            <a:pathLst>
              <a:path extrusionOk="0" h="3155047" w="3938526">
                <a:moveTo>
                  <a:pt x="0" y="0"/>
                </a:moveTo>
                <a:lnTo>
                  <a:pt x="3938526" y="0"/>
                </a:lnTo>
                <a:lnTo>
                  <a:pt x="3938526" y="3155047"/>
                </a:lnTo>
                <a:lnTo>
                  <a:pt x="0" y="3155047"/>
                </a:lnTo>
                <a:lnTo>
                  <a:pt x="0" y="0"/>
                </a:lnTo>
                <a:close/>
              </a:path>
            </a:pathLst>
          </a:custGeom>
          <a:blipFill rotWithShape="1">
            <a:blip r:embed="rId4">
              <a:alphaModFix/>
            </a:blip>
            <a:stretch>
              <a:fillRect b="-2899" l="0" r="0" t="-2889"/>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fe2bedc167_0_17"/>
          <p:cNvSpPr/>
          <p:nvPr/>
        </p:nvSpPr>
        <p:spPr>
          <a:xfrm>
            <a:off x="5424357" y="119337"/>
            <a:ext cx="1171762" cy="641273"/>
          </a:xfrm>
          <a:custGeom>
            <a:rect b="b" l="l" r="r" t="t"/>
            <a:pathLst>
              <a:path extrusionOk="0" h="641273" w="1171762">
                <a:moveTo>
                  <a:pt x="0" y="0"/>
                </a:moveTo>
                <a:lnTo>
                  <a:pt x="1171762" y="0"/>
                </a:lnTo>
                <a:lnTo>
                  <a:pt x="1171762" y="641273"/>
                </a:lnTo>
                <a:lnTo>
                  <a:pt x="0" y="641273"/>
                </a:lnTo>
                <a:lnTo>
                  <a:pt x="0" y="0"/>
                </a:lnTo>
                <a:close/>
              </a:path>
            </a:pathLst>
          </a:custGeom>
          <a:blipFill rotWithShape="1">
            <a:blip r:embed="rId3">
              <a:alphaModFix/>
            </a:blip>
            <a:stretch>
              <a:fillRect b="0" l="0" r="0" t="0"/>
            </a:stretch>
          </a:blipFill>
          <a:ln>
            <a:noFill/>
          </a:ln>
        </p:spPr>
      </p:sp>
      <p:sp>
        <p:nvSpPr>
          <p:cNvPr id="192" name="Google Shape;192;g2fe2bedc167_0_17"/>
          <p:cNvSpPr txBox="1"/>
          <p:nvPr/>
        </p:nvSpPr>
        <p:spPr>
          <a:xfrm>
            <a:off x="6235275" y="478900"/>
            <a:ext cx="11911800" cy="1655100"/>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Clr>
                <a:srgbClr val="000000"/>
              </a:buClr>
              <a:buSzPts val="4800"/>
              <a:buFont typeface="Arial"/>
              <a:buNone/>
            </a:pPr>
            <a:r>
              <a:rPr b="1" i="0" lang="en-US" sz="4800" u="none" cap="none" strike="noStrike">
                <a:solidFill>
                  <a:srgbClr val="000000"/>
                </a:solidFill>
                <a:latin typeface="Inter"/>
                <a:ea typeface="Inter"/>
                <a:cs typeface="Inter"/>
                <a:sym typeface="Inter"/>
              </a:rPr>
              <a:t>UNDERSTANDING THE JUDICIAL FINANCIAL NEEDS </a:t>
            </a:r>
            <a:endParaRPr b="0" i="0" sz="200" u="none" cap="none" strike="noStrike">
              <a:solidFill>
                <a:srgbClr val="000000"/>
              </a:solidFill>
              <a:latin typeface="Arial"/>
              <a:ea typeface="Arial"/>
              <a:cs typeface="Arial"/>
              <a:sym typeface="Arial"/>
            </a:endParaRPr>
          </a:p>
        </p:txBody>
      </p:sp>
      <p:grpSp>
        <p:nvGrpSpPr>
          <p:cNvPr id="193" name="Google Shape;193;g2fe2bedc167_0_17"/>
          <p:cNvGrpSpPr/>
          <p:nvPr/>
        </p:nvGrpSpPr>
        <p:grpSpPr>
          <a:xfrm>
            <a:off x="0" y="-144662"/>
            <a:ext cx="4473128" cy="10431728"/>
            <a:chOff x="0" y="-38100"/>
            <a:chExt cx="1178100" cy="2747433"/>
          </a:xfrm>
        </p:grpSpPr>
        <p:sp>
          <p:nvSpPr>
            <p:cNvPr id="194" name="Google Shape;194;g2fe2bedc167_0_17"/>
            <p:cNvSpPr/>
            <p:nvPr/>
          </p:nvSpPr>
          <p:spPr>
            <a:xfrm>
              <a:off x="0" y="0"/>
              <a:ext cx="1177952" cy="2709333"/>
            </a:xfrm>
            <a:custGeom>
              <a:rect b="b" l="l" r="r" t="t"/>
              <a:pathLst>
                <a:path extrusionOk="0" h="2709333" w="1177952">
                  <a:moveTo>
                    <a:pt x="0" y="0"/>
                  </a:moveTo>
                  <a:lnTo>
                    <a:pt x="1177952" y="0"/>
                  </a:lnTo>
                  <a:lnTo>
                    <a:pt x="1177952" y="2709333"/>
                  </a:lnTo>
                  <a:lnTo>
                    <a:pt x="0" y="2709333"/>
                  </a:lnTo>
                  <a:close/>
                </a:path>
              </a:pathLst>
            </a:custGeom>
            <a:solidFill>
              <a:srgbClr val="201E1E"/>
            </a:solidFill>
            <a:ln>
              <a:noFill/>
            </a:ln>
          </p:spPr>
        </p:sp>
        <p:sp>
          <p:nvSpPr>
            <p:cNvPr id="195" name="Google Shape;195;g2fe2bedc167_0_17"/>
            <p:cNvSpPr txBox="1"/>
            <p:nvPr/>
          </p:nvSpPr>
          <p:spPr>
            <a:xfrm>
              <a:off x="0" y="-38100"/>
              <a:ext cx="11781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6" name="Google Shape;196;g2fe2bedc167_0_17"/>
          <p:cNvGrpSpPr/>
          <p:nvPr/>
        </p:nvGrpSpPr>
        <p:grpSpPr>
          <a:xfrm>
            <a:off x="16732969" y="119340"/>
            <a:ext cx="1245148" cy="192503"/>
            <a:chOff x="0" y="-38100"/>
            <a:chExt cx="327938" cy="50700"/>
          </a:xfrm>
        </p:grpSpPr>
        <p:sp>
          <p:nvSpPr>
            <p:cNvPr id="197" name="Google Shape;197;g2fe2bedc167_0_17"/>
            <p:cNvSpPr/>
            <p:nvPr/>
          </p:nvSpPr>
          <p:spPr>
            <a:xfrm>
              <a:off x="0" y="0"/>
              <a:ext cx="327938" cy="12543"/>
            </a:xfrm>
            <a:custGeom>
              <a:rect b="b" l="l" r="r" t="t"/>
              <a:pathLst>
                <a:path extrusionOk="0" h="12543" w="327938">
                  <a:moveTo>
                    <a:pt x="0" y="0"/>
                  </a:moveTo>
                  <a:lnTo>
                    <a:pt x="327938" y="0"/>
                  </a:lnTo>
                  <a:lnTo>
                    <a:pt x="327938" y="12543"/>
                  </a:lnTo>
                  <a:lnTo>
                    <a:pt x="0" y="12543"/>
                  </a:lnTo>
                  <a:close/>
                </a:path>
              </a:pathLst>
            </a:custGeom>
            <a:solidFill>
              <a:srgbClr val="F67D30"/>
            </a:solidFill>
            <a:ln>
              <a:noFill/>
            </a:ln>
          </p:spPr>
        </p:sp>
        <p:sp>
          <p:nvSpPr>
            <p:cNvPr id="198" name="Google Shape;198;g2fe2bedc167_0_17"/>
            <p:cNvSpPr txBox="1"/>
            <p:nvPr/>
          </p:nvSpPr>
          <p:spPr>
            <a:xfrm>
              <a:off x="0" y="-38100"/>
              <a:ext cx="327900" cy="5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9" name="Google Shape;199;g2fe2bedc167_0_17"/>
          <p:cNvSpPr txBox="1"/>
          <p:nvPr/>
        </p:nvSpPr>
        <p:spPr>
          <a:xfrm>
            <a:off x="5278775" y="2336900"/>
            <a:ext cx="11226300" cy="75114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3500"/>
              <a:buFont typeface="Arial"/>
              <a:buNone/>
            </a:pPr>
            <a:r>
              <a:rPr b="0" i="0" lang="en-US" sz="3500" u="none" cap="none" strike="noStrike">
                <a:solidFill>
                  <a:schemeClr val="dk1"/>
                </a:solidFill>
                <a:latin typeface="Open Sans"/>
                <a:ea typeface="Open Sans"/>
                <a:cs typeface="Open Sans"/>
                <a:sym typeface="Open Sans"/>
              </a:rPr>
              <a:t>The judiciary plays a vital role in our society, and to do so effectively,  adequate resources are required in order to:</a:t>
            </a:r>
            <a:endParaRPr b="0" i="0" sz="3500" u="none" cap="none" strike="noStrike">
              <a:solidFill>
                <a:schemeClr val="dk1"/>
              </a:solidFill>
              <a:latin typeface="Open Sans"/>
              <a:ea typeface="Open Sans"/>
              <a:cs typeface="Open Sans"/>
              <a:sym typeface="Open Sans"/>
            </a:endParaRPr>
          </a:p>
          <a:p>
            <a:pPr indent="-450850" lvl="0" marL="457200" marR="0" rtl="0" algn="l">
              <a:lnSpc>
                <a:spcPct val="140000"/>
              </a:lnSpc>
              <a:spcBef>
                <a:spcPts val="0"/>
              </a:spcBef>
              <a:spcAft>
                <a:spcPts val="0"/>
              </a:spcAft>
              <a:buClr>
                <a:schemeClr val="dk1"/>
              </a:buClr>
              <a:buSzPts val="3500"/>
              <a:buFont typeface="Open Sans"/>
              <a:buChar char="❖"/>
            </a:pPr>
            <a:r>
              <a:rPr b="0" i="0" lang="en-US" sz="3500" u="none" cap="none" strike="noStrike">
                <a:solidFill>
                  <a:schemeClr val="dk1"/>
                </a:solidFill>
                <a:latin typeface="Open Sans"/>
                <a:ea typeface="Open Sans"/>
                <a:cs typeface="Open Sans"/>
                <a:sym typeface="Open Sans"/>
              </a:rPr>
              <a:t>Expedite the dispensation of justice effectively and processing of court cases</a:t>
            </a:r>
            <a:endParaRPr b="0" i="0" sz="3500" u="none" cap="none" strike="noStrike">
              <a:solidFill>
                <a:schemeClr val="dk1"/>
              </a:solidFill>
              <a:latin typeface="Open Sans"/>
              <a:ea typeface="Open Sans"/>
              <a:cs typeface="Open Sans"/>
              <a:sym typeface="Open Sans"/>
            </a:endParaRPr>
          </a:p>
          <a:p>
            <a:pPr indent="-450850" lvl="0" marL="457200" marR="0" rtl="0" algn="l">
              <a:lnSpc>
                <a:spcPct val="140000"/>
              </a:lnSpc>
              <a:spcBef>
                <a:spcPts val="0"/>
              </a:spcBef>
              <a:spcAft>
                <a:spcPts val="0"/>
              </a:spcAft>
              <a:buClr>
                <a:schemeClr val="dk1"/>
              </a:buClr>
              <a:buSzPts val="3500"/>
              <a:buFont typeface="Open Sans"/>
              <a:buChar char="❖"/>
            </a:pPr>
            <a:r>
              <a:rPr b="0" i="0" lang="en-US" sz="3500" u="none" cap="none" strike="noStrike">
                <a:solidFill>
                  <a:schemeClr val="dk1"/>
                </a:solidFill>
                <a:latin typeface="Open Sans"/>
                <a:ea typeface="Open Sans"/>
                <a:cs typeface="Open Sans"/>
                <a:sym typeface="Open Sans"/>
              </a:rPr>
              <a:t>Analyze data</a:t>
            </a:r>
            <a:endParaRPr b="0" i="0" sz="3500" u="none" cap="none" strike="noStrike">
              <a:solidFill>
                <a:schemeClr val="dk1"/>
              </a:solidFill>
              <a:latin typeface="Open Sans"/>
              <a:ea typeface="Open Sans"/>
              <a:cs typeface="Open Sans"/>
              <a:sym typeface="Open Sans"/>
            </a:endParaRPr>
          </a:p>
          <a:p>
            <a:pPr indent="-450850" lvl="0" marL="457200" marR="0" rtl="0" algn="l">
              <a:lnSpc>
                <a:spcPct val="140000"/>
              </a:lnSpc>
              <a:spcBef>
                <a:spcPts val="0"/>
              </a:spcBef>
              <a:spcAft>
                <a:spcPts val="0"/>
              </a:spcAft>
              <a:buClr>
                <a:schemeClr val="dk1"/>
              </a:buClr>
              <a:buSzPts val="3500"/>
              <a:buFont typeface="Open Sans"/>
              <a:buChar char="❖"/>
            </a:pPr>
            <a:r>
              <a:rPr b="0" i="0" lang="en-US" sz="3500" u="none" cap="none" strike="noStrike">
                <a:solidFill>
                  <a:schemeClr val="dk1"/>
                </a:solidFill>
                <a:latin typeface="Open Sans"/>
                <a:ea typeface="Open Sans"/>
                <a:cs typeface="Open Sans"/>
                <a:sym typeface="Open Sans"/>
              </a:rPr>
              <a:t>Maintain and upgrade court buildings especially in rural areas</a:t>
            </a:r>
            <a:endParaRPr b="0" i="0" sz="3500" u="none" cap="none" strike="noStrike">
              <a:solidFill>
                <a:schemeClr val="dk1"/>
              </a:solidFill>
              <a:latin typeface="Open Sans"/>
              <a:ea typeface="Open Sans"/>
              <a:cs typeface="Open Sans"/>
              <a:sym typeface="Open Sans"/>
            </a:endParaRPr>
          </a:p>
          <a:p>
            <a:pPr indent="-450850" lvl="0" marL="457200" marR="0" rtl="0" algn="l">
              <a:lnSpc>
                <a:spcPct val="140000"/>
              </a:lnSpc>
              <a:spcBef>
                <a:spcPts val="0"/>
              </a:spcBef>
              <a:spcAft>
                <a:spcPts val="0"/>
              </a:spcAft>
              <a:buClr>
                <a:schemeClr val="dk1"/>
              </a:buClr>
              <a:buSzPts val="3500"/>
              <a:buFont typeface="Open Sans"/>
              <a:buChar char="❖"/>
            </a:pPr>
            <a:r>
              <a:rPr lang="en-US" sz="3500">
                <a:solidFill>
                  <a:schemeClr val="dk1"/>
                </a:solidFill>
                <a:latin typeface="Open Sans"/>
                <a:ea typeface="Open Sans"/>
                <a:cs typeface="Open Sans"/>
                <a:sym typeface="Open Sans"/>
              </a:rPr>
              <a:t>C</a:t>
            </a:r>
            <a:r>
              <a:rPr b="0" i="0" lang="en-US" sz="3500" u="none" cap="none" strike="noStrike">
                <a:solidFill>
                  <a:schemeClr val="dk1"/>
                </a:solidFill>
                <a:latin typeface="Open Sans"/>
                <a:ea typeface="Open Sans"/>
                <a:cs typeface="Open Sans"/>
                <a:sym typeface="Open Sans"/>
              </a:rPr>
              <a:t>apacity building of judges and court staff.etc</a:t>
            </a:r>
            <a:endParaRPr b="0" i="0" sz="3500" u="none" cap="none" strike="noStrike">
              <a:solidFill>
                <a:schemeClr val="dk1"/>
              </a:solidFill>
              <a:latin typeface="Open Sans"/>
              <a:ea typeface="Open Sans"/>
              <a:cs typeface="Open Sans"/>
              <a:sym typeface="Open Sans"/>
            </a:endParaRPr>
          </a:p>
          <a:p>
            <a:pPr indent="0" lvl="0" marL="0" marR="0" rtl="0" algn="l">
              <a:lnSpc>
                <a:spcPct val="140000"/>
              </a:lnSpc>
              <a:spcBef>
                <a:spcPts val="0"/>
              </a:spcBef>
              <a:spcAft>
                <a:spcPts val="0"/>
              </a:spcAft>
              <a:buClr>
                <a:srgbClr val="000000"/>
              </a:buClr>
              <a:buSzPts val="3500"/>
              <a:buFont typeface="Arial"/>
              <a:buNone/>
            </a:pPr>
            <a:r>
              <a:t/>
            </a:r>
            <a:endParaRPr b="0" i="0" sz="3500" u="none" cap="none" strike="noStrike">
              <a:solidFill>
                <a:schemeClr val="dk1"/>
              </a:solidFill>
              <a:latin typeface="Open Sans"/>
              <a:ea typeface="Open Sans"/>
              <a:cs typeface="Open Sans"/>
              <a:sym typeface="Open Sans"/>
            </a:endParaRPr>
          </a:p>
        </p:txBody>
      </p:sp>
      <p:sp>
        <p:nvSpPr>
          <p:cNvPr id="200" name="Google Shape;200;g2fe2bedc167_0_17"/>
          <p:cNvSpPr/>
          <p:nvPr/>
        </p:nvSpPr>
        <p:spPr>
          <a:xfrm>
            <a:off x="3175" y="6697100"/>
            <a:ext cx="4466769" cy="3589900"/>
          </a:xfrm>
          <a:custGeom>
            <a:rect b="b" l="l" r="r" t="t"/>
            <a:pathLst>
              <a:path extrusionOk="0" h="4573121" w="7090110">
                <a:moveTo>
                  <a:pt x="0" y="0"/>
                </a:moveTo>
                <a:lnTo>
                  <a:pt x="7090110" y="0"/>
                </a:lnTo>
                <a:lnTo>
                  <a:pt x="7090110" y="4573121"/>
                </a:lnTo>
                <a:lnTo>
                  <a:pt x="0" y="4573121"/>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13"/>
          <p:cNvPicPr preferRelativeResize="0"/>
          <p:nvPr/>
        </p:nvPicPr>
        <p:blipFill rotWithShape="1">
          <a:blip r:embed="rId3">
            <a:alphaModFix/>
          </a:blip>
          <a:srcRect b="23982" l="0" r="0" t="23982"/>
          <a:stretch/>
        </p:blipFill>
        <p:spPr>
          <a:xfrm>
            <a:off x="-424600" y="-413375"/>
            <a:ext cx="18695252" cy="4863777"/>
          </a:xfrm>
          <a:prstGeom prst="rect">
            <a:avLst/>
          </a:prstGeom>
          <a:noFill/>
          <a:ln>
            <a:noFill/>
          </a:ln>
        </p:spPr>
      </p:pic>
      <p:grpSp>
        <p:nvGrpSpPr>
          <p:cNvPr id="206" name="Google Shape;206;p13"/>
          <p:cNvGrpSpPr/>
          <p:nvPr/>
        </p:nvGrpSpPr>
        <p:grpSpPr>
          <a:xfrm>
            <a:off x="3994164" y="3749066"/>
            <a:ext cx="10299672" cy="1727565"/>
            <a:chOff x="0" y="-38100"/>
            <a:chExt cx="2712671" cy="454997"/>
          </a:xfrm>
        </p:grpSpPr>
        <p:sp>
          <p:nvSpPr>
            <p:cNvPr id="207" name="Google Shape;207;p13"/>
            <p:cNvSpPr/>
            <p:nvPr/>
          </p:nvSpPr>
          <p:spPr>
            <a:xfrm>
              <a:off x="0" y="0"/>
              <a:ext cx="2712671" cy="416897"/>
            </a:xfrm>
            <a:custGeom>
              <a:rect b="b" l="l" r="r" t="t"/>
              <a:pathLst>
                <a:path extrusionOk="0" h="416897" w="2712671">
                  <a:moveTo>
                    <a:pt x="0" y="0"/>
                  </a:moveTo>
                  <a:lnTo>
                    <a:pt x="2712671" y="0"/>
                  </a:lnTo>
                  <a:lnTo>
                    <a:pt x="2712671" y="416897"/>
                  </a:lnTo>
                  <a:lnTo>
                    <a:pt x="0" y="416897"/>
                  </a:lnTo>
                  <a:close/>
                </a:path>
              </a:pathLst>
            </a:custGeom>
            <a:solidFill>
              <a:srgbClr val="F67D30"/>
            </a:solidFill>
            <a:ln>
              <a:noFill/>
            </a:ln>
          </p:spPr>
        </p:sp>
        <p:sp>
          <p:nvSpPr>
            <p:cNvPr id="208" name="Google Shape;208;p13"/>
            <p:cNvSpPr txBox="1"/>
            <p:nvPr/>
          </p:nvSpPr>
          <p:spPr>
            <a:xfrm>
              <a:off x="0" y="-38100"/>
              <a:ext cx="2712671" cy="4549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13"/>
          <p:cNvSpPr txBox="1"/>
          <p:nvPr/>
        </p:nvSpPr>
        <p:spPr>
          <a:xfrm>
            <a:off x="5577803" y="4022755"/>
            <a:ext cx="6690300" cy="20928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Clr>
                <a:srgbClr val="000000"/>
              </a:buClr>
              <a:buSzPts val="3999"/>
              <a:buFont typeface="Arial"/>
              <a:buNone/>
            </a:pPr>
            <a:r>
              <a:rPr b="1" i="0" lang="en-US" sz="3999" u="none" cap="none" strike="noStrike">
                <a:solidFill>
                  <a:srgbClr val="FFFFFF"/>
                </a:solidFill>
                <a:latin typeface="Poppins Black"/>
                <a:ea typeface="Poppins Black"/>
                <a:cs typeface="Poppins Black"/>
                <a:sym typeface="Poppins Black"/>
              </a:rPr>
              <a:t>BUDGET PREPARATION</a:t>
            </a:r>
            <a:endParaRPr b="0" i="0" sz="1400" u="none" cap="none" strike="noStrike">
              <a:solidFill>
                <a:srgbClr val="000000"/>
              </a:solidFill>
              <a:latin typeface="Arial"/>
              <a:ea typeface="Arial"/>
              <a:cs typeface="Arial"/>
              <a:sym typeface="Arial"/>
            </a:endParaRPr>
          </a:p>
          <a:p>
            <a:pPr indent="0" lvl="0" marL="0" marR="0" rtl="0" algn="ctr">
              <a:lnSpc>
                <a:spcPct val="120005"/>
              </a:lnSpc>
              <a:spcBef>
                <a:spcPts val="0"/>
              </a:spcBef>
              <a:spcAft>
                <a:spcPts val="0"/>
              </a:spcAft>
              <a:buClr>
                <a:srgbClr val="000000"/>
              </a:buClr>
              <a:buSzPts val="3999"/>
              <a:buFont typeface="Arial"/>
              <a:buNone/>
            </a:pPr>
            <a:r>
              <a:rPr b="1" lang="en-US" sz="3999">
                <a:solidFill>
                  <a:srgbClr val="FFFFFF"/>
                </a:solidFill>
                <a:latin typeface="Poppins Black"/>
                <a:ea typeface="Poppins Black"/>
                <a:cs typeface="Poppins Black"/>
                <a:sym typeface="Poppins Black"/>
              </a:rPr>
              <a:t>PROCESS</a:t>
            </a:r>
            <a:endParaRPr b="0" i="0" sz="1400" u="none" cap="none" strike="noStrike">
              <a:solidFill>
                <a:srgbClr val="000000"/>
              </a:solidFill>
              <a:latin typeface="Arial"/>
              <a:ea typeface="Arial"/>
              <a:cs typeface="Arial"/>
              <a:sym typeface="Arial"/>
            </a:endParaRPr>
          </a:p>
          <a:p>
            <a:pPr indent="0" lvl="0" marL="0" marR="0" rtl="0" algn="ctr">
              <a:lnSpc>
                <a:spcPct val="120005"/>
              </a:lnSpc>
              <a:spcBef>
                <a:spcPts val="0"/>
              </a:spcBef>
              <a:spcAft>
                <a:spcPts val="0"/>
              </a:spcAft>
              <a:buClr>
                <a:srgbClr val="000000"/>
              </a:buClr>
              <a:buSzPts val="3999"/>
              <a:buFont typeface="Arial"/>
              <a:buNone/>
            </a:pPr>
            <a:r>
              <a:t/>
            </a:r>
            <a:endParaRPr b="1" i="0" sz="3999" u="none" cap="none" strike="noStrike">
              <a:solidFill>
                <a:srgbClr val="FFFFFF"/>
              </a:solidFill>
              <a:latin typeface="Poppins Black"/>
              <a:ea typeface="Poppins Black"/>
              <a:cs typeface="Poppins Black"/>
              <a:sym typeface="Poppins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fea5b11e21_0_0"/>
          <p:cNvSpPr txBox="1"/>
          <p:nvPr/>
        </p:nvSpPr>
        <p:spPr>
          <a:xfrm>
            <a:off x="4413000" y="291150"/>
            <a:ext cx="9462000" cy="800100"/>
          </a:xfrm>
          <a:prstGeom prst="rect">
            <a:avLst/>
          </a:prstGeom>
          <a:noFill/>
          <a:ln>
            <a:noFill/>
          </a:ln>
        </p:spPr>
        <p:txBody>
          <a:bodyPr anchorCtr="0" anchor="t" bIns="91425" lIns="91425" spcFirstLastPara="1" rIns="91425" wrap="square" tIns="91425">
            <a:spAutoFit/>
          </a:bodyPr>
          <a:lstStyle/>
          <a:p>
            <a:pPr indent="0" lvl="0" marL="0" rtl="0" algn="ctr">
              <a:lnSpc>
                <a:spcPct val="120005"/>
              </a:lnSpc>
              <a:spcBef>
                <a:spcPts val="0"/>
              </a:spcBef>
              <a:spcAft>
                <a:spcPts val="0"/>
              </a:spcAft>
              <a:buNone/>
            </a:pPr>
            <a:r>
              <a:rPr b="1" lang="en-US" sz="3999">
                <a:solidFill>
                  <a:srgbClr val="F89921"/>
                </a:solidFill>
                <a:latin typeface="Poppins Black"/>
                <a:ea typeface="Poppins Black"/>
                <a:cs typeface="Poppins Black"/>
                <a:sym typeface="Poppins Black"/>
              </a:rPr>
              <a:t>2024 NATIONAL BUDGET</a:t>
            </a:r>
            <a:endParaRPr>
              <a:solidFill>
                <a:srgbClr val="000000"/>
              </a:solidFill>
            </a:endParaRPr>
          </a:p>
        </p:txBody>
      </p:sp>
      <p:sp>
        <p:nvSpPr>
          <p:cNvPr id="215" name="Google Shape;215;g2fea5b11e21_0_0"/>
          <p:cNvSpPr/>
          <p:nvPr/>
        </p:nvSpPr>
        <p:spPr>
          <a:xfrm>
            <a:off x="750850" y="1503100"/>
            <a:ext cx="3722700" cy="1015500"/>
          </a:xfrm>
          <a:prstGeom prst="roundRect">
            <a:avLst>
              <a:gd fmla="val 16667" name="adj"/>
            </a:avLst>
          </a:prstGeom>
          <a:solidFill>
            <a:srgbClr val="179595"/>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6" name="Google Shape;216;g2fea5b11e21_0_0"/>
          <p:cNvSpPr/>
          <p:nvPr/>
        </p:nvSpPr>
        <p:spPr>
          <a:xfrm>
            <a:off x="750850" y="3908475"/>
            <a:ext cx="3722700" cy="1015500"/>
          </a:xfrm>
          <a:prstGeom prst="roundRect">
            <a:avLst>
              <a:gd fmla="val 16667" name="adj"/>
            </a:avLst>
          </a:prstGeom>
          <a:solidFill>
            <a:srgbClr val="179595"/>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sz="2800">
                <a:solidFill>
                  <a:srgbClr val="000000"/>
                </a:solidFill>
                <a:latin typeface="Calibri"/>
                <a:ea typeface="Calibri"/>
                <a:cs typeface="Calibri"/>
                <a:sym typeface="Calibri"/>
              </a:rPr>
              <a:t>Share of Minerals</a:t>
            </a:r>
            <a:endParaRPr sz="28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lang="en-US" sz="2800">
                <a:solidFill>
                  <a:srgbClr val="000000"/>
                </a:solidFill>
                <a:latin typeface="Calibri"/>
                <a:ea typeface="Calibri"/>
                <a:cs typeface="Calibri"/>
                <a:sym typeface="Calibri"/>
              </a:rPr>
              <a:t>and mining</a:t>
            </a:r>
            <a:endParaRPr sz="2800">
              <a:solidFill>
                <a:srgbClr val="000000"/>
              </a:solidFill>
              <a:latin typeface="Calibri"/>
              <a:ea typeface="Calibri"/>
              <a:cs typeface="Calibri"/>
              <a:sym typeface="Calibri"/>
            </a:endParaRPr>
          </a:p>
        </p:txBody>
      </p:sp>
      <p:sp>
        <p:nvSpPr>
          <p:cNvPr id="217" name="Google Shape;217;g2fea5b11e21_0_0"/>
          <p:cNvSpPr/>
          <p:nvPr/>
        </p:nvSpPr>
        <p:spPr>
          <a:xfrm>
            <a:off x="750850" y="2705775"/>
            <a:ext cx="3722700" cy="1015500"/>
          </a:xfrm>
          <a:prstGeom prst="roundRect">
            <a:avLst>
              <a:gd fmla="val 16667" name="adj"/>
            </a:avLst>
          </a:prstGeom>
          <a:solidFill>
            <a:srgbClr val="B76041"/>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800">
                <a:solidFill>
                  <a:srgbClr val="000000"/>
                </a:solidFill>
                <a:latin typeface="Calibri"/>
                <a:ea typeface="Calibri"/>
                <a:cs typeface="Calibri"/>
                <a:sym typeface="Calibri"/>
              </a:rPr>
              <a:t>Revenue </a:t>
            </a:r>
            <a:endParaRPr sz="2800">
              <a:solidFill>
                <a:srgbClr val="000000"/>
              </a:solidFill>
              <a:latin typeface="Calibri"/>
              <a:ea typeface="Calibri"/>
              <a:cs typeface="Calibri"/>
              <a:sym typeface="Calibri"/>
            </a:endParaRPr>
          </a:p>
          <a:p>
            <a:pPr indent="0" lvl="0" marL="0" rtl="0" algn="l">
              <a:spcBef>
                <a:spcPts val="0"/>
              </a:spcBef>
              <a:spcAft>
                <a:spcPts val="0"/>
              </a:spcAft>
              <a:buNone/>
            </a:pPr>
            <a:r>
              <a:rPr lang="en-US" sz="2800">
                <a:solidFill>
                  <a:srgbClr val="000000"/>
                </a:solidFill>
                <a:latin typeface="Calibri"/>
                <a:ea typeface="Calibri"/>
                <a:cs typeface="Calibri"/>
                <a:sym typeface="Calibri"/>
              </a:rPr>
              <a:t>from GOE’s</a:t>
            </a:r>
            <a:endParaRPr sz="2800">
              <a:solidFill>
                <a:srgbClr val="000000"/>
              </a:solidFill>
              <a:latin typeface="Calibri"/>
              <a:ea typeface="Calibri"/>
              <a:cs typeface="Calibri"/>
              <a:sym typeface="Calibri"/>
            </a:endParaRPr>
          </a:p>
        </p:txBody>
      </p:sp>
      <p:sp>
        <p:nvSpPr>
          <p:cNvPr id="218" name="Google Shape;218;g2fea5b11e21_0_0"/>
          <p:cNvSpPr/>
          <p:nvPr/>
        </p:nvSpPr>
        <p:spPr>
          <a:xfrm>
            <a:off x="5603075" y="1503100"/>
            <a:ext cx="6623700" cy="6526500"/>
          </a:xfrm>
          <a:prstGeom prst="blockArc">
            <a:avLst>
              <a:gd fmla="val 10863000" name="adj1"/>
              <a:gd fmla="val 21573661" name="adj2"/>
              <a:gd fmla="val 26009" name="adj3"/>
            </a:avLst>
          </a:prstGeom>
          <a:solidFill>
            <a:srgbClr val="179595"/>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9" name="Google Shape;219;g2fea5b11e21_0_0"/>
          <p:cNvSpPr/>
          <p:nvPr/>
        </p:nvSpPr>
        <p:spPr>
          <a:xfrm>
            <a:off x="750850" y="6040125"/>
            <a:ext cx="3563700" cy="1015500"/>
          </a:xfrm>
          <a:prstGeom prst="roundRect">
            <a:avLst>
              <a:gd fmla="val 16667" name="adj"/>
            </a:avLst>
          </a:prstGeom>
          <a:solidFill>
            <a:srgbClr val="179595"/>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800">
                <a:solidFill>
                  <a:srgbClr val="000000"/>
                </a:solidFill>
                <a:latin typeface="Calibri"/>
                <a:ea typeface="Calibri"/>
                <a:cs typeface="Calibri"/>
                <a:sym typeface="Calibri"/>
              </a:rPr>
              <a:t>Statutory</a:t>
            </a:r>
            <a:endParaRPr sz="28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lang="en-US" sz="2800">
                <a:solidFill>
                  <a:srgbClr val="000000"/>
                </a:solidFill>
                <a:latin typeface="Calibri"/>
                <a:ea typeface="Calibri"/>
                <a:cs typeface="Calibri"/>
                <a:sym typeface="Calibri"/>
              </a:rPr>
              <a:t>Transfer</a:t>
            </a:r>
            <a:endParaRPr sz="2800">
              <a:solidFill>
                <a:srgbClr val="000000"/>
              </a:solidFill>
              <a:latin typeface="Calibri"/>
              <a:ea typeface="Calibri"/>
              <a:cs typeface="Calibri"/>
              <a:sym typeface="Calibri"/>
            </a:endParaRPr>
          </a:p>
        </p:txBody>
      </p:sp>
      <p:sp>
        <p:nvSpPr>
          <p:cNvPr id="220" name="Google Shape;220;g2fea5b11e21_0_0"/>
          <p:cNvSpPr/>
          <p:nvPr/>
        </p:nvSpPr>
        <p:spPr>
          <a:xfrm>
            <a:off x="750850" y="8445495"/>
            <a:ext cx="3563700" cy="1015500"/>
          </a:xfrm>
          <a:prstGeom prst="roundRect">
            <a:avLst>
              <a:gd fmla="val 16667" name="adj"/>
            </a:avLst>
          </a:prstGeom>
          <a:solidFill>
            <a:srgbClr val="179595"/>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800">
                <a:solidFill>
                  <a:srgbClr val="000000"/>
                </a:solidFill>
                <a:latin typeface="Calibri"/>
                <a:ea typeface="Calibri"/>
                <a:cs typeface="Calibri"/>
                <a:sym typeface="Calibri"/>
              </a:rPr>
              <a:t>Sinking</a:t>
            </a:r>
            <a:endParaRPr sz="28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lang="en-US" sz="2800">
                <a:solidFill>
                  <a:srgbClr val="000000"/>
                </a:solidFill>
                <a:latin typeface="Calibri"/>
                <a:ea typeface="Calibri"/>
                <a:cs typeface="Calibri"/>
                <a:sym typeface="Calibri"/>
              </a:rPr>
              <a:t>Fund</a:t>
            </a:r>
            <a:endParaRPr sz="2800">
              <a:solidFill>
                <a:srgbClr val="000000"/>
              </a:solidFill>
              <a:latin typeface="Calibri"/>
              <a:ea typeface="Calibri"/>
              <a:cs typeface="Calibri"/>
              <a:sym typeface="Calibri"/>
            </a:endParaRPr>
          </a:p>
        </p:txBody>
      </p:sp>
      <p:sp>
        <p:nvSpPr>
          <p:cNvPr id="221" name="Google Shape;221;g2fea5b11e21_0_0"/>
          <p:cNvSpPr/>
          <p:nvPr/>
        </p:nvSpPr>
        <p:spPr>
          <a:xfrm>
            <a:off x="750850" y="7242810"/>
            <a:ext cx="3563700" cy="1015500"/>
          </a:xfrm>
          <a:prstGeom prst="roundRect">
            <a:avLst>
              <a:gd fmla="val 16667" name="adj"/>
            </a:avLst>
          </a:prstGeom>
          <a:solidFill>
            <a:srgbClr val="B76041"/>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800">
                <a:solidFill>
                  <a:srgbClr val="000000"/>
                </a:solidFill>
                <a:latin typeface="Calibri"/>
                <a:ea typeface="Calibri"/>
                <a:cs typeface="Calibri"/>
                <a:sym typeface="Calibri"/>
              </a:rPr>
              <a:t>Debt</a:t>
            </a:r>
            <a:endParaRPr sz="28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lang="en-US" sz="2800">
                <a:solidFill>
                  <a:srgbClr val="000000"/>
                </a:solidFill>
                <a:latin typeface="Calibri"/>
                <a:ea typeface="Calibri"/>
                <a:cs typeface="Calibri"/>
                <a:sym typeface="Calibri"/>
              </a:rPr>
              <a:t>Service</a:t>
            </a:r>
            <a:endParaRPr sz="2800">
              <a:solidFill>
                <a:srgbClr val="000000"/>
              </a:solidFill>
              <a:latin typeface="Calibri"/>
              <a:ea typeface="Calibri"/>
              <a:cs typeface="Calibri"/>
              <a:sym typeface="Calibri"/>
            </a:endParaRPr>
          </a:p>
        </p:txBody>
      </p:sp>
      <p:sp>
        <p:nvSpPr>
          <p:cNvPr id="222" name="Google Shape;222;g2fea5b11e21_0_0"/>
          <p:cNvSpPr/>
          <p:nvPr/>
        </p:nvSpPr>
        <p:spPr>
          <a:xfrm>
            <a:off x="13830725" y="1345413"/>
            <a:ext cx="3563700" cy="1015500"/>
          </a:xfrm>
          <a:prstGeom prst="roundRect">
            <a:avLst>
              <a:gd fmla="val 16667" name="adj"/>
            </a:avLst>
          </a:prstGeom>
          <a:solidFill>
            <a:srgbClr val="179595"/>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800">
                <a:solidFill>
                  <a:srgbClr val="000000"/>
                </a:solidFill>
                <a:latin typeface="Calibri"/>
                <a:ea typeface="Calibri"/>
                <a:cs typeface="Calibri"/>
                <a:sym typeface="Calibri"/>
              </a:rPr>
              <a:t>Share of </a:t>
            </a:r>
            <a:endParaRPr sz="2800">
              <a:solidFill>
                <a:srgbClr val="000000"/>
              </a:solidFill>
              <a:latin typeface="Calibri"/>
              <a:ea typeface="Calibri"/>
              <a:cs typeface="Calibri"/>
              <a:sym typeface="Calibri"/>
            </a:endParaRPr>
          </a:p>
          <a:p>
            <a:pPr indent="0" lvl="0" marL="0" rtl="0" algn="l">
              <a:spcBef>
                <a:spcPts val="0"/>
              </a:spcBef>
              <a:spcAft>
                <a:spcPts val="0"/>
              </a:spcAft>
              <a:buNone/>
            </a:pPr>
            <a:r>
              <a:rPr lang="en-US" sz="2800">
                <a:solidFill>
                  <a:srgbClr val="000000"/>
                </a:solidFill>
                <a:latin typeface="Calibri"/>
                <a:ea typeface="Calibri"/>
                <a:cs typeface="Calibri"/>
                <a:sym typeface="Calibri"/>
              </a:rPr>
              <a:t>non-oil taxes</a:t>
            </a:r>
            <a:endParaRPr sz="2800">
              <a:solidFill>
                <a:srgbClr val="000000"/>
              </a:solidFill>
              <a:latin typeface="Calibri"/>
              <a:ea typeface="Calibri"/>
              <a:cs typeface="Calibri"/>
              <a:sym typeface="Calibri"/>
            </a:endParaRPr>
          </a:p>
        </p:txBody>
      </p:sp>
      <p:sp>
        <p:nvSpPr>
          <p:cNvPr id="223" name="Google Shape;223;g2fea5b11e21_0_0"/>
          <p:cNvSpPr/>
          <p:nvPr/>
        </p:nvSpPr>
        <p:spPr>
          <a:xfrm>
            <a:off x="13830725" y="3750783"/>
            <a:ext cx="3563700" cy="1015500"/>
          </a:xfrm>
          <a:prstGeom prst="roundRect">
            <a:avLst>
              <a:gd fmla="val 16667" name="adj"/>
            </a:avLst>
          </a:prstGeom>
          <a:solidFill>
            <a:srgbClr val="179595"/>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sz="2800">
                <a:solidFill>
                  <a:srgbClr val="000000"/>
                </a:solidFill>
                <a:latin typeface="Calibri"/>
                <a:ea typeface="Calibri"/>
                <a:cs typeface="Calibri"/>
                <a:sym typeface="Calibri"/>
              </a:rPr>
              <a:t>Others</a:t>
            </a:r>
            <a:endParaRPr sz="2800">
              <a:solidFill>
                <a:srgbClr val="000000"/>
              </a:solidFill>
              <a:latin typeface="Calibri"/>
              <a:ea typeface="Calibri"/>
              <a:cs typeface="Calibri"/>
              <a:sym typeface="Calibri"/>
            </a:endParaRPr>
          </a:p>
        </p:txBody>
      </p:sp>
      <p:sp>
        <p:nvSpPr>
          <p:cNvPr id="224" name="Google Shape;224;g2fea5b11e21_0_0"/>
          <p:cNvSpPr/>
          <p:nvPr/>
        </p:nvSpPr>
        <p:spPr>
          <a:xfrm>
            <a:off x="13830725" y="2548098"/>
            <a:ext cx="3563700" cy="1015500"/>
          </a:xfrm>
          <a:prstGeom prst="roundRect">
            <a:avLst>
              <a:gd fmla="val 16667" name="adj"/>
            </a:avLst>
          </a:prstGeom>
          <a:solidFill>
            <a:srgbClr val="B76041"/>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800">
                <a:solidFill>
                  <a:srgbClr val="000000"/>
                </a:solidFill>
                <a:latin typeface="Calibri"/>
                <a:ea typeface="Calibri"/>
                <a:cs typeface="Calibri"/>
                <a:sym typeface="Calibri"/>
              </a:rPr>
              <a:t>Independent </a:t>
            </a:r>
            <a:endParaRPr sz="28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lang="en-US" sz="2800">
                <a:solidFill>
                  <a:srgbClr val="000000"/>
                </a:solidFill>
                <a:latin typeface="Calibri"/>
                <a:ea typeface="Calibri"/>
                <a:cs typeface="Calibri"/>
                <a:sym typeface="Calibri"/>
              </a:rPr>
              <a:t>Revenue</a:t>
            </a:r>
            <a:endParaRPr sz="2800">
              <a:solidFill>
                <a:srgbClr val="000000"/>
              </a:solidFill>
              <a:latin typeface="Calibri"/>
              <a:ea typeface="Calibri"/>
              <a:cs typeface="Calibri"/>
              <a:sym typeface="Calibri"/>
            </a:endParaRPr>
          </a:p>
        </p:txBody>
      </p:sp>
      <p:sp>
        <p:nvSpPr>
          <p:cNvPr id="225" name="Google Shape;225;g2fea5b11e21_0_0"/>
          <p:cNvSpPr/>
          <p:nvPr/>
        </p:nvSpPr>
        <p:spPr>
          <a:xfrm>
            <a:off x="13830725" y="5870288"/>
            <a:ext cx="3563700" cy="1015500"/>
          </a:xfrm>
          <a:prstGeom prst="roundRect">
            <a:avLst>
              <a:gd fmla="val 16667" name="adj"/>
            </a:avLst>
          </a:prstGeom>
          <a:solidFill>
            <a:srgbClr val="179595"/>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800">
                <a:solidFill>
                  <a:srgbClr val="000000"/>
                </a:solidFill>
                <a:latin typeface="Calibri"/>
                <a:ea typeface="Calibri"/>
                <a:cs typeface="Calibri"/>
                <a:sym typeface="Calibri"/>
              </a:rPr>
              <a:t>Recurrent</a:t>
            </a:r>
            <a:endParaRPr sz="28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lang="en-US" sz="2800">
                <a:solidFill>
                  <a:srgbClr val="000000"/>
                </a:solidFill>
                <a:latin typeface="Calibri"/>
                <a:ea typeface="Calibri"/>
                <a:cs typeface="Calibri"/>
                <a:sym typeface="Calibri"/>
              </a:rPr>
              <a:t>(Non - Debt)</a:t>
            </a:r>
            <a:endParaRPr sz="2800">
              <a:solidFill>
                <a:srgbClr val="000000"/>
              </a:solidFill>
              <a:latin typeface="Calibri"/>
              <a:ea typeface="Calibri"/>
              <a:cs typeface="Calibri"/>
              <a:sym typeface="Calibri"/>
            </a:endParaRPr>
          </a:p>
        </p:txBody>
      </p:sp>
      <p:sp>
        <p:nvSpPr>
          <p:cNvPr id="226" name="Google Shape;226;g2fea5b11e21_0_0"/>
          <p:cNvSpPr/>
          <p:nvPr/>
        </p:nvSpPr>
        <p:spPr>
          <a:xfrm>
            <a:off x="13830725" y="7072973"/>
            <a:ext cx="3563700" cy="1015500"/>
          </a:xfrm>
          <a:prstGeom prst="roundRect">
            <a:avLst>
              <a:gd fmla="val 16667" name="adj"/>
            </a:avLst>
          </a:prstGeom>
          <a:solidFill>
            <a:srgbClr val="B76041"/>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800">
                <a:solidFill>
                  <a:srgbClr val="000000"/>
                </a:solidFill>
                <a:latin typeface="Calibri"/>
                <a:ea typeface="Calibri"/>
                <a:cs typeface="Calibri"/>
                <a:sym typeface="Calibri"/>
              </a:rPr>
              <a:t>Capital </a:t>
            </a:r>
            <a:endParaRPr sz="2800">
              <a:solidFill>
                <a:srgbClr val="000000"/>
              </a:solidFill>
              <a:latin typeface="Calibri"/>
              <a:ea typeface="Calibri"/>
              <a:cs typeface="Calibri"/>
              <a:sym typeface="Calibri"/>
            </a:endParaRPr>
          </a:p>
          <a:p>
            <a:pPr indent="0" lvl="0" marL="0" rtl="0" algn="l">
              <a:spcBef>
                <a:spcPts val="0"/>
              </a:spcBef>
              <a:spcAft>
                <a:spcPts val="0"/>
              </a:spcAft>
              <a:buClr>
                <a:srgbClr val="000000"/>
              </a:buClr>
              <a:buSzPts val="1100"/>
              <a:buFont typeface="Arial"/>
              <a:buNone/>
            </a:pPr>
            <a:r>
              <a:rPr lang="en-US" sz="2800">
                <a:solidFill>
                  <a:srgbClr val="000000"/>
                </a:solidFill>
                <a:latin typeface="Calibri"/>
                <a:ea typeface="Calibri"/>
                <a:cs typeface="Calibri"/>
                <a:sym typeface="Calibri"/>
              </a:rPr>
              <a:t>Expenditure </a:t>
            </a:r>
            <a:endParaRPr sz="2800">
              <a:solidFill>
                <a:srgbClr val="000000"/>
              </a:solidFill>
              <a:latin typeface="Calibri"/>
              <a:ea typeface="Calibri"/>
              <a:cs typeface="Calibri"/>
              <a:sym typeface="Calibri"/>
            </a:endParaRPr>
          </a:p>
        </p:txBody>
      </p:sp>
      <p:sp>
        <p:nvSpPr>
          <p:cNvPr id="227" name="Google Shape;227;g2fea5b11e21_0_0"/>
          <p:cNvSpPr txBox="1"/>
          <p:nvPr/>
        </p:nvSpPr>
        <p:spPr>
          <a:xfrm>
            <a:off x="1478650" y="826000"/>
            <a:ext cx="2108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000000"/>
                </a:solidFill>
                <a:latin typeface="Calibri"/>
                <a:ea typeface="Calibri"/>
                <a:cs typeface="Calibri"/>
                <a:sym typeface="Calibri"/>
              </a:rPr>
              <a:t>REVENUE</a:t>
            </a:r>
            <a:endParaRPr sz="3200">
              <a:solidFill>
                <a:srgbClr val="000000"/>
              </a:solidFill>
              <a:latin typeface="Calibri"/>
              <a:ea typeface="Calibri"/>
              <a:cs typeface="Calibri"/>
              <a:sym typeface="Calibri"/>
            </a:endParaRPr>
          </a:p>
        </p:txBody>
      </p:sp>
      <p:sp>
        <p:nvSpPr>
          <p:cNvPr id="228" name="Google Shape;228;g2fea5b11e21_0_0"/>
          <p:cNvSpPr txBox="1"/>
          <p:nvPr/>
        </p:nvSpPr>
        <p:spPr>
          <a:xfrm>
            <a:off x="750850" y="1503100"/>
            <a:ext cx="2280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rgbClr val="000000"/>
                </a:solidFill>
                <a:latin typeface="Calibri"/>
                <a:ea typeface="Calibri"/>
                <a:cs typeface="Calibri"/>
                <a:sym typeface="Calibri"/>
              </a:rPr>
              <a:t>Share of oil </a:t>
            </a:r>
            <a:endParaRPr sz="2800">
              <a:solidFill>
                <a:srgbClr val="000000"/>
              </a:solidFill>
              <a:latin typeface="Calibri"/>
              <a:ea typeface="Calibri"/>
              <a:cs typeface="Calibri"/>
              <a:sym typeface="Calibri"/>
            </a:endParaRPr>
          </a:p>
          <a:p>
            <a:pPr indent="0" lvl="0" marL="0" rtl="0" algn="l">
              <a:spcBef>
                <a:spcPts val="0"/>
              </a:spcBef>
              <a:spcAft>
                <a:spcPts val="0"/>
              </a:spcAft>
              <a:buNone/>
            </a:pPr>
            <a:r>
              <a:rPr lang="en-US" sz="2800">
                <a:solidFill>
                  <a:srgbClr val="000000"/>
                </a:solidFill>
                <a:latin typeface="Calibri"/>
                <a:ea typeface="Calibri"/>
                <a:cs typeface="Calibri"/>
                <a:sym typeface="Calibri"/>
              </a:rPr>
              <a:t>revenue </a:t>
            </a:r>
            <a:endParaRPr sz="2800">
              <a:solidFill>
                <a:srgbClr val="000000"/>
              </a:solidFill>
              <a:latin typeface="Calibri"/>
              <a:ea typeface="Calibri"/>
              <a:cs typeface="Calibri"/>
              <a:sym typeface="Calibri"/>
            </a:endParaRPr>
          </a:p>
        </p:txBody>
      </p:sp>
      <p:sp>
        <p:nvSpPr>
          <p:cNvPr id="229" name="Google Shape;229;g2fea5b11e21_0_0"/>
          <p:cNvSpPr txBox="1"/>
          <p:nvPr/>
        </p:nvSpPr>
        <p:spPr>
          <a:xfrm>
            <a:off x="2964100" y="1750425"/>
            <a:ext cx="1660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000000"/>
                </a:solidFill>
                <a:latin typeface="Calibri"/>
                <a:ea typeface="Calibri"/>
                <a:cs typeface="Calibri"/>
                <a:sym typeface="Calibri"/>
              </a:rPr>
              <a:t>7.68tn</a:t>
            </a:r>
            <a:endParaRPr b="1" sz="3400">
              <a:solidFill>
                <a:srgbClr val="000000"/>
              </a:solidFill>
              <a:latin typeface="Calibri"/>
              <a:ea typeface="Calibri"/>
              <a:cs typeface="Calibri"/>
              <a:sym typeface="Calibri"/>
            </a:endParaRPr>
          </a:p>
        </p:txBody>
      </p:sp>
      <p:sp>
        <p:nvSpPr>
          <p:cNvPr id="230" name="Google Shape;230;g2fea5b11e21_0_0"/>
          <p:cNvSpPr txBox="1"/>
          <p:nvPr/>
        </p:nvSpPr>
        <p:spPr>
          <a:xfrm>
            <a:off x="999125" y="5363013"/>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000000"/>
                </a:solidFill>
                <a:latin typeface="Calibri"/>
                <a:ea typeface="Calibri"/>
                <a:cs typeface="Calibri"/>
                <a:sym typeface="Calibri"/>
              </a:rPr>
              <a:t>EXPENDITURE</a:t>
            </a:r>
            <a:endParaRPr sz="3200">
              <a:solidFill>
                <a:srgbClr val="000000"/>
              </a:solidFill>
              <a:latin typeface="Calibri"/>
              <a:ea typeface="Calibri"/>
              <a:cs typeface="Calibri"/>
              <a:sym typeface="Calibri"/>
            </a:endParaRPr>
          </a:p>
        </p:txBody>
      </p:sp>
      <p:sp>
        <p:nvSpPr>
          <p:cNvPr id="231" name="Google Shape;231;g2fea5b11e21_0_0"/>
          <p:cNvSpPr txBox="1"/>
          <p:nvPr/>
        </p:nvSpPr>
        <p:spPr>
          <a:xfrm>
            <a:off x="2964100" y="2875138"/>
            <a:ext cx="2280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000000"/>
                </a:solidFill>
                <a:latin typeface="Calibri"/>
                <a:ea typeface="Calibri"/>
                <a:cs typeface="Calibri"/>
                <a:sym typeface="Calibri"/>
              </a:rPr>
              <a:t>4.07bn</a:t>
            </a:r>
            <a:endParaRPr b="1" sz="3400">
              <a:solidFill>
                <a:srgbClr val="000000"/>
              </a:solidFill>
              <a:latin typeface="Calibri"/>
              <a:ea typeface="Calibri"/>
              <a:cs typeface="Calibri"/>
              <a:sym typeface="Calibri"/>
            </a:endParaRPr>
          </a:p>
        </p:txBody>
      </p:sp>
      <p:sp>
        <p:nvSpPr>
          <p:cNvPr id="232" name="Google Shape;232;g2fea5b11e21_0_0"/>
          <p:cNvSpPr txBox="1"/>
          <p:nvPr/>
        </p:nvSpPr>
        <p:spPr>
          <a:xfrm>
            <a:off x="3072000" y="4188150"/>
            <a:ext cx="3000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000000"/>
                </a:solidFill>
                <a:latin typeface="Calibri"/>
                <a:ea typeface="Calibri"/>
                <a:cs typeface="Calibri"/>
                <a:sym typeface="Calibri"/>
              </a:rPr>
              <a:t>4.55tn</a:t>
            </a:r>
            <a:endParaRPr b="1" sz="3400">
              <a:solidFill>
                <a:srgbClr val="000000"/>
              </a:solidFill>
              <a:latin typeface="Calibri"/>
              <a:ea typeface="Calibri"/>
              <a:cs typeface="Calibri"/>
              <a:sym typeface="Calibri"/>
            </a:endParaRPr>
          </a:p>
        </p:txBody>
      </p:sp>
      <p:sp>
        <p:nvSpPr>
          <p:cNvPr id="233" name="Google Shape;233;g2fea5b11e21_0_0"/>
          <p:cNvSpPr txBox="1"/>
          <p:nvPr/>
        </p:nvSpPr>
        <p:spPr>
          <a:xfrm>
            <a:off x="2654050" y="6287463"/>
            <a:ext cx="1974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000000"/>
                </a:solidFill>
                <a:latin typeface="Calibri"/>
                <a:ea typeface="Calibri"/>
                <a:cs typeface="Calibri"/>
                <a:sym typeface="Calibri"/>
              </a:rPr>
              <a:t>1.37tn</a:t>
            </a:r>
            <a:endParaRPr b="1" sz="3400">
              <a:solidFill>
                <a:srgbClr val="000000"/>
              </a:solidFill>
              <a:latin typeface="Calibri"/>
              <a:ea typeface="Calibri"/>
              <a:cs typeface="Calibri"/>
              <a:sym typeface="Calibri"/>
            </a:endParaRPr>
          </a:p>
        </p:txBody>
      </p:sp>
      <p:sp>
        <p:nvSpPr>
          <p:cNvPr id="234" name="Google Shape;234;g2fea5b11e21_0_0"/>
          <p:cNvSpPr txBox="1"/>
          <p:nvPr/>
        </p:nvSpPr>
        <p:spPr>
          <a:xfrm>
            <a:off x="2654050" y="7396563"/>
            <a:ext cx="1660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000000"/>
                </a:solidFill>
                <a:latin typeface="Calibri"/>
                <a:ea typeface="Calibri"/>
                <a:cs typeface="Calibri"/>
                <a:sym typeface="Calibri"/>
              </a:rPr>
              <a:t>8.25tn</a:t>
            </a:r>
            <a:endParaRPr b="1" sz="3400">
              <a:solidFill>
                <a:srgbClr val="000000"/>
              </a:solidFill>
              <a:latin typeface="Calibri"/>
              <a:ea typeface="Calibri"/>
              <a:cs typeface="Calibri"/>
              <a:sym typeface="Calibri"/>
            </a:endParaRPr>
          </a:p>
        </p:txBody>
      </p:sp>
      <p:sp>
        <p:nvSpPr>
          <p:cNvPr id="235" name="Google Shape;235;g2fea5b11e21_0_0"/>
          <p:cNvSpPr txBox="1"/>
          <p:nvPr/>
        </p:nvSpPr>
        <p:spPr>
          <a:xfrm>
            <a:off x="2344000" y="8599250"/>
            <a:ext cx="2280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000000"/>
                </a:solidFill>
                <a:latin typeface="Calibri"/>
                <a:ea typeface="Calibri"/>
                <a:cs typeface="Calibri"/>
                <a:sym typeface="Calibri"/>
              </a:rPr>
              <a:t>243.66bn</a:t>
            </a:r>
            <a:endParaRPr b="1" sz="3400">
              <a:solidFill>
                <a:srgbClr val="000000"/>
              </a:solidFill>
              <a:latin typeface="Calibri"/>
              <a:ea typeface="Calibri"/>
              <a:cs typeface="Calibri"/>
              <a:sym typeface="Calibri"/>
            </a:endParaRPr>
          </a:p>
        </p:txBody>
      </p:sp>
      <p:sp>
        <p:nvSpPr>
          <p:cNvPr id="236" name="Google Shape;236;g2fea5b11e21_0_0"/>
          <p:cNvSpPr txBox="1"/>
          <p:nvPr/>
        </p:nvSpPr>
        <p:spPr>
          <a:xfrm>
            <a:off x="15733925" y="1499175"/>
            <a:ext cx="1660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000000"/>
                </a:solidFill>
                <a:latin typeface="Calibri"/>
                <a:ea typeface="Calibri"/>
                <a:cs typeface="Calibri"/>
                <a:sym typeface="Calibri"/>
              </a:rPr>
              <a:t>   3.52tn</a:t>
            </a:r>
            <a:endParaRPr b="1" sz="3400">
              <a:solidFill>
                <a:srgbClr val="000000"/>
              </a:solidFill>
              <a:latin typeface="Calibri"/>
              <a:ea typeface="Calibri"/>
              <a:cs typeface="Calibri"/>
              <a:sym typeface="Calibri"/>
            </a:endParaRPr>
          </a:p>
        </p:txBody>
      </p:sp>
      <p:sp>
        <p:nvSpPr>
          <p:cNvPr id="237" name="Google Shape;237;g2fea5b11e21_0_0"/>
          <p:cNvSpPr txBox="1"/>
          <p:nvPr/>
        </p:nvSpPr>
        <p:spPr>
          <a:xfrm>
            <a:off x="15733925" y="2859525"/>
            <a:ext cx="1660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000000"/>
                </a:solidFill>
                <a:latin typeface="Calibri"/>
                <a:ea typeface="Calibri"/>
                <a:cs typeface="Calibri"/>
                <a:sym typeface="Calibri"/>
              </a:rPr>
              <a:t>  1.91tn</a:t>
            </a:r>
            <a:endParaRPr b="1" sz="3400">
              <a:solidFill>
                <a:srgbClr val="000000"/>
              </a:solidFill>
              <a:latin typeface="Calibri"/>
              <a:ea typeface="Calibri"/>
              <a:cs typeface="Calibri"/>
              <a:sym typeface="Calibri"/>
            </a:endParaRPr>
          </a:p>
        </p:txBody>
      </p:sp>
      <p:sp>
        <p:nvSpPr>
          <p:cNvPr id="238" name="Google Shape;238;g2fea5b11e21_0_0"/>
          <p:cNvSpPr txBox="1"/>
          <p:nvPr/>
        </p:nvSpPr>
        <p:spPr>
          <a:xfrm>
            <a:off x="15571025" y="3904525"/>
            <a:ext cx="1660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000000"/>
                </a:solidFill>
                <a:latin typeface="Calibri"/>
                <a:ea typeface="Calibri"/>
                <a:cs typeface="Calibri"/>
                <a:sym typeface="Calibri"/>
              </a:rPr>
              <a:t>   1.13tn</a:t>
            </a:r>
            <a:endParaRPr b="1" sz="3400">
              <a:solidFill>
                <a:srgbClr val="000000"/>
              </a:solidFill>
              <a:latin typeface="Calibri"/>
              <a:ea typeface="Calibri"/>
              <a:cs typeface="Calibri"/>
              <a:sym typeface="Calibri"/>
            </a:endParaRPr>
          </a:p>
        </p:txBody>
      </p:sp>
      <p:sp>
        <p:nvSpPr>
          <p:cNvPr id="239" name="Google Shape;239;g2fea5b11e21_0_0"/>
          <p:cNvSpPr txBox="1"/>
          <p:nvPr/>
        </p:nvSpPr>
        <p:spPr>
          <a:xfrm>
            <a:off x="15876650" y="6156125"/>
            <a:ext cx="1660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000000"/>
                </a:solidFill>
                <a:latin typeface="Calibri"/>
                <a:ea typeface="Calibri"/>
                <a:cs typeface="Calibri"/>
                <a:sym typeface="Calibri"/>
              </a:rPr>
              <a:t>  9.92tn</a:t>
            </a:r>
            <a:endParaRPr b="1" sz="3400">
              <a:solidFill>
                <a:srgbClr val="000000"/>
              </a:solidFill>
              <a:latin typeface="Calibri"/>
              <a:ea typeface="Calibri"/>
              <a:cs typeface="Calibri"/>
              <a:sym typeface="Calibri"/>
            </a:endParaRPr>
          </a:p>
        </p:txBody>
      </p:sp>
      <p:sp>
        <p:nvSpPr>
          <p:cNvPr id="240" name="Google Shape;240;g2fea5b11e21_0_0"/>
          <p:cNvSpPr txBox="1"/>
          <p:nvPr/>
        </p:nvSpPr>
        <p:spPr>
          <a:xfrm>
            <a:off x="15733925" y="7226725"/>
            <a:ext cx="16605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400">
                <a:solidFill>
                  <a:srgbClr val="000000"/>
                </a:solidFill>
                <a:latin typeface="Calibri"/>
                <a:ea typeface="Calibri"/>
                <a:cs typeface="Calibri"/>
                <a:sym typeface="Calibri"/>
              </a:rPr>
              <a:t>  7.72tn</a:t>
            </a:r>
            <a:endParaRPr b="1" sz="3400">
              <a:solidFill>
                <a:srgbClr val="000000"/>
              </a:solidFill>
              <a:latin typeface="Calibri"/>
              <a:ea typeface="Calibri"/>
              <a:cs typeface="Calibri"/>
              <a:sym typeface="Calibri"/>
            </a:endParaRPr>
          </a:p>
        </p:txBody>
      </p:sp>
      <p:sp>
        <p:nvSpPr>
          <p:cNvPr id="241" name="Google Shape;241;g2fea5b11e21_0_0"/>
          <p:cNvSpPr txBox="1"/>
          <p:nvPr/>
        </p:nvSpPr>
        <p:spPr>
          <a:xfrm>
            <a:off x="7414925" y="1795600"/>
            <a:ext cx="30000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700">
                <a:solidFill>
                  <a:srgbClr val="000000"/>
                </a:solidFill>
                <a:latin typeface="Calibri"/>
                <a:ea typeface="Calibri"/>
                <a:cs typeface="Calibri"/>
                <a:sym typeface="Calibri"/>
              </a:rPr>
              <a:t>Total Revenue</a:t>
            </a:r>
            <a:endParaRPr b="1" sz="3700">
              <a:solidFill>
                <a:srgbClr val="000000"/>
              </a:solidFill>
              <a:latin typeface="Calibri"/>
              <a:ea typeface="Calibri"/>
              <a:cs typeface="Calibri"/>
              <a:sym typeface="Calibri"/>
            </a:endParaRPr>
          </a:p>
        </p:txBody>
      </p:sp>
      <p:sp>
        <p:nvSpPr>
          <p:cNvPr id="242" name="Google Shape;242;g2fea5b11e21_0_0"/>
          <p:cNvSpPr txBox="1"/>
          <p:nvPr/>
        </p:nvSpPr>
        <p:spPr>
          <a:xfrm>
            <a:off x="7882675" y="2360925"/>
            <a:ext cx="30000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5100">
                <a:solidFill>
                  <a:srgbClr val="000000"/>
                </a:solidFill>
                <a:latin typeface="Calibri"/>
                <a:ea typeface="Calibri"/>
                <a:cs typeface="Calibri"/>
                <a:sym typeface="Calibri"/>
              </a:rPr>
              <a:t>18.32tn</a:t>
            </a:r>
            <a:endParaRPr b="1" sz="5100">
              <a:solidFill>
                <a:srgbClr val="000000"/>
              </a:solidFill>
              <a:latin typeface="Calibri"/>
              <a:ea typeface="Calibri"/>
              <a:cs typeface="Calibri"/>
              <a:sym typeface="Calibri"/>
            </a:endParaRPr>
          </a:p>
        </p:txBody>
      </p:sp>
      <p:sp>
        <p:nvSpPr>
          <p:cNvPr id="243" name="Google Shape;243;g2fea5b11e21_0_0"/>
          <p:cNvSpPr txBox="1"/>
          <p:nvPr/>
        </p:nvSpPr>
        <p:spPr>
          <a:xfrm>
            <a:off x="7414925" y="3938613"/>
            <a:ext cx="3000000" cy="132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700">
                <a:solidFill>
                  <a:srgbClr val="000000"/>
                </a:solidFill>
                <a:latin typeface="Calibri"/>
                <a:ea typeface="Calibri"/>
                <a:cs typeface="Calibri"/>
                <a:sym typeface="Calibri"/>
              </a:rPr>
              <a:t>DEFICIT</a:t>
            </a:r>
            <a:endParaRPr b="1" sz="3700">
              <a:solidFill>
                <a:srgbClr val="000000"/>
              </a:solidFill>
              <a:latin typeface="Calibri"/>
              <a:ea typeface="Calibri"/>
              <a:cs typeface="Calibri"/>
              <a:sym typeface="Calibri"/>
            </a:endParaRPr>
          </a:p>
          <a:p>
            <a:pPr indent="0" lvl="0" marL="0" rtl="0" algn="ctr">
              <a:spcBef>
                <a:spcPts val="0"/>
              </a:spcBef>
              <a:spcAft>
                <a:spcPts val="0"/>
              </a:spcAft>
              <a:buNone/>
            </a:pPr>
            <a:r>
              <a:rPr b="1" lang="en-US" sz="3700">
                <a:solidFill>
                  <a:srgbClr val="000000"/>
                </a:solidFill>
                <a:latin typeface="Calibri"/>
                <a:ea typeface="Calibri"/>
                <a:cs typeface="Calibri"/>
                <a:sym typeface="Calibri"/>
              </a:rPr>
              <a:t>9.18tn</a:t>
            </a:r>
            <a:endParaRPr b="1" sz="3700">
              <a:solidFill>
                <a:srgbClr val="000000"/>
              </a:solidFill>
              <a:latin typeface="Calibri"/>
              <a:ea typeface="Calibri"/>
              <a:cs typeface="Calibri"/>
              <a:sym typeface="Calibri"/>
            </a:endParaRPr>
          </a:p>
        </p:txBody>
      </p:sp>
      <p:sp>
        <p:nvSpPr>
          <p:cNvPr id="244" name="Google Shape;244;g2fea5b11e21_0_0"/>
          <p:cNvSpPr/>
          <p:nvPr/>
        </p:nvSpPr>
        <p:spPr>
          <a:xfrm rot="10800000">
            <a:off x="5603063" y="2207175"/>
            <a:ext cx="6623700" cy="6526500"/>
          </a:xfrm>
          <a:prstGeom prst="blockArc">
            <a:avLst>
              <a:gd fmla="val 10863000" name="adj1"/>
              <a:gd fmla="val 21554438" name="adj2"/>
              <a:gd fmla="val 38637" name="adj3"/>
            </a:avLst>
          </a:prstGeom>
          <a:solidFill>
            <a:srgbClr val="179595"/>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5" name="Google Shape;245;g2fea5b11e21_0_0"/>
          <p:cNvSpPr txBox="1"/>
          <p:nvPr/>
        </p:nvSpPr>
        <p:spPr>
          <a:xfrm>
            <a:off x="7338781" y="6287475"/>
            <a:ext cx="45123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700">
                <a:solidFill>
                  <a:srgbClr val="000000"/>
                </a:solidFill>
                <a:latin typeface="Calibri"/>
                <a:ea typeface="Calibri"/>
                <a:cs typeface="Calibri"/>
                <a:sym typeface="Calibri"/>
              </a:rPr>
              <a:t>Total Expenditure</a:t>
            </a:r>
            <a:endParaRPr b="1" sz="3700">
              <a:solidFill>
                <a:srgbClr val="000000"/>
              </a:solidFill>
              <a:latin typeface="Calibri"/>
              <a:ea typeface="Calibri"/>
              <a:cs typeface="Calibri"/>
              <a:sym typeface="Calibri"/>
            </a:endParaRPr>
          </a:p>
        </p:txBody>
      </p:sp>
      <p:sp>
        <p:nvSpPr>
          <p:cNvPr id="246" name="Google Shape;246;g2fea5b11e21_0_0"/>
          <p:cNvSpPr txBox="1"/>
          <p:nvPr/>
        </p:nvSpPr>
        <p:spPr>
          <a:xfrm>
            <a:off x="7806513" y="6852800"/>
            <a:ext cx="30000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5100">
                <a:solidFill>
                  <a:srgbClr val="000000"/>
                </a:solidFill>
                <a:latin typeface="Calibri"/>
                <a:ea typeface="Calibri"/>
                <a:cs typeface="Calibri"/>
                <a:sym typeface="Calibri"/>
              </a:rPr>
              <a:t>27.50tn</a:t>
            </a:r>
            <a:endParaRPr b="1" sz="5100">
              <a:solidFill>
                <a:srgbClr val="000000"/>
              </a:solidFill>
              <a:latin typeface="Calibri"/>
              <a:ea typeface="Calibri"/>
              <a:cs typeface="Calibri"/>
              <a:sym typeface="Calibri"/>
            </a:endParaRPr>
          </a:p>
        </p:txBody>
      </p:sp>
      <p:sp>
        <p:nvSpPr>
          <p:cNvPr id="247" name="Google Shape;247;g2fea5b11e21_0_0"/>
          <p:cNvSpPr txBox="1"/>
          <p:nvPr/>
        </p:nvSpPr>
        <p:spPr>
          <a:xfrm>
            <a:off x="10614425" y="9188575"/>
            <a:ext cx="678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48" name="Google Shape;248;g2fea5b11e21_0_0"/>
          <p:cNvSpPr txBox="1"/>
          <p:nvPr/>
        </p:nvSpPr>
        <p:spPr>
          <a:xfrm>
            <a:off x="11455975" y="9438400"/>
            <a:ext cx="6858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000">
                <a:solidFill>
                  <a:schemeClr val="dk1"/>
                </a:solidFill>
                <a:latin typeface="Calibri"/>
                <a:ea typeface="Calibri"/>
                <a:cs typeface="Calibri"/>
                <a:sym typeface="Calibri"/>
              </a:rPr>
              <a:t>Source: </a:t>
            </a:r>
            <a:r>
              <a:rPr i="1" lang="en-US" sz="3000">
                <a:solidFill>
                  <a:schemeClr val="dk1"/>
                </a:solidFill>
                <a:latin typeface="Calibri"/>
                <a:ea typeface="Calibri"/>
                <a:cs typeface="Calibri"/>
                <a:sym typeface="Calibri"/>
              </a:rPr>
              <a:t>Budget</a:t>
            </a:r>
            <a:r>
              <a:rPr i="1" lang="en-US" sz="3000">
                <a:solidFill>
                  <a:schemeClr val="dk1"/>
                </a:solidFill>
                <a:latin typeface="Calibri"/>
                <a:ea typeface="Calibri"/>
                <a:cs typeface="Calibri"/>
                <a:sym typeface="Calibri"/>
              </a:rPr>
              <a:t> Office of the Federation</a:t>
            </a:r>
            <a:endParaRPr i="1" sz="3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