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5"/>
  </p:notesMasterIdLst>
  <p:sldIdLst>
    <p:sldId id="256" r:id="rId3"/>
    <p:sldId id="257" r:id="rId4"/>
    <p:sldId id="258" r:id="rId6"/>
    <p:sldId id="259" r:id="rId7"/>
    <p:sldId id="261" r:id="rId8"/>
    <p:sldId id="262" r:id="rId9"/>
    <p:sldId id="263" r:id="rId10"/>
    <p:sldId id="264" r:id="rId11"/>
    <p:sldId id="285" r:id="rId12"/>
    <p:sldId id="265" r:id="rId13"/>
    <p:sldId id="266" r:id="rId14"/>
    <p:sldId id="267" r:id="rId15"/>
    <p:sldId id="268" r:id="rId16"/>
    <p:sldId id="269" r:id="rId17"/>
    <p:sldId id="286" r:id="rId18"/>
    <p:sldId id="270" r:id="rId19"/>
    <p:sldId id="271" r:id="rId20"/>
    <p:sldId id="272" r:id="rId21"/>
    <p:sldId id="273" r:id="rId22"/>
    <p:sldId id="274" r:id="rId23"/>
    <p:sldId id="275" r:id="rId24"/>
    <p:sldId id="276" r:id="rId25"/>
    <p:sldId id="278" r:id="rId26"/>
    <p:sldId id="279" r:id="rId27"/>
    <p:sldId id="280" r:id="rId28"/>
    <p:sldId id="281" r:id="rId29"/>
    <p:sldId id="282" r:id="rId30"/>
    <p:sldId id="283" r:id="rId31"/>
    <p:sldId id="284" r:id="rId32"/>
  </p:sldIdLst>
  <p:sldSz cx="9144000" cy="6858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4660"/>
  </p:normalViewPr>
  <p:slideViewPr>
    <p:cSldViewPr snapToGrid="0">
      <p:cViewPr varScale="1">
        <p:scale>
          <a:sx n="62" d="100"/>
          <a:sy n="62" d="100"/>
        </p:scale>
        <p:origin x="1388"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F6421C3-0A2F-4400-B36E-101A8382891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117D413-BEA5-4724-B379-404DF542733F}">
      <dgm:prSet/>
      <dgm:spPr/>
      <dgm:t>
        <a:bodyPr/>
        <a:lstStyle/>
        <a:p>
          <a:r>
            <a:rPr lang="en-GB"/>
            <a:t>Wage demands </a:t>
          </a:r>
          <a:endParaRPr lang="en-US"/>
        </a:p>
      </dgm:t>
    </dgm:pt>
    <dgm:pt modelId="{050EE2EC-46B2-44DA-A287-A0E80BA6783C}" cxnId="{DBBF6093-E20C-4505-B3F1-FAF1C11A627C}" type="parTrans">
      <dgm:prSet/>
      <dgm:spPr/>
      <dgm:t>
        <a:bodyPr/>
        <a:lstStyle/>
        <a:p>
          <a:endParaRPr lang="en-US"/>
        </a:p>
      </dgm:t>
    </dgm:pt>
    <dgm:pt modelId="{EE7D28C5-3833-4ADC-9534-E93E23D7050E}" cxnId="{DBBF6093-E20C-4505-B3F1-FAF1C11A627C}" type="sibTrans">
      <dgm:prSet/>
      <dgm:spPr/>
      <dgm:t>
        <a:bodyPr/>
        <a:lstStyle/>
        <a:p>
          <a:endParaRPr lang="en-US"/>
        </a:p>
      </dgm:t>
    </dgm:pt>
    <dgm:pt modelId="{235D9A4E-2B6A-491B-8C8D-184E564E7D62}">
      <dgm:prSet/>
      <dgm:spPr/>
      <dgm:t>
        <a:bodyPr/>
        <a:lstStyle/>
        <a:p>
          <a:r>
            <a:rPr lang="en-GB"/>
            <a:t>Failure of collective bargaining</a:t>
          </a:r>
          <a:endParaRPr lang="en-US"/>
        </a:p>
      </dgm:t>
    </dgm:pt>
    <dgm:pt modelId="{1DD3B4CD-30CE-41C1-A59C-35647B66E47E}" cxnId="{14D1D987-2AFD-4897-810E-37AFD1D805B6}" type="parTrans">
      <dgm:prSet/>
      <dgm:spPr/>
      <dgm:t>
        <a:bodyPr/>
        <a:lstStyle/>
        <a:p>
          <a:endParaRPr lang="en-US"/>
        </a:p>
      </dgm:t>
    </dgm:pt>
    <dgm:pt modelId="{249FDFC3-EAEA-4CC7-8A6E-5E1681C3439D}" cxnId="{14D1D987-2AFD-4897-810E-37AFD1D805B6}" type="sibTrans">
      <dgm:prSet/>
      <dgm:spPr/>
      <dgm:t>
        <a:bodyPr/>
        <a:lstStyle/>
        <a:p>
          <a:endParaRPr lang="en-US"/>
        </a:p>
      </dgm:t>
    </dgm:pt>
    <dgm:pt modelId="{65878D9C-F7D6-4EC7-8270-589EBE345D85}">
      <dgm:prSet/>
      <dgm:spPr/>
      <dgm:t>
        <a:bodyPr/>
        <a:lstStyle/>
        <a:p>
          <a:r>
            <a:rPr lang="en-GB"/>
            <a:t>Unfair labour practices</a:t>
          </a:r>
          <a:endParaRPr lang="en-US"/>
        </a:p>
      </dgm:t>
    </dgm:pt>
    <dgm:pt modelId="{D55C3812-D2AA-44FB-A20D-0490DFDA6A64}" cxnId="{985F59F2-C5E7-4EEF-A6AA-3752A63489AA}" type="parTrans">
      <dgm:prSet/>
      <dgm:spPr/>
      <dgm:t>
        <a:bodyPr/>
        <a:lstStyle/>
        <a:p>
          <a:endParaRPr lang="en-US"/>
        </a:p>
      </dgm:t>
    </dgm:pt>
    <dgm:pt modelId="{3D6D1C4A-7714-4ED1-8164-75F2D009981A}" cxnId="{985F59F2-C5E7-4EEF-A6AA-3752A63489AA}" type="sibTrans">
      <dgm:prSet/>
      <dgm:spPr/>
      <dgm:t>
        <a:bodyPr/>
        <a:lstStyle/>
        <a:p>
          <a:endParaRPr lang="en-US"/>
        </a:p>
      </dgm:t>
    </dgm:pt>
    <dgm:pt modelId="{485F046E-6D67-45F4-8B07-B596D32F3E74}">
      <dgm:prSet/>
      <dgm:spPr/>
      <dgm:t>
        <a:bodyPr/>
        <a:lstStyle/>
        <a:p>
          <a:r>
            <a:rPr lang="en-GB"/>
            <a:t>Refusal of Management to recognise a particular trade union</a:t>
          </a:r>
          <a:endParaRPr lang="en-US"/>
        </a:p>
      </dgm:t>
    </dgm:pt>
    <dgm:pt modelId="{8B207A0B-4B62-4CE9-915D-8FCEA1E51576}" cxnId="{560F472D-4F6F-4DC0-B54B-EF0A929E8D6E}" type="parTrans">
      <dgm:prSet/>
      <dgm:spPr/>
      <dgm:t>
        <a:bodyPr/>
        <a:lstStyle/>
        <a:p>
          <a:endParaRPr lang="en-US"/>
        </a:p>
      </dgm:t>
    </dgm:pt>
    <dgm:pt modelId="{F1F012DA-7CFA-44F8-96C4-A3F16C2B6096}" cxnId="{560F472D-4F6F-4DC0-B54B-EF0A929E8D6E}" type="sibTrans">
      <dgm:prSet/>
      <dgm:spPr/>
      <dgm:t>
        <a:bodyPr/>
        <a:lstStyle/>
        <a:p>
          <a:endParaRPr lang="en-US"/>
        </a:p>
      </dgm:t>
    </dgm:pt>
    <dgm:pt modelId="{CD76DEC4-A3D7-42F3-9399-C3AF258BE73E}">
      <dgm:prSet/>
      <dgm:spPr/>
      <dgm:t>
        <a:bodyPr/>
        <a:lstStyle/>
        <a:p>
          <a:r>
            <a:rPr lang="en-GB"/>
            <a:t>Dis-satisfactory compensation and work conditions</a:t>
          </a:r>
          <a:endParaRPr lang="en-US"/>
        </a:p>
      </dgm:t>
    </dgm:pt>
    <dgm:pt modelId="{C8C025FC-AB09-4091-95D9-6CA88A739189}" cxnId="{9D7BF651-5A55-4584-93E8-FE4AD48FEFFD}" type="parTrans">
      <dgm:prSet/>
      <dgm:spPr/>
      <dgm:t>
        <a:bodyPr/>
        <a:lstStyle/>
        <a:p>
          <a:endParaRPr lang="en-US"/>
        </a:p>
      </dgm:t>
    </dgm:pt>
    <dgm:pt modelId="{488F98C2-05AC-4500-B38C-EABCD7A6A592}" cxnId="{9D7BF651-5A55-4584-93E8-FE4AD48FEFFD}" type="sibTrans">
      <dgm:prSet/>
      <dgm:spPr/>
      <dgm:t>
        <a:bodyPr/>
        <a:lstStyle/>
        <a:p>
          <a:endParaRPr lang="en-US"/>
        </a:p>
      </dgm:t>
    </dgm:pt>
    <dgm:pt modelId="{E0545F41-90E9-44A3-A0F2-FFA6FD255460}">
      <dgm:prSet/>
      <dgm:spPr/>
      <dgm:t>
        <a:bodyPr/>
        <a:lstStyle/>
        <a:p>
          <a:r>
            <a:rPr lang="en-GB"/>
            <a:t>Break in communication</a:t>
          </a:r>
          <a:endParaRPr lang="en-US"/>
        </a:p>
      </dgm:t>
    </dgm:pt>
    <dgm:pt modelId="{0CCD2FC0-49DF-4603-BE26-CFCCA6D76E50}" cxnId="{2BB83870-5EB6-4929-A0FD-E80F3B858E64}" type="parTrans">
      <dgm:prSet/>
      <dgm:spPr/>
      <dgm:t>
        <a:bodyPr/>
        <a:lstStyle/>
        <a:p>
          <a:endParaRPr lang="en-US"/>
        </a:p>
      </dgm:t>
    </dgm:pt>
    <dgm:pt modelId="{62CF8118-AF5E-4BC5-8E15-E109DB2E9003}" cxnId="{2BB83870-5EB6-4929-A0FD-E80F3B858E64}" type="sibTrans">
      <dgm:prSet/>
      <dgm:spPr/>
      <dgm:t>
        <a:bodyPr/>
        <a:lstStyle/>
        <a:p>
          <a:endParaRPr lang="en-US"/>
        </a:p>
      </dgm:t>
    </dgm:pt>
    <dgm:pt modelId="{5BBC8EE7-4BF9-4507-B871-FF4590AFC4E7}" type="pres">
      <dgm:prSet presAssocID="{BF6421C3-0A2F-4400-B36E-101A8382891A}" presName="linear" presStyleCnt="0">
        <dgm:presLayoutVars>
          <dgm:animLvl val="lvl"/>
          <dgm:resizeHandles val="exact"/>
        </dgm:presLayoutVars>
      </dgm:prSet>
      <dgm:spPr/>
    </dgm:pt>
    <dgm:pt modelId="{09C1EDB8-62D7-46FC-AA41-CF09D5DDDEB4}" type="pres">
      <dgm:prSet presAssocID="{3117D413-BEA5-4724-B379-404DF542733F}" presName="parentText" presStyleLbl="node1" presStyleIdx="0" presStyleCnt="6">
        <dgm:presLayoutVars>
          <dgm:chMax val="0"/>
          <dgm:bulletEnabled val="1"/>
        </dgm:presLayoutVars>
      </dgm:prSet>
      <dgm:spPr/>
    </dgm:pt>
    <dgm:pt modelId="{F1BCBC07-7B8E-4D1F-9E0D-80F2BBAE814C}" type="pres">
      <dgm:prSet presAssocID="{EE7D28C5-3833-4ADC-9534-E93E23D7050E}" presName="spacer" presStyleCnt="0"/>
      <dgm:spPr/>
    </dgm:pt>
    <dgm:pt modelId="{39CC04F9-102D-4E65-900C-08A50991258B}" type="pres">
      <dgm:prSet presAssocID="{235D9A4E-2B6A-491B-8C8D-184E564E7D62}" presName="parentText" presStyleLbl="node1" presStyleIdx="1" presStyleCnt="6">
        <dgm:presLayoutVars>
          <dgm:chMax val="0"/>
          <dgm:bulletEnabled val="1"/>
        </dgm:presLayoutVars>
      </dgm:prSet>
      <dgm:spPr/>
    </dgm:pt>
    <dgm:pt modelId="{EE3DEE24-E499-4026-AFB7-6F1049063560}" type="pres">
      <dgm:prSet presAssocID="{249FDFC3-EAEA-4CC7-8A6E-5E1681C3439D}" presName="spacer" presStyleCnt="0"/>
      <dgm:spPr/>
    </dgm:pt>
    <dgm:pt modelId="{C72D02C1-C852-475F-911A-3917CFACBCFE}" type="pres">
      <dgm:prSet presAssocID="{65878D9C-F7D6-4EC7-8270-589EBE345D85}" presName="parentText" presStyleLbl="node1" presStyleIdx="2" presStyleCnt="6">
        <dgm:presLayoutVars>
          <dgm:chMax val="0"/>
          <dgm:bulletEnabled val="1"/>
        </dgm:presLayoutVars>
      </dgm:prSet>
      <dgm:spPr/>
    </dgm:pt>
    <dgm:pt modelId="{0E38ED07-3B9C-4C6C-93FA-3E55DC89DB3B}" type="pres">
      <dgm:prSet presAssocID="{3D6D1C4A-7714-4ED1-8164-75F2D009981A}" presName="spacer" presStyleCnt="0"/>
      <dgm:spPr/>
    </dgm:pt>
    <dgm:pt modelId="{48BAD302-2E13-45AD-9A85-D773E41A5EA9}" type="pres">
      <dgm:prSet presAssocID="{485F046E-6D67-45F4-8B07-B596D32F3E74}" presName="parentText" presStyleLbl="node1" presStyleIdx="3" presStyleCnt="6">
        <dgm:presLayoutVars>
          <dgm:chMax val="0"/>
          <dgm:bulletEnabled val="1"/>
        </dgm:presLayoutVars>
      </dgm:prSet>
      <dgm:spPr/>
    </dgm:pt>
    <dgm:pt modelId="{98FCF77E-5D13-44CD-B6B9-0F10DAFB084E}" type="pres">
      <dgm:prSet presAssocID="{F1F012DA-7CFA-44F8-96C4-A3F16C2B6096}" presName="spacer" presStyleCnt="0"/>
      <dgm:spPr/>
    </dgm:pt>
    <dgm:pt modelId="{0F333D1D-EA25-47E0-ABD6-F0314D3B93D2}" type="pres">
      <dgm:prSet presAssocID="{CD76DEC4-A3D7-42F3-9399-C3AF258BE73E}" presName="parentText" presStyleLbl="node1" presStyleIdx="4" presStyleCnt="6">
        <dgm:presLayoutVars>
          <dgm:chMax val="0"/>
          <dgm:bulletEnabled val="1"/>
        </dgm:presLayoutVars>
      </dgm:prSet>
      <dgm:spPr/>
    </dgm:pt>
    <dgm:pt modelId="{D520EAC5-1118-4CAA-B172-4C07F989A9F7}" type="pres">
      <dgm:prSet presAssocID="{488F98C2-05AC-4500-B38C-EABCD7A6A592}" presName="spacer" presStyleCnt="0"/>
      <dgm:spPr/>
    </dgm:pt>
    <dgm:pt modelId="{6DA0ACB7-2805-40FC-82C6-982A08742661}" type="pres">
      <dgm:prSet presAssocID="{E0545F41-90E9-44A3-A0F2-FFA6FD255460}" presName="parentText" presStyleLbl="node1" presStyleIdx="5" presStyleCnt="6">
        <dgm:presLayoutVars>
          <dgm:chMax val="0"/>
          <dgm:bulletEnabled val="1"/>
        </dgm:presLayoutVars>
      </dgm:prSet>
      <dgm:spPr/>
    </dgm:pt>
  </dgm:ptLst>
  <dgm:cxnLst>
    <dgm:cxn modelId="{560F472D-4F6F-4DC0-B54B-EF0A929E8D6E}" srcId="{BF6421C3-0A2F-4400-B36E-101A8382891A}" destId="{485F046E-6D67-45F4-8B07-B596D32F3E74}" srcOrd="3" destOrd="0" parTransId="{8B207A0B-4B62-4CE9-915D-8FCEA1E51576}" sibTransId="{F1F012DA-7CFA-44F8-96C4-A3F16C2B6096}"/>
    <dgm:cxn modelId="{36490A5C-DB69-44AB-919B-49224C9DDFFE}" type="presOf" srcId="{E0545F41-90E9-44A3-A0F2-FFA6FD255460}" destId="{6DA0ACB7-2805-40FC-82C6-982A08742661}" srcOrd="0" destOrd="0" presId="urn:microsoft.com/office/officeart/2005/8/layout/vList2"/>
    <dgm:cxn modelId="{BC0CD146-9665-422F-9EB9-5458510E4959}" type="presOf" srcId="{BF6421C3-0A2F-4400-B36E-101A8382891A}" destId="{5BBC8EE7-4BF9-4507-B871-FF4590AFC4E7}" srcOrd="0" destOrd="0" presId="urn:microsoft.com/office/officeart/2005/8/layout/vList2"/>
    <dgm:cxn modelId="{2BB83870-5EB6-4929-A0FD-E80F3B858E64}" srcId="{BF6421C3-0A2F-4400-B36E-101A8382891A}" destId="{E0545F41-90E9-44A3-A0F2-FFA6FD255460}" srcOrd="5" destOrd="0" parTransId="{0CCD2FC0-49DF-4603-BE26-CFCCA6D76E50}" sibTransId="{62CF8118-AF5E-4BC5-8E15-E109DB2E9003}"/>
    <dgm:cxn modelId="{9D7BF651-5A55-4584-93E8-FE4AD48FEFFD}" srcId="{BF6421C3-0A2F-4400-B36E-101A8382891A}" destId="{CD76DEC4-A3D7-42F3-9399-C3AF258BE73E}" srcOrd="4" destOrd="0" parTransId="{C8C025FC-AB09-4091-95D9-6CA88A739189}" sibTransId="{488F98C2-05AC-4500-B38C-EABCD7A6A592}"/>
    <dgm:cxn modelId="{51017F75-8B8C-426A-8F7B-B8CF07D585EF}" type="presOf" srcId="{65878D9C-F7D6-4EC7-8270-589EBE345D85}" destId="{C72D02C1-C852-475F-911A-3917CFACBCFE}" srcOrd="0" destOrd="0" presId="urn:microsoft.com/office/officeart/2005/8/layout/vList2"/>
    <dgm:cxn modelId="{645D4558-4B7F-489C-B52A-9613540306BC}" type="presOf" srcId="{235D9A4E-2B6A-491B-8C8D-184E564E7D62}" destId="{39CC04F9-102D-4E65-900C-08A50991258B}" srcOrd="0" destOrd="0" presId="urn:microsoft.com/office/officeart/2005/8/layout/vList2"/>
    <dgm:cxn modelId="{14D1D987-2AFD-4897-810E-37AFD1D805B6}" srcId="{BF6421C3-0A2F-4400-B36E-101A8382891A}" destId="{235D9A4E-2B6A-491B-8C8D-184E564E7D62}" srcOrd="1" destOrd="0" parTransId="{1DD3B4CD-30CE-41C1-A59C-35647B66E47E}" sibTransId="{249FDFC3-EAEA-4CC7-8A6E-5E1681C3439D}"/>
    <dgm:cxn modelId="{0688F989-B5E4-4752-876D-E0E1535ACE19}" type="presOf" srcId="{CD76DEC4-A3D7-42F3-9399-C3AF258BE73E}" destId="{0F333D1D-EA25-47E0-ABD6-F0314D3B93D2}" srcOrd="0" destOrd="0" presId="urn:microsoft.com/office/officeart/2005/8/layout/vList2"/>
    <dgm:cxn modelId="{DBBF6093-E20C-4505-B3F1-FAF1C11A627C}" srcId="{BF6421C3-0A2F-4400-B36E-101A8382891A}" destId="{3117D413-BEA5-4724-B379-404DF542733F}" srcOrd="0" destOrd="0" parTransId="{050EE2EC-46B2-44DA-A287-A0E80BA6783C}" sibTransId="{EE7D28C5-3833-4ADC-9534-E93E23D7050E}"/>
    <dgm:cxn modelId="{5B80F9E3-D3F6-49F5-8D07-3F714295556C}" type="presOf" srcId="{3117D413-BEA5-4724-B379-404DF542733F}" destId="{09C1EDB8-62D7-46FC-AA41-CF09D5DDDEB4}" srcOrd="0" destOrd="0" presId="urn:microsoft.com/office/officeart/2005/8/layout/vList2"/>
    <dgm:cxn modelId="{985F59F2-C5E7-4EEF-A6AA-3752A63489AA}" srcId="{BF6421C3-0A2F-4400-B36E-101A8382891A}" destId="{65878D9C-F7D6-4EC7-8270-589EBE345D85}" srcOrd="2" destOrd="0" parTransId="{D55C3812-D2AA-44FB-A20D-0490DFDA6A64}" sibTransId="{3D6D1C4A-7714-4ED1-8164-75F2D009981A}"/>
    <dgm:cxn modelId="{33C5C5FE-6565-43A3-B5D7-34F79CB374E5}" type="presOf" srcId="{485F046E-6D67-45F4-8B07-B596D32F3E74}" destId="{48BAD302-2E13-45AD-9A85-D773E41A5EA9}" srcOrd="0" destOrd="0" presId="urn:microsoft.com/office/officeart/2005/8/layout/vList2"/>
    <dgm:cxn modelId="{3A1F48FC-157E-44AA-8183-6F7E44431A4B}" type="presParOf" srcId="{5BBC8EE7-4BF9-4507-B871-FF4590AFC4E7}" destId="{09C1EDB8-62D7-46FC-AA41-CF09D5DDDEB4}" srcOrd="0" destOrd="0" presId="urn:microsoft.com/office/officeart/2005/8/layout/vList2"/>
    <dgm:cxn modelId="{E852F034-0069-4BC7-9EF6-CB5C61C48B86}" type="presParOf" srcId="{5BBC8EE7-4BF9-4507-B871-FF4590AFC4E7}" destId="{F1BCBC07-7B8E-4D1F-9E0D-80F2BBAE814C}" srcOrd="1" destOrd="0" presId="urn:microsoft.com/office/officeart/2005/8/layout/vList2"/>
    <dgm:cxn modelId="{2359C09F-20CC-4DD5-9973-29BF25F445E4}" type="presParOf" srcId="{5BBC8EE7-4BF9-4507-B871-FF4590AFC4E7}" destId="{39CC04F9-102D-4E65-900C-08A50991258B}" srcOrd="2" destOrd="0" presId="urn:microsoft.com/office/officeart/2005/8/layout/vList2"/>
    <dgm:cxn modelId="{7B6139B2-0ACB-45F4-975C-BCF00B10FE0D}" type="presParOf" srcId="{5BBC8EE7-4BF9-4507-B871-FF4590AFC4E7}" destId="{EE3DEE24-E499-4026-AFB7-6F1049063560}" srcOrd="3" destOrd="0" presId="urn:microsoft.com/office/officeart/2005/8/layout/vList2"/>
    <dgm:cxn modelId="{3348A8B9-DD41-4138-BC1E-648E040742F6}" type="presParOf" srcId="{5BBC8EE7-4BF9-4507-B871-FF4590AFC4E7}" destId="{C72D02C1-C852-475F-911A-3917CFACBCFE}" srcOrd="4" destOrd="0" presId="urn:microsoft.com/office/officeart/2005/8/layout/vList2"/>
    <dgm:cxn modelId="{F9060CE3-5DEF-47AD-B6B0-BFE9F4E96C80}" type="presParOf" srcId="{5BBC8EE7-4BF9-4507-B871-FF4590AFC4E7}" destId="{0E38ED07-3B9C-4C6C-93FA-3E55DC89DB3B}" srcOrd="5" destOrd="0" presId="urn:microsoft.com/office/officeart/2005/8/layout/vList2"/>
    <dgm:cxn modelId="{FF21CECA-F216-4E62-8A9B-9AB12733FB9A}" type="presParOf" srcId="{5BBC8EE7-4BF9-4507-B871-FF4590AFC4E7}" destId="{48BAD302-2E13-45AD-9A85-D773E41A5EA9}" srcOrd="6" destOrd="0" presId="urn:microsoft.com/office/officeart/2005/8/layout/vList2"/>
    <dgm:cxn modelId="{74757860-59E6-4FC9-A790-61492B00DA88}" type="presParOf" srcId="{5BBC8EE7-4BF9-4507-B871-FF4590AFC4E7}" destId="{98FCF77E-5D13-44CD-B6B9-0F10DAFB084E}" srcOrd="7" destOrd="0" presId="urn:microsoft.com/office/officeart/2005/8/layout/vList2"/>
    <dgm:cxn modelId="{185611B5-86D8-40B7-89A5-87FDED6920D9}" type="presParOf" srcId="{5BBC8EE7-4BF9-4507-B871-FF4590AFC4E7}" destId="{0F333D1D-EA25-47E0-ABD6-F0314D3B93D2}" srcOrd="8" destOrd="0" presId="urn:microsoft.com/office/officeart/2005/8/layout/vList2"/>
    <dgm:cxn modelId="{EC51B0BC-CABA-459B-8CA8-FC457251130B}" type="presParOf" srcId="{5BBC8EE7-4BF9-4507-B871-FF4590AFC4E7}" destId="{D520EAC5-1118-4CAA-B172-4C07F989A9F7}" srcOrd="9" destOrd="0" presId="urn:microsoft.com/office/officeart/2005/8/layout/vList2"/>
    <dgm:cxn modelId="{23F8F4C6-7F22-47C5-8086-D7F6EC33AE63}" type="presParOf" srcId="{5BBC8EE7-4BF9-4507-B871-FF4590AFC4E7}" destId="{6DA0ACB7-2805-40FC-82C6-982A08742661}" srcOrd="10"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0986FD-2F84-4B6E-9535-C3BA0292B67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D52AB89-8E99-4A69-8104-51AFB67317E9}">
      <dgm:prSet/>
      <dgm:spPr/>
      <dgm:t>
        <a:bodyPr/>
        <a:lstStyle/>
        <a:p>
          <a:r>
            <a:rPr lang="en-GB"/>
            <a:t>Victimisation or intimidation of workers or union officials</a:t>
          </a:r>
          <a:endParaRPr lang="en-US"/>
        </a:p>
      </dgm:t>
    </dgm:pt>
    <dgm:pt modelId="{86CEE65F-FD9E-4F0C-BB52-4E8C7BB343F7}" cxnId="{8A8310B7-059A-44BE-9FF0-6B3AF223E94C}" type="parTrans">
      <dgm:prSet/>
      <dgm:spPr/>
      <dgm:t>
        <a:bodyPr/>
        <a:lstStyle/>
        <a:p>
          <a:endParaRPr lang="en-US"/>
        </a:p>
      </dgm:t>
    </dgm:pt>
    <dgm:pt modelId="{B017EEA0-82A1-4557-9D4D-0612F028C823}" cxnId="{8A8310B7-059A-44BE-9FF0-6B3AF223E94C}" type="sibTrans">
      <dgm:prSet/>
      <dgm:spPr/>
      <dgm:t>
        <a:bodyPr/>
        <a:lstStyle/>
        <a:p>
          <a:endParaRPr lang="en-US"/>
        </a:p>
      </dgm:t>
    </dgm:pt>
    <dgm:pt modelId="{A91FC3CC-41B7-41A9-BF7C-B536DE9B64EB}">
      <dgm:prSet/>
      <dgm:spPr/>
      <dgm:t>
        <a:bodyPr/>
        <a:lstStyle/>
        <a:p>
          <a:r>
            <a:rPr lang="en-GB"/>
            <a:t>Refusal or delays in the payment of workers salaries and allowances</a:t>
          </a:r>
          <a:endParaRPr lang="en-US"/>
        </a:p>
      </dgm:t>
    </dgm:pt>
    <dgm:pt modelId="{984D642D-2218-4B0F-BB36-FA0BCBC65A2C}" cxnId="{B8CBC36F-F7C2-4333-B221-E0E5C598C9D6}" type="parTrans">
      <dgm:prSet/>
      <dgm:spPr/>
      <dgm:t>
        <a:bodyPr/>
        <a:lstStyle/>
        <a:p>
          <a:endParaRPr lang="en-US"/>
        </a:p>
      </dgm:t>
    </dgm:pt>
    <dgm:pt modelId="{9888BD61-4A61-4713-BC15-E4A0E18B1885}" cxnId="{B8CBC36F-F7C2-4333-B221-E0E5C598C9D6}" type="sibTrans">
      <dgm:prSet/>
      <dgm:spPr/>
      <dgm:t>
        <a:bodyPr/>
        <a:lstStyle/>
        <a:p>
          <a:endParaRPr lang="en-US"/>
        </a:p>
      </dgm:t>
    </dgm:pt>
    <dgm:pt modelId="{E095AC21-6E53-4DEC-867B-E60E948B7460}">
      <dgm:prSet/>
      <dgm:spPr/>
      <dgm:t>
        <a:bodyPr/>
        <a:lstStyle/>
        <a:p>
          <a:r>
            <a:rPr lang="en-GB"/>
            <a:t>Union rivalry</a:t>
          </a:r>
          <a:endParaRPr lang="en-US"/>
        </a:p>
      </dgm:t>
    </dgm:pt>
    <dgm:pt modelId="{D2DA152F-19E5-4C85-89F5-FB4ACE6A1807}" cxnId="{48C305D9-D29A-495A-A5B9-7660A5568652}" type="parTrans">
      <dgm:prSet/>
      <dgm:spPr/>
      <dgm:t>
        <a:bodyPr/>
        <a:lstStyle/>
        <a:p>
          <a:endParaRPr lang="en-US"/>
        </a:p>
      </dgm:t>
    </dgm:pt>
    <dgm:pt modelId="{544E59DA-E3FE-4604-9D3C-C70CC4005422}" cxnId="{48C305D9-D29A-495A-A5B9-7660A5568652}" type="sibTrans">
      <dgm:prSet/>
      <dgm:spPr/>
      <dgm:t>
        <a:bodyPr/>
        <a:lstStyle/>
        <a:p>
          <a:endParaRPr lang="en-US"/>
        </a:p>
      </dgm:t>
    </dgm:pt>
    <dgm:pt modelId="{FC3C0AE2-C7A2-41DD-8D4D-DD799F772884}">
      <dgm:prSet/>
      <dgm:spPr/>
      <dgm:t>
        <a:bodyPr/>
        <a:lstStyle/>
        <a:p>
          <a:r>
            <a:rPr lang="en-GB"/>
            <a:t>On Government side, high handedness in labour matters, breach of and non implementation of terms of collective agreements, insincerity in terms of policy implementation, non- challant attitude to review of minimum wage  and retrenchment </a:t>
          </a:r>
          <a:endParaRPr lang="en-US"/>
        </a:p>
      </dgm:t>
    </dgm:pt>
    <dgm:pt modelId="{9EB2A139-A4F0-483C-9AD2-875F09AB1A35}" cxnId="{22F60862-D9E3-4815-800C-D98FD03FA658}" type="parTrans">
      <dgm:prSet/>
      <dgm:spPr/>
      <dgm:t>
        <a:bodyPr/>
        <a:lstStyle/>
        <a:p>
          <a:endParaRPr lang="en-US"/>
        </a:p>
      </dgm:t>
    </dgm:pt>
    <dgm:pt modelId="{CFFF7405-8E87-412A-88FC-C854D075D729}" cxnId="{22F60862-D9E3-4815-800C-D98FD03FA658}" type="sibTrans">
      <dgm:prSet/>
      <dgm:spPr/>
      <dgm:t>
        <a:bodyPr/>
        <a:lstStyle/>
        <a:p>
          <a:endParaRPr lang="en-US"/>
        </a:p>
      </dgm:t>
    </dgm:pt>
    <dgm:pt modelId="{4C95B00C-5F2F-464D-81B2-6CAC4EAEBE14}" type="pres">
      <dgm:prSet presAssocID="{1E0986FD-2F84-4B6E-9535-C3BA0292B672}" presName="linear" presStyleCnt="0">
        <dgm:presLayoutVars>
          <dgm:animLvl val="lvl"/>
          <dgm:resizeHandles val="exact"/>
        </dgm:presLayoutVars>
      </dgm:prSet>
      <dgm:spPr/>
    </dgm:pt>
    <dgm:pt modelId="{FEE357B5-6B75-4B35-A850-67ECF7CEEF6B}" type="pres">
      <dgm:prSet presAssocID="{BD52AB89-8E99-4A69-8104-51AFB67317E9}" presName="parentText" presStyleLbl="node1" presStyleIdx="0" presStyleCnt="4">
        <dgm:presLayoutVars>
          <dgm:chMax val="0"/>
          <dgm:bulletEnabled val="1"/>
        </dgm:presLayoutVars>
      </dgm:prSet>
      <dgm:spPr/>
    </dgm:pt>
    <dgm:pt modelId="{CEB54EDA-320D-48D2-8BD8-D634223D0342}" type="pres">
      <dgm:prSet presAssocID="{B017EEA0-82A1-4557-9D4D-0612F028C823}" presName="spacer" presStyleCnt="0"/>
      <dgm:spPr/>
    </dgm:pt>
    <dgm:pt modelId="{3FC5DF05-1AE1-445C-BDBC-51836B27C519}" type="pres">
      <dgm:prSet presAssocID="{A91FC3CC-41B7-41A9-BF7C-B536DE9B64EB}" presName="parentText" presStyleLbl="node1" presStyleIdx="1" presStyleCnt="4">
        <dgm:presLayoutVars>
          <dgm:chMax val="0"/>
          <dgm:bulletEnabled val="1"/>
        </dgm:presLayoutVars>
      </dgm:prSet>
      <dgm:spPr/>
    </dgm:pt>
    <dgm:pt modelId="{C3D5A52C-E213-4E83-86D2-98FA6CA02083}" type="pres">
      <dgm:prSet presAssocID="{9888BD61-4A61-4713-BC15-E4A0E18B1885}" presName="spacer" presStyleCnt="0"/>
      <dgm:spPr/>
    </dgm:pt>
    <dgm:pt modelId="{54D4D04E-8B0E-42EA-8701-CDA899841203}" type="pres">
      <dgm:prSet presAssocID="{E095AC21-6E53-4DEC-867B-E60E948B7460}" presName="parentText" presStyleLbl="node1" presStyleIdx="2" presStyleCnt="4">
        <dgm:presLayoutVars>
          <dgm:chMax val="0"/>
          <dgm:bulletEnabled val="1"/>
        </dgm:presLayoutVars>
      </dgm:prSet>
      <dgm:spPr/>
    </dgm:pt>
    <dgm:pt modelId="{71FCFE3E-B75A-4792-A035-D0422365E5CD}" type="pres">
      <dgm:prSet presAssocID="{544E59DA-E3FE-4604-9D3C-C70CC4005422}" presName="spacer" presStyleCnt="0"/>
      <dgm:spPr/>
    </dgm:pt>
    <dgm:pt modelId="{FA3F35E5-D2CD-49BC-ADDC-6B1D8EFD6FA3}" type="pres">
      <dgm:prSet presAssocID="{FC3C0AE2-C7A2-41DD-8D4D-DD799F772884}" presName="parentText" presStyleLbl="node1" presStyleIdx="3" presStyleCnt="4">
        <dgm:presLayoutVars>
          <dgm:chMax val="0"/>
          <dgm:bulletEnabled val="1"/>
        </dgm:presLayoutVars>
      </dgm:prSet>
      <dgm:spPr/>
    </dgm:pt>
  </dgm:ptLst>
  <dgm:cxnLst>
    <dgm:cxn modelId="{8AC0F13D-EBFF-4B3C-BD6F-3B605D0A3341}" type="presOf" srcId="{1E0986FD-2F84-4B6E-9535-C3BA0292B672}" destId="{4C95B00C-5F2F-464D-81B2-6CAC4EAEBE14}" srcOrd="0" destOrd="0" presId="urn:microsoft.com/office/officeart/2005/8/layout/vList2"/>
    <dgm:cxn modelId="{22F60862-D9E3-4815-800C-D98FD03FA658}" srcId="{1E0986FD-2F84-4B6E-9535-C3BA0292B672}" destId="{FC3C0AE2-C7A2-41DD-8D4D-DD799F772884}" srcOrd="3" destOrd="0" parTransId="{9EB2A139-A4F0-483C-9AD2-875F09AB1A35}" sibTransId="{CFFF7405-8E87-412A-88FC-C854D075D729}"/>
    <dgm:cxn modelId="{2A34BF48-CF2F-4BA7-88D2-DE4515CF30FD}" type="presOf" srcId="{E095AC21-6E53-4DEC-867B-E60E948B7460}" destId="{54D4D04E-8B0E-42EA-8701-CDA899841203}" srcOrd="0" destOrd="0" presId="urn:microsoft.com/office/officeart/2005/8/layout/vList2"/>
    <dgm:cxn modelId="{B8CBC36F-F7C2-4333-B221-E0E5C598C9D6}" srcId="{1E0986FD-2F84-4B6E-9535-C3BA0292B672}" destId="{A91FC3CC-41B7-41A9-BF7C-B536DE9B64EB}" srcOrd="1" destOrd="0" parTransId="{984D642D-2218-4B0F-BB36-FA0BCBC65A2C}" sibTransId="{9888BD61-4A61-4713-BC15-E4A0E18B1885}"/>
    <dgm:cxn modelId="{3789B975-1C35-4B21-9673-A6D855277EB1}" type="presOf" srcId="{BD52AB89-8E99-4A69-8104-51AFB67317E9}" destId="{FEE357B5-6B75-4B35-A850-67ECF7CEEF6B}" srcOrd="0" destOrd="0" presId="urn:microsoft.com/office/officeart/2005/8/layout/vList2"/>
    <dgm:cxn modelId="{8A8310B7-059A-44BE-9FF0-6B3AF223E94C}" srcId="{1E0986FD-2F84-4B6E-9535-C3BA0292B672}" destId="{BD52AB89-8E99-4A69-8104-51AFB67317E9}" srcOrd="0" destOrd="0" parTransId="{86CEE65F-FD9E-4F0C-BB52-4E8C7BB343F7}" sibTransId="{B017EEA0-82A1-4557-9D4D-0612F028C823}"/>
    <dgm:cxn modelId="{B84A5BC7-FB0B-44C3-ACEA-C34C270BE041}" type="presOf" srcId="{A91FC3CC-41B7-41A9-BF7C-B536DE9B64EB}" destId="{3FC5DF05-1AE1-445C-BDBC-51836B27C519}" srcOrd="0" destOrd="0" presId="urn:microsoft.com/office/officeart/2005/8/layout/vList2"/>
    <dgm:cxn modelId="{48C305D9-D29A-495A-A5B9-7660A5568652}" srcId="{1E0986FD-2F84-4B6E-9535-C3BA0292B672}" destId="{E095AC21-6E53-4DEC-867B-E60E948B7460}" srcOrd="2" destOrd="0" parTransId="{D2DA152F-19E5-4C85-89F5-FB4ACE6A1807}" sibTransId="{544E59DA-E3FE-4604-9D3C-C70CC4005422}"/>
    <dgm:cxn modelId="{6C4AC6EF-DDAD-441B-A642-D305C2C93E05}" type="presOf" srcId="{FC3C0AE2-C7A2-41DD-8D4D-DD799F772884}" destId="{FA3F35E5-D2CD-49BC-ADDC-6B1D8EFD6FA3}" srcOrd="0" destOrd="0" presId="urn:microsoft.com/office/officeart/2005/8/layout/vList2"/>
    <dgm:cxn modelId="{CD722A76-61E3-44E8-B179-02045BC9C2CC}" type="presParOf" srcId="{4C95B00C-5F2F-464D-81B2-6CAC4EAEBE14}" destId="{FEE357B5-6B75-4B35-A850-67ECF7CEEF6B}" srcOrd="0" destOrd="0" presId="urn:microsoft.com/office/officeart/2005/8/layout/vList2"/>
    <dgm:cxn modelId="{47D33548-D616-4229-A5A5-FC1AA05A30D5}" type="presParOf" srcId="{4C95B00C-5F2F-464D-81B2-6CAC4EAEBE14}" destId="{CEB54EDA-320D-48D2-8BD8-D634223D0342}" srcOrd="1" destOrd="0" presId="urn:microsoft.com/office/officeart/2005/8/layout/vList2"/>
    <dgm:cxn modelId="{16F8921F-A970-49C6-9662-D5DBA3B32D4A}" type="presParOf" srcId="{4C95B00C-5F2F-464D-81B2-6CAC4EAEBE14}" destId="{3FC5DF05-1AE1-445C-BDBC-51836B27C519}" srcOrd="2" destOrd="0" presId="urn:microsoft.com/office/officeart/2005/8/layout/vList2"/>
    <dgm:cxn modelId="{87766BFB-A350-4604-8FC8-166F1AF33E2D}" type="presParOf" srcId="{4C95B00C-5F2F-464D-81B2-6CAC4EAEBE14}" destId="{C3D5A52C-E213-4E83-86D2-98FA6CA02083}" srcOrd="3" destOrd="0" presId="urn:microsoft.com/office/officeart/2005/8/layout/vList2"/>
    <dgm:cxn modelId="{78CEB35F-3010-4D4D-9A0C-D5402D950A8D}" type="presParOf" srcId="{4C95B00C-5F2F-464D-81B2-6CAC4EAEBE14}" destId="{54D4D04E-8B0E-42EA-8701-CDA899841203}" srcOrd="4" destOrd="0" presId="urn:microsoft.com/office/officeart/2005/8/layout/vList2"/>
    <dgm:cxn modelId="{323DFB9A-0D5F-4493-A197-F51EF8A4D7CE}" type="presParOf" srcId="{4C95B00C-5F2F-464D-81B2-6CAC4EAEBE14}" destId="{71FCFE3E-B75A-4792-A035-D0422365E5CD}" srcOrd="5" destOrd="0" presId="urn:microsoft.com/office/officeart/2005/8/layout/vList2"/>
    <dgm:cxn modelId="{1E35C028-396B-496C-A3E1-F76BC2250F10}" type="presParOf" srcId="{4C95B00C-5F2F-464D-81B2-6CAC4EAEBE14}" destId="{FA3F35E5-D2CD-49BC-ADDC-6B1D8EFD6FA3}" srcOrd="6"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9DAFA2-37C6-4C02-BA84-E12069C682CC}"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44DF76FF-F1ED-4A7C-B378-3F55DA66E637}">
      <dgm:prSet/>
      <dgm:spPr/>
      <dgm:t>
        <a:bodyPr/>
        <a:lstStyle/>
        <a:p>
          <a:r>
            <a:rPr lang="en-GB"/>
            <a:t>By Arbitration by the Industrial Arbitration Panel (</a:t>
          </a:r>
          <a:r>
            <a:rPr lang="en-GB" b="1"/>
            <a:t>Section</a:t>
          </a:r>
          <a:r>
            <a:rPr lang="en-GB"/>
            <a:t> </a:t>
          </a:r>
          <a:r>
            <a:rPr lang="en-GB" b="1"/>
            <a:t>9</a:t>
          </a:r>
          <a:r>
            <a:rPr lang="en-GB"/>
            <a:t>)</a:t>
          </a:r>
          <a:r>
            <a:rPr lang="en-GB" b="1"/>
            <a:t>;  </a:t>
          </a:r>
          <a:r>
            <a:rPr lang="en-GB"/>
            <a:t> </a:t>
          </a:r>
          <a:endParaRPr lang="en-US"/>
        </a:p>
      </dgm:t>
    </dgm:pt>
    <dgm:pt modelId="{6F2DACF5-F78F-4197-BF03-301675E46B90}" cxnId="{22D677B8-FC37-46FE-8381-B5387A2F3C8A}" type="parTrans">
      <dgm:prSet/>
      <dgm:spPr/>
      <dgm:t>
        <a:bodyPr/>
        <a:lstStyle/>
        <a:p>
          <a:endParaRPr lang="en-US"/>
        </a:p>
      </dgm:t>
    </dgm:pt>
    <dgm:pt modelId="{004087E7-5488-41C8-97DB-A884964D36AE}" cxnId="{22D677B8-FC37-46FE-8381-B5387A2F3C8A}" type="sibTrans">
      <dgm:prSet/>
      <dgm:spPr/>
      <dgm:t>
        <a:bodyPr/>
        <a:lstStyle/>
        <a:p>
          <a:endParaRPr lang="en-US"/>
        </a:p>
      </dgm:t>
    </dgm:pt>
    <dgm:pt modelId="{37B448AD-CB96-4FC9-AA25-7A292207D749}">
      <dgm:prSet/>
      <dgm:spPr/>
      <dgm:t>
        <a:bodyPr/>
        <a:lstStyle/>
        <a:p>
          <a:r>
            <a:rPr lang="en-GB"/>
            <a:t>By reference to a board of inquiry (</a:t>
          </a:r>
          <a:r>
            <a:rPr lang="en-GB" b="1"/>
            <a:t>Section 33</a:t>
          </a:r>
          <a:r>
            <a:rPr lang="en-GB"/>
            <a:t>)</a:t>
          </a:r>
          <a:r>
            <a:rPr lang="en-GB" b="1"/>
            <a:t>; </a:t>
          </a:r>
          <a:r>
            <a:rPr lang="en-GB"/>
            <a:t>and finally</a:t>
          </a:r>
          <a:endParaRPr lang="en-US"/>
        </a:p>
      </dgm:t>
    </dgm:pt>
    <dgm:pt modelId="{448B8D87-EF5E-4764-AFE4-AAFDF5E8475C}" cxnId="{D004C38F-E4B4-4F16-9B3D-764DA702AF62}" type="parTrans">
      <dgm:prSet/>
      <dgm:spPr/>
      <dgm:t>
        <a:bodyPr/>
        <a:lstStyle/>
        <a:p>
          <a:endParaRPr lang="en-US"/>
        </a:p>
      </dgm:t>
    </dgm:pt>
    <dgm:pt modelId="{C5DC7570-8E9D-4AF3-9D81-476868509DE5}" cxnId="{D004C38F-E4B4-4F16-9B3D-764DA702AF62}" type="sibTrans">
      <dgm:prSet/>
      <dgm:spPr/>
      <dgm:t>
        <a:bodyPr/>
        <a:lstStyle/>
        <a:p>
          <a:endParaRPr lang="en-US"/>
        </a:p>
      </dgm:t>
    </dgm:pt>
    <dgm:pt modelId="{F66F3C2E-3252-43E0-886C-732886283964}">
      <dgm:prSet/>
      <dgm:spPr/>
      <dgm:t>
        <a:bodyPr/>
        <a:lstStyle/>
        <a:p>
          <a:r>
            <a:rPr lang="en-GB"/>
            <a:t>By reference to the National Industrial Court (</a:t>
          </a:r>
          <a:r>
            <a:rPr lang="en-GB" b="1"/>
            <a:t>Sections 14 &amp;17</a:t>
          </a:r>
          <a:r>
            <a:rPr lang="en-GB"/>
            <a:t>)</a:t>
          </a:r>
          <a:r>
            <a:rPr lang="en-GB" b="1"/>
            <a:t> </a:t>
          </a:r>
          <a:endParaRPr lang="en-US"/>
        </a:p>
      </dgm:t>
    </dgm:pt>
    <dgm:pt modelId="{C54EADD4-5274-4B1C-A715-9116AF253A5A}" cxnId="{7173FFC3-A479-4FDD-AC7A-17124DA54B02}" type="parTrans">
      <dgm:prSet/>
      <dgm:spPr/>
      <dgm:t>
        <a:bodyPr/>
        <a:lstStyle/>
        <a:p>
          <a:endParaRPr lang="en-US"/>
        </a:p>
      </dgm:t>
    </dgm:pt>
    <dgm:pt modelId="{FF2ACDBD-D4FC-49BE-ABF7-67ED4A9E4D4B}" cxnId="{7173FFC3-A479-4FDD-AC7A-17124DA54B02}" type="sibTrans">
      <dgm:prSet/>
      <dgm:spPr/>
      <dgm:t>
        <a:bodyPr/>
        <a:lstStyle/>
        <a:p>
          <a:endParaRPr lang="en-US"/>
        </a:p>
      </dgm:t>
    </dgm:pt>
    <dgm:pt modelId="{7C5CD2EE-707E-441D-8E70-8413AF47DD2C}">
      <dgm:prSet/>
      <dgm:spPr/>
      <dgm:t>
        <a:bodyPr/>
        <a:lstStyle/>
        <a:p>
          <a:r>
            <a:rPr lang="en-GB"/>
            <a:t>For purposes of this paper, I will focus on Negotiation and Arbitration. </a:t>
          </a:r>
          <a:endParaRPr lang="en-US"/>
        </a:p>
      </dgm:t>
    </dgm:pt>
    <dgm:pt modelId="{7C556DE8-B900-4C6D-800D-6BC35C0309F6}" cxnId="{4B4E4491-D441-444B-AE5A-34D069EC11D9}" type="parTrans">
      <dgm:prSet/>
      <dgm:spPr/>
      <dgm:t>
        <a:bodyPr/>
        <a:lstStyle/>
        <a:p>
          <a:endParaRPr lang="en-US"/>
        </a:p>
      </dgm:t>
    </dgm:pt>
    <dgm:pt modelId="{787762B3-2DA2-46C6-BD17-3C68DC24C114}" cxnId="{4B4E4491-D441-444B-AE5A-34D069EC11D9}" type="sibTrans">
      <dgm:prSet/>
      <dgm:spPr/>
      <dgm:t>
        <a:bodyPr/>
        <a:lstStyle/>
        <a:p>
          <a:endParaRPr lang="en-US"/>
        </a:p>
      </dgm:t>
    </dgm:pt>
    <dgm:pt modelId="{897953C9-E43D-490E-81B8-F103397803E4}" type="pres">
      <dgm:prSet presAssocID="{7A9DAFA2-37C6-4C02-BA84-E12069C682CC}" presName="Name0" presStyleCnt="0">
        <dgm:presLayoutVars>
          <dgm:dir/>
          <dgm:resizeHandles val="exact"/>
        </dgm:presLayoutVars>
      </dgm:prSet>
      <dgm:spPr/>
    </dgm:pt>
    <dgm:pt modelId="{78B44849-D553-45BF-9AD9-B7464BB956D5}" type="pres">
      <dgm:prSet presAssocID="{44DF76FF-F1ED-4A7C-B378-3F55DA66E637}" presName="node" presStyleLbl="node1" presStyleIdx="0" presStyleCnt="4">
        <dgm:presLayoutVars>
          <dgm:bulletEnabled val="1"/>
        </dgm:presLayoutVars>
      </dgm:prSet>
      <dgm:spPr/>
    </dgm:pt>
    <dgm:pt modelId="{59F624EF-EBC2-42C7-AB43-8667A8844780}" type="pres">
      <dgm:prSet presAssocID="{004087E7-5488-41C8-97DB-A884964D36AE}" presName="sibTrans" presStyleLbl="sibTrans1D1" presStyleIdx="0" presStyleCnt="3"/>
      <dgm:spPr/>
    </dgm:pt>
    <dgm:pt modelId="{1028A2AB-6115-4252-A101-8907DE501475}" type="pres">
      <dgm:prSet presAssocID="{004087E7-5488-41C8-97DB-A884964D36AE}" presName="connectorText" presStyleLbl="sibTrans1D1" presStyleIdx="0" presStyleCnt="3"/>
      <dgm:spPr/>
    </dgm:pt>
    <dgm:pt modelId="{9C3BCE28-F1C0-4368-8054-8D71DD969319}" type="pres">
      <dgm:prSet presAssocID="{37B448AD-CB96-4FC9-AA25-7A292207D749}" presName="node" presStyleLbl="node1" presStyleIdx="1" presStyleCnt="4">
        <dgm:presLayoutVars>
          <dgm:bulletEnabled val="1"/>
        </dgm:presLayoutVars>
      </dgm:prSet>
      <dgm:spPr/>
    </dgm:pt>
    <dgm:pt modelId="{51D48C35-515A-4DAA-BA07-A415AA953854}" type="pres">
      <dgm:prSet presAssocID="{C5DC7570-8E9D-4AF3-9D81-476868509DE5}" presName="sibTrans" presStyleLbl="sibTrans1D1" presStyleIdx="1" presStyleCnt="3"/>
      <dgm:spPr/>
    </dgm:pt>
    <dgm:pt modelId="{AD316CC6-E8FD-4CA0-991E-849693C8E009}" type="pres">
      <dgm:prSet presAssocID="{C5DC7570-8E9D-4AF3-9D81-476868509DE5}" presName="connectorText" presStyleLbl="sibTrans1D1" presStyleIdx="1" presStyleCnt="3"/>
      <dgm:spPr/>
    </dgm:pt>
    <dgm:pt modelId="{35920BB3-FCBE-40D2-8860-96A3E55D3353}" type="pres">
      <dgm:prSet presAssocID="{F66F3C2E-3252-43E0-886C-732886283964}" presName="node" presStyleLbl="node1" presStyleIdx="2" presStyleCnt="4">
        <dgm:presLayoutVars>
          <dgm:bulletEnabled val="1"/>
        </dgm:presLayoutVars>
      </dgm:prSet>
      <dgm:spPr/>
    </dgm:pt>
    <dgm:pt modelId="{C2795978-5A75-4B89-AC8E-CF1EBEF1295F}" type="pres">
      <dgm:prSet presAssocID="{FF2ACDBD-D4FC-49BE-ABF7-67ED4A9E4D4B}" presName="sibTrans" presStyleLbl="sibTrans1D1" presStyleIdx="2" presStyleCnt="3"/>
      <dgm:spPr/>
    </dgm:pt>
    <dgm:pt modelId="{7F506637-EDDF-44B2-AAA0-F841AC551AE4}" type="pres">
      <dgm:prSet presAssocID="{FF2ACDBD-D4FC-49BE-ABF7-67ED4A9E4D4B}" presName="connectorText" presStyleLbl="sibTrans1D1" presStyleIdx="2" presStyleCnt="3"/>
      <dgm:spPr/>
    </dgm:pt>
    <dgm:pt modelId="{C974D98A-0CD6-4C63-ACAB-FEB7F995DD0B}" type="pres">
      <dgm:prSet presAssocID="{7C5CD2EE-707E-441D-8E70-8413AF47DD2C}" presName="node" presStyleLbl="node1" presStyleIdx="3" presStyleCnt="4">
        <dgm:presLayoutVars>
          <dgm:bulletEnabled val="1"/>
        </dgm:presLayoutVars>
      </dgm:prSet>
      <dgm:spPr/>
    </dgm:pt>
  </dgm:ptLst>
  <dgm:cxnLst>
    <dgm:cxn modelId="{266EF209-33BF-4D17-A642-D4D30538E995}" type="presOf" srcId="{7A9DAFA2-37C6-4C02-BA84-E12069C682CC}" destId="{897953C9-E43D-490E-81B8-F103397803E4}" srcOrd="0" destOrd="0" presId="urn:microsoft.com/office/officeart/2016/7/layout/RepeatingBendingProcessNew"/>
    <dgm:cxn modelId="{ED702B0D-5319-456B-A42C-6EBC63ECF8C5}" type="presOf" srcId="{37B448AD-CB96-4FC9-AA25-7A292207D749}" destId="{9C3BCE28-F1C0-4368-8054-8D71DD969319}" srcOrd="0" destOrd="0" presId="urn:microsoft.com/office/officeart/2016/7/layout/RepeatingBendingProcessNew"/>
    <dgm:cxn modelId="{EC11A315-E994-42AF-A42B-8ECD238266FF}" type="presOf" srcId="{7C5CD2EE-707E-441D-8E70-8413AF47DD2C}" destId="{C974D98A-0CD6-4C63-ACAB-FEB7F995DD0B}" srcOrd="0" destOrd="0" presId="urn:microsoft.com/office/officeart/2016/7/layout/RepeatingBendingProcessNew"/>
    <dgm:cxn modelId="{33536F28-B42A-4690-A707-E43AD00BC4A9}" type="presOf" srcId="{FF2ACDBD-D4FC-49BE-ABF7-67ED4A9E4D4B}" destId="{7F506637-EDDF-44B2-AAA0-F841AC551AE4}" srcOrd="1" destOrd="0" presId="urn:microsoft.com/office/officeart/2016/7/layout/RepeatingBendingProcessNew"/>
    <dgm:cxn modelId="{DEF3A440-3DC3-4255-893F-939C05191362}" type="presOf" srcId="{C5DC7570-8E9D-4AF3-9D81-476868509DE5}" destId="{AD316CC6-E8FD-4CA0-991E-849693C8E009}" srcOrd="1" destOrd="0" presId="urn:microsoft.com/office/officeart/2016/7/layout/RepeatingBendingProcessNew"/>
    <dgm:cxn modelId="{5A2CC64C-A05A-4EAF-8350-216362E10257}" type="presOf" srcId="{004087E7-5488-41C8-97DB-A884964D36AE}" destId="{1028A2AB-6115-4252-A101-8907DE501475}" srcOrd="1" destOrd="0" presId="urn:microsoft.com/office/officeart/2016/7/layout/RepeatingBendingProcessNew"/>
    <dgm:cxn modelId="{D004C38F-E4B4-4F16-9B3D-764DA702AF62}" srcId="{7A9DAFA2-37C6-4C02-BA84-E12069C682CC}" destId="{37B448AD-CB96-4FC9-AA25-7A292207D749}" srcOrd="1" destOrd="0" parTransId="{448B8D87-EF5E-4764-AFE4-AAFDF5E8475C}" sibTransId="{C5DC7570-8E9D-4AF3-9D81-476868509DE5}"/>
    <dgm:cxn modelId="{4B4E4491-D441-444B-AE5A-34D069EC11D9}" srcId="{7A9DAFA2-37C6-4C02-BA84-E12069C682CC}" destId="{7C5CD2EE-707E-441D-8E70-8413AF47DD2C}" srcOrd="3" destOrd="0" parTransId="{7C556DE8-B900-4C6D-800D-6BC35C0309F6}" sibTransId="{787762B3-2DA2-46C6-BD17-3C68DC24C114}"/>
    <dgm:cxn modelId="{8A2643B0-D6A1-4C68-80A1-33347C03A91B}" type="presOf" srcId="{FF2ACDBD-D4FC-49BE-ABF7-67ED4A9E4D4B}" destId="{C2795978-5A75-4B89-AC8E-CF1EBEF1295F}" srcOrd="0" destOrd="0" presId="urn:microsoft.com/office/officeart/2016/7/layout/RepeatingBendingProcessNew"/>
    <dgm:cxn modelId="{22D677B8-FC37-46FE-8381-B5387A2F3C8A}" srcId="{7A9DAFA2-37C6-4C02-BA84-E12069C682CC}" destId="{44DF76FF-F1ED-4A7C-B378-3F55DA66E637}" srcOrd="0" destOrd="0" parTransId="{6F2DACF5-F78F-4197-BF03-301675E46B90}" sibTransId="{004087E7-5488-41C8-97DB-A884964D36AE}"/>
    <dgm:cxn modelId="{7173FFC3-A479-4FDD-AC7A-17124DA54B02}" srcId="{7A9DAFA2-37C6-4C02-BA84-E12069C682CC}" destId="{F66F3C2E-3252-43E0-886C-732886283964}" srcOrd="2" destOrd="0" parTransId="{C54EADD4-5274-4B1C-A715-9116AF253A5A}" sibTransId="{FF2ACDBD-D4FC-49BE-ABF7-67ED4A9E4D4B}"/>
    <dgm:cxn modelId="{544100C4-E5AC-402A-973A-44F4B3C1162A}" type="presOf" srcId="{F66F3C2E-3252-43E0-886C-732886283964}" destId="{35920BB3-FCBE-40D2-8860-96A3E55D3353}" srcOrd="0" destOrd="0" presId="urn:microsoft.com/office/officeart/2016/7/layout/RepeatingBendingProcessNew"/>
    <dgm:cxn modelId="{5ABF6DC8-0742-40EC-9AE3-45F65FE753F5}" type="presOf" srcId="{C5DC7570-8E9D-4AF3-9D81-476868509DE5}" destId="{51D48C35-515A-4DAA-BA07-A415AA953854}" srcOrd="0" destOrd="0" presId="urn:microsoft.com/office/officeart/2016/7/layout/RepeatingBendingProcessNew"/>
    <dgm:cxn modelId="{F23C42CE-1E47-4C53-983E-3943D1F68557}" type="presOf" srcId="{004087E7-5488-41C8-97DB-A884964D36AE}" destId="{59F624EF-EBC2-42C7-AB43-8667A8844780}" srcOrd="0" destOrd="0" presId="urn:microsoft.com/office/officeart/2016/7/layout/RepeatingBendingProcessNew"/>
    <dgm:cxn modelId="{9F1D2FEB-32D8-4B32-B2B6-A88F49A6C495}" type="presOf" srcId="{44DF76FF-F1ED-4A7C-B378-3F55DA66E637}" destId="{78B44849-D553-45BF-9AD9-B7464BB956D5}" srcOrd="0" destOrd="0" presId="urn:microsoft.com/office/officeart/2016/7/layout/RepeatingBendingProcessNew"/>
    <dgm:cxn modelId="{517FBAAA-DF01-491F-BA29-F4CBE4B270E2}" type="presParOf" srcId="{897953C9-E43D-490E-81B8-F103397803E4}" destId="{78B44849-D553-45BF-9AD9-B7464BB956D5}" srcOrd="0" destOrd="0" presId="urn:microsoft.com/office/officeart/2016/7/layout/RepeatingBendingProcessNew"/>
    <dgm:cxn modelId="{195477EC-A4F5-4BEB-A05F-84AD99B822C6}" type="presParOf" srcId="{897953C9-E43D-490E-81B8-F103397803E4}" destId="{59F624EF-EBC2-42C7-AB43-8667A8844780}" srcOrd="1" destOrd="0" presId="urn:microsoft.com/office/officeart/2016/7/layout/RepeatingBendingProcessNew"/>
    <dgm:cxn modelId="{E0B005D3-4BD1-4708-86E3-6EA82FD8DD6F}" type="presParOf" srcId="{59F624EF-EBC2-42C7-AB43-8667A8844780}" destId="{1028A2AB-6115-4252-A101-8907DE501475}" srcOrd="0" destOrd="0" presId="urn:microsoft.com/office/officeart/2016/7/layout/RepeatingBendingProcessNew"/>
    <dgm:cxn modelId="{45958C9C-6D33-4A8A-BE6B-3C98F19D4A3A}" type="presParOf" srcId="{897953C9-E43D-490E-81B8-F103397803E4}" destId="{9C3BCE28-F1C0-4368-8054-8D71DD969319}" srcOrd="2" destOrd="0" presId="urn:microsoft.com/office/officeart/2016/7/layout/RepeatingBendingProcessNew"/>
    <dgm:cxn modelId="{1637FA48-F087-4C5D-833C-FB166C17A1F1}" type="presParOf" srcId="{897953C9-E43D-490E-81B8-F103397803E4}" destId="{51D48C35-515A-4DAA-BA07-A415AA953854}" srcOrd="3" destOrd="0" presId="urn:microsoft.com/office/officeart/2016/7/layout/RepeatingBendingProcessNew"/>
    <dgm:cxn modelId="{08F5ACBF-1CAE-4EF2-BF6A-FA9014009F5F}" type="presParOf" srcId="{51D48C35-515A-4DAA-BA07-A415AA953854}" destId="{AD316CC6-E8FD-4CA0-991E-849693C8E009}" srcOrd="0" destOrd="0" presId="urn:microsoft.com/office/officeart/2016/7/layout/RepeatingBendingProcessNew"/>
    <dgm:cxn modelId="{2944A09A-AF49-4524-8E2A-256111F6E191}" type="presParOf" srcId="{897953C9-E43D-490E-81B8-F103397803E4}" destId="{35920BB3-FCBE-40D2-8860-96A3E55D3353}" srcOrd="4" destOrd="0" presId="urn:microsoft.com/office/officeart/2016/7/layout/RepeatingBendingProcessNew"/>
    <dgm:cxn modelId="{FFB3CAC1-5F8B-40E9-8863-5F8E732ED1C6}" type="presParOf" srcId="{897953C9-E43D-490E-81B8-F103397803E4}" destId="{C2795978-5A75-4B89-AC8E-CF1EBEF1295F}" srcOrd="5" destOrd="0" presId="urn:microsoft.com/office/officeart/2016/7/layout/RepeatingBendingProcessNew"/>
    <dgm:cxn modelId="{1F1AC9C7-4C07-48F4-BB2C-A1F1163AF8B4}" type="presParOf" srcId="{C2795978-5A75-4B89-AC8E-CF1EBEF1295F}" destId="{7F506637-EDDF-44B2-AAA0-F841AC551AE4}" srcOrd="0" destOrd="0" presId="urn:microsoft.com/office/officeart/2016/7/layout/RepeatingBendingProcessNew"/>
    <dgm:cxn modelId="{13D4E8D0-E916-42D5-875C-18A7B60B749C}" type="presParOf" srcId="{897953C9-E43D-490E-81B8-F103397803E4}" destId="{C974D98A-0CD6-4C63-ACAB-FEB7F995DD0B}" srcOrd="6" destOrd="0" presId="urn:microsoft.com/office/officeart/2016/7/layout/RepeatingBendingProcessNew"/>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9F5053-3B75-4D5D-A0E7-41ECEA126B7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CD681875-AAAB-4CF2-8D67-86AE066E3F50}">
      <dgm:prSet custT="1"/>
      <dgm:spPr/>
      <dgm:t>
        <a:bodyPr/>
        <a:lstStyle/>
        <a:p>
          <a:pPr algn="just"/>
          <a:r>
            <a:rPr lang="en-GB" sz="2800" dirty="0"/>
            <a:t>The Court has power under </a:t>
          </a:r>
          <a:r>
            <a:rPr lang="en-GB" sz="2800" b="1" dirty="0"/>
            <a:t>Section 8 </a:t>
          </a:r>
          <a:r>
            <a:rPr lang="en-GB" sz="2800" dirty="0"/>
            <a:t>to hear Civil appeals and can confirm, set aside or vary the award of the tribunal, order a rehearing, order judgement to be entered for any party or make a final order on such terms as Court deems fit to ensure determination on the merits of matter in dispute between the parties.</a:t>
          </a:r>
          <a:endParaRPr lang="en-US" sz="2800" dirty="0"/>
        </a:p>
      </dgm:t>
    </dgm:pt>
    <dgm:pt modelId="{2DB04D24-BFF6-4D23-8653-84DEC34308F8}" cxnId="{30AB9834-9AFC-4C15-A734-8B758C4D155E}" type="parTrans">
      <dgm:prSet/>
      <dgm:spPr/>
      <dgm:t>
        <a:bodyPr/>
        <a:lstStyle/>
        <a:p>
          <a:endParaRPr lang="en-US"/>
        </a:p>
      </dgm:t>
    </dgm:pt>
    <dgm:pt modelId="{50A50DB0-0A6B-4A1A-9F68-0B9F723E669E}" cxnId="{30AB9834-9AFC-4C15-A734-8B758C4D155E}" type="sibTrans">
      <dgm:prSet/>
      <dgm:spPr/>
      <dgm:t>
        <a:bodyPr/>
        <a:lstStyle/>
        <a:p>
          <a:endParaRPr lang="en-US"/>
        </a:p>
      </dgm:t>
    </dgm:pt>
    <dgm:pt modelId="{C327331F-D1C1-46F2-903F-B02088A078CE}">
      <dgm:prSet custT="1"/>
      <dgm:spPr/>
      <dgm:t>
        <a:bodyPr/>
        <a:lstStyle/>
        <a:p>
          <a:pPr algn="just"/>
          <a:r>
            <a:rPr lang="en-GB" sz="2800" dirty="0"/>
            <a:t>Under  </a:t>
          </a:r>
          <a:r>
            <a:rPr lang="en-GB" sz="2800" b="1" dirty="0"/>
            <a:t>Sections 16, 17 and 19</a:t>
          </a:r>
          <a:r>
            <a:rPr lang="en-GB" sz="2800" dirty="0"/>
            <a:t>, the Court has the power to  grant injunctions, orders of mandamus,  prohibitions, certiorari, orders for interim reliefs, declaratory orders, interim reliefs and many orders.</a:t>
          </a:r>
          <a:endParaRPr lang="en-US" sz="2800" dirty="0"/>
        </a:p>
      </dgm:t>
    </dgm:pt>
    <dgm:pt modelId="{0783B053-5861-4CB4-8A83-F54E192F400C}" cxnId="{2F113036-5CAA-4E06-B1E3-666D3A12B851}" type="parTrans">
      <dgm:prSet/>
      <dgm:spPr/>
      <dgm:t>
        <a:bodyPr/>
        <a:lstStyle/>
        <a:p>
          <a:endParaRPr lang="en-US"/>
        </a:p>
      </dgm:t>
    </dgm:pt>
    <dgm:pt modelId="{5A97D975-24C4-45EC-B632-FE6EA05AE01D}" cxnId="{2F113036-5CAA-4E06-B1E3-666D3A12B851}" type="sibTrans">
      <dgm:prSet/>
      <dgm:spPr/>
      <dgm:t>
        <a:bodyPr/>
        <a:lstStyle/>
        <a:p>
          <a:endParaRPr lang="en-US"/>
        </a:p>
      </dgm:t>
    </dgm:pt>
    <dgm:pt modelId="{B6F4D896-0DD6-44C4-97AD-F98E33DCCF7F}">
      <dgm:prSet custT="1"/>
      <dgm:spPr/>
      <dgm:t>
        <a:bodyPr/>
        <a:lstStyle/>
        <a:p>
          <a:pPr algn="just"/>
          <a:r>
            <a:rPr lang="en-GB" sz="2800" dirty="0"/>
            <a:t>In reaching its decisions, Court is enjoined in </a:t>
          </a:r>
          <a:r>
            <a:rPr lang="en-GB" sz="2800" b="1" dirty="0"/>
            <a:t> Section 7(6)</a:t>
          </a:r>
          <a:r>
            <a:rPr lang="en-GB" sz="2800" dirty="0"/>
            <a:t> to have due regard to good or International best practices  in labour and industrial relations.</a:t>
          </a:r>
          <a:endParaRPr lang="en-US" sz="2800" dirty="0"/>
        </a:p>
      </dgm:t>
    </dgm:pt>
    <dgm:pt modelId="{F5698CFF-F7E9-4E13-8090-9C71A85CF936}" cxnId="{3ACD1B43-9366-4989-96EA-0CD00C5C45B9}" type="parTrans">
      <dgm:prSet/>
      <dgm:spPr/>
      <dgm:t>
        <a:bodyPr/>
        <a:lstStyle/>
        <a:p>
          <a:endParaRPr lang="en-US"/>
        </a:p>
      </dgm:t>
    </dgm:pt>
    <dgm:pt modelId="{BCDC1DA4-4BC9-4BEC-B019-7BE5DCCC0BAA}" cxnId="{3ACD1B43-9366-4989-96EA-0CD00C5C45B9}" type="sibTrans">
      <dgm:prSet/>
      <dgm:spPr/>
      <dgm:t>
        <a:bodyPr/>
        <a:lstStyle/>
        <a:p>
          <a:endParaRPr lang="en-US"/>
        </a:p>
      </dgm:t>
    </dgm:pt>
    <dgm:pt modelId="{A5CA054A-F7DE-452F-B95A-9E824B9165CA}" type="pres">
      <dgm:prSet presAssocID="{9B9F5053-3B75-4D5D-A0E7-41ECEA126B70}" presName="vert0" presStyleCnt="0">
        <dgm:presLayoutVars>
          <dgm:dir/>
          <dgm:animOne val="branch"/>
          <dgm:animLvl val="lvl"/>
        </dgm:presLayoutVars>
      </dgm:prSet>
      <dgm:spPr/>
    </dgm:pt>
    <dgm:pt modelId="{4B23D74D-BD6E-4465-9835-802CBE516E95}" type="pres">
      <dgm:prSet presAssocID="{B6F4D896-0DD6-44C4-97AD-F98E33DCCF7F}" presName="thickLine" presStyleLbl="alignNode1" presStyleIdx="0" presStyleCnt="3"/>
      <dgm:spPr/>
    </dgm:pt>
    <dgm:pt modelId="{BAA6C943-E200-4205-A91B-283EA57F3118}" type="pres">
      <dgm:prSet presAssocID="{B6F4D896-0DD6-44C4-97AD-F98E33DCCF7F}" presName="horz1" presStyleCnt="0"/>
      <dgm:spPr/>
    </dgm:pt>
    <dgm:pt modelId="{0A88B93F-8C7A-447C-A21C-3FF9003F4279}" type="pres">
      <dgm:prSet presAssocID="{B6F4D896-0DD6-44C4-97AD-F98E33DCCF7F}" presName="tx1" presStyleLbl="revTx" presStyleIdx="0" presStyleCnt="3" custScaleY="56837"/>
      <dgm:spPr/>
    </dgm:pt>
    <dgm:pt modelId="{BAF7B3ED-A00E-4B09-B02A-EC40D8CD1574}" type="pres">
      <dgm:prSet presAssocID="{B6F4D896-0DD6-44C4-97AD-F98E33DCCF7F}" presName="vert1" presStyleCnt="0"/>
      <dgm:spPr/>
    </dgm:pt>
    <dgm:pt modelId="{4DD1A6D0-8511-4349-9A35-3DA687776A7E}" type="pres">
      <dgm:prSet presAssocID="{CD681875-AAAB-4CF2-8D67-86AE066E3F50}" presName="thickLine" presStyleLbl="alignNode1" presStyleIdx="1" presStyleCnt="3"/>
      <dgm:spPr/>
    </dgm:pt>
    <dgm:pt modelId="{CD18D3DD-5CFF-4BF1-B1AE-5451CE65F973}" type="pres">
      <dgm:prSet presAssocID="{CD681875-AAAB-4CF2-8D67-86AE066E3F50}" presName="horz1" presStyleCnt="0"/>
      <dgm:spPr/>
    </dgm:pt>
    <dgm:pt modelId="{ECD014A9-66D2-48D6-8290-F97B9A0F49C6}" type="pres">
      <dgm:prSet presAssocID="{CD681875-AAAB-4CF2-8D67-86AE066E3F50}" presName="tx1" presStyleLbl="revTx" presStyleIdx="1" presStyleCnt="3" custScaleY="104207"/>
      <dgm:spPr/>
    </dgm:pt>
    <dgm:pt modelId="{90237B78-7B3A-4549-8297-6CCD52C74E2A}" type="pres">
      <dgm:prSet presAssocID="{CD681875-AAAB-4CF2-8D67-86AE066E3F50}" presName="vert1" presStyleCnt="0"/>
      <dgm:spPr/>
    </dgm:pt>
    <dgm:pt modelId="{CCF59C6D-9973-4239-AF68-A41D18778615}" type="pres">
      <dgm:prSet presAssocID="{C327331F-D1C1-46F2-903F-B02088A078CE}" presName="thickLine" presStyleLbl="alignNode1" presStyleIdx="2" presStyleCnt="3"/>
      <dgm:spPr/>
    </dgm:pt>
    <dgm:pt modelId="{51DAF26E-1EF1-4D9F-AFEA-FDF742460844}" type="pres">
      <dgm:prSet presAssocID="{C327331F-D1C1-46F2-903F-B02088A078CE}" presName="horz1" presStyleCnt="0"/>
      <dgm:spPr/>
    </dgm:pt>
    <dgm:pt modelId="{040BCCC7-78F6-46F9-A4E7-DC76AA4732CA}" type="pres">
      <dgm:prSet presAssocID="{C327331F-D1C1-46F2-903F-B02088A078CE}" presName="tx1" presStyleLbl="revTx" presStyleIdx="2" presStyleCnt="3" custScaleY="68632"/>
      <dgm:spPr/>
    </dgm:pt>
    <dgm:pt modelId="{925F3D12-898A-4A30-803F-375B064F9E13}" type="pres">
      <dgm:prSet presAssocID="{C327331F-D1C1-46F2-903F-B02088A078CE}" presName="vert1" presStyleCnt="0"/>
      <dgm:spPr/>
    </dgm:pt>
  </dgm:ptLst>
  <dgm:cxnLst>
    <dgm:cxn modelId="{BFD61A30-5048-4B01-AFEC-252976D1FCE5}" type="presOf" srcId="{C327331F-D1C1-46F2-903F-B02088A078CE}" destId="{040BCCC7-78F6-46F9-A4E7-DC76AA4732CA}" srcOrd="0" destOrd="0" presId="urn:microsoft.com/office/officeart/2008/layout/LinedList"/>
    <dgm:cxn modelId="{30AB9834-9AFC-4C15-A734-8B758C4D155E}" srcId="{9B9F5053-3B75-4D5D-A0E7-41ECEA126B70}" destId="{CD681875-AAAB-4CF2-8D67-86AE066E3F50}" srcOrd="1" destOrd="0" parTransId="{2DB04D24-BFF6-4D23-8653-84DEC34308F8}" sibTransId="{50A50DB0-0A6B-4A1A-9F68-0B9F723E669E}"/>
    <dgm:cxn modelId="{2F113036-5CAA-4E06-B1E3-666D3A12B851}" srcId="{9B9F5053-3B75-4D5D-A0E7-41ECEA126B70}" destId="{C327331F-D1C1-46F2-903F-B02088A078CE}" srcOrd="2" destOrd="0" parTransId="{0783B053-5861-4CB4-8A83-F54E192F400C}" sibTransId="{5A97D975-24C4-45EC-B632-FE6EA05AE01D}"/>
    <dgm:cxn modelId="{3ACD1B43-9366-4989-96EA-0CD00C5C45B9}" srcId="{9B9F5053-3B75-4D5D-A0E7-41ECEA126B70}" destId="{B6F4D896-0DD6-44C4-97AD-F98E33DCCF7F}" srcOrd="0" destOrd="0" parTransId="{F5698CFF-F7E9-4E13-8090-9C71A85CF936}" sibTransId="{BCDC1DA4-4BC9-4BEC-B019-7BE5DCCC0BAA}"/>
    <dgm:cxn modelId="{9E19906B-80B7-4BBE-AECA-2C2917922B5F}" type="presOf" srcId="{B6F4D896-0DD6-44C4-97AD-F98E33DCCF7F}" destId="{0A88B93F-8C7A-447C-A21C-3FF9003F4279}" srcOrd="0" destOrd="0" presId="urn:microsoft.com/office/officeart/2008/layout/LinedList"/>
    <dgm:cxn modelId="{1CC598CD-F5B3-41EE-AF8E-F4DB2643E881}" type="presOf" srcId="{CD681875-AAAB-4CF2-8D67-86AE066E3F50}" destId="{ECD014A9-66D2-48D6-8290-F97B9A0F49C6}" srcOrd="0" destOrd="0" presId="urn:microsoft.com/office/officeart/2008/layout/LinedList"/>
    <dgm:cxn modelId="{CBE437DB-3CA2-4299-B78E-12FF186F24DB}" type="presOf" srcId="{9B9F5053-3B75-4D5D-A0E7-41ECEA126B70}" destId="{A5CA054A-F7DE-452F-B95A-9E824B9165CA}" srcOrd="0" destOrd="0" presId="urn:microsoft.com/office/officeart/2008/layout/LinedList"/>
    <dgm:cxn modelId="{5B9531F2-7DCE-480B-BDDF-16B7D031F177}" type="presParOf" srcId="{A5CA054A-F7DE-452F-B95A-9E824B9165CA}" destId="{4B23D74D-BD6E-4465-9835-802CBE516E95}" srcOrd="0" destOrd="0" presId="urn:microsoft.com/office/officeart/2008/layout/LinedList"/>
    <dgm:cxn modelId="{825937DB-8628-4CBC-8BD8-DB93CD7D2683}" type="presParOf" srcId="{A5CA054A-F7DE-452F-B95A-9E824B9165CA}" destId="{BAA6C943-E200-4205-A91B-283EA57F3118}" srcOrd="1" destOrd="0" presId="urn:microsoft.com/office/officeart/2008/layout/LinedList"/>
    <dgm:cxn modelId="{FB307163-9913-42BF-AE14-A1FB8D12CE83}" type="presParOf" srcId="{BAA6C943-E200-4205-A91B-283EA57F3118}" destId="{0A88B93F-8C7A-447C-A21C-3FF9003F4279}" srcOrd="0" destOrd="0" presId="urn:microsoft.com/office/officeart/2008/layout/LinedList"/>
    <dgm:cxn modelId="{1C3AE006-C00A-4BCA-B99F-CB2FC6D01370}" type="presParOf" srcId="{BAA6C943-E200-4205-A91B-283EA57F3118}" destId="{BAF7B3ED-A00E-4B09-B02A-EC40D8CD1574}" srcOrd="1" destOrd="0" presId="urn:microsoft.com/office/officeart/2008/layout/LinedList"/>
    <dgm:cxn modelId="{B5AF4572-EBEF-42CA-965D-E5F5C4B9A575}" type="presParOf" srcId="{A5CA054A-F7DE-452F-B95A-9E824B9165CA}" destId="{4DD1A6D0-8511-4349-9A35-3DA687776A7E}" srcOrd="2" destOrd="0" presId="urn:microsoft.com/office/officeart/2008/layout/LinedList"/>
    <dgm:cxn modelId="{79C8898C-CE7F-4D42-9F37-2FE1508517DC}" type="presParOf" srcId="{A5CA054A-F7DE-452F-B95A-9E824B9165CA}" destId="{CD18D3DD-5CFF-4BF1-B1AE-5451CE65F973}" srcOrd="3" destOrd="0" presId="urn:microsoft.com/office/officeart/2008/layout/LinedList"/>
    <dgm:cxn modelId="{546754C5-9FC2-490B-941F-74DAE4706896}" type="presParOf" srcId="{CD18D3DD-5CFF-4BF1-B1AE-5451CE65F973}" destId="{ECD014A9-66D2-48D6-8290-F97B9A0F49C6}" srcOrd="0" destOrd="0" presId="urn:microsoft.com/office/officeart/2008/layout/LinedList"/>
    <dgm:cxn modelId="{F56E269B-CE24-4F3F-BDFC-1BF2671BFF46}" type="presParOf" srcId="{CD18D3DD-5CFF-4BF1-B1AE-5451CE65F973}" destId="{90237B78-7B3A-4549-8297-6CCD52C74E2A}" srcOrd="1" destOrd="0" presId="urn:microsoft.com/office/officeart/2008/layout/LinedList"/>
    <dgm:cxn modelId="{957E1A95-39D4-444A-AEE4-EE575170AB76}" type="presParOf" srcId="{A5CA054A-F7DE-452F-B95A-9E824B9165CA}" destId="{CCF59C6D-9973-4239-AF68-A41D18778615}" srcOrd="4" destOrd="0" presId="urn:microsoft.com/office/officeart/2008/layout/LinedList"/>
    <dgm:cxn modelId="{E5699ED8-4525-4872-B7E8-CA6DDCF7DA8F}" type="presParOf" srcId="{A5CA054A-F7DE-452F-B95A-9E824B9165CA}" destId="{51DAF26E-1EF1-4D9F-AFEA-FDF742460844}" srcOrd="5" destOrd="0" presId="urn:microsoft.com/office/officeart/2008/layout/LinedList"/>
    <dgm:cxn modelId="{EAEBDC48-FB82-4597-B24C-BD411526E1B3}" type="presParOf" srcId="{51DAF26E-1EF1-4D9F-AFEA-FDF742460844}" destId="{040BCCC7-78F6-46F9-A4E7-DC76AA4732CA}" srcOrd="0" destOrd="0" presId="urn:microsoft.com/office/officeart/2008/layout/LinedList"/>
    <dgm:cxn modelId="{146D8194-7DD2-4006-80A9-A603CA85549B}" type="presParOf" srcId="{51DAF26E-1EF1-4D9F-AFEA-FDF742460844}" destId="{925F3D12-898A-4A30-803F-375B064F9E13}"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312A7D-DD0D-4F5F-B342-CE931AEE6C7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58C3868C-C944-4FB0-840E-4403FE3ACB04}">
      <dgm:prSet/>
      <dgm:spPr/>
      <dgm:t>
        <a:bodyPr/>
        <a:lstStyle/>
        <a:p>
          <a:pPr algn="just"/>
          <a:r>
            <a:rPr lang="en-GB" dirty="0"/>
            <a:t>However, the Interpretation section, </a:t>
          </a:r>
          <a:r>
            <a:rPr lang="en-GB" b="1" dirty="0"/>
            <a:t>Section 54, </a:t>
          </a:r>
          <a:r>
            <a:rPr lang="en-GB" dirty="0"/>
            <a:t>doesn’t define who an official referee is or their eligibility  for appointment.</a:t>
          </a:r>
          <a:endParaRPr lang="en-US" dirty="0"/>
        </a:p>
      </dgm:t>
    </dgm:pt>
    <dgm:pt modelId="{59D0CBD8-5B7D-4583-9423-087BE860B123}" cxnId="{B4EAB3AA-31F8-499A-B697-A68D822EF7F5}" type="parTrans">
      <dgm:prSet/>
      <dgm:spPr/>
      <dgm:t>
        <a:bodyPr/>
        <a:lstStyle/>
        <a:p>
          <a:endParaRPr lang="en-US"/>
        </a:p>
      </dgm:t>
    </dgm:pt>
    <dgm:pt modelId="{7A3E0DBB-EEBF-459D-9713-3AB090569E8E}" cxnId="{B4EAB3AA-31F8-499A-B697-A68D822EF7F5}" type="sibTrans">
      <dgm:prSet/>
      <dgm:spPr/>
      <dgm:t>
        <a:bodyPr/>
        <a:lstStyle/>
        <a:p>
          <a:endParaRPr lang="en-US"/>
        </a:p>
      </dgm:t>
    </dgm:pt>
    <dgm:pt modelId="{80CA49B5-8258-427E-B76C-B5F7CFECD2B4}">
      <dgm:prSet/>
      <dgm:spPr/>
      <dgm:t>
        <a:bodyPr/>
        <a:lstStyle/>
        <a:p>
          <a:pPr algn="just"/>
          <a:r>
            <a:rPr lang="en-GB" b="1" dirty="0"/>
            <a:t>Section 36</a:t>
          </a:r>
          <a:r>
            <a:rPr lang="en-GB" dirty="0"/>
            <a:t> empowers the President of the Court to make rules applicable to Federal, State and Local Government but is silent on Private sector and their employees.</a:t>
          </a:r>
          <a:endParaRPr lang="en-US" dirty="0"/>
        </a:p>
      </dgm:t>
    </dgm:pt>
    <dgm:pt modelId="{61BC8BDE-CE6D-449E-8E8B-EFEA03AECDB3}" cxnId="{50B88BEA-0231-4D07-97AE-D59D8B1F4113}" type="parTrans">
      <dgm:prSet/>
      <dgm:spPr/>
      <dgm:t>
        <a:bodyPr/>
        <a:lstStyle/>
        <a:p>
          <a:endParaRPr lang="en-US"/>
        </a:p>
      </dgm:t>
    </dgm:pt>
    <dgm:pt modelId="{D9053000-5641-4E3D-BA17-7C2B6ED92ACB}" cxnId="{50B88BEA-0231-4D07-97AE-D59D8B1F4113}" type="sibTrans">
      <dgm:prSet/>
      <dgm:spPr/>
      <dgm:t>
        <a:bodyPr/>
        <a:lstStyle/>
        <a:p>
          <a:endParaRPr lang="en-US"/>
        </a:p>
      </dgm:t>
    </dgm:pt>
    <dgm:pt modelId="{D4A46FE6-0424-4831-B055-3F480102BC25}">
      <dgm:prSet/>
      <dgm:spPr/>
      <dgm:t>
        <a:bodyPr/>
        <a:lstStyle/>
        <a:p>
          <a:pPr algn="just"/>
          <a:r>
            <a:rPr lang="en-GB" b="1" dirty="0"/>
            <a:t>Section 254F(2)</a:t>
          </a:r>
          <a:r>
            <a:rPr lang="en-GB" dirty="0"/>
            <a:t> of the Constitution makes provisions of Evidence Act mandatory to use in criminal jurisdiction but says nothing about Civil jurisdiction. </a:t>
          </a:r>
          <a:endParaRPr lang="en-US" dirty="0"/>
        </a:p>
      </dgm:t>
    </dgm:pt>
    <dgm:pt modelId="{5B70614F-839D-48E8-A062-DD928F5E30F9}" cxnId="{7B95EE74-0CB9-4A25-B85A-051629EFE3EA}" type="parTrans">
      <dgm:prSet/>
      <dgm:spPr/>
      <dgm:t>
        <a:bodyPr/>
        <a:lstStyle/>
        <a:p>
          <a:endParaRPr lang="en-US"/>
        </a:p>
      </dgm:t>
    </dgm:pt>
    <dgm:pt modelId="{F5AE9095-165A-480F-B428-6BC1B4E93C8D}" cxnId="{7B95EE74-0CB9-4A25-B85A-051629EFE3EA}" type="sibTrans">
      <dgm:prSet/>
      <dgm:spPr/>
      <dgm:t>
        <a:bodyPr/>
        <a:lstStyle/>
        <a:p>
          <a:endParaRPr lang="en-US"/>
        </a:p>
      </dgm:t>
    </dgm:pt>
    <dgm:pt modelId="{15E4955D-88A9-48FC-9701-77F02A71E831}" type="pres">
      <dgm:prSet presAssocID="{07312A7D-DD0D-4F5F-B342-CE931AEE6C77}" presName="vert0" presStyleCnt="0">
        <dgm:presLayoutVars>
          <dgm:dir/>
          <dgm:animOne val="branch"/>
          <dgm:animLvl val="lvl"/>
        </dgm:presLayoutVars>
      </dgm:prSet>
      <dgm:spPr/>
    </dgm:pt>
    <dgm:pt modelId="{550B77E7-060A-4C7E-BEA5-F970CE51686A}" type="pres">
      <dgm:prSet presAssocID="{58C3868C-C944-4FB0-840E-4403FE3ACB04}" presName="thickLine" presStyleLbl="alignNode1" presStyleIdx="0" presStyleCnt="3"/>
      <dgm:spPr/>
    </dgm:pt>
    <dgm:pt modelId="{68B5A205-4739-40E7-BEB9-0F7FB749CA98}" type="pres">
      <dgm:prSet presAssocID="{58C3868C-C944-4FB0-840E-4403FE3ACB04}" presName="horz1" presStyleCnt="0"/>
      <dgm:spPr/>
    </dgm:pt>
    <dgm:pt modelId="{22EC9ACB-AE48-4387-A399-76E19A75BB1C}" type="pres">
      <dgm:prSet presAssocID="{58C3868C-C944-4FB0-840E-4403FE3ACB04}" presName="tx1" presStyleLbl="revTx" presStyleIdx="0" presStyleCnt="3"/>
      <dgm:spPr/>
    </dgm:pt>
    <dgm:pt modelId="{7D84CB45-1E2C-4E3B-A701-75B7B5A7B8EB}" type="pres">
      <dgm:prSet presAssocID="{58C3868C-C944-4FB0-840E-4403FE3ACB04}" presName="vert1" presStyleCnt="0"/>
      <dgm:spPr/>
    </dgm:pt>
    <dgm:pt modelId="{F8FB311F-C32D-4BB6-9EB3-DD9D5D3D3F52}" type="pres">
      <dgm:prSet presAssocID="{80CA49B5-8258-427E-B76C-B5F7CFECD2B4}" presName="thickLine" presStyleLbl="alignNode1" presStyleIdx="1" presStyleCnt="3"/>
      <dgm:spPr/>
    </dgm:pt>
    <dgm:pt modelId="{E3215198-5E30-4027-8D12-F8836BBB1F0E}" type="pres">
      <dgm:prSet presAssocID="{80CA49B5-8258-427E-B76C-B5F7CFECD2B4}" presName="horz1" presStyleCnt="0"/>
      <dgm:spPr/>
    </dgm:pt>
    <dgm:pt modelId="{0E031BC3-8978-49F8-B18D-3CBD37BAE93C}" type="pres">
      <dgm:prSet presAssocID="{80CA49B5-8258-427E-B76C-B5F7CFECD2B4}" presName="tx1" presStyleLbl="revTx" presStyleIdx="1" presStyleCnt="3"/>
      <dgm:spPr/>
    </dgm:pt>
    <dgm:pt modelId="{82D0E06B-8CBA-4EFC-BE65-D09365D83A17}" type="pres">
      <dgm:prSet presAssocID="{80CA49B5-8258-427E-B76C-B5F7CFECD2B4}" presName="vert1" presStyleCnt="0"/>
      <dgm:spPr/>
    </dgm:pt>
    <dgm:pt modelId="{9627CAF4-799B-469D-ACE8-63122E7333B4}" type="pres">
      <dgm:prSet presAssocID="{D4A46FE6-0424-4831-B055-3F480102BC25}" presName="thickLine" presStyleLbl="alignNode1" presStyleIdx="2" presStyleCnt="3"/>
      <dgm:spPr/>
    </dgm:pt>
    <dgm:pt modelId="{529995C6-C978-4BEB-8FE8-483CEDB4D593}" type="pres">
      <dgm:prSet presAssocID="{D4A46FE6-0424-4831-B055-3F480102BC25}" presName="horz1" presStyleCnt="0"/>
      <dgm:spPr/>
    </dgm:pt>
    <dgm:pt modelId="{872EFD14-8EF6-46E5-88D1-CA85EEEE65E8}" type="pres">
      <dgm:prSet presAssocID="{D4A46FE6-0424-4831-B055-3F480102BC25}" presName="tx1" presStyleLbl="revTx" presStyleIdx="2" presStyleCnt="3"/>
      <dgm:spPr/>
    </dgm:pt>
    <dgm:pt modelId="{8558EA62-344C-4A8E-A70C-C7C93D5A2F66}" type="pres">
      <dgm:prSet presAssocID="{D4A46FE6-0424-4831-B055-3F480102BC25}" presName="vert1" presStyleCnt="0"/>
      <dgm:spPr/>
    </dgm:pt>
  </dgm:ptLst>
  <dgm:cxnLst>
    <dgm:cxn modelId="{FE89C72C-E1FC-4AA5-910A-011E7B1FDD8B}" type="presOf" srcId="{07312A7D-DD0D-4F5F-B342-CE931AEE6C77}" destId="{15E4955D-88A9-48FC-9701-77F02A71E831}" srcOrd="0" destOrd="0" presId="urn:microsoft.com/office/officeart/2008/layout/LinedList"/>
    <dgm:cxn modelId="{7B95EE74-0CB9-4A25-B85A-051629EFE3EA}" srcId="{07312A7D-DD0D-4F5F-B342-CE931AEE6C77}" destId="{D4A46FE6-0424-4831-B055-3F480102BC25}" srcOrd="2" destOrd="0" parTransId="{5B70614F-839D-48E8-A062-DD928F5E30F9}" sibTransId="{F5AE9095-165A-480F-B428-6BC1B4E93C8D}"/>
    <dgm:cxn modelId="{B4EAB3AA-31F8-499A-B697-A68D822EF7F5}" srcId="{07312A7D-DD0D-4F5F-B342-CE931AEE6C77}" destId="{58C3868C-C944-4FB0-840E-4403FE3ACB04}" srcOrd="0" destOrd="0" parTransId="{59D0CBD8-5B7D-4583-9423-087BE860B123}" sibTransId="{7A3E0DBB-EEBF-459D-9713-3AB090569E8E}"/>
    <dgm:cxn modelId="{B346AAC7-C655-485F-9E43-949FEA576450}" type="presOf" srcId="{58C3868C-C944-4FB0-840E-4403FE3ACB04}" destId="{22EC9ACB-AE48-4387-A399-76E19A75BB1C}" srcOrd="0" destOrd="0" presId="urn:microsoft.com/office/officeart/2008/layout/LinedList"/>
    <dgm:cxn modelId="{9C07CFD5-406D-4EE3-95F7-DDD3E6295DB7}" type="presOf" srcId="{D4A46FE6-0424-4831-B055-3F480102BC25}" destId="{872EFD14-8EF6-46E5-88D1-CA85EEEE65E8}" srcOrd="0" destOrd="0" presId="urn:microsoft.com/office/officeart/2008/layout/LinedList"/>
    <dgm:cxn modelId="{268839D7-10E8-4EF4-8230-546F656B9D9B}" type="presOf" srcId="{80CA49B5-8258-427E-B76C-B5F7CFECD2B4}" destId="{0E031BC3-8978-49F8-B18D-3CBD37BAE93C}" srcOrd="0" destOrd="0" presId="urn:microsoft.com/office/officeart/2008/layout/LinedList"/>
    <dgm:cxn modelId="{50B88BEA-0231-4D07-97AE-D59D8B1F4113}" srcId="{07312A7D-DD0D-4F5F-B342-CE931AEE6C77}" destId="{80CA49B5-8258-427E-B76C-B5F7CFECD2B4}" srcOrd="1" destOrd="0" parTransId="{61BC8BDE-CE6D-449E-8E8B-EFEA03AECDB3}" sibTransId="{D9053000-5641-4E3D-BA17-7C2B6ED92ACB}"/>
    <dgm:cxn modelId="{B3AD6847-3ED9-4BF8-BF38-457808F20F80}" type="presParOf" srcId="{15E4955D-88A9-48FC-9701-77F02A71E831}" destId="{550B77E7-060A-4C7E-BEA5-F970CE51686A}" srcOrd="0" destOrd="0" presId="urn:microsoft.com/office/officeart/2008/layout/LinedList"/>
    <dgm:cxn modelId="{512CEBB2-AFC9-4ED2-9B97-A34B8C130D2D}" type="presParOf" srcId="{15E4955D-88A9-48FC-9701-77F02A71E831}" destId="{68B5A205-4739-40E7-BEB9-0F7FB749CA98}" srcOrd="1" destOrd="0" presId="urn:microsoft.com/office/officeart/2008/layout/LinedList"/>
    <dgm:cxn modelId="{A6E12A9E-FDFD-4580-9A5F-AB9D3F9DBA3E}" type="presParOf" srcId="{68B5A205-4739-40E7-BEB9-0F7FB749CA98}" destId="{22EC9ACB-AE48-4387-A399-76E19A75BB1C}" srcOrd="0" destOrd="0" presId="urn:microsoft.com/office/officeart/2008/layout/LinedList"/>
    <dgm:cxn modelId="{C7160FFC-EF2F-441E-8A76-6A678120E94C}" type="presParOf" srcId="{68B5A205-4739-40E7-BEB9-0F7FB749CA98}" destId="{7D84CB45-1E2C-4E3B-A701-75B7B5A7B8EB}" srcOrd="1" destOrd="0" presId="urn:microsoft.com/office/officeart/2008/layout/LinedList"/>
    <dgm:cxn modelId="{1DE200F7-EE6D-4B18-A4D8-0E77A486DD6D}" type="presParOf" srcId="{15E4955D-88A9-48FC-9701-77F02A71E831}" destId="{F8FB311F-C32D-4BB6-9EB3-DD9D5D3D3F52}" srcOrd="2" destOrd="0" presId="urn:microsoft.com/office/officeart/2008/layout/LinedList"/>
    <dgm:cxn modelId="{D5F69512-D3FC-41FA-ACAE-5644AD6D5D8C}" type="presParOf" srcId="{15E4955D-88A9-48FC-9701-77F02A71E831}" destId="{E3215198-5E30-4027-8D12-F8836BBB1F0E}" srcOrd="3" destOrd="0" presId="urn:microsoft.com/office/officeart/2008/layout/LinedList"/>
    <dgm:cxn modelId="{BD3D0503-87BA-48B5-AB07-E162C47B795B}" type="presParOf" srcId="{E3215198-5E30-4027-8D12-F8836BBB1F0E}" destId="{0E031BC3-8978-49F8-B18D-3CBD37BAE93C}" srcOrd="0" destOrd="0" presId="urn:microsoft.com/office/officeart/2008/layout/LinedList"/>
    <dgm:cxn modelId="{2C249F1A-BAB8-4AB6-8C10-DC5A51DE5F32}" type="presParOf" srcId="{E3215198-5E30-4027-8D12-F8836BBB1F0E}" destId="{82D0E06B-8CBA-4EFC-BE65-D09365D83A17}" srcOrd="1" destOrd="0" presId="urn:microsoft.com/office/officeart/2008/layout/LinedList"/>
    <dgm:cxn modelId="{5A6BB693-89D1-43EA-9EE1-399D8E0F44E0}" type="presParOf" srcId="{15E4955D-88A9-48FC-9701-77F02A71E831}" destId="{9627CAF4-799B-469D-ACE8-63122E7333B4}" srcOrd="4" destOrd="0" presId="urn:microsoft.com/office/officeart/2008/layout/LinedList"/>
    <dgm:cxn modelId="{6230EA53-7BCD-43F2-A5F3-52DB1F2F448C}" type="presParOf" srcId="{15E4955D-88A9-48FC-9701-77F02A71E831}" destId="{529995C6-C978-4BEB-8FE8-483CEDB4D593}" srcOrd="5" destOrd="0" presId="urn:microsoft.com/office/officeart/2008/layout/LinedList"/>
    <dgm:cxn modelId="{72EE552D-EA19-4D55-845F-C927940CC2D1}" type="presParOf" srcId="{529995C6-C978-4BEB-8FE8-483CEDB4D593}" destId="{872EFD14-8EF6-46E5-88D1-CA85EEEE65E8}" srcOrd="0" destOrd="0" presId="urn:microsoft.com/office/officeart/2008/layout/LinedList"/>
    <dgm:cxn modelId="{E5A1AAEA-47CD-42D3-AF62-65737271046F}" type="presParOf" srcId="{529995C6-C978-4BEB-8FE8-483CEDB4D593}" destId="{8558EA62-344C-4A8E-A70C-C7C93D5A2F66}"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429A169-0A51-4D73-9207-198569CAD66A}"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4185A94F-1F98-49D3-9C25-9855B1972928}">
      <dgm:prSet/>
      <dgm:spPr/>
      <dgm:t>
        <a:bodyPr/>
        <a:lstStyle/>
        <a:p>
          <a:pPr algn="just"/>
          <a:r>
            <a:rPr lang="en-GB" b="1" dirty="0"/>
            <a:t>Section 12 (2)(b) of NIC Act </a:t>
          </a:r>
          <a:r>
            <a:rPr lang="en-GB" dirty="0"/>
            <a:t>said the Court should be bound by Evidence Act but may depart from it in the interest of justice. This provision is erroneous and groundless in law.</a:t>
          </a:r>
          <a:endParaRPr lang="en-US" dirty="0"/>
        </a:p>
      </dgm:t>
    </dgm:pt>
    <dgm:pt modelId="{1A297AAA-6707-48F5-909A-0684D005CF78}" cxnId="{1B124455-37C2-4657-880D-6747C3220D0C}" type="parTrans">
      <dgm:prSet/>
      <dgm:spPr/>
      <dgm:t>
        <a:bodyPr/>
        <a:lstStyle/>
        <a:p>
          <a:endParaRPr lang="en-US"/>
        </a:p>
      </dgm:t>
    </dgm:pt>
    <dgm:pt modelId="{68C0CD72-DDD4-42D4-A9FE-CF12D1A1CE46}" cxnId="{1B124455-37C2-4657-880D-6747C3220D0C}" type="sibTrans">
      <dgm:prSet/>
      <dgm:spPr/>
      <dgm:t>
        <a:bodyPr/>
        <a:lstStyle/>
        <a:p>
          <a:endParaRPr lang="en-US"/>
        </a:p>
      </dgm:t>
    </dgm:pt>
    <dgm:pt modelId="{8EBA3439-A905-4D64-9BC2-03AFA1FE7AA8}">
      <dgm:prSet/>
      <dgm:spPr/>
      <dgm:t>
        <a:bodyPr/>
        <a:lstStyle/>
        <a:p>
          <a:pPr algn="just"/>
          <a:r>
            <a:rPr lang="en-GB" dirty="0"/>
            <a:t>It can result in arbitrariness and inconsistencies in scope and quality of evidence admitted in cases as it gives the Judge limitless discretion which is subject to abuse.</a:t>
          </a:r>
          <a:endParaRPr lang="en-US" dirty="0"/>
        </a:p>
      </dgm:t>
    </dgm:pt>
    <dgm:pt modelId="{2C7C5D7F-68A8-49ED-B918-C122E8375318}" cxnId="{8C1ACFB5-1EF5-4113-A4B7-A23F13BCDE34}" type="parTrans">
      <dgm:prSet/>
      <dgm:spPr/>
      <dgm:t>
        <a:bodyPr/>
        <a:lstStyle/>
        <a:p>
          <a:endParaRPr lang="en-US"/>
        </a:p>
      </dgm:t>
    </dgm:pt>
    <dgm:pt modelId="{B9B3ED37-24BE-4D31-B5B6-4CE145D3E3A3}" cxnId="{8C1ACFB5-1EF5-4113-A4B7-A23F13BCDE34}" type="sibTrans">
      <dgm:prSet/>
      <dgm:spPr/>
      <dgm:t>
        <a:bodyPr/>
        <a:lstStyle/>
        <a:p>
          <a:endParaRPr lang="en-US"/>
        </a:p>
      </dgm:t>
    </dgm:pt>
    <dgm:pt modelId="{B51AF868-53CA-4C19-80DC-701E7A0D1AEB}" type="pres">
      <dgm:prSet presAssocID="{3429A169-0A51-4D73-9207-198569CAD66A}" presName="vert0" presStyleCnt="0">
        <dgm:presLayoutVars>
          <dgm:dir/>
          <dgm:animOne val="branch"/>
          <dgm:animLvl val="lvl"/>
        </dgm:presLayoutVars>
      </dgm:prSet>
      <dgm:spPr/>
    </dgm:pt>
    <dgm:pt modelId="{3E7CBFC0-3852-4FDB-8810-9472F8507E5A}" type="pres">
      <dgm:prSet presAssocID="{4185A94F-1F98-49D3-9C25-9855B1972928}" presName="thickLine" presStyleLbl="alignNode1" presStyleIdx="0" presStyleCnt="2"/>
      <dgm:spPr/>
    </dgm:pt>
    <dgm:pt modelId="{9EFD0007-1D85-4763-A383-E9BE9FE90104}" type="pres">
      <dgm:prSet presAssocID="{4185A94F-1F98-49D3-9C25-9855B1972928}" presName="horz1" presStyleCnt="0"/>
      <dgm:spPr/>
    </dgm:pt>
    <dgm:pt modelId="{B8B5AE0B-7C3B-4558-B652-C26F2576586B}" type="pres">
      <dgm:prSet presAssocID="{4185A94F-1F98-49D3-9C25-9855B1972928}" presName="tx1" presStyleLbl="revTx" presStyleIdx="0" presStyleCnt="2"/>
      <dgm:spPr/>
    </dgm:pt>
    <dgm:pt modelId="{4E97998C-64A5-48D6-A481-50942D48566C}" type="pres">
      <dgm:prSet presAssocID="{4185A94F-1F98-49D3-9C25-9855B1972928}" presName="vert1" presStyleCnt="0"/>
      <dgm:spPr/>
    </dgm:pt>
    <dgm:pt modelId="{DBCD44AC-F5E1-4382-B5CC-6BB2ADF3549F}" type="pres">
      <dgm:prSet presAssocID="{8EBA3439-A905-4D64-9BC2-03AFA1FE7AA8}" presName="thickLine" presStyleLbl="alignNode1" presStyleIdx="1" presStyleCnt="2"/>
      <dgm:spPr/>
    </dgm:pt>
    <dgm:pt modelId="{79DC4F51-553F-48C6-B21E-8495C5B7815D}" type="pres">
      <dgm:prSet presAssocID="{8EBA3439-A905-4D64-9BC2-03AFA1FE7AA8}" presName="horz1" presStyleCnt="0"/>
      <dgm:spPr/>
    </dgm:pt>
    <dgm:pt modelId="{D4399258-9BD3-4E4D-B2E0-441B68CC5CC0}" type="pres">
      <dgm:prSet presAssocID="{8EBA3439-A905-4D64-9BC2-03AFA1FE7AA8}" presName="tx1" presStyleLbl="revTx" presStyleIdx="1" presStyleCnt="2"/>
      <dgm:spPr/>
    </dgm:pt>
    <dgm:pt modelId="{12262C3F-DAA5-446C-BCE0-6EF255EA5E0C}" type="pres">
      <dgm:prSet presAssocID="{8EBA3439-A905-4D64-9BC2-03AFA1FE7AA8}" presName="vert1" presStyleCnt="0"/>
      <dgm:spPr/>
    </dgm:pt>
  </dgm:ptLst>
  <dgm:cxnLst>
    <dgm:cxn modelId="{93798A06-BDAC-409F-8B16-D9A7CEA4E8FE}" type="presOf" srcId="{4185A94F-1F98-49D3-9C25-9855B1972928}" destId="{B8B5AE0B-7C3B-4558-B652-C26F2576586B}" srcOrd="0" destOrd="0" presId="urn:microsoft.com/office/officeart/2008/layout/LinedList"/>
    <dgm:cxn modelId="{B9599A6A-8412-4E17-9C36-F2FD5A396865}" type="presOf" srcId="{8EBA3439-A905-4D64-9BC2-03AFA1FE7AA8}" destId="{D4399258-9BD3-4E4D-B2E0-441B68CC5CC0}" srcOrd="0" destOrd="0" presId="urn:microsoft.com/office/officeart/2008/layout/LinedList"/>
    <dgm:cxn modelId="{7B73884D-12E4-460C-91CD-2E4B72080CFE}" type="presOf" srcId="{3429A169-0A51-4D73-9207-198569CAD66A}" destId="{B51AF868-53CA-4C19-80DC-701E7A0D1AEB}" srcOrd="0" destOrd="0" presId="urn:microsoft.com/office/officeart/2008/layout/LinedList"/>
    <dgm:cxn modelId="{1B124455-37C2-4657-880D-6747C3220D0C}" srcId="{3429A169-0A51-4D73-9207-198569CAD66A}" destId="{4185A94F-1F98-49D3-9C25-9855B1972928}" srcOrd="0" destOrd="0" parTransId="{1A297AAA-6707-48F5-909A-0684D005CF78}" sibTransId="{68C0CD72-DDD4-42D4-A9FE-CF12D1A1CE46}"/>
    <dgm:cxn modelId="{8C1ACFB5-1EF5-4113-A4B7-A23F13BCDE34}" srcId="{3429A169-0A51-4D73-9207-198569CAD66A}" destId="{8EBA3439-A905-4D64-9BC2-03AFA1FE7AA8}" srcOrd="1" destOrd="0" parTransId="{2C7C5D7F-68A8-49ED-B918-C122E8375318}" sibTransId="{B9B3ED37-24BE-4D31-B5B6-4CE145D3E3A3}"/>
    <dgm:cxn modelId="{F62DAF44-E7FA-41B1-B2A4-691DEC7DF7F7}" type="presParOf" srcId="{B51AF868-53CA-4C19-80DC-701E7A0D1AEB}" destId="{3E7CBFC0-3852-4FDB-8810-9472F8507E5A}" srcOrd="0" destOrd="0" presId="urn:microsoft.com/office/officeart/2008/layout/LinedList"/>
    <dgm:cxn modelId="{DA346D46-302E-424A-81A8-5BF5200712AB}" type="presParOf" srcId="{B51AF868-53CA-4C19-80DC-701E7A0D1AEB}" destId="{9EFD0007-1D85-4763-A383-E9BE9FE90104}" srcOrd="1" destOrd="0" presId="urn:microsoft.com/office/officeart/2008/layout/LinedList"/>
    <dgm:cxn modelId="{DD058690-09E6-4CC4-87A5-DAE8EEF530AA}" type="presParOf" srcId="{9EFD0007-1D85-4763-A383-E9BE9FE90104}" destId="{B8B5AE0B-7C3B-4558-B652-C26F2576586B}" srcOrd="0" destOrd="0" presId="urn:microsoft.com/office/officeart/2008/layout/LinedList"/>
    <dgm:cxn modelId="{EBA82B02-427D-47C7-95D2-37743532B374}" type="presParOf" srcId="{9EFD0007-1D85-4763-A383-E9BE9FE90104}" destId="{4E97998C-64A5-48D6-A481-50942D48566C}" srcOrd="1" destOrd="0" presId="urn:microsoft.com/office/officeart/2008/layout/LinedList"/>
    <dgm:cxn modelId="{E17A69A5-D123-488A-84D1-131693DFEE62}" type="presParOf" srcId="{B51AF868-53CA-4C19-80DC-701E7A0D1AEB}" destId="{DBCD44AC-F5E1-4382-B5CC-6BB2ADF3549F}" srcOrd="2" destOrd="0" presId="urn:microsoft.com/office/officeart/2008/layout/LinedList"/>
    <dgm:cxn modelId="{EA1B8D2B-8FC4-4972-9B04-B2C0A2812FAF}" type="presParOf" srcId="{B51AF868-53CA-4C19-80DC-701E7A0D1AEB}" destId="{79DC4F51-553F-48C6-B21E-8495C5B7815D}" srcOrd="3" destOrd="0" presId="urn:microsoft.com/office/officeart/2008/layout/LinedList"/>
    <dgm:cxn modelId="{D04B9907-504D-4020-9B8B-EFA572B400F3}" type="presParOf" srcId="{79DC4F51-553F-48C6-B21E-8495C5B7815D}" destId="{D4399258-9BD3-4E4D-B2E0-441B68CC5CC0}" srcOrd="0" destOrd="0" presId="urn:microsoft.com/office/officeart/2008/layout/LinedList"/>
    <dgm:cxn modelId="{17869DE9-427C-44F6-8854-791180D637EB}" type="presParOf" srcId="{79DC4F51-553F-48C6-B21E-8495C5B7815D}" destId="{12262C3F-DAA5-446C-BCE0-6EF255EA5E0C}"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11A156-A51F-4FBC-8844-57EB8A1180B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F0A80A5-7AAB-48D8-96EE-51003188A3E4}">
      <dgm:prSet custT="1"/>
      <dgm:spPr/>
      <dgm:t>
        <a:bodyPr/>
        <a:lstStyle/>
        <a:p>
          <a:pPr algn="just"/>
          <a:r>
            <a:rPr lang="en-GB" sz="2800" dirty="0"/>
            <a:t>To set up an impartial and independent body responsible for conciliation and arbitration of trade disputes with power to accredit private agencies that qualify to provide conciliation and arbitration services.</a:t>
          </a:r>
          <a:endParaRPr lang="en-US" sz="2800" dirty="0"/>
        </a:p>
      </dgm:t>
    </dgm:pt>
    <dgm:pt modelId="{9DC2C2C3-E151-40AD-9280-162B8B9CFC0D}" cxnId="{BBD7E991-2F88-418C-994C-60B521AF3BCD}" type="parTrans">
      <dgm:prSet/>
      <dgm:spPr/>
      <dgm:t>
        <a:bodyPr/>
        <a:lstStyle/>
        <a:p>
          <a:endParaRPr lang="en-US"/>
        </a:p>
      </dgm:t>
    </dgm:pt>
    <dgm:pt modelId="{A4BD23A9-DE5C-464F-B3C2-A7FB717E87C8}" cxnId="{BBD7E991-2F88-418C-994C-60B521AF3BCD}" type="sibTrans">
      <dgm:prSet/>
      <dgm:spPr/>
      <dgm:t>
        <a:bodyPr/>
        <a:lstStyle/>
        <a:p>
          <a:endParaRPr lang="en-US"/>
        </a:p>
      </dgm:t>
    </dgm:pt>
    <dgm:pt modelId="{42CAE45D-648F-4776-9D53-BDEA90CE44D2}">
      <dgm:prSet custT="1"/>
      <dgm:spPr/>
      <dgm:t>
        <a:bodyPr/>
        <a:lstStyle/>
        <a:p>
          <a:pPr algn="just"/>
          <a:r>
            <a:rPr lang="en-GB" sz="2800" dirty="0"/>
            <a:t>Need to amend </a:t>
          </a:r>
          <a:r>
            <a:rPr lang="en-GB" sz="2800" b="1" dirty="0"/>
            <a:t>TDA</a:t>
          </a:r>
          <a:r>
            <a:rPr lang="en-GB" sz="2800" dirty="0"/>
            <a:t> to provide the legal framework for the accreditation of private professional arbitration bodies.</a:t>
          </a:r>
          <a:endParaRPr lang="en-US" sz="2800" dirty="0"/>
        </a:p>
      </dgm:t>
    </dgm:pt>
    <dgm:pt modelId="{BB8D6A6B-7123-4A91-9A2E-69D1AFBCD3C4}" cxnId="{66940C79-72EA-42EF-90A0-E7157F8C234C}" type="parTrans">
      <dgm:prSet/>
      <dgm:spPr/>
      <dgm:t>
        <a:bodyPr/>
        <a:lstStyle/>
        <a:p>
          <a:endParaRPr lang="en-US"/>
        </a:p>
      </dgm:t>
    </dgm:pt>
    <dgm:pt modelId="{E00E41AD-4CE6-49B4-BE57-F77E2B908889}" cxnId="{66940C79-72EA-42EF-90A0-E7157F8C234C}" type="sibTrans">
      <dgm:prSet/>
      <dgm:spPr/>
      <dgm:t>
        <a:bodyPr/>
        <a:lstStyle/>
        <a:p>
          <a:endParaRPr lang="en-US"/>
        </a:p>
      </dgm:t>
    </dgm:pt>
    <dgm:pt modelId="{8EE98E8A-BB48-49B1-ADCA-3F0209B90BC8}">
      <dgm:prSet custT="1"/>
      <dgm:spPr/>
      <dgm:t>
        <a:bodyPr/>
        <a:lstStyle/>
        <a:p>
          <a:pPr algn="just"/>
          <a:r>
            <a:rPr lang="en-GB" sz="2800" dirty="0"/>
            <a:t>Arbitration award to be final subject only to review by NIC for defects in the proceedings or award or misconduct of arbitrator.</a:t>
          </a:r>
          <a:endParaRPr lang="en-US" sz="2800" dirty="0"/>
        </a:p>
      </dgm:t>
    </dgm:pt>
    <dgm:pt modelId="{5679E646-6AF3-4B81-AD55-9BECE5825AD0}" cxnId="{736027A8-E607-406C-BDBC-1422A733F3DF}" type="parTrans">
      <dgm:prSet/>
      <dgm:spPr/>
      <dgm:t>
        <a:bodyPr/>
        <a:lstStyle/>
        <a:p>
          <a:endParaRPr lang="en-US"/>
        </a:p>
      </dgm:t>
    </dgm:pt>
    <dgm:pt modelId="{9F6AB717-2B1F-4E93-8A15-03E5F0A397AC}" cxnId="{736027A8-E607-406C-BDBC-1422A733F3DF}" type="sibTrans">
      <dgm:prSet/>
      <dgm:spPr/>
      <dgm:t>
        <a:bodyPr/>
        <a:lstStyle/>
        <a:p>
          <a:endParaRPr lang="en-US"/>
        </a:p>
      </dgm:t>
    </dgm:pt>
    <dgm:pt modelId="{233AF8FE-6E88-4C10-83B7-592535292B27}" type="pres">
      <dgm:prSet presAssocID="{4411A156-A51F-4FBC-8844-57EB8A1180B0}" presName="linear" presStyleCnt="0">
        <dgm:presLayoutVars>
          <dgm:animLvl val="lvl"/>
          <dgm:resizeHandles val="exact"/>
        </dgm:presLayoutVars>
      </dgm:prSet>
      <dgm:spPr/>
    </dgm:pt>
    <dgm:pt modelId="{03B8F1C3-DCC7-4CF3-BC25-279B015B64B0}" type="pres">
      <dgm:prSet presAssocID="{CF0A80A5-7AAB-48D8-96EE-51003188A3E4}" presName="parentText" presStyleLbl="node1" presStyleIdx="0" presStyleCnt="3" custScaleY="130736">
        <dgm:presLayoutVars>
          <dgm:chMax val="0"/>
          <dgm:bulletEnabled val="1"/>
        </dgm:presLayoutVars>
      </dgm:prSet>
      <dgm:spPr/>
    </dgm:pt>
    <dgm:pt modelId="{DAABD9FD-1CFA-4AA1-9FF2-CE9288CB8B26}" type="pres">
      <dgm:prSet presAssocID="{A4BD23A9-DE5C-464F-B3C2-A7FB717E87C8}" presName="spacer" presStyleCnt="0"/>
      <dgm:spPr/>
    </dgm:pt>
    <dgm:pt modelId="{47D9B3B4-C49A-48CD-A3D5-009246236430}" type="pres">
      <dgm:prSet presAssocID="{42CAE45D-648F-4776-9D53-BDEA90CE44D2}" presName="parentText" presStyleLbl="node1" presStyleIdx="1" presStyleCnt="3" custLinFactY="-111" custLinFactNeighborY="-100000">
        <dgm:presLayoutVars>
          <dgm:chMax val="0"/>
          <dgm:bulletEnabled val="1"/>
        </dgm:presLayoutVars>
      </dgm:prSet>
      <dgm:spPr/>
    </dgm:pt>
    <dgm:pt modelId="{59BBB815-B849-4A02-966A-9E92DAD80F3B}" type="pres">
      <dgm:prSet presAssocID="{E00E41AD-4CE6-49B4-BE57-F77E2B908889}" presName="spacer" presStyleCnt="0"/>
      <dgm:spPr/>
    </dgm:pt>
    <dgm:pt modelId="{354F4274-3FCA-48AB-8057-B87251B00CBC}" type="pres">
      <dgm:prSet presAssocID="{8EE98E8A-BB48-49B1-ADCA-3F0209B90BC8}" presName="parentText" presStyleLbl="node1" presStyleIdx="2" presStyleCnt="3">
        <dgm:presLayoutVars>
          <dgm:chMax val="0"/>
          <dgm:bulletEnabled val="1"/>
        </dgm:presLayoutVars>
      </dgm:prSet>
      <dgm:spPr/>
    </dgm:pt>
  </dgm:ptLst>
  <dgm:cxnLst>
    <dgm:cxn modelId="{70E6F500-66E4-40B0-B80E-7BDBCA8CF2BD}" type="presOf" srcId="{8EE98E8A-BB48-49B1-ADCA-3F0209B90BC8}" destId="{354F4274-3FCA-48AB-8057-B87251B00CBC}" srcOrd="0" destOrd="0" presId="urn:microsoft.com/office/officeart/2005/8/layout/vList2"/>
    <dgm:cxn modelId="{88335435-B9D2-4C76-93F2-E60ACEC7AD78}" type="presOf" srcId="{4411A156-A51F-4FBC-8844-57EB8A1180B0}" destId="{233AF8FE-6E88-4C10-83B7-592535292B27}" srcOrd="0" destOrd="0" presId="urn:microsoft.com/office/officeart/2005/8/layout/vList2"/>
    <dgm:cxn modelId="{B2F62A74-8FA1-4ABB-A48D-935C74EF5D9F}" type="presOf" srcId="{CF0A80A5-7AAB-48D8-96EE-51003188A3E4}" destId="{03B8F1C3-DCC7-4CF3-BC25-279B015B64B0}" srcOrd="0" destOrd="0" presId="urn:microsoft.com/office/officeart/2005/8/layout/vList2"/>
    <dgm:cxn modelId="{66940C79-72EA-42EF-90A0-E7157F8C234C}" srcId="{4411A156-A51F-4FBC-8844-57EB8A1180B0}" destId="{42CAE45D-648F-4776-9D53-BDEA90CE44D2}" srcOrd="1" destOrd="0" parTransId="{BB8D6A6B-7123-4A91-9A2E-69D1AFBCD3C4}" sibTransId="{E00E41AD-4CE6-49B4-BE57-F77E2B908889}"/>
    <dgm:cxn modelId="{BBD7E991-2F88-418C-994C-60B521AF3BCD}" srcId="{4411A156-A51F-4FBC-8844-57EB8A1180B0}" destId="{CF0A80A5-7AAB-48D8-96EE-51003188A3E4}" srcOrd="0" destOrd="0" parTransId="{9DC2C2C3-E151-40AD-9280-162B8B9CFC0D}" sibTransId="{A4BD23A9-DE5C-464F-B3C2-A7FB717E87C8}"/>
    <dgm:cxn modelId="{736027A8-E607-406C-BDBC-1422A733F3DF}" srcId="{4411A156-A51F-4FBC-8844-57EB8A1180B0}" destId="{8EE98E8A-BB48-49B1-ADCA-3F0209B90BC8}" srcOrd="2" destOrd="0" parTransId="{5679E646-6AF3-4B81-AD55-9BECE5825AD0}" sibTransId="{9F6AB717-2B1F-4E93-8A15-03E5F0A397AC}"/>
    <dgm:cxn modelId="{A739C6C6-C4FF-4C6B-AC3B-E0B475DFE06D}" type="presOf" srcId="{42CAE45D-648F-4776-9D53-BDEA90CE44D2}" destId="{47D9B3B4-C49A-48CD-A3D5-009246236430}" srcOrd="0" destOrd="0" presId="urn:microsoft.com/office/officeart/2005/8/layout/vList2"/>
    <dgm:cxn modelId="{D6B7AD5F-9C96-44FF-8A31-806908577DA4}" type="presParOf" srcId="{233AF8FE-6E88-4C10-83B7-592535292B27}" destId="{03B8F1C3-DCC7-4CF3-BC25-279B015B64B0}" srcOrd="0" destOrd="0" presId="urn:microsoft.com/office/officeart/2005/8/layout/vList2"/>
    <dgm:cxn modelId="{4D11FAB5-CAC9-435D-80CD-B5BD41BCE8B5}" type="presParOf" srcId="{233AF8FE-6E88-4C10-83B7-592535292B27}" destId="{DAABD9FD-1CFA-4AA1-9FF2-CE9288CB8B26}" srcOrd="1" destOrd="0" presId="urn:microsoft.com/office/officeart/2005/8/layout/vList2"/>
    <dgm:cxn modelId="{6B1E5851-B2D6-409A-B487-62B26A77E189}" type="presParOf" srcId="{233AF8FE-6E88-4C10-83B7-592535292B27}" destId="{47D9B3B4-C49A-48CD-A3D5-009246236430}" srcOrd="2" destOrd="0" presId="urn:microsoft.com/office/officeart/2005/8/layout/vList2"/>
    <dgm:cxn modelId="{EB6F19E4-2262-447B-97EE-CCFE65FA6AB5}" type="presParOf" srcId="{233AF8FE-6E88-4C10-83B7-592535292B27}" destId="{59BBB815-B849-4A02-966A-9E92DAD80F3B}" srcOrd="3" destOrd="0" presId="urn:microsoft.com/office/officeart/2005/8/layout/vList2"/>
    <dgm:cxn modelId="{5890B436-1F99-445C-BE7C-04366F78FC6D}" type="presParOf" srcId="{233AF8FE-6E88-4C10-83B7-592535292B27}" destId="{354F4274-3FCA-48AB-8057-B87251B00CBC}" srcOrd="4"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77D7453-7D6C-4717-ADEA-67E53C794DD8}"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E327CC35-5AAF-4F6B-A586-DE2E6E5FBCF3}">
      <dgm:prSet custT="1"/>
      <dgm:spPr/>
      <dgm:t>
        <a:bodyPr/>
        <a:lstStyle/>
        <a:p>
          <a:pPr algn="just"/>
          <a:r>
            <a:rPr lang="en-GB" sz="2800" b="1" dirty="0"/>
            <a:t>Amend Section 6 of the 1999 Nigerian Constitution</a:t>
          </a:r>
          <a:r>
            <a:rPr lang="en-GB" sz="2800" dirty="0"/>
            <a:t>  to specify and add National Industrial Court to the list of superior courts</a:t>
          </a:r>
          <a:endParaRPr lang="en-US" sz="2800" dirty="0"/>
        </a:p>
      </dgm:t>
    </dgm:pt>
    <dgm:pt modelId="{D3E5ABA6-A43B-4A5B-A0A1-339C8D79C7B5}" cxnId="{7F1CF91A-7C3F-4A82-97AF-78F8442144F6}" type="parTrans">
      <dgm:prSet/>
      <dgm:spPr/>
      <dgm:t>
        <a:bodyPr/>
        <a:lstStyle/>
        <a:p>
          <a:endParaRPr lang="en-US"/>
        </a:p>
      </dgm:t>
    </dgm:pt>
    <dgm:pt modelId="{714572B2-DFD7-4242-8EB4-6E22B9E8125F}" cxnId="{7F1CF91A-7C3F-4A82-97AF-78F8442144F6}" type="sibTrans">
      <dgm:prSet/>
      <dgm:spPr/>
      <dgm:t>
        <a:bodyPr/>
        <a:lstStyle/>
        <a:p>
          <a:endParaRPr lang="en-US"/>
        </a:p>
      </dgm:t>
    </dgm:pt>
    <dgm:pt modelId="{B1CA7FB5-9C2A-4543-85F7-B92E4F41C9DE}">
      <dgm:prSet custT="1"/>
      <dgm:spPr/>
      <dgm:t>
        <a:bodyPr/>
        <a:lstStyle/>
        <a:p>
          <a:r>
            <a:rPr lang="en-GB" sz="2800" dirty="0"/>
            <a:t>Amend some sections of NIC:</a:t>
          </a:r>
          <a:endParaRPr lang="en-US" sz="2800" dirty="0"/>
        </a:p>
      </dgm:t>
    </dgm:pt>
    <dgm:pt modelId="{1DF0F72C-63AF-4F32-A201-17E7E4C82836}" cxnId="{5358FEAB-B239-4EF9-99D5-F84ADCD2FB46}" type="parTrans">
      <dgm:prSet/>
      <dgm:spPr/>
      <dgm:t>
        <a:bodyPr/>
        <a:lstStyle/>
        <a:p>
          <a:endParaRPr lang="en-US"/>
        </a:p>
      </dgm:t>
    </dgm:pt>
    <dgm:pt modelId="{D9E5266F-8631-46F8-9675-F41880C2D152}" cxnId="{5358FEAB-B239-4EF9-99D5-F84ADCD2FB46}" type="sibTrans">
      <dgm:prSet/>
      <dgm:spPr/>
      <dgm:t>
        <a:bodyPr/>
        <a:lstStyle/>
        <a:p>
          <a:endParaRPr lang="en-US"/>
        </a:p>
      </dgm:t>
    </dgm:pt>
    <dgm:pt modelId="{A06E0871-B1C4-43AB-B7E0-22362CE82FC3}">
      <dgm:prSet custT="1"/>
      <dgm:spPr/>
      <dgm:t>
        <a:bodyPr/>
        <a:lstStyle/>
        <a:p>
          <a:pPr algn="just"/>
          <a:r>
            <a:rPr lang="en-GB" sz="2800" b="1" dirty="0"/>
            <a:t>Sec 36 </a:t>
          </a:r>
          <a:r>
            <a:rPr lang="en-GB" sz="2800" dirty="0"/>
            <a:t>to apply the rules of court in labour relations to the private sector;</a:t>
          </a:r>
          <a:endParaRPr lang="en-US" sz="2800" dirty="0"/>
        </a:p>
      </dgm:t>
    </dgm:pt>
    <dgm:pt modelId="{1CA0BA1C-929D-456A-B88E-04582558BA58}" cxnId="{985F3580-3B49-4B25-9D72-E1F2088068A7}" type="parTrans">
      <dgm:prSet/>
      <dgm:spPr/>
      <dgm:t>
        <a:bodyPr/>
        <a:lstStyle/>
        <a:p>
          <a:endParaRPr lang="en-US"/>
        </a:p>
      </dgm:t>
    </dgm:pt>
    <dgm:pt modelId="{A4013E29-E595-4848-8B03-B3DD8B8CF296}" cxnId="{985F3580-3B49-4B25-9D72-E1F2088068A7}" type="sibTrans">
      <dgm:prSet/>
      <dgm:spPr/>
      <dgm:t>
        <a:bodyPr/>
        <a:lstStyle/>
        <a:p>
          <a:endParaRPr lang="en-US"/>
        </a:p>
      </dgm:t>
    </dgm:pt>
    <dgm:pt modelId="{29696CB7-67C9-455B-BF82-592EC9DBD962}">
      <dgm:prSet custT="1"/>
      <dgm:spPr/>
      <dgm:t>
        <a:bodyPr/>
        <a:lstStyle/>
        <a:p>
          <a:pPr algn="just"/>
          <a:r>
            <a:rPr lang="en-GB" sz="2800" b="1" dirty="0"/>
            <a:t>Sec 54</a:t>
          </a:r>
          <a:r>
            <a:rPr lang="en-GB" sz="2800" dirty="0"/>
            <a:t> to define terms official of special referee and his appointment should not be at the discretion of the presiding Judge.</a:t>
          </a:r>
          <a:endParaRPr lang="en-US" sz="2800" dirty="0"/>
        </a:p>
      </dgm:t>
    </dgm:pt>
    <dgm:pt modelId="{BC8C56AD-C530-41F9-B7D8-2B9BA49B7452}" cxnId="{0AABA9C3-5B37-4B2E-887F-B64DA3943172}" type="parTrans">
      <dgm:prSet/>
      <dgm:spPr/>
      <dgm:t>
        <a:bodyPr/>
        <a:lstStyle/>
        <a:p>
          <a:endParaRPr lang="en-US"/>
        </a:p>
      </dgm:t>
    </dgm:pt>
    <dgm:pt modelId="{765A6528-B80F-4AB7-9B13-80D56A4A34FC}" cxnId="{0AABA9C3-5B37-4B2E-887F-B64DA3943172}" type="sibTrans">
      <dgm:prSet/>
      <dgm:spPr/>
      <dgm:t>
        <a:bodyPr/>
        <a:lstStyle/>
        <a:p>
          <a:endParaRPr lang="en-US"/>
        </a:p>
      </dgm:t>
    </dgm:pt>
    <dgm:pt modelId="{81E809FD-DB30-4DEB-8752-F483BFACFB3B}">
      <dgm:prSet custT="1"/>
      <dgm:spPr/>
      <dgm:t>
        <a:bodyPr/>
        <a:lstStyle/>
        <a:p>
          <a:pPr algn="just"/>
          <a:r>
            <a:rPr lang="en-GB" sz="2800" b="1" dirty="0"/>
            <a:t>Sec 12(2)(b) of Act and Order1 r 9(2) and Order 5 r. 3 </a:t>
          </a:r>
          <a:r>
            <a:rPr lang="en-GB" sz="2800" dirty="0"/>
            <a:t>to specify when court may depart from Evidence Act.</a:t>
          </a:r>
          <a:endParaRPr lang="en-US" sz="2800" dirty="0"/>
        </a:p>
      </dgm:t>
    </dgm:pt>
    <dgm:pt modelId="{C200E54F-49FD-4DBD-BB29-26CA116234D6}" cxnId="{46459369-917D-44F5-8F26-2CA7CFE7C343}" type="parTrans">
      <dgm:prSet/>
      <dgm:spPr/>
      <dgm:t>
        <a:bodyPr/>
        <a:lstStyle/>
        <a:p>
          <a:endParaRPr lang="en-US"/>
        </a:p>
      </dgm:t>
    </dgm:pt>
    <dgm:pt modelId="{B29AF1F5-8B37-40A4-939A-D31D11DBDF5B}" cxnId="{46459369-917D-44F5-8F26-2CA7CFE7C343}" type="sibTrans">
      <dgm:prSet/>
      <dgm:spPr/>
      <dgm:t>
        <a:bodyPr/>
        <a:lstStyle/>
        <a:p>
          <a:endParaRPr lang="en-US"/>
        </a:p>
      </dgm:t>
    </dgm:pt>
    <dgm:pt modelId="{9346F08A-48AF-4103-B6DF-ED3502A796A9}" type="pres">
      <dgm:prSet presAssocID="{C77D7453-7D6C-4717-ADEA-67E53C794DD8}" presName="vert0" presStyleCnt="0">
        <dgm:presLayoutVars>
          <dgm:dir/>
          <dgm:animOne val="branch"/>
          <dgm:animLvl val="lvl"/>
        </dgm:presLayoutVars>
      </dgm:prSet>
      <dgm:spPr/>
    </dgm:pt>
    <dgm:pt modelId="{6D8D7255-3055-4A95-A618-37BF3760A8EE}" type="pres">
      <dgm:prSet presAssocID="{E327CC35-5AAF-4F6B-A586-DE2E6E5FBCF3}" presName="thickLine" presStyleLbl="alignNode1" presStyleIdx="0" presStyleCnt="5"/>
      <dgm:spPr/>
    </dgm:pt>
    <dgm:pt modelId="{02893395-6D74-4EA3-BD20-902F013A52E4}" type="pres">
      <dgm:prSet presAssocID="{E327CC35-5AAF-4F6B-A586-DE2E6E5FBCF3}" presName="horz1" presStyleCnt="0"/>
      <dgm:spPr/>
    </dgm:pt>
    <dgm:pt modelId="{92B8BC54-5980-47E7-8EE5-287B1730B426}" type="pres">
      <dgm:prSet presAssocID="{E327CC35-5AAF-4F6B-A586-DE2E6E5FBCF3}" presName="tx1" presStyleLbl="revTx" presStyleIdx="0" presStyleCnt="5" custScaleY="114294"/>
      <dgm:spPr/>
    </dgm:pt>
    <dgm:pt modelId="{03F60CBB-4DD0-41BB-906F-CC0C54F0D3F2}" type="pres">
      <dgm:prSet presAssocID="{E327CC35-5AAF-4F6B-A586-DE2E6E5FBCF3}" presName="vert1" presStyleCnt="0"/>
      <dgm:spPr/>
    </dgm:pt>
    <dgm:pt modelId="{DFA2B830-7DD6-4B11-93E8-EB58CD288B67}" type="pres">
      <dgm:prSet presAssocID="{B1CA7FB5-9C2A-4543-85F7-B92E4F41C9DE}" presName="thickLine" presStyleLbl="alignNode1" presStyleIdx="1" presStyleCnt="5"/>
      <dgm:spPr/>
    </dgm:pt>
    <dgm:pt modelId="{834D4556-57AC-49C7-9A9C-F127629C821E}" type="pres">
      <dgm:prSet presAssocID="{B1CA7FB5-9C2A-4543-85F7-B92E4F41C9DE}" presName="horz1" presStyleCnt="0"/>
      <dgm:spPr/>
    </dgm:pt>
    <dgm:pt modelId="{98C52B43-DBD4-4585-B9DB-6A348341BA03}" type="pres">
      <dgm:prSet presAssocID="{B1CA7FB5-9C2A-4543-85F7-B92E4F41C9DE}" presName="tx1" presStyleLbl="revTx" presStyleIdx="1" presStyleCnt="5" custScaleY="35883"/>
      <dgm:spPr/>
    </dgm:pt>
    <dgm:pt modelId="{CBC4B9D9-5AA3-4DF4-B465-15EC19AE0B73}" type="pres">
      <dgm:prSet presAssocID="{B1CA7FB5-9C2A-4543-85F7-B92E4F41C9DE}" presName="vert1" presStyleCnt="0"/>
      <dgm:spPr/>
    </dgm:pt>
    <dgm:pt modelId="{EE69EFF3-5A06-4C94-BCFD-2450C5ACAB7A}" type="pres">
      <dgm:prSet presAssocID="{A06E0871-B1C4-43AB-B7E0-22362CE82FC3}" presName="thickLine" presStyleLbl="alignNode1" presStyleIdx="2" presStyleCnt="5"/>
      <dgm:spPr/>
    </dgm:pt>
    <dgm:pt modelId="{7B0B1110-CE6A-4B54-98D9-8157CF7B41C6}" type="pres">
      <dgm:prSet presAssocID="{A06E0871-B1C4-43AB-B7E0-22362CE82FC3}" presName="horz1" presStyleCnt="0"/>
      <dgm:spPr/>
    </dgm:pt>
    <dgm:pt modelId="{EAC6A5C9-BB3E-405A-96CC-C87ED146DB50}" type="pres">
      <dgm:prSet presAssocID="{A06E0871-B1C4-43AB-B7E0-22362CE82FC3}" presName="tx1" presStyleLbl="revTx" presStyleIdx="2" presStyleCnt="5" custScaleY="61339"/>
      <dgm:spPr/>
    </dgm:pt>
    <dgm:pt modelId="{7C6D1401-0CB6-4C61-BE69-014018335918}" type="pres">
      <dgm:prSet presAssocID="{A06E0871-B1C4-43AB-B7E0-22362CE82FC3}" presName="vert1" presStyleCnt="0"/>
      <dgm:spPr/>
    </dgm:pt>
    <dgm:pt modelId="{424EB088-4F25-4501-9550-736936A59E73}" type="pres">
      <dgm:prSet presAssocID="{29696CB7-67C9-455B-BF82-592EC9DBD962}" presName="thickLine" presStyleLbl="alignNode1" presStyleIdx="3" presStyleCnt="5"/>
      <dgm:spPr/>
    </dgm:pt>
    <dgm:pt modelId="{4891A9F5-10B1-426A-A334-4C403761C995}" type="pres">
      <dgm:prSet presAssocID="{29696CB7-67C9-455B-BF82-592EC9DBD962}" presName="horz1" presStyleCnt="0"/>
      <dgm:spPr/>
    </dgm:pt>
    <dgm:pt modelId="{866A045F-A56F-4A41-9D28-67849B836A26}" type="pres">
      <dgm:prSet presAssocID="{29696CB7-67C9-455B-BF82-592EC9DBD962}" presName="tx1" presStyleLbl="revTx" presStyleIdx="3" presStyleCnt="5" custScaleY="114698"/>
      <dgm:spPr/>
    </dgm:pt>
    <dgm:pt modelId="{C91E5B9A-1AF0-415C-B85D-4572114CF62C}" type="pres">
      <dgm:prSet presAssocID="{29696CB7-67C9-455B-BF82-592EC9DBD962}" presName="vert1" presStyleCnt="0"/>
      <dgm:spPr/>
    </dgm:pt>
    <dgm:pt modelId="{2A2DB312-F867-4ADE-A8A8-8FB588AE8B6F}" type="pres">
      <dgm:prSet presAssocID="{81E809FD-DB30-4DEB-8752-F483BFACFB3B}" presName="thickLine" presStyleLbl="alignNode1" presStyleIdx="4" presStyleCnt="5"/>
      <dgm:spPr/>
    </dgm:pt>
    <dgm:pt modelId="{0D56FF72-7082-41A5-B2EF-770AB659D06D}" type="pres">
      <dgm:prSet presAssocID="{81E809FD-DB30-4DEB-8752-F483BFACFB3B}" presName="horz1" presStyleCnt="0"/>
      <dgm:spPr/>
    </dgm:pt>
    <dgm:pt modelId="{2CE5DA0E-0722-45B9-918D-DE95CD7FCD53}" type="pres">
      <dgm:prSet presAssocID="{81E809FD-DB30-4DEB-8752-F483BFACFB3B}" presName="tx1" presStyleLbl="revTx" presStyleIdx="4" presStyleCnt="5"/>
      <dgm:spPr/>
    </dgm:pt>
    <dgm:pt modelId="{9C0A8605-6686-49E2-AE12-642C72C535F4}" type="pres">
      <dgm:prSet presAssocID="{81E809FD-DB30-4DEB-8752-F483BFACFB3B}" presName="vert1" presStyleCnt="0"/>
      <dgm:spPr/>
    </dgm:pt>
  </dgm:ptLst>
  <dgm:cxnLst>
    <dgm:cxn modelId="{C76B3A0F-B4B6-45A3-8BD3-FDEDDD07E6B0}" type="presOf" srcId="{C77D7453-7D6C-4717-ADEA-67E53C794DD8}" destId="{9346F08A-48AF-4103-B6DF-ED3502A796A9}" srcOrd="0" destOrd="0" presId="urn:microsoft.com/office/officeart/2008/layout/LinedList"/>
    <dgm:cxn modelId="{7F1CF91A-7C3F-4A82-97AF-78F8442144F6}" srcId="{C77D7453-7D6C-4717-ADEA-67E53C794DD8}" destId="{E327CC35-5AAF-4F6B-A586-DE2E6E5FBCF3}" srcOrd="0" destOrd="0" parTransId="{D3E5ABA6-A43B-4A5B-A0A1-339C8D79C7B5}" sibTransId="{714572B2-DFD7-4242-8EB4-6E22B9E8125F}"/>
    <dgm:cxn modelId="{46459369-917D-44F5-8F26-2CA7CFE7C343}" srcId="{C77D7453-7D6C-4717-ADEA-67E53C794DD8}" destId="{81E809FD-DB30-4DEB-8752-F483BFACFB3B}" srcOrd="4" destOrd="0" parTransId="{C200E54F-49FD-4DBD-BB29-26CA116234D6}" sibTransId="{B29AF1F5-8B37-40A4-939A-D31D11DBDF5B}"/>
    <dgm:cxn modelId="{51076F75-7941-4C39-9739-EF4EB326960B}" type="presOf" srcId="{81E809FD-DB30-4DEB-8752-F483BFACFB3B}" destId="{2CE5DA0E-0722-45B9-918D-DE95CD7FCD53}" srcOrd="0" destOrd="0" presId="urn:microsoft.com/office/officeart/2008/layout/LinedList"/>
    <dgm:cxn modelId="{559A7678-DA29-48A8-AE3F-448162CD678C}" type="presOf" srcId="{B1CA7FB5-9C2A-4543-85F7-B92E4F41C9DE}" destId="{98C52B43-DBD4-4585-B9DB-6A348341BA03}" srcOrd="0" destOrd="0" presId="urn:microsoft.com/office/officeart/2008/layout/LinedList"/>
    <dgm:cxn modelId="{28CB4D7C-2668-4C6C-81BD-26E690537E94}" type="presOf" srcId="{E327CC35-5AAF-4F6B-A586-DE2E6E5FBCF3}" destId="{92B8BC54-5980-47E7-8EE5-287B1730B426}" srcOrd="0" destOrd="0" presId="urn:microsoft.com/office/officeart/2008/layout/LinedList"/>
    <dgm:cxn modelId="{AD83D67E-C38C-430C-9B60-7984FE05DC3F}" type="presOf" srcId="{29696CB7-67C9-455B-BF82-592EC9DBD962}" destId="{866A045F-A56F-4A41-9D28-67849B836A26}" srcOrd="0" destOrd="0" presId="urn:microsoft.com/office/officeart/2008/layout/LinedList"/>
    <dgm:cxn modelId="{985F3580-3B49-4B25-9D72-E1F2088068A7}" srcId="{C77D7453-7D6C-4717-ADEA-67E53C794DD8}" destId="{A06E0871-B1C4-43AB-B7E0-22362CE82FC3}" srcOrd="2" destOrd="0" parTransId="{1CA0BA1C-929D-456A-B88E-04582558BA58}" sibTransId="{A4013E29-E595-4848-8B03-B3DD8B8CF296}"/>
    <dgm:cxn modelId="{5358FEAB-B239-4EF9-99D5-F84ADCD2FB46}" srcId="{C77D7453-7D6C-4717-ADEA-67E53C794DD8}" destId="{B1CA7FB5-9C2A-4543-85F7-B92E4F41C9DE}" srcOrd="1" destOrd="0" parTransId="{1DF0F72C-63AF-4F32-A201-17E7E4C82836}" sibTransId="{D9E5266F-8631-46F8-9675-F41880C2D152}"/>
    <dgm:cxn modelId="{0BFF89B3-C42B-4CC1-8188-73FDC39A721D}" type="presOf" srcId="{A06E0871-B1C4-43AB-B7E0-22362CE82FC3}" destId="{EAC6A5C9-BB3E-405A-96CC-C87ED146DB50}" srcOrd="0" destOrd="0" presId="urn:microsoft.com/office/officeart/2008/layout/LinedList"/>
    <dgm:cxn modelId="{0AABA9C3-5B37-4B2E-887F-B64DA3943172}" srcId="{C77D7453-7D6C-4717-ADEA-67E53C794DD8}" destId="{29696CB7-67C9-455B-BF82-592EC9DBD962}" srcOrd="3" destOrd="0" parTransId="{BC8C56AD-C530-41F9-B7D8-2B9BA49B7452}" sibTransId="{765A6528-B80F-4AB7-9B13-80D56A4A34FC}"/>
    <dgm:cxn modelId="{6518B4FD-391D-4831-97EB-41CDA3C64496}" type="presParOf" srcId="{9346F08A-48AF-4103-B6DF-ED3502A796A9}" destId="{6D8D7255-3055-4A95-A618-37BF3760A8EE}" srcOrd="0" destOrd="0" presId="urn:microsoft.com/office/officeart/2008/layout/LinedList"/>
    <dgm:cxn modelId="{946C7DD0-F3B7-4B23-BA8C-7DCA486F8319}" type="presParOf" srcId="{9346F08A-48AF-4103-B6DF-ED3502A796A9}" destId="{02893395-6D74-4EA3-BD20-902F013A52E4}" srcOrd="1" destOrd="0" presId="urn:microsoft.com/office/officeart/2008/layout/LinedList"/>
    <dgm:cxn modelId="{28AC5748-925B-4152-9377-C5254278683A}" type="presParOf" srcId="{02893395-6D74-4EA3-BD20-902F013A52E4}" destId="{92B8BC54-5980-47E7-8EE5-287B1730B426}" srcOrd="0" destOrd="0" presId="urn:microsoft.com/office/officeart/2008/layout/LinedList"/>
    <dgm:cxn modelId="{57B26B44-7290-4D34-A4AA-6F929F63D07A}" type="presParOf" srcId="{02893395-6D74-4EA3-BD20-902F013A52E4}" destId="{03F60CBB-4DD0-41BB-906F-CC0C54F0D3F2}" srcOrd="1" destOrd="0" presId="urn:microsoft.com/office/officeart/2008/layout/LinedList"/>
    <dgm:cxn modelId="{F0E46EF4-8DB7-47FE-900A-E071907F5EB8}" type="presParOf" srcId="{9346F08A-48AF-4103-B6DF-ED3502A796A9}" destId="{DFA2B830-7DD6-4B11-93E8-EB58CD288B67}" srcOrd="2" destOrd="0" presId="urn:microsoft.com/office/officeart/2008/layout/LinedList"/>
    <dgm:cxn modelId="{25B63A5B-EF08-4C06-8565-CF7C22A7B62A}" type="presParOf" srcId="{9346F08A-48AF-4103-B6DF-ED3502A796A9}" destId="{834D4556-57AC-49C7-9A9C-F127629C821E}" srcOrd="3" destOrd="0" presId="urn:microsoft.com/office/officeart/2008/layout/LinedList"/>
    <dgm:cxn modelId="{BE6A2AF9-0694-4CA3-AA16-9833F6F76E1F}" type="presParOf" srcId="{834D4556-57AC-49C7-9A9C-F127629C821E}" destId="{98C52B43-DBD4-4585-B9DB-6A348341BA03}" srcOrd="0" destOrd="0" presId="urn:microsoft.com/office/officeart/2008/layout/LinedList"/>
    <dgm:cxn modelId="{107DE9C8-10A1-46ED-999D-292EB4EBB36C}" type="presParOf" srcId="{834D4556-57AC-49C7-9A9C-F127629C821E}" destId="{CBC4B9D9-5AA3-4DF4-B465-15EC19AE0B73}" srcOrd="1" destOrd="0" presId="urn:microsoft.com/office/officeart/2008/layout/LinedList"/>
    <dgm:cxn modelId="{086648AA-C57C-4667-9ABA-17ECA84D84AA}" type="presParOf" srcId="{9346F08A-48AF-4103-B6DF-ED3502A796A9}" destId="{EE69EFF3-5A06-4C94-BCFD-2450C5ACAB7A}" srcOrd="4" destOrd="0" presId="urn:microsoft.com/office/officeart/2008/layout/LinedList"/>
    <dgm:cxn modelId="{C52175DC-F4CF-47CE-9F5C-2EAAE7AFD792}" type="presParOf" srcId="{9346F08A-48AF-4103-B6DF-ED3502A796A9}" destId="{7B0B1110-CE6A-4B54-98D9-8157CF7B41C6}" srcOrd="5" destOrd="0" presId="urn:microsoft.com/office/officeart/2008/layout/LinedList"/>
    <dgm:cxn modelId="{41917256-31C6-492A-93D5-0EA006E9AD25}" type="presParOf" srcId="{7B0B1110-CE6A-4B54-98D9-8157CF7B41C6}" destId="{EAC6A5C9-BB3E-405A-96CC-C87ED146DB50}" srcOrd="0" destOrd="0" presId="urn:microsoft.com/office/officeart/2008/layout/LinedList"/>
    <dgm:cxn modelId="{6AC71509-908F-4DD1-AFE8-F70F288CBAF8}" type="presParOf" srcId="{7B0B1110-CE6A-4B54-98D9-8157CF7B41C6}" destId="{7C6D1401-0CB6-4C61-BE69-014018335918}" srcOrd="1" destOrd="0" presId="urn:microsoft.com/office/officeart/2008/layout/LinedList"/>
    <dgm:cxn modelId="{EBED9F58-E21F-4C1D-8F4F-3D5F546BBEFB}" type="presParOf" srcId="{9346F08A-48AF-4103-B6DF-ED3502A796A9}" destId="{424EB088-4F25-4501-9550-736936A59E73}" srcOrd="6" destOrd="0" presId="urn:microsoft.com/office/officeart/2008/layout/LinedList"/>
    <dgm:cxn modelId="{5F78EE88-4D12-49FC-BEBC-A16AF2391275}" type="presParOf" srcId="{9346F08A-48AF-4103-B6DF-ED3502A796A9}" destId="{4891A9F5-10B1-426A-A334-4C403761C995}" srcOrd="7" destOrd="0" presId="urn:microsoft.com/office/officeart/2008/layout/LinedList"/>
    <dgm:cxn modelId="{80CCD8CD-717F-4289-8704-2BE1FA04E2C4}" type="presParOf" srcId="{4891A9F5-10B1-426A-A334-4C403761C995}" destId="{866A045F-A56F-4A41-9D28-67849B836A26}" srcOrd="0" destOrd="0" presId="urn:microsoft.com/office/officeart/2008/layout/LinedList"/>
    <dgm:cxn modelId="{CDB3D7EB-4224-48A3-B091-952D0E42CDF4}" type="presParOf" srcId="{4891A9F5-10B1-426A-A334-4C403761C995}" destId="{C91E5B9A-1AF0-415C-B85D-4572114CF62C}" srcOrd="1" destOrd="0" presId="urn:microsoft.com/office/officeart/2008/layout/LinedList"/>
    <dgm:cxn modelId="{07BF39AD-22B5-40B1-A2B4-B17AC9CF4A37}" type="presParOf" srcId="{9346F08A-48AF-4103-B6DF-ED3502A796A9}" destId="{2A2DB312-F867-4ADE-A8A8-8FB588AE8B6F}" srcOrd="8" destOrd="0" presId="urn:microsoft.com/office/officeart/2008/layout/LinedList"/>
    <dgm:cxn modelId="{2B3F32C2-78D8-4039-BBFC-2E5C137EFE83}" type="presParOf" srcId="{9346F08A-48AF-4103-B6DF-ED3502A796A9}" destId="{0D56FF72-7082-41A5-B2EF-770AB659D06D}" srcOrd="9" destOrd="0" presId="urn:microsoft.com/office/officeart/2008/layout/LinedList"/>
    <dgm:cxn modelId="{111912A8-F673-4F98-9E7C-00B579BD3717}" type="presParOf" srcId="{0D56FF72-7082-41A5-B2EF-770AB659D06D}" destId="{2CE5DA0E-0722-45B9-918D-DE95CD7FCD53}" srcOrd="0" destOrd="0" presId="urn:microsoft.com/office/officeart/2008/layout/LinedList"/>
    <dgm:cxn modelId="{D2FD9BB7-C8B9-48A0-BD93-61C317360982}" type="presParOf" srcId="{0D56FF72-7082-41A5-B2EF-770AB659D06D}" destId="{9C0A8605-6686-49E2-AE12-642C72C535F4}"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74A451A-7C95-48F1-80CD-7B0E25D06EE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BFC8254-D4CB-4E46-BA16-44A574249863}">
      <dgm:prSet/>
      <dgm:spPr/>
      <dgm:t>
        <a:bodyPr/>
        <a:lstStyle/>
        <a:p>
          <a:pPr algn="just"/>
          <a:r>
            <a:rPr lang="en-GB" dirty="0"/>
            <a:t>To ensure harmony in the industrial sector for better output and economic growth in the Nation, the bottlenecks and gaps in the extant laws have to be removed to make the laws more effective.</a:t>
          </a:r>
          <a:endParaRPr lang="en-US" dirty="0"/>
        </a:p>
      </dgm:t>
    </dgm:pt>
    <dgm:pt modelId="{09B92B98-20A2-40C1-B3EF-C8F601CC756E}" cxnId="{62175442-5E91-4A98-BD4A-8FC559FDBE65}" type="parTrans">
      <dgm:prSet/>
      <dgm:spPr/>
      <dgm:t>
        <a:bodyPr/>
        <a:lstStyle/>
        <a:p>
          <a:endParaRPr lang="en-US"/>
        </a:p>
      </dgm:t>
    </dgm:pt>
    <dgm:pt modelId="{9170D368-04C0-44C1-8CC3-14A34871C663}" cxnId="{62175442-5E91-4A98-BD4A-8FC559FDBE65}" type="sibTrans">
      <dgm:prSet/>
      <dgm:spPr/>
      <dgm:t>
        <a:bodyPr/>
        <a:lstStyle/>
        <a:p>
          <a:endParaRPr lang="en-US"/>
        </a:p>
      </dgm:t>
    </dgm:pt>
    <dgm:pt modelId="{EE6A4DE7-2565-4B57-B39D-8D1689C63873}">
      <dgm:prSet/>
      <dgm:spPr/>
      <dgm:t>
        <a:bodyPr/>
        <a:lstStyle/>
        <a:p>
          <a:pPr algn="just"/>
          <a:r>
            <a:rPr lang="en-GB" dirty="0"/>
            <a:t>Also, Government’s insensitivity to the plight of labour has to change since we can’t achieve the objective of achieving harmony and stability in the labour sector without it.</a:t>
          </a:r>
          <a:endParaRPr lang="en-US" dirty="0"/>
        </a:p>
      </dgm:t>
    </dgm:pt>
    <dgm:pt modelId="{5771CFF4-2350-465C-A8C9-629E6BA50FBC}" cxnId="{37B251D4-DA08-4DB9-A1C1-8EACD3FB5011}" type="parTrans">
      <dgm:prSet/>
      <dgm:spPr/>
      <dgm:t>
        <a:bodyPr/>
        <a:lstStyle/>
        <a:p>
          <a:endParaRPr lang="en-US"/>
        </a:p>
      </dgm:t>
    </dgm:pt>
    <dgm:pt modelId="{04DE0769-884B-48E0-A8C8-0AA1F8A0A1B3}" cxnId="{37B251D4-DA08-4DB9-A1C1-8EACD3FB5011}" type="sibTrans">
      <dgm:prSet/>
      <dgm:spPr/>
      <dgm:t>
        <a:bodyPr/>
        <a:lstStyle/>
        <a:p>
          <a:endParaRPr lang="en-US"/>
        </a:p>
      </dgm:t>
    </dgm:pt>
    <dgm:pt modelId="{A1BDFEA6-005C-4DF1-A85F-D6A812BA7381}" type="pres">
      <dgm:prSet presAssocID="{374A451A-7C95-48F1-80CD-7B0E25D06EEF}" presName="vert0" presStyleCnt="0">
        <dgm:presLayoutVars>
          <dgm:dir/>
          <dgm:animOne val="branch"/>
          <dgm:animLvl val="lvl"/>
        </dgm:presLayoutVars>
      </dgm:prSet>
      <dgm:spPr/>
    </dgm:pt>
    <dgm:pt modelId="{F2AE9B83-E9BC-4DB5-B4EF-50AB92E67F7B}" type="pres">
      <dgm:prSet presAssocID="{2BFC8254-D4CB-4E46-BA16-44A574249863}" presName="thickLine" presStyleLbl="alignNode1" presStyleIdx="0" presStyleCnt="2"/>
      <dgm:spPr/>
    </dgm:pt>
    <dgm:pt modelId="{7B558D53-26FC-4A1E-B712-33D777EC2EE8}" type="pres">
      <dgm:prSet presAssocID="{2BFC8254-D4CB-4E46-BA16-44A574249863}" presName="horz1" presStyleCnt="0"/>
      <dgm:spPr/>
    </dgm:pt>
    <dgm:pt modelId="{CB7B1773-DFE0-4F11-8853-1D26B9059252}" type="pres">
      <dgm:prSet presAssocID="{2BFC8254-D4CB-4E46-BA16-44A574249863}" presName="tx1" presStyleLbl="revTx" presStyleIdx="0" presStyleCnt="2"/>
      <dgm:spPr/>
    </dgm:pt>
    <dgm:pt modelId="{F634B846-3D65-4CB9-813C-56643A209564}" type="pres">
      <dgm:prSet presAssocID="{2BFC8254-D4CB-4E46-BA16-44A574249863}" presName="vert1" presStyleCnt="0"/>
      <dgm:spPr/>
    </dgm:pt>
    <dgm:pt modelId="{A2E50CF3-0303-432E-BBA3-E107F173DB1D}" type="pres">
      <dgm:prSet presAssocID="{EE6A4DE7-2565-4B57-B39D-8D1689C63873}" presName="thickLine" presStyleLbl="alignNode1" presStyleIdx="1" presStyleCnt="2"/>
      <dgm:spPr/>
    </dgm:pt>
    <dgm:pt modelId="{EB477018-49D7-44EF-9C74-1BE3F89B9822}" type="pres">
      <dgm:prSet presAssocID="{EE6A4DE7-2565-4B57-B39D-8D1689C63873}" presName="horz1" presStyleCnt="0"/>
      <dgm:spPr/>
    </dgm:pt>
    <dgm:pt modelId="{64075A9D-9D8F-4444-A39D-57966394829E}" type="pres">
      <dgm:prSet presAssocID="{EE6A4DE7-2565-4B57-B39D-8D1689C63873}" presName="tx1" presStyleLbl="revTx" presStyleIdx="1" presStyleCnt="2"/>
      <dgm:spPr/>
    </dgm:pt>
    <dgm:pt modelId="{FABC6886-71E9-4839-B7FB-FA6CA52FB55E}" type="pres">
      <dgm:prSet presAssocID="{EE6A4DE7-2565-4B57-B39D-8D1689C63873}" presName="vert1" presStyleCnt="0"/>
      <dgm:spPr/>
    </dgm:pt>
  </dgm:ptLst>
  <dgm:cxnLst>
    <dgm:cxn modelId="{68A3101B-2E4E-4C20-B37E-7A7FFFFEE3D7}" type="presOf" srcId="{EE6A4DE7-2565-4B57-B39D-8D1689C63873}" destId="{64075A9D-9D8F-4444-A39D-57966394829E}" srcOrd="0" destOrd="0" presId="urn:microsoft.com/office/officeart/2008/layout/LinedList"/>
    <dgm:cxn modelId="{11BED432-FA5D-40DF-B69A-80C2EE048543}" type="presOf" srcId="{2BFC8254-D4CB-4E46-BA16-44A574249863}" destId="{CB7B1773-DFE0-4F11-8853-1D26B9059252}" srcOrd="0" destOrd="0" presId="urn:microsoft.com/office/officeart/2008/layout/LinedList"/>
    <dgm:cxn modelId="{62175442-5E91-4A98-BD4A-8FC559FDBE65}" srcId="{374A451A-7C95-48F1-80CD-7B0E25D06EEF}" destId="{2BFC8254-D4CB-4E46-BA16-44A574249863}" srcOrd="0" destOrd="0" parTransId="{09B92B98-20A2-40C1-B3EF-C8F601CC756E}" sibTransId="{9170D368-04C0-44C1-8CC3-14A34871C663}"/>
    <dgm:cxn modelId="{75006C88-87D0-4577-8C98-5ECB69BD4B31}" type="presOf" srcId="{374A451A-7C95-48F1-80CD-7B0E25D06EEF}" destId="{A1BDFEA6-005C-4DF1-A85F-D6A812BA7381}" srcOrd="0" destOrd="0" presId="urn:microsoft.com/office/officeart/2008/layout/LinedList"/>
    <dgm:cxn modelId="{37B251D4-DA08-4DB9-A1C1-8EACD3FB5011}" srcId="{374A451A-7C95-48F1-80CD-7B0E25D06EEF}" destId="{EE6A4DE7-2565-4B57-B39D-8D1689C63873}" srcOrd="1" destOrd="0" parTransId="{5771CFF4-2350-465C-A8C9-629E6BA50FBC}" sibTransId="{04DE0769-884B-48E0-A8C8-0AA1F8A0A1B3}"/>
    <dgm:cxn modelId="{D403FE32-511E-4AE8-979A-EA4BC8FAD628}" type="presParOf" srcId="{A1BDFEA6-005C-4DF1-A85F-D6A812BA7381}" destId="{F2AE9B83-E9BC-4DB5-B4EF-50AB92E67F7B}" srcOrd="0" destOrd="0" presId="urn:microsoft.com/office/officeart/2008/layout/LinedList"/>
    <dgm:cxn modelId="{73359342-BBC3-4C87-A6BE-B529CF27188A}" type="presParOf" srcId="{A1BDFEA6-005C-4DF1-A85F-D6A812BA7381}" destId="{7B558D53-26FC-4A1E-B712-33D777EC2EE8}" srcOrd="1" destOrd="0" presId="urn:microsoft.com/office/officeart/2008/layout/LinedList"/>
    <dgm:cxn modelId="{122980B6-B3D9-444B-848E-61A0BD13AE5F}" type="presParOf" srcId="{7B558D53-26FC-4A1E-B712-33D777EC2EE8}" destId="{CB7B1773-DFE0-4F11-8853-1D26B9059252}" srcOrd="0" destOrd="0" presId="urn:microsoft.com/office/officeart/2008/layout/LinedList"/>
    <dgm:cxn modelId="{AF46631E-BC1D-4887-82B6-E5498A849CEA}" type="presParOf" srcId="{7B558D53-26FC-4A1E-B712-33D777EC2EE8}" destId="{F634B846-3D65-4CB9-813C-56643A209564}" srcOrd="1" destOrd="0" presId="urn:microsoft.com/office/officeart/2008/layout/LinedList"/>
    <dgm:cxn modelId="{52625E77-13A7-45D1-B754-D6766220124E}" type="presParOf" srcId="{A1BDFEA6-005C-4DF1-A85F-D6A812BA7381}" destId="{A2E50CF3-0303-432E-BBA3-E107F173DB1D}" srcOrd="2" destOrd="0" presId="urn:microsoft.com/office/officeart/2008/layout/LinedList"/>
    <dgm:cxn modelId="{B52AC2D0-21EC-4702-B1B3-185842558B79}" type="presParOf" srcId="{A1BDFEA6-005C-4DF1-A85F-D6A812BA7381}" destId="{EB477018-49D7-44EF-9C74-1BE3F89B9822}" srcOrd="3" destOrd="0" presId="urn:microsoft.com/office/officeart/2008/layout/LinedList"/>
    <dgm:cxn modelId="{283B1D7D-1ECE-43C1-B814-A784AD9D7CFF}" type="presParOf" srcId="{EB477018-49D7-44EF-9C74-1BE3F89B9822}" destId="{64075A9D-9D8F-4444-A39D-57966394829E}" srcOrd="0" destOrd="0" presId="urn:microsoft.com/office/officeart/2008/layout/LinedList"/>
    <dgm:cxn modelId="{6486709A-8F5E-4790-A71C-97CA6859BAB3}" type="presParOf" srcId="{EB477018-49D7-44EF-9C74-1BE3F89B9822}" destId="{FABC6886-71E9-4839-B7FB-FA6CA52FB55E}"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C1EDB8-62D7-46FC-AA41-CF09D5DDDEB4}">
      <dsp:nvSpPr>
        <dsp:cNvPr id="0" name=""/>
        <dsp:cNvSpPr/>
      </dsp:nvSpPr>
      <dsp:spPr>
        <a:xfrm>
          <a:off x="0" y="7914"/>
          <a:ext cx="4668251" cy="9136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Wage demands </a:t>
          </a:r>
          <a:endParaRPr lang="en-US" sz="2300" kern="1200"/>
        </a:p>
      </dsp:txBody>
      <dsp:txXfrm>
        <a:off x="44602" y="52516"/>
        <a:ext cx="4579047" cy="824474"/>
      </dsp:txXfrm>
    </dsp:sp>
    <dsp:sp modelId="{39CC04F9-102D-4E65-900C-08A50991258B}">
      <dsp:nvSpPr>
        <dsp:cNvPr id="0" name=""/>
        <dsp:cNvSpPr/>
      </dsp:nvSpPr>
      <dsp:spPr>
        <a:xfrm>
          <a:off x="0" y="987833"/>
          <a:ext cx="4668251" cy="9136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Failure of collective bargaining</a:t>
          </a:r>
          <a:endParaRPr lang="en-US" sz="2300" kern="1200"/>
        </a:p>
      </dsp:txBody>
      <dsp:txXfrm>
        <a:off x="44602" y="1032435"/>
        <a:ext cx="4579047" cy="824474"/>
      </dsp:txXfrm>
    </dsp:sp>
    <dsp:sp modelId="{C72D02C1-C852-475F-911A-3917CFACBCFE}">
      <dsp:nvSpPr>
        <dsp:cNvPr id="0" name=""/>
        <dsp:cNvSpPr/>
      </dsp:nvSpPr>
      <dsp:spPr>
        <a:xfrm>
          <a:off x="0" y="1967751"/>
          <a:ext cx="4668251" cy="9136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Unfair labour practices</a:t>
          </a:r>
          <a:endParaRPr lang="en-US" sz="2300" kern="1200"/>
        </a:p>
      </dsp:txBody>
      <dsp:txXfrm>
        <a:off x="44602" y="2012353"/>
        <a:ext cx="4579047" cy="824474"/>
      </dsp:txXfrm>
    </dsp:sp>
    <dsp:sp modelId="{48BAD302-2E13-45AD-9A85-D773E41A5EA9}">
      <dsp:nvSpPr>
        <dsp:cNvPr id="0" name=""/>
        <dsp:cNvSpPr/>
      </dsp:nvSpPr>
      <dsp:spPr>
        <a:xfrm>
          <a:off x="0" y="2947670"/>
          <a:ext cx="4668251" cy="9136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Refusal of Management to recognise a particular trade union</a:t>
          </a:r>
          <a:endParaRPr lang="en-US" sz="2300" kern="1200"/>
        </a:p>
      </dsp:txBody>
      <dsp:txXfrm>
        <a:off x="44602" y="2992272"/>
        <a:ext cx="4579047" cy="824474"/>
      </dsp:txXfrm>
    </dsp:sp>
    <dsp:sp modelId="{0F333D1D-EA25-47E0-ABD6-F0314D3B93D2}">
      <dsp:nvSpPr>
        <dsp:cNvPr id="0" name=""/>
        <dsp:cNvSpPr/>
      </dsp:nvSpPr>
      <dsp:spPr>
        <a:xfrm>
          <a:off x="0" y="3927589"/>
          <a:ext cx="4668251" cy="9136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Dis-satisfactory compensation and work conditions</a:t>
          </a:r>
          <a:endParaRPr lang="en-US" sz="2300" kern="1200"/>
        </a:p>
      </dsp:txBody>
      <dsp:txXfrm>
        <a:off x="44602" y="3972191"/>
        <a:ext cx="4579047" cy="824474"/>
      </dsp:txXfrm>
    </dsp:sp>
    <dsp:sp modelId="{6DA0ACB7-2805-40FC-82C6-982A08742661}">
      <dsp:nvSpPr>
        <dsp:cNvPr id="0" name=""/>
        <dsp:cNvSpPr/>
      </dsp:nvSpPr>
      <dsp:spPr>
        <a:xfrm>
          <a:off x="0" y="4907507"/>
          <a:ext cx="4668251" cy="9136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Break in communication</a:t>
          </a:r>
          <a:endParaRPr lang="en-US" sz="2300" kern="1200"/>
        </a:p>
      </dsp:txBody>
      <dsp:txXfrm>
        <a:off x="44602" y="4952109"/>
        <a:ext cx="4579047" cy="824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E357B5-6B75-4B35-A850-67ECF7CEEF6B}">
      <dsp:nvSpPr>
        <dsp:cNvPr id="0" name=""/>
        <dsp:cNvSpPr/>
      </dsp:nvSpPr>
      <dsp:spPr>
        <a:xfrm>
          <a:off x="0" y="44276"/>
          <a:ext cx="8164601" cy="12682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Victimisation or intimidation of workers or union officials</a:t>
          </a:r>
          <a:endParaRPr lang="en-US" sz="1800" kern="1200"/>
        </a:p>
      </dsp:txBody>
      <dsp:txXfrm>
        <a:off x="61909" y="106185"/>
        <a:ext cx="8040783" cy="1144388"/>
      </dsp:txXfrm>
    </dsp:sp>
    <dsp:sp modelId="{3FC5DF05-1AE1-445C-BDBC-51836B27C519}">
      <dsp:nvSpPr>
        <dsp:cNvPr id="0" name=""/>
        <dsp:cNvSpPr/>
      </dsp:nvSpPr>
      <dsp:spPr>
        <a:xfrm>
          <a:off x="0" y="1364323"/>
          <a:ext cx="8164601" cy="12682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Refusal or delays in the payment of workers salaries and allowances</a:t>
          </a:r>
          <a:endParaRPr lang="en-US" sz="1800" kern="1200"/>
        </a:p>
      </dsp:txBody>
      <dsp:txXfrm>
        <a:off x="61909" y="1426232"/>
        <a:ext cx="8040783" cy="1144388"/>
      </dsp:txXfrm>
    </dsp:sp>
    <dsp:sp modelId="{54D4D04E-8B0E-42EA-8701-CDA899841203}">
      <dsp:nvSpPr>
        <dsp:cNvPr id="0" name=""/>
        <dsp:cNvSpPr/>
      </dsp:nvSpPr>
      <dsp:spPr>
        <a:xfrm>
          <a:off x="0" y="2684370"/>
          <a:ext cx="8164601" cy="12682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Union rivalry</a:t>
          </a:r>
          <a:endParaRPr lang="en-US" sz="1800" kern="1200"/>
        </a:p>
      </dsp:txBody>
      <dsp:txXfrm>
        <a:off x="61909" y="2746279"/>
        <a:ext cx="8040783" cy="1144388"/>
      </dsp:txXfrm>
    </dsp:sp>
    <dsp:sp modelId="{FA3F35E5-D2CD-49BC-ADDC-6B1D8EFD6FA3}">
      <dsp:nvSpPr>
        <dsp:cNvPr id="0" name=""/>
        <dsp:cNvSpPr/>
      </dsp:nvSpPr>
      <dsp:spPr>
        <a:xfrm>
          <a:off x="0" y="4004416"/>
          <a:ext cx="8164601" cy="12682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On Government side, high handedness in labour matters, breach of and non implementation of terms of collective agreements, insincerity in terms of policy implementation, non- challant attitude to review of minimum wage  and retrenchment </a:t>
          </a:r>
          <a:endParaRPr lang="en-US" sz="1800" kern="1200"/>
        </a:p>
      </dsp:txBody>
      <dsp:txXfrm>
        <a:off x="61909" y="4066325"/>
        <a:ext cx="8040783" cy="11443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F624EF-EBC2-42C7-AB43-8667A8844780}">
      <dsp:nvSpPr>
        <dsp:cNvPr id="0" name=""/>
        <dsp:cNvSpPr/>
      </dsp:nvSpPr>
      <dsp:spPr>
        <a:xfrm>
          <a:off x="3824200" y="827654"/>
          <a:ext cx="637485" cy="91440"/>
        </a:xfrm>
        <a:custGeom>
          <a:avLst/>
          <a:gdLst/>
          <a:ahLst/>
          <a:cxnLst/>
          <a:rect l="0" t="0" r="0" b="0"/>
          <a:pathLst>
            <a:path>
              <a:moveTo>
                <a:pt x="0" y="45720"/>
              </a:moveTo>
              <a:lnTo>
                <a:pt x="63748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26241" y="870033"/>
        <a:ext cx="33404" cy="6680"/>
      </dsp:txXfrm>
    </dsp:sp>
    <dsp:sp modelId="{78B44849-D553-45BF-9AD9-B7464BB956D5}">
      <dsp:nvSpPr>
        <dsp:cNvPr id="0" name=""/>
        <dsp:cNvSpPr/>
      </dsp:nvSpPr>
      <dsp:spPr>
        <a:xfrm>
          <a:off x="921283" y="1958"/>
          <a:ext cx="2904717" cy="17428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334" tIns="149404" rIns="142334" bIns="149404" numCol="1" spcCol="1270" anchor="ctr" anchorCtr="0">
          <a:noAutofit/>
        </a:bodyPr>
        <a:lstStyle/>
        <a:p>
          <a:pPr marL="0" lvl="0" indent="0" algn="ctr" defTabSz="1111250">
            <a:lnSpc>
              <a:spcPct val="90000"/>
            </a:lnSpc>
            <a:spcBef>
              <a:spcPct val="0"/>
            </a:spcBef>
            <a:spcAft>
              <a:spcPct val="35000"/>
            </a:spcAft>
            <a:buNone/>
          </a:pPr>
          <a:r>
            <a:rPr lang="en-GB" sz="2500" kern="1200"/>
            <a:t>By Arbitration by the Industrial Arbitration Panel (</a:t>
          </a:r>
          <a:r>
            <a:rPr lang="en-GB" sz="2500" b="1" kern="1200"/>
            <a:t>Section</a:t>
          </a:r>
          <a:r>
            <a:rPr lang="en-GB" sz="2500" kern="1200"/>
            <a:t> </a:t>
          </a:r>
          <a:r>
            <a:rPr lang="en-GB" sz="2500" b="1" kern="1200"/>
            <a:t>9</a:t>
          </a:r>
          <a:r>
            <a:rPr lang="en-GB" sz="2500" kern="1200"/>
            <a:t>)</a:t>
          </a:r>
          <a:r>
            <a:rPr lang="en-GB" sz="2500" b="1" kern="1200"/>
            <a:t>;  </a:t>
          </a:r>
          <a:r>
            <a:rPr lang="en-GB" sz="2500" kern="1200"/>
            <a:t> </a:t>
          </a:r>
          <a:endParaRPr lang="en-US" sz="2500" kern="1200"/>
        </a:p>
      </dsp:txBody>
      <dsp:txXfrm>
        <a:off x="921283" y="1958"/>
        <a:ext cx="2904717" cy="1742830"/>
      </dsp:txXfrm>
    </dsp:sp>
    <dsp:sp modelId="{51D48C35-515A-4DAA-BA07-A415AA953854}">
      <dsp:nvSpPr>
        <dsp:cNvPr id="0" name=""/>
        <dsp:cNvSpPr/>
      </dsp:nvSpPr>
      <dsp:spPr>
        <a:xfrm>
          <a:off x="2373642" y="1742989"/>
          <a:ext cx="3572802" cy="637485"/>
        </a:xfrm>
        <a:custGeom>
          <a:avLst/>
          <a:gdLst/>
          <a:ahLst/>
          <a:cxnLst/>
          <a:rect l="0" t="0" r="0" b="0"/>
          <a:pathLst>
            <a:path>
              <a:moveTo>
                <a:pt x="3572802" y="0"/>
              </a:moveTo>
              <a:lnTo>
                <a:pt x="3572802" y="335842"/>
              </a:lnTo>
              <a:lnTo>
                <a:pt x="0" y="335842"/>
              </a:lnTo>
              <a:lnTo>
                <a:pt x="0" y="637485"/>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69175" y="2058391"/>
        <a:ext cx="181736" cy="6680"/>
      </dsp:txXfrm>
    </dsp:sp>
    <dsp:sp modelId="{9C3BCE28-F1C0-4368-8054-8D71DD969319}">
      <dsp:nvSpPr>
        <dsp:cNvPr id="0" name=""/>
        <dsp:cNvSpPr/>
      </dsp:nvSpPr>
      <dsp:spPr>
        <a:xfrm>
          <a:off x="4494086" y="1958"/>
          <a:ext cx="2904717" cy="17428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334" tIns="149404" rIns="142334" bIns="149404" numCol="1" spcCol="1270" anchor="ctr" anchorCtr="0">
          <a:noAutofit/>
        </a:bodyPr>
        <a:lstStyle/>
        <a:p>
          <a:pPr marL="0" lvl="0" indent="0" algn="ctr" defTabSz="1111250">
            <a:lnSpc>
              <a:spcPct val="90000"/>
            </a:lnSpc>
            <a:spcBef>
              <a:spcPct val="0"/>
            </a:spcBef>
            <a:spcAft>
              <a:spcPct val="35000"/>
            </a:spcAft>
            <a:buNone/>
          </a:pPr>
          <a:r>
            <a:rPr lang="en-GB" sz="2500" kern="1200"/>
            <a:t>By reference to a board of inquiry (</a:t>
          </a:r>
          <a:r>
            <a:rPr lang="en-GB" sz="2500" b="1" kern="1200"/>
            <a:t>Section 33</a:t>
          </a:r>
          <a:r>
            <a:rPr lang="en-GB" sz="2500" kern="1200"/>
            <a:t>)</a:t>
          </a:r>
          <a:r>
            <a:rPr lang="en-GB" sz="2500" b="1" kern="1200"/>
            <a:t>; </a:t>
          </a:r>
          <a:r>
            <a:rPr lang="en-GB" sz="2500" kern="1200"/>
            <a:t>and finally</a:t>
          </a:r>
          <a:endParaRPr lang="en-US" sz="2500" kern="1200"/>
        </a:p>
      </dsp:txBody>
      <dsp:txXfrm>
        <a:off x="4494086" y="1958"/>
        <a:ext cx="2904717" cy="1742830"/>
      </dsp:txXfrm>
    </dsp:sp>
    <dsp:sp modelId="{C2795978-5A75-4B89-AC8E-CF1EBEF1295F}">
      <dsp:nvSpPr>
        <dsp:cNvPr id="0" name=""/>
        <dsp:cNvSpPr/>
      </dsp:nvSpPr>
      <dsp:spPr>
        <a:xfrm>
          <a:off x="3824200" y="3238569"/>
          <a:ext cx="637485" cy="91440"/>
        </a:xfrm>
        <a:custGeom>
          <a:avLst/>
          <a:gdLst/>
          <a:ahLst/>
          <a:cxnLst/>
          <a:rect l="0" t="0" r="0" b="0"/>
          <a:pathLst>
            <a:path>
              <a:moveTo>
                <a:pt x="0" y="45720"/>
              </a:moveTo>
              <a:lnTo>
                <a:pt x="63748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26241" y="3280949"/>
        <a:ext cx="33404" cy="6680"/>
      </dsp:txXfrm>
    </dsp:sp>
    <dsp:sp modelId="{35920BB3-FCBE-40D2-8860-96A3E55D3353}">
      <dsp:nvSpPr>
        <dsp:cNvPr id="0" name=""/>
        <dsp:cNvSpPr/>
      </dsp:nvSpPr>
      <dsp:spPr>
        <a:xfrm>
          <a:off x="921283" y="2412874"/>
          <a:ext cx="2904717" cy="17428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334" tIns="149404" rIns="142334" bIns="149404" numCol="1" spcCol="1270" anchor="ctr" anchorCtr="0">
          <a:noAutofit/>
        </a:bodyPr>
        <a:lstStyle/>
        <a:p>
          <a:pPr marL="0" lvl="0" indent="0" algn="ctr" defTabSz="1111250">
            <a:lnSpc>
              <a:spcPct val="90000"/>
            </a:lnSpc>
            <a:spcBef>
              <a:spcPct val="0"/>
            </a:spcBef>
            <a:spcAft>
              <a:spcPct val="35000"/>
            </a:spcAft>
            <a:buNone/>
          </a:pPr>
          <a:r>
            <a:rPr lang="en-GB" sz="2500" kern="1200"/>
            <a:t>By reference to the National Industrial Court (</a:t>
          </a:r>
          <a:r>
            <a:rPr lang="en-GB" sz="2500" b="1" kern="1200"/>
            <a:t>Sections 14 &amp;17</a:t>
          </a:r>
          <a:r>
            <a:rPr lang="en-GB" sz="2500" kern="1200"/>
            <a:t>)</a:t>
          </a:r>
          <a:r>
            <a:rPr lang="en-GB" sz="2500" b="1" kern="1200"/>
            <a:t> </a:t>
          </a:r>
          <a:endParaRPr lang="en-US" sz="2500" kern="1200"/>
        </a:p>
      </dsp:txBody>
      <dsp:txXfrm>
        <a:off x="921283" y="2412874"/>
        <a:ext cx="2904717" cy="1742830"/>
      </dsp:txXfrm>
    </dsp:sp>
    <dsp:sp modelId="{C974D98A-0CD6-4C63-ACAB-FEB7F995DD0B}">
      <dsp:nvSpPr>
        <dsp:cNvPr id="0" name=""/>
        <dsp:cNvSpPr/>
      </dsp:nvSpPr>
      <dsp:spPr>
        <a:xfrm>
          <a:off x="4494086" y="2412874"/>
          <a:ext cx="2904717" cy="17428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334" tIns="149404" rIns="142334" bIns="149404" numCol="1" spcCol="1270" anchor="ctr" anchorCtr="0">
          <a:noAutofit/>
        </a:bodyPr>
        <a:lstStyle/>
        <a:p>
          <a:pPr marL="0" lvl="0" indent="0" algn="ctr" defTabSz="1111250">
            <a:lnSpc>
              <a:spcPct val="90000"/>
            </a:lnSpc>
            <a:spcBef>
              <a:spcPct val="0"/>
            </a:spcBef>
            <a:spcAft>
              <a:spcPct val="35000"/>
            </a:spcAft>
            <a:buNone/>
          </a:pPr>
          <a:r>
            <a:rPr lang="en-GB" sz="2500" kern="1200"/>
            <a:t>For purposes of this paper, I will focus on Negotiation and Arbitration. </a:t>
          </a:r>
          <a:endParaRPr lang="en-US" sz="2500" kern="1200"/>
        </a:p>
      </dsp:txBody>
      <dsp:txXfrm>
        <a:off x="4494086" y="2412874"/>
        <a:ext cx="2904717" cy="17428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23D74D-BD6E-4465-9835-802CBE516E95}">
      <dsp:nvSpPr>
        <dsp:cNvPr id="0" name=""/>
        <dsp:cNvSpPr/>
      </dsp:nvSpPr>
      <dsp:spPr>
        <a:xfrm>
          <a:off x="0" y="2158"/>
          <a:ext cx="867138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88B93F-8C7A-447C-A21C-3FF9003F4279}">
      <dsp:nvSpPr>
        <dsp:cNvPr id="0" name=""/>
        <dsp:cNvSpPr/>
      </dsp:nvSpPr>
      <dsp:spPr>
        <a:xfrm>
          <a:off x="0" y="2158"/>
          <a:ext cx="8671385" cy="13853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kern="1200" dirty="0"/>
            <a:t>In reaching its decisions, Court is enjoined in </a:t>
          </a:r>
          <a:r>
            <a:rPr lang="en-GB" sz="2800" b="1" kern="1200" dirty="0"/>
            <a:t> Section 7(6)</a:t>
          </a:r>
          <a:r>
            <a:rPr lang="en-GB" sz="2800" kern="1200" dirty="0"/>
            <a:t> to have due regard to good or International best practices  in labour and industrial relations.</a:t>
          </a:r>
          <a:endParaRPr lang="en-US" sz="2800" kern="1200" dirty="0"/>
        </a:p>
      </dsp:txBody>
      <dsp:txXfrm>
        <a:off x="0" y="2158"/>
        <a:ext cx="8671385" cy="1385376"/>
      </dsp:txXfrm>
    </dsp:sp>
    <dsp:sp modelId="{4DD1A6D0-8511-4349-9A35-3DA687776A7E}">
      <dsp:nvSpPr>
        <dsp:cNvPr id="0" name=""/>
        <dsp:cNvSpPr/>
      </dsp:nvSpPr>
      <dsp:spPr>
        <a:xfrm>
          <a:off x="0" y="1387534"/>
          <a:ext cx="867138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D014A9-66D2-48D6-8290-F97B9A0F49C6}">
      <dsp:nvSpPr>
        <dsp:cNvPr id="0" name=""/>
        <dsp:cNvSpPr/>
      </dsp:nvSpPr>
      <dsp:spPr>
        <a:xfrm>
          <a:off x="0" y="1387534"/>
          <a:ext cx="8662916" cy="25400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kern="1200" dirty="0"/>
            <a:t>The Court has power under </a:t>
          </a:r>
          <a:r>
            <a:rPr lang="en-GB" sz="2800" b="1" kern="1200" dirty="0"/>
            <a:t>Section 8 </a:t>
          </a:r>
          <a:r>
            <a:rPr lang="en-GB" sz="2800" kern="1200" dirty="0"/>
            <a:t>to hear Civil appeals and can confirm, set aside or vary the award of the tribunal, order a rehearing, order judgement to be entered for any party or make a final order on such terms as Court deems fit to ensure determination on the merits of matter in dispute between the parties.</a:t>
          </a:r>
          <a:endParaRPr lang="en-US" sz="2800" kern="1200" dirty="0"/>
        </a:p>
      </dsp:txBody>
      <dsp:txXfrm>
        <a:off x="0" y="1387534"/>
        <a:ext cx="8662916" cy="2540023"/>
      </dsp:txXfrm>
    </dsp:sp>
    <dsp:sp modelId="{CCF59C6D-9973-4239-AF68-A41D18778615}">
      <dsp:nvSpPr>
        <dsp:cNvPr id="0" name=""/>
        <dsp:cNvSpPr/>
      </dsp:nvSpPr>
      <dsp:spPr>
        <a:xfrm>
          <a:off x="0" y="3927558"/>
          <a:ext cx="867138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0BCCC7-78F6-46F9-A4E7-DC76AA4732CA}">
      <dsp:nvSpPr>
        <dsp:cNvPr id="0" name=""/>
        <dsp:cNvSpPr/>
      </dsp:nvSpPr>
      <dsp:spPr>
        <a:xfrm>
          <a:off x="0" y="3927558"/>
          <a:ext cx="8671385" cy="1672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kern="1200" dirty="0"/>
            <a:t>Under  </a:t>
          </a:r>
          <a:r>
            <a:rPr lang="en-GB" sz="2800" b="1" kern="1200" dirty="0"/>
            <a:t>Sections 16, 17 and 19</a:t>
          </a:r>
          <a:r>
            <a:rPr lang="en-GB" sz="2800" kern="1200" dirty="0"/>
            <a:t>, the Court has the power to  grant injunctions, orders of mandamus,  prohibitions, certiorari, orders for interim reliefs, declaratory orders, interim reliefs and many orders.</a:t>
          </a:r>
          <a:endParaRPr lang="en-US" sz="2800" kern="1200" dirty="0"/>
        </a:p>
      </dsp:txBody>
      <dsp:txXfrm>
        <a:off x="0" y="3927558"/>
        <a:ext cx="8671385" cy="16728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0B77E7-060A-4C7E-BEA5-F970CE51686A}">
      <dsp:nvSpPr>
        <dsp:cNvPr id="0" name=""/>
        <dsp:cNvSpPr/>
      </dsp:nvSpPr>
      <dsp:spPr>
        <a:xfrm>
          <a:off x="0" y="2318"/>
          <a:ext cx="844535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EC9ACB-AE48-4387-A399-76E19A75BB1C}">
      <dsp:nvSpPr>
        <dsp:cNvPr id="0" name=""/>
        <dsp:cNvSpPr/>
      </dsp:nvSpPr>
      <dsp:spPr>
        <a:xfrm>
          <a:off x="0" y="2318"/>
          <a:ext cx="8445357" cy="1581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kern="1200" dirty="0"/>
            <a:t>However, the Interpretation section, </a:t>
          </a:r>
          <a:r>
            <a:rPr lang="en-GB" sz="2800" b="1" kern="1200" dirty="0"/>
            <a:t>Section 54, </a:t>
          </a:r>
          <a:r>
            <a:rPr lang="en-GB" sz="2800" kern="1200" dirty="0"/>
            <a:t>doesn’t define who an official referee is or their eligibility  for appointment.</a:t>
          </a:r>
          <a:endParaRPr lang="en-US" sz="2800" kern="1200" dirty="0"/>
        </a:p>
      </dsp:txBody>
      <dsp:txXfrm>
        <a:off x="0" y="2318"/>
        <a:ext cx="8445357" cy="1581405"/>
      </dsp:txXfrm>
    </dsp:sp>
    <dsp:sp modelId="{F8FB311F-C32D-4BB6-9EB3-DD9D5D3D3F52}">
      <dsp:nvSpPr>
        <dsp:cNvPr id="0" name=""/>
        <dsp:cNvSpPr/>
      </dsp:nvSpPr>
      <dsp:spPr>
        <a:xfrm>
          <a:off x="0" y="1583724"/>
          <a:ext cx="844535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031BC3-8978-49F8-B18D-3CBD37BAE93C}">
      <dsp:nvSpPr>
        <dsp:cNvPr id="0" name=""/>
        <dsp:cNvSpPr/>
      </dsp:nvSpPr>
      <dsp:spPr>
        <a:xfrm>
          <a:off x="0" y="1583724"/>
          <a:ext cx="8445357" cy="1581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b="1" kern="1200" dirty="0"/>
            <a:t>Section 36</a:t>
          </a:r>
          <a:r>
            <a:rPr lang="en-GB" sz="2800" kern="1200" dirty="0"/>
            <a:t> empowers the President of the Court to make rules applicable to Federal, State and Local Government but is silent on Private sector and their employees.</a:t>
          </a:r>
          <a:endParaRPr lang="en-US" sz="2800" kern="1200" dirty="0"/>
        </a:p>
      </dsp:txBody>
      <dsp:txXfrm>
        <a:off x="0" y="1583724"/>
        <a:ext cx="8445357" cy="1581405"/>
      </dsp:txXfrm>
    </dsp:sp>
    <dsp:sp modelId="{9627CAF4-799B-469D-ACE8-63122E7333B4}">
      <dsp:nvSpPr>
        <dsp:cNvPr id="0" name=""/>
        <dsp:cNvSpPr/>
      </dsp:nvSpPr>
      <dsp:spPr>
        <a:xfrm>
          <a:off x="0" y="3165130"/>
          <a:ext cx="844535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2EFD14-8EF6-46E5-88D1-CA85EEEE65E8}">
      <dsp:nvSpPr>
        <dsp:cNvPr id="0" name=""/>
        <dsp:cNvSpPr/>
      </dsp:nvSpPr>
      <dsp:spPr>
        <a:xfrm>
          <a:off x="0" y="3165130"/>
          <a:ext cx="8445357" cy="1581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b="1" kern="1200" dirty="0"/>
            <a:t>Section 254F(2)</a:t>
          </a:r>
          <a:r>
            <a:rPr lang="en-GB" sz="2800" kern="1200" dirty="0"/>
            <a:t> of the Constitution makes provisions of Evidence Act mandatory to use in criminal jurisdiction but says nothing about Civil jurisdiction. </a:t>
          </a:r>
          <a:endParaRPr lang="en-US" sz="2800" kern="1200" dirty="0"/>
        </a:p>
      </dsp:txBody>
      <dsp:txXfrm>
        <a:off x="0" y="3165130"/>
        <a:ext cx="8445357" cy="15814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CBFC0-3852-4FDB-8810-9472F8507E5A}">
      <dsp:nvSpPr>
        <dsp:cNvPr id="0" name=""/>
        <dsp:cNvSpPr/>
      </dsp:nvSpPr>
      <dsp:spPr>
        <a:xfrm>
          <a:off x="0" y="0"/>
          <a:ext cx="51753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B5AE0B-7C3B-4558-B652-C26F2576586B}">
      <dsp:nvSpPr>
        <dsp:cNvPr id="0" name=""/>
        <dsp:cNvSpPr/>
      </dsp:nvSpPr>
      <dsp:spPr>
        <a:xfrm>
          <a:off x="0" y="0"/>
          <a:ext cx="5175384"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just" defTabSz="1333500">
            <a:lnSpc>
              <a:spcPct val="90000"/>
            </a:lnSpc>
            <a:spcBef>
              <a:spcPct val="0"/>
            </a:spcBef>
            <a:spcAft>
              <a:spcPct val="35000"/>
            </a:spcAft>
            <a:buNone/>
          </a:pPr>
          <a:r>
            <a:rPr lang="en-GB" sz="3000" b="1" kern="1200" dirty="0"/>
            <a:t>Section 12 (2)(b) of NIC Act </a:t>
          </a:r>
          <a:r>
            <a:rPr lang="en-GB" sz="3000" kern="1200" dirty="0"/>
            <a:t>said the Court should be bound by Evidence Act but may depart from it in the interest of justice. This provision is erroneous and groundless in law.</a:t>
          </a:r>
          <a:endParaRPr lang="en-US" sz="3000" kern="1200" dirty="0"/>
        </a:p>
      </dsp:txBody>
      <dsp:txXfrm>
        <a:off x="0" y="0"/>
        <a:ext cx="5175384" cy="2768070"/>
      </dsp:txXfrm>
    </dsp:sp>
    <dsp:sp modelId="{DBCD44AC-F5E1-4382-B5CC-6BB2ADF3549F}">
      <dsp:nvSpPr>
        <dsp:cNvPr id="0" name=""/>
        <dsp:cNvSpPr/>
      </dsp:nvSpPr>
      <dsp:spPr>
        <a:xfrm>
          <a:off x="0" y="2768070"/>
          <a:ext cx="51753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399258-9BD3-4E4D-B2E0-441B68CC5CC0}">
      <dsp:nvSpPr>
        <dsp:cNvPr id="0" name=""/>
        <dsp:cNvSpPr/>
      </dsp:nvSpPr>
      <dsp:spPr>
        <a:xfrm>
          <a:off x="0" y="2768070"/>
          <a:ext cx="5175384"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just" defTabSz="1333500">
            <a:lnSpc>
              <a:spcPct val="90000"/>
            </a:lnSpc>
            <a:spcBef>
              <a:spcPct val="0"/>
            </a:spcBef>
            <a:spcAft>
              <a:spcPct val="35000"/>
            </a:spcAft>
            <a:buNone/>
          </a:pPr>
          <a:r>
            <a:rPr lang="en-GB" sz="3000" kern="1200" dirty="0"/>
            <a:t>It can result in arbitrariness and inconsistencies in scope and quality of evidence admitted in cases as it gives the Judge limitless discretion which is subject to abuse.</a:t>
          </a:r>
          <a:endParaRPr lang="en-US" sz="3000" kern="1200" dirty="0"/>
        </a:p>
      </dsp:txBody>
      <dsp:txXfrm>
        <a:off x="0" y="2768070"/>
        <a:ext cx="5175384" cy="27680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B8F1C3-DCC7-4CF3-BC25-279B015B64B0}">
      <dsp:nvSpPr>
        <dsp:cNvPr id="0" name=""/>
        <dsp:cNvSpPr/>
      </dsp:nvSpPr>
      <dsp:spPr>
        <a:xfrm>
          <a:off x="0" y="947"/>
          <a:ext cx="7886700" cy="190836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just" defTabSz="1244600">
            <a:lnSpc>
              <a:spcPct val="90000"/>
            </a:lnSpc>
            <a:spcBef>
              <a:spcPct val="0"/>
            </a:spcBef>
            <a:spcAft>
              <a:spcPct val="35000"/>
            </a:spcAft>
            <a:buNone/>
          </a:pPr>
          <a:r>
            <a:rPr lang="en-GB" sz="2800" kern="1200" dirty="0"/>
            <a:t>To set up an impartial and independent body responsible for conciliation and arbitration of trade disputes with power to accredit private agencies that qualify to provide conciliation and arbitration services.</a:t>
          </a:r>
          <a:endParaRPr lang="en-US" sz="2800" kern="1200" dirty="0"/>
        </a:p>
      </dsp:txBody>
      <dsp:txXfrm>
        <a:off x="93159" y="94106"/>
        <a:ext cx="7700382" cy="1722051"/>
      </dsp:txXfrm>
    </dsp:sp>
    <dsp:sp modelId="{47D9B3B4-C49A-48CD-A3D5-009246236430}">
      <dsp:nvSpPr>
        <dsp:cNvPr id="0" name=""/>
        <dsp:cNvSpPr/>
      </dsp:nvSpPr>
      <dsp:spPr>
        <a:xfrm>
          <a:off x="0" y="1907681"/>
          <a:ext cx="7886700" cy="14597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just" defTabSz="1244600">
            <a:lnSpc>
              <a:spcPct val="90000"/>
            </a:lnSpc>
            <a:spcBef>
              <a:spcPct val="0"/>
            </a:spcBef>
            <a:spcAft>
              <a:spcPct val="35000"/>
            </a:spcAft>
            <a:buNone/>
          </a:pPr>
          <a:r>
            <a:rPr lang="en-GB" sz="2800" kern="1200" dirty="0"/>
            <a:t>Need to amend </a:t>
          </a:r>
          <a:r>
            <a:rPr lang="en-GB" sz="2800" b="1" kern="1200" dirty="0"/>
            <a:t>TDA</a:t>
          </a:r>
          <a:r>
            <a:rPr lang="en-GB" sz="2800" kern="1200" dirty="0"/>
            <a:t> to provide the legal framework for the accreditation of private professional arbitration bodies.</a:t>
          </a:r>
          <a:endParaRPr lang="en-US" sz="2800" kern="1200" dirty="0"/>
        </a:p>
      </dsp:txBody>
      <dsp:txXfrm>
        <a:off x="71257" y="1978938"/>
        <a:ext cx="7744186" cy="1317198"/>
      </dsp:txXfrm>
    </dsp:sp>
    <dsp:sp modelId="{354F4274-3FCA-48AB-8057-B87251B00CBC}">
      <dsp:nvSpPr>
        <dsp:cNvPr id="0" name=""/>
        <dsp:cNvSpPr/>
      </dsp:nvSpPr>
      <dsp:spPr>
        <a:xfrm>
          <a:off x="0" y="3390937"/>
          <a:ext cx="7886700" cy="14597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just" defTabSz="1244600">
            <a:lnSpc>
              <a:spcPct val="90000"/>
            </a:lnSpc>
            <a:spcBef>
              <a:spcPct val="0"/>
            </a:spcBef>
            <a:spcAft>
              <a:spcPct val="35000"/>
            </a:spcAft>
            <a:buNone/>
          </a:pPr>
          <a:r>
            <a:rPr lang="en-GB" sz="2800" kern="1200" dirty="0"/>
            <a:t>Arbitration award to be final subject only to review by NIC for defects in the proceedings or award or misconduct of arbitrator.</a:t>
          </a:r>
          <a:endParaRPr lang="en-US" sz="2800" kern="1200" dirty="0"/>
        </a:p>
      </dsp:txBody>
      <dsp:txXfrm>
        <a:off x="71257" y="3462194"/>
        <a:ext cx="7744186" cy="13171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D7255-3055-4A95-A618-37BF3760A8EE}">
      <dsp:nvSpPr>
        <dsp:cNvPr id="0" name=""/>
        <dsp:cNvSpPr/>
      </dsp:nvSpPr>
      <dsp:spPr>
        <a:xfrm>
          <a:off x="0" y="57"/>
          <a:ext cx="62980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B8BC54-5980-47E7-8EE5-287B1730B426}">
      <dsp:nvSpPr>
        <dsp:cNvPr id="0" name=""/>
        <dsp:cNvSpPr/>
      </dsp:nvSpPr>
      <dsp:spPr>
        <a:xfrm>
          <a:off x="0" y="57"/>
          <a:ext cx="6291907" cy="1724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b="1" kern="1200" dirty="0"/>
            <a:t>Amend Section 6 of the 1999 Nigerian Constitution</a:t>
          </a:r>
          <a:r>
            <a:rPr lang="en-GB" sz="2800" kern="1200" dirty="0"/>
            <a:t>  to specify and add National Industrial Court to the list of superior courts</a:t>
          </a:r>
          <a:endParaRPr lang="en-US" sz="2800" kern="1200" dirty="0"/>
        </a:p>
      </dsp:txBody>
      <dsp:txXfrm>
        <a:off x="0" y="57"/>
        <a:ext cx="6291907" cy="1724690"/>
      </dsp:txXfrm>
    </dsp:sp>
    <dsp:sp modelId="{DFA2B830-7DD6-4B11-93E8-EB58CD288B67}">
      <dsp:nvSpPr>
        <dsp:cNvPr id="0" name=""/>
        <dsp:cNvSpPr/>
      </dsp:nvSpPr>
      <dsp:spPr>
        <a:xfrm>
          <a:off x="0" y="1724748"/>
          <a:ext cx="62980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C52B43-DBD4-4585-B9DB-6A348341BA03}">
      <dsp:nvSpPr>
        <dsp:cNvPr id="0" name=""/>
        <dsp:cNvSpPr/>
      </dsp:nvSpPr>
      <dsp:spPr>
        <a:xfrm>
          <a:off x="0" y="1724748"/>
          <a:ext cx="6298058" cy="54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dirty="0"/>
            <a:t>Amend some sections of NIC:</a:t>
          </a:r>
          <a:endParaRPr lang="en-US" sz="2800" kern="1200" dirty="0"/>
        </a:p>
      </dsp:txBody>
      <dsp:txXfrm>
        <a:off x="0" y="1724748"/>
        <a:ext cx="6298058" cy="541467"/>
      </dsp:txXfrm>
    </dsp:sp>
    <dsp:sp modelId="{EE69EFF3-5A06-4C94-BCFD-2450C5ACAB7A}">
      <dsp:nvSpPr>
        <dsp:cNvPr id="0" name=""/>
        <dsp:cNvSpPr/>
      </dsp:nvSpPr>
      <dsp:spPr>
        <a:xfrm>
          <a:off x="0" y="2266216"/>
          <a:ext cx="62980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C6A5C9-BB3E-405A-96CC-C87ED146DB50}">
      <dsp:nvSpPr>
        <dsp:cNvPr id="0" name=""/>
        <dsp:cNvSpPr/>
      </dsp:nvSpPr>
      <dsp:spPr>
        <a:xfrm>
          <a:off x="0" y="2266216"/>
          <a:ext cx="6298058" cy="925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b="1" kern="1200" dirty="0"/>
            <a:t>Sec 36 </a:t>
          </a:r>
          <a:r>
            <a:rPr lang="en-GB" sz="2800" kern="1200" dirty="0"/>
            <a:t>to apply the rules of court in labour relations to the private sector;</a:t>
          </a:r>
          <a:endParaRPr lang="en-US" sz="2800" kern="1200" dirty="0"/>
        </a:p>
      </dsp:txBody>
      <dsp:txXfrm>
        <a:off x="0" y="2266216"/>
        <a:ext cx="6298058" cy="925594"/>
      </dsp:txXfrm>
    </dsp:sp>
    <dsp:sp modelId="{424EB088-4F25-4501-9550-736936A59E73}">
      <dsp:nvSpPr>
        <dsp:cNvPr id="0" name=""/>
        <dsp:cNvSpPr/>
      </dsp:nvSpPr>
      <dsp:spPr>
        <a:xfrm>
          <a:off x="0" y="3191810"/>
          <a:ext cx="62980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6A045F-A56F-4A41-9D28-67849B836A26}">
      <dsp:nvSpPr>
        <dsp:cNvPr id="0" name=""/>
        <dsp:cNvSpPr/>
      </dsp:nvSpPr>
      <dsp:spPr>
        <a:xfrm>
          <a:off x="0" y="3191810"/>
          <a:ext cx="6291907" cy="173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b="1" kern="1200" dirty="0"/>
            <a:t>Sec 54</a:t>
          </a:r>
          <a:r>
            <a:rPr lang="en-GB" sz="2800" kern="1200" dirty="0"/>
            <a:t> to define terms official of special referee and his appointment should not be at the discretion of the presiding Judge.</a:t>
          </a:r>
          <a:endParaRPr lang="en-US" sz="2800" kern="1200" dirty="0"/>
        </a:p>
      </dsp:txBody>
      <dsp:txXfrm>
        <a:off x="0" y="3191810"/>
        <a:ext cx="6291907" cy="1730771"/>
      </dsp:txXfrm>
    </dsp:sp>
    <dsp:sp modelId="{2A2DB312-F867-4ADE-A8A8-8FB588AE8B6F}">
      <dsp:nvSpPr>
        <dsp:cNvPr id="0" name=""/>
        <dsp:cNvSpPr/>
      </dsp:nvSpPr>
      <dsp:spPr>
        <a:xfrm>
          <a:off x="0" y="4922582"/>
          <a:ext cx="62980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E5DA0E-0722-45B9-918D-DE95CD7FCD53}">
      <dsp:nvSpPr>
        <dsp:cNvPr id="0" name=""/>
        <dsp:cNvSpPr/>
      </dsp:nvSpPr>
      <dsp:spPr>
        <a:xfrm>
          <a:off x="0" y="4922582"/>
          <a:ext cx="6298058" cy="1508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90000"/>
            </a:lnSpc>
            <a:spcBef>
              <a:spcPct val="0"/>
            </a:spcBef>
            <a:spcAft>
              <a:spcPct val="35000"/>
            </a:spcAft>
            <a:buNone/>
          </a:pPr>
          <a:r>
            <a:rPr lang="en-GB" sz="2800" b="1" kern="1200" dirty="0"/>
            <a:t>Sec 12(2)(b) of Act and Order1 r 9(2) and Order 5 r. 3 </a:t>
          </a:r>
          <a:r>
            <a:rPr lang="en-GB" sz="2800" kern="1200" dirty="0"/>
            <a:t>to specify when court may depart from Evidence Act.</a:t>
          </a:r>
          <a:endParaRPr lang="en-US" sz="2800" kern="1200" dirty="0"/>
        </a:p>
      </dsp:txBody>
      <dsp:txXfrm>
        <a:off x="0" y="4922582"/>
        <a:ext cx="6298058" cy="150898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E9B83-E9BC-4DB5-B4EF-50AB92E67F7B}">
      <dsp:nvSpPr>
        <dsp:cNvPr id="0" name=""/>
        <dsp:cNvSpPr/>
      </dsp:nvSpPr>
      <dsp:spPr>
        <a:xfrm>
          <a:off x="0" y="0"/>
          <a:ext cx="78867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7B1773-DFE0-4F11-8853-1D26B9059252}">
      <dsp:nvSpPr>
        <dsp:cNvPr id="0" name=""/>
        <dsp:cNvSpPr/>
      </dsp:nvSpPr>
      <dsp:spPr>
        <a:xfrm>
          <a:off x="0" y="0"/>
          <a:ext cx="78867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just" defTabSz="1289050">
            <a:lnSpc>
              <a:spcPct val="90000"/>
            </a:lnSpc>
            <a:spcBef>
              <a:spcPct val="0"/>
            </a:spcBef>
            <a:spcAft>
              <a:spcPct val="35000"/>
            </a:spcAft>
            <a:buNone/>
          </a:pPr>
          <a:r>
            <a:rPr lang="en-GB" sz="2900" kern="1200" dirty="0"/>
            <a:t>To ensure harmony in the industrial sector for better output and economic growth in the Nation, the bottlenecks and gaps in the extant laws have to be removed to make the laws more effective.</a:t>
          </a:r>
          <a:endParaRPr lang="en-US" sz="2900" kern="1200" dirty="0"/>
        </a:p>
      </dsp:txBody>
      <dsp:txXfrm>
        <a:off x="0" y="0"/>
        <a:ext cx="7886700" cy="2175669"/>
      </dsp:txXfrm>
    </dsp:sp>
    <dsp:sp modelId="{A2E50CF3-0303-432E-BBA3-E107F173DB1D}">
      <dsp:nvSpPr>
        <dsp:cNvPr id="0" name=""/>
        <dsp:cNvSpPr/>
      </dsp:nvSpPr>
      <dsp:spPr>
        <a:xfrm>
          <a:off x="0" y="2175669"/>
          <a:ext cx="78867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075A9D-9D8F-4444-A39D-57966394829E}">
      <dsp:nvSpPr>
        <dsp:cNvPr id="0" name=""/>
        <dsp:cNvSpPr/>
      </dsp:nvSpPr>
      <dsp:spPr>
        <a:xfrm>
          <a:off x="0" y="2175669"/>
          <a:ext cx="78867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just" defTabSz="1289050">
            <a:lnSpc>
              <a:spcPct val="90000"/>
            </a:lnSpc>
            <a:spcBef>
              <a:spcPct val="0"/>
            </a:spcBef>
            <a:spcAft>
              <a:spcPct val="35000"/>
            </a:spcAft>
            <a:buNone/>
          </a:pPr>
          <a:r>
            <a:rPr lang="en-GB" sz="2900" kern="1200" dirty="0"/>
            <a:t>Also, Government’s insensitivity to the plight of labour has to change since we can’t achieve the objective of achieving harmony and stability in the labour sector without it.</a:t>
          </a:r>
          <a:endParaRPr lang="en-US" sz="2900" kern="1200" dirty="0"/>
        </a:p>
      </dsp:txBody>
      <dsp:txXfrm>
        <a:off x="0" y="2175669"/>
        <a:ext cx="7886700" cy="21756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bkpt" val="endCnv"/>
          <dgm:param type="contDir" val="sameDir"/>
          <dgm:param type="grDir" val="tL"/>
          <dgm:param type="flowDir" val="row"/>
        </dgm:alg>
      </dgm:if>
      <dgm:else name="Name3">
        <dgm:alg type="snake">
          <dgm:param type="bkpt" val="endCnv"/>
          <dgm:param type="contDir" val="sameDir"/>
          <dgm:param type="grDir" val="tR"/>
          <dgm:param type="flowDir" val="row"/>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dim" val="1D"/>
                <dgm:param type="connRout" val="bend"/>
                <dgm:param type="begPts" val="midR bCtr"/>
                <dgm:param type="endPts" val="midL tCtr"/>
              </dgm:alg>
            </dgm:if>
            <dgm:else name="Name6">
              <dgm:alg type="conn">
                <dgm:param type="dim" val="1D"/>
                <dgm:param type="connRout" val="ben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BDF4C5-A81C-48B3-820D-F825827EAC94}" type="datetimeFigureOut">
              <a:rPr lang="en-GB" smtClean="0"/>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451C69-6362-4777-B11A-3E41574ECDDE}" type="slidenum">
              <a:rPr lang="en-GB" smtClean="0"/>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7451C69-6362-4777-B11A-3E41574ECDDE}" type="slidenum">
              <a:rPr lang="en-GB" smtClean="0"/>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C764DE79-268F-4C1A-8933-263129D2AF90}" type="datetimeFigureOut">
              <a:rPr lang="en-US" dirty="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C764DE79-268F-4C1A-8933-263129D2AF90}" type="datetimeFigureOut">
              <a:rPr lang="en-US" dirty="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C764DE79-268F-4C1A-8933-263129D2AF90}" type="datetimeFigureOut">
              <a:rPr lang="en-US" dirty="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764DE79-268F-4C1A-8933-263129D2AF90}" type="datetimeFigureOut">
              <a:rPr lang="en-US" dirty="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764DE79-268F-4C1A-8933-263129D2AF90}" type="datetimeFigureOut">
              <a:rPr lang="en-US" dirty="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2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2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59"/>
          <p:cNvSpPr>
            <a:spLocks noGrp="1" noRot="1" noChangeAspect="1" noMove="1" noResize="1" noEditPoints="1" noAdjustHandles="1" noChangeArrowheads="1" noChangeShapeType="1" noTextEdit="1"/>
          </p:cNvSpPr>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61"/>
          <p:cNvSpPr>
            <a:spLocks noGrp="1" noRot="1" noChangeAspect="1" noMove="1" noResize="1" noEditPoints="1" noAdjustHandles="1" noChangeArrowheads="1" noChangeShapeType="1" noTextEdit="1"/>
          </p:cNvSpPr>
          <p:nvPr/>
        </p:nvSpPr>
        <p:spPr>
          <a:xfrm>
            <a:off x="0" y="-427"/>
            <a:ext cx="9144000"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p:cNvSpPr>
            <a:spLocks noGrp="1" noRot="1" noChangeAspect="1" noMove="1" noResize="1" noEditPoints="1" noAdjustHandles="1" noChangeArrowheads="1" noChangeShapeType="1" noTextEdit="1"/>
          </p:cNvSpPr>
          <p:nvPr/>
        </p:nvSpPr>
        <p:spPr>
          <a:xfrm rot="10800000" flipH="1">
            <a:off x="341640" y="-1720"/>
            <a:ext cx="881253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p:cNvSpPr>
            <a:spLocks noGrp="1" noRot="1" noChangeAspect="1" noMove="1" noResize="1" noEditPoints="1" noAdjustHandles="1" noChangeArrowheads="1" noChangeShapeType="1" noTextEdit="1"/>
          </p:cNvSpPr>
          <p:nvPr/>
        </p:nvSpPr>
        <p:spPr>
          <a:xfrm>
            <a:off x="6454540" y="-1291"/>
            <a:ext cx="2706134"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67"/>
          <p:cNvSpPr>
            <a:spLocks noGrp="1" noRot="1" noChangeAspect="1" noMove="1" noResize="1" noEditPoints="1" noAdjustHandles="1" noChangeArrowheads="1" noChangeShapeType="1" noTextEdit="1"/>
          </p:cNvSpPr>
          <p:nvPr/>
        </p:nvSpPr>
        <p:spPr>
          <a:xfrm rot="15274173">
            <a:off x="3923854" y="1402819"/>
            <a:ext cx="4967533" cy="3741293"/>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40148" y="818984"/>
            <a:ext cx="4947184" cy="3268520"/>
          </a:xfrm>
        </p:spPr>
        <p:txBody>
          <a:bodyPr>
            <a:normAutofit/>
          </a:bodyPr>
          <a:lstStyle/>
          <a:p>
            <a:pPr algn="r"/>
            <a:r>
              <a:rPr lang="en-GB" sz="4200" b="1">
                <a:solidFill>
                  <a:srgbClr val="FFFFFF"/>
                </a:solidFill>
              </a:rPr>
              <a:t>ARBITRATION &amp; NEGOTIATION IN TRADE AND INDUSTRIAL DISPUTES</a:t>
            </a:r>
            <a:endParaRPr lang="en-GB" sz="4200" b="1">
              <a:solidFill>
                <a:srgbClr val="FFFFFF"/>
              </a:solidFill>
            </a:endParaRPr>
          </a:p>
        </p:txBody>
      </p:sp>
      <p:sp>
        <p:nvSpPr>
          <p:cNvPr id="82" name="Rectangle 69"/>
          <p:cNvSpPr>
            <a:spLocks noGrp="1" noRot="1" noChangeAspect="1" noMove="1" noResize="1" noEditPoints="1" noAdjustHandles="1" noChangeArrowheads="1" noChangeShapeType="1" noTextEdit="1"/>
          </p:cNvSpPr>
          <p:nvPr/>
        </p:nvSpPr>
        <p:spPr>
          <a:xfrm rot="10800000" flipH="1">
            <a:off x="4735" y="4480038"/>
            <a:ext cx="9134528"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12564" y="4524980"/>
            <a:ext cx="9036521" cy="2015440"/>
          </a:xfrm>
        </p:spPr>
        <p:txBody>
          <a:bodyPr vert="horz" lIns="91440" tIns="45720" rIns="91440" bIns="45720" rtlCol="0">
            <a:normAutofit/>
          </a:bodyPr>
          <a:lstStyle/>
          <a:p>
            <a:pPr algn="just"/>
            <a:r>
              <a:rPr lang="en-GB" sz="2800" dirty="0">
                <a:solidFill>
                  <a:srgbClr val="FFFFFF"/>
                </a:solidFill>
              </a:rPr>
              <a:t>BEING A PAPER PRESENTED BY ROSELINE OBIAGELI NWOSU (MRS), LLB (HONS), BL, </a:t>
            </a:r>
            <a:r>
              <a:rPr lang="en-GB" sz="2800" dirty="0" err="1">
                <a:solidFill>
                  <a:srgbClr val="FFFFFF"/>
                </a:solidFill>
              </a:rPr>
              <a:t>FCIArb</a:t>
            </a:r>
            <a:r>
              <a:rPr lang="en-GB" sz="2800" dirty="0">
                <a:solidFill>
                  <a:srgbClr val="FFFFFF"/>
                </a:solidFill>
              </a:rPr>
              <a:t> (UK), </a:t>
            </a:r>
            <a:r>
              <a:rPr lang="en-GB" sz="2800" dirty="0" err="1">
                <a:solidFill>
                  <a:srgbClr val="FFFFFF"/>
                </a:solidFill>
              </a:rPr>
              <a:t>FSCIArb</a:t>
            </a:r>
            <a:r>
              <a:rPr lang="en-GB" sz="2800" dirty="0">
                <a:solidFill>
                  <a:srgbClr val="FFFFFF"/>
                </a:solidFill>
              </a:rPr>
              <a:t>, FICMC, CEDR(UK) ACCREDITED MEDIATOR ON 27</a:t>
            </a:r>
            <a:r>
              <a:rPr lang="en-GB" sz="2800" baseline="30000" dirty="0">
                <a:solidFill>
                  <a:srgbClr val="FFFFFF"/>
                </a:solidFill>
              </a:rPr>
              <a:t>TH</a:t>
            </a:r>
            <a:r>
              <a:rPr lang="en-GB" sz="2800" dirty="0">
                <a:solidFill>
                  <a:srgbClr val="FFFFFF"/>
                </a:solidFill>
              </a:rPr>
              <a:t> JUNE 2022 AT THE NATIONAL WORKSHOP FOR JUDGES ON ADR 2022 HELD AT THE NATIONAL JUDICIAL INSTITUTE, ABUJA.</a:t>
            </a:r>
            <a:endParaRPr lang="en-US" sz="2800" dirty="0">
              <a:solidFill>
                <a:srgbClr val="FFFFFF"/>
              </a:solidFill>
            </a:endParaRPr>
          </a:p>
        </p:txBody>
      </p:sp>
      <p:sp>
        <p:nvSpPr>
          <p:cNvPr id="83" name="Rectangle 71"/>
          <p:cNvSpPr>
            <a:spLocks noGrp="1" noRot="1" noChangeAspect="1" noMove="1" noResize="1" noEditPoints="1" noAdjustHandles="1" noChangeArrowheads="1" noChangeShapeType="1" noTextEdit="1"/>
          </p:cNvSpPr>
          <p:nvPr/>
        </p:nvSpPr>
        <p:spPr>
          <a:xfrm rot="16200000" flipH="1">
            <a:off x="4368117" y="2081692"/>
            <a:ext cx="6857572" cy="2694194"/>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n-GB" sz="3600" b="1"/>
              <a:t>NEGOTIATION</a:t>
            </a:r>
            <a:endParaRPr lang="en-GB" sz="3600" b="1"/>
          </a:p>
        </p:txBody>
      </p:sp>
      <p:sp>
        <p:nvSpPr>
          <p:cNvPr id="34" name="sketch line"/>
          <p:cNvSpPr>
            <a:spLocks noGrp="1" noRot="1" noChangeAspect="1" noMove="1" noResize="1" noEditPoints="1" noAdjustHandles="1" noChangeArrowheads="1" noChangeShapeType="1" noTextEdit="1"/>
          </p:cNvSpPr>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1" fmla="*/ 0 w 4480560"/>
              <a:gd name="connsiteY0-2" fmla="*/ 0 h 13716"/>
              <a:gd name="connsiteX1-3" fmla="*/ 595274 w 4480560"/>
              <a:gd name="connsiteY1-4" fmla="*/ 0 h 13716"/>
              <a:gd name="connsiteX2-5" fmla="*/ 1100938 w 4480560"/>
              <a:gd name="connsiteY2-6" fmla="*/ 0 h 13716"/>
              <a:gd name="connsiteX3-7" fmla="*/ 1830629 w 4480560"/>
              <a:gd name="connsiteY3-8" fmla="*/ 0 h 13716"/>
              <a:gd name="connsiteX4-9" fmla="*/ 2425903 w 4480560"/>
              <a:gd name="connsiteY4-10" fmla="*/ 0 h 13716"/>
              <a:gd name="connsiteX5-11" fmla="*/ 3021178 w 4480560"/>
              <a:gd name="connsiteY5-12" fmla="*/ 0 h 13716"/>
              <a:gd name="connsiteX6-13" fmla="*/ 3750869 w 4480560"/>
              <a:gd name="connsiteY6-14" fmla="*/ 0 h 13716"/>
              <a:gd name="connsiteX7-15" fmla="*/ 4480560 w 4480560"/>
              <a:gd name="connsiteY7-16" fmla="*/ 0 h 13716"/>
              <a:gd name="connsiteX8-17" fmla="*/ 4480560 w 4480560"/>
              <a:gd name="connsiteY8-18" fmla="*/ 13716 h 13716"/>
              <a:gd name="connsiteX9-19" fmla="*/ 3930091 w 4480560"/>
              <a:gd name="connsiteY9-20" fmla="*/ 13716 h 13716"/>
              <a:gd name="connsiteX10-21" fmla="*/ 3290011 w 4480560"/>
              <a:gd name="connsiteY10-22" fmla="*/ 13716 h 13716"/>
              <a:gd name="connsiteX11-23" fmla="*/ 2649931 w 4480560"/>
              <a:gd name="connsiteY11-24" fmla="*/ 13716 h 13716"/>
              <a:gd name="connsiteX12-25" fmla="*/ 2054657 w 4480560"/>
              <a:gd name="connsiteY12-26" fmla="*/ 13716 h 13716"/>
              <a:gd name="connsiteX13-27" fmla="*/ 1324966 w 4480560"/>
              <a:gd name="connsiteY13-28" fmla="*/ 13716 h 13716"/>
              <a:gd name="connsiteX14-29" fmla="*/ 595274 w 4480560"/>
              <a:gd name="connsiteY14-30" fmla="*/ 13716 h 13716"/>
              <a:gd name="connsiteX15-31" fmla="*/ 0 w 4480560"/>
              <a:gd name="connsiteY15-32" fmla="*/ 13716 h 13716"/>
              <a:gd name="connsiteX16-33" fmla="*/ 0 w 4480560"/>
              <a:gd name="connsiteY16-34" fmla="*/ 0 h 137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Content Placeholder 2"/>
          <p:cNvSpPr>
            <a:spLocks noGrp="1"/>
          </p:cNvSpPr>
          <p:nvPr>
            <p:ph idx="1"/>
          </p:nvPr>
        </p:nvSpPr>
        <p:spPr>
          <a:xfrm>
            <a:off x="3844813" y="552091"/>
            <a:ext cx="5108412" cy="6610032"/>
          </a:xfrm>
        </p:spPr>
        <p:txBody>
          <a:bodyPr vert="horz" lIns="91440" tIns="45720" rIns="91440" bIns="45720" rtlCol="0" anchor="ctr">
            <a:noAutofit/>
          </a:bodyPr>
          <a:lstStyle/>
          <a:p>
            <a:pPr algn="just"/>
            <a:r>
              <a:rPr lang="en-GB" b="1"/>
              <a:t>Section 4 (1)</a:t>
            </a:r>
            <a:r>
              <a:rPr lang="en-GB"/>
              <a:t> of </a:t>
            </a:r>
            <a:r>
              <a:rPr lang="en-GB" b="1"/>
              <a:t>TDA</a:t>
            </a:r>
            <a:r>
              <a:rPr lang="en-GB"/>
              <a:t> mandates parties where there exists agreed means for settlement of the dispute to first attempt to settle it by that means.</a:t>
            </a:r>
            <a:endParaRPr lang="en-GB">
              <a:cs typeface="Calibri" panose="020F0502020204030204"/>
            </a:endParaRPr>
          </a:p>
          <a:p>
            <a:pPr marL="0" indent="0" algn="just">
              <a:buNone/>
            </a:pPr>
            <a:endParaRPr lang="en-GB">
              <a:cs typeface="Calibri" panose="020F0502020204030204"/>
            </a:endParaRPr>
          </a:p>
          <a:p>
            <a:pPr algn="just"/>
            <a:r>
              <a:rPr lang="en-GB"/>
              <a:t>Black's Law dictionary defines </a:t>
            </a:r>
            <a:r>
              <a:rPr lang="en-GB" i="1"/>
              <a:t>Negotiation</a:t>
            </a:r>
            <a:r>
              <a:rPr lang="en-GB"/>
              <a:t> as </a:t>
            </a:r>
            <a:r>
              <a:rPr lang="en-GB" b="1"/>
              <a:t>‘’the deliberate, discussion or conference upon the terms of a proposed agreement, the act of settling or arranging the terms and conditions of a bargain, sale or other business transaction’’</a:t>
            </a:r>
            <a:endParaRPr lang="en-GB" b="1">
              <a:cs typeface="Calibri" panose="020F0502020204030204"/>
            </a:endParaRPr>
          </a:p>
          <a:p>
            <a:pPr marL="0" indent="0">
              <a:buNone/>
            </a:pPr>
            <a:endParaRPr lang="en-GB" sz="1900"/>
          </a:p>
          <a:p>
            <a:endParaRPr lang="en-GB" sz="19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101" y="365125"/>
            <a:ext cx="7080249" cy="1325563"/>
          </a:xfrm>
        </p:spPr>
        <p:txBody>
          <a:bodyPr>
            <a:normAutofit/>
          </a:bodyPr>
          <a:lstStyle/>
          <a:p>
            <a:r>
              <a:rPr lang="en-GB" sz="4700" b="1"/>
              <a:t>NEGOTIATION CONT’D</a:t>
            </a:r>
            <a:endParaRPr lang="en-GB" sz="4700" b="1"/>
          </a:p>
        </p:txBody>
      </p:sp>
      <p:sp>
        <p:nvSpPr>
          <p:cNvPr id="34" name="Rectangle 31"/>
          <p:cNvSpPr>
            <a:spLocks noGrp="1" noRot="1" noChangeAspect="1" noMove="1" noResize="1" noEditPoints="1" noAdjustHandles="1" noChangeArrowheads="1" noChangeShapeType="1" noTextEdit="1"/>
          </p:cNvSpPr>
          <p:nvPr/>
        </p:nvSpPr>
        <p:spPr>
          <a:xfrm>
            <a:off x="0" y="0"/>
            <a:ext cx="94593"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7" name="Content Placeholder 96"/>
          <p:cNvSpPr>
            <a:spLocks noGrp="1"/>
          </p:cNvSpPr>
          <p:nvPr>
            <p:ph idx="1"/>
          </p:nvPr>
        </p:nvSpPr>
        <p:spPr/>
        <p:txBody>
          <a:bodyPr vert="horz" lIns="91440" tIns="45720" rIns="91440" bIns="45720" rtlCol="0" anchor="t">
            <a:normAutofit fontScale="92500" lnSpcReduction="10000"/>
          </a:bodyPr>
          <a:lstStyle/>
          <a:p>
            <a:pPr algn="just">
              <a:lnSpc>
                <a:spcPct val="100000"/>
              </a:lnSpc>
              <a:spcBef>
                <a:spcPts val="0"/>
              </a:spcBef>
            </a:pPr>
            <a:r>
              <a:rPr lang="en-GB">
                <a:ea typeface="+mn-lt"/>
                <a:cs typeface="+mn-lt"/>
              </a:rPr>
              <a:t>Characteristics of negotiation are: it is voluntary in nature, consensual, a joint decision making process and encourages co-operation between parties.</a:t>
            </a:r>
            <a:endParaRPr lang="en-US">
              <a:ea typeface="+mn-lt"/>
              <a:cs typeface="+mn-lt"/>
            </a:endParaRPr>
          </a:p>
          <a:p>
            <a:pPr marL="0" indent="0" algn="just">
              <a:lnSpc>
                <a:spcPct val="100000"/>
              </a:lnSpc>
              <a:spcBef>
                <a:spcPts val="0"/>
              </a:spcBef>
              <a:buNone/>
            </a:pPr>
            <a:r>
              <a:rPr lang="en-GB">
                <a:solidFill>
                  <a:schemeClr val="accent1">
                    <a:lumMod val="75000"/>
                  </a:schemeClr>
                </a:solidFill>
                <a:ea typeface="+mn-lt"/>
                <a:cs typeface="+mn-lt"/>
              </a:rPr>
              <a:t>______________________________________________</a:t>
            </a:r>
            <a:endParaRPr lang="en-GB">
              <a:solidFill>
                <a:schemeClr val="accent1">
                  <a:lumMod val="75000"/>
                </a:schemeClr>
              </a:solidFill>
              <a:ea typeface="+mn-lt"/>
              <a:cs typeface="+mn-lt"/>
            </a:endParaRPr>
          </a:p>
          <a:p>
            <a:pPr algn="just">
              <a:lnSpc>
                <a:spcPct val="100000"/>
              </a:lnSpc>
              <a:spcBef>
                <a:spcPts val="0"/>
              </a:spcBef>
            </a:pPr>
            <a:r>
              <a:rPr lang="en-GB">
                <a:ea typeface="+mn-lt"/>
                <a:cs typeface="+mn-lt"/>
              </a:rPr>
              <a:t>Some advantages are: prevents escalation of conflicts, can open up new areas of interest for parties, saves time and money and improves communication between parties.</a:t>
            </a:r>
            <a:endParaRPr lang="en-US">
              <a:ea typeface="+mn-lt"/>
              <a:cs typeface="+mn-lt"/>
            </a:endParaRPr>
          </a:p>
          <a:p>
            <a:pPr marL="0" indent="0" algn="just">
              <a:lnSpc>
                <a:spcPct val="100000"/>
              </a:lnSpc>
              <a:spcBef>
                <a:spcPts val="0"/>
              </a:spcBef>
              <a:buNone/>
            </a:pPr>
            <a:r>
              <a:rPr lang="en-GB">
                <a:solidFill>
                  <a:schemeClr val="accent2">
                    <a:lumMod val="75000"/>
                  </a:schemeClr>
                </a:solidFill>
                <a:ea typeface="+mn-lt"/>
                <a:cs typeface="+mn-lt"/>
              </a:rPr>
              <a:t>______________________________________________</a:t>
            </a:r>
            <a:endParaRPr lang="en-GB">
              <a:solidFill>
                <a:schemeClr val="accent2">
                  <a:lumMod val="75000"/>
                </a:schemeClr>
              </a:solidFill>
              <a:ea typeface="+mn-lt"/>
              <a:cs typeface="+mn-lt"/>
            </a:endParaRPr>
          </a:p>
          <a:p>
            <a:pPr algn="just">
              <a:lnSpc>
                <a:spcPct val="100000"/>
              </a:lnSpc>
              <a:spcBef>
                <a:spcPts val="0"/>
              </a:spcBef>
            </a:pPr>
            <a:r>
              <a:rPr lang="en-GB">
                <a:ea typeface="+mn-lt"/>
                <a:cs typeface="+mn-lt"/>
              </a:rPr>
              <a:t>The disadvantages are parties may not settle and imbalance of power is possible.</a:t>
            </a:r>
            <a:endParaRPr lang="en-GB">
              <a:cs typeface="Calibri" panose="020F050202020403020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p:cNvSpPr>
            <a:spLocks noGrp="1" noRot="1" noChangeAspect="1" noMove="1" noResize="1" noEditPoints="1" noAdjustHandles="1" noChangeArrowheads="1" noChangeShapeType="1" noTextEdit="1"/>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0" y="-4837"/>
            <a:ext cx="8178799" cy="1135737"/>
          </a:xfrm>
        </p:spPr>
        <p:txBody>
          <a:bodyPr>
            <a:normAutofit/>
          </a:bodyPr>
          <a:lstStyle/>
          <a:p>
            <a:r>
              <a:rPr lang="en-GB" b="1"/>
              <a:t>ARBITRATION </a:t>
            </a:r>
            <a:endParaRPr lang="en-US"/>
          </a:p>
        </p:txBody>
      </p:sp>
      <p:sp>
        <p:nvSpPr>
          <p:cNvPr id="3" name="Content Placeholder 2"/>
          <p:cNvSpPr>
            <a:spLocks noGrp="1"/>
          </p:cNvSpPr>
          <p:nvPr>
            <p:ph idx="1"/>
          </p:nvPr>
        </p:nvSpPr>
        <p:spPr>
          <a:xfrm>
            <a:off x="496798" y="987851"/>
            <a:ext cx="8178799" cy="4876739"/>
          </a:xfrm>
        </p:spPr>
        <p:txBody>
          <a:bodyPr vert="horz" lIns="91440" tIns="45720" rIns="91440" bIns="45720" rtlCol="0" anchor="t">
            <a:noAutofit/>
          </a:bodyPr>
          <a:lstStyle/>
          <a:p>
            <a:pPr algn="just"/>
            <a:r>
              <a:rPr lang="en-GB"/>
              <a:t>Where negotiation between parties fail, or where no agreed method of settlement exist, parties themselves or their representatives will move to Mediation, Conciliation and Arbitration where conciliation fails.</a:t>
            </a:r>
            <a:endParaRPr lang="en-GB">
              <a:cs typeface="Calibri" panose="020F0502020204030204"/>
            </a:endParaRPr>
          </a:p>
          <a:p>
            <a:pPr algn="just"/>
            <a:r>
              <a:rPr lang="en-GB" b="1"/>
              <a:t>Section 9 TDA</a:t>
            </a:r>
            <a:r>
              <a:rPr lang="en-GB"/>
              <a:t> gives the Minister of Labour power to refer the dispute to the Industrial Arbitration Panel. By </a:t>
            </a:r>
            <a:r>
              <a:rPr lang="en-GB" b="1"/>
              <a:t>Section 13(1)(a)</a:t>
            </a:r>
            <a:r>
              <a:rPr lang="en-GB"/>
              <a:t>, the tribunal shall make its award within 21 days of its constitution or such longer period as the Minister may in any particular case allow and</a:t>
            </a:r>
            <a:endParaRPr lang="en-GB">
              <a:cs typeface="Calibri" panose="020F0502020204030204"/>
            </a:endParaRPr>
          </a:p>
          <a:p>
            <a:pPr algn="just"/>
            <a:r>
              <a:rPr lang="en-GB"/>
              <a:t>On making an award shall send a copy thereof to the Minister and shall not communicate the award  to the parties affected.</a:t>
            </a:r>
            <a:endParaRPr lang="en-GB">
              <a:cs typeface="Calibri" panose="020F0502020204030204"/>
            </a:endParaRPr>
          </a:p>
        </p:txBody>
      </p:sp>
      <p:sp>
        <p:nvSpPr>
          <p:cNvPr id="17" name="Rectangle 16"/>
          <p:cNvSpPr>
            <a:spLocks noGrp="1" noRot="1" noChangeAspect="1" noMove="1" noResize="1" noEditPoints="1" noAdjustHandles="1" noChangeArrowheads="1" noChangeShapeType="1" noTextEdit="1"/>
          </p:cNvSpPr>
          <p:nvPr/>
        </p:nvSpPr>
        <p:spPr>
          <a:xfrm rot="2700000">
            <a:off x="8208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p:cNvSpPr>
            <a:spLocks noGrp="1" noRot="1" noChangeAspect="1" noMove="1" noResize="1" noEditPoints="1" noAdjustHandles="1" noChangeArrowheads="1" noChangeShapeType="1" noTextEdit="1"/>
          </p:cNvSpPr>
          <p:nvPr/>
        </p:nvSpPr>
        <p:spPr>
          <a:xfrm rot="16200000">
            <a:off x="7400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p:cNvSpPr>
            <a:spLocks noGrp="1" noRot="1" noChangeAspect="1" noMove="1" noResize="1" noEditPoints="1" noAdjustHandles="1" noChangeArrowheads="1" noChangeShapeType="1" noTextEdit="1"/>
          </p:cNvSpPr>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ectangle 22"/>
          <p:cNvSpPr>
            <a:spLocks noGrp="1" noRot="1" noChangeAspect="1" noMove="1" noResize="1" noEditPoints="1" noAdjustHandles="1" noChangeArrowheads="1" noChangeShapeType="1" noTextEdit="1"/>
          </p:cNvSpPr>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p:cNvSpPr>
            <a:spLocks noGrp="1" noRot="1" noChangeAspect="1" noMove="1" noResize="1" noEditPoints="1" noAdjustHandles="1" noChangeArrowheads="1" noChangeShapeType="1" noTextEdit="1"/>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4091" y="2393911"/>
            <a:ext cx="2971546" cy="4516360"/>
          </a:xfrm>
        </p:spPr>
        <p:txBody>
          <a:bodyPr anchor="t">
            <a:normAutofit/>
          </a:bodyPr>
          <a:lstStyle/>
          <a:p>
            <a:br>
              <a:rPr lang="en-GB" sz="4000" b="1"/>
            </a:br>
            <a:r>
              <a:rPr lang="en-GB" sz="4000" b="1"/>
              <a:t>ARBITRATION CONT’D</a:t>
            </a:r>
            <a:endParaRPr lang="en-GB" sz="4000" b="1"/>
          </a:p>
        </p:txBody>
      </p:sp>
      <p:sp>
        <p:nvSpPr>
          <p:cNvPr id="32" name="Rectangle 31"/>
          <p:cNvSpPr>
            <a:spLocks noGrp="1" noRot="1" noChangeAspect="1" noMove="1" noResize="1" noEditPoints="1" noAdjustHandles="1" noChangeArrowheads="1" noChangeShapeType="1" noTextEdit="1"/>
          </p:cNvSpPr>
          <p:nvPr/>
        </p:nvSpPr>
        <p:spPr>
          <a:xfrm rot="2700000">
            <a:off x="225642" y="741074"/>
            <a:ext cx="687472" cy="51560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p:cNvSpPr>
            <a:spLocks noGrp="1" noRot="1" noChangeAspect="1" noMove="1" noResize="1" noEditPoints="1" noAdjustHandles="1" noChangeArrowheads="1" noChangeShapeType="1" noTextEdit="1"/>
          </p:cNvSpPr>
          <p:nvPr/>
        </p:nvSpPr>
        <p:spPr>
          <a:xfrm rot="10800000">
            <a:off x="0" y="0"/>
            <a:ext cx="212651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p:cNvSpPr>
            <a:spLocks noGrp="1" noRot="1" noChangeAspect="1" noMove="1" noResize="1" noEditPoints="1" noAdjustHandles="1" noChangeArrowheads="1" noChangeShapeType="1" noTextEdit="1"/>
          </p:cNvSpPr>
          <p:nvPr/>
        </p:nvSpPr>
        <p:spPr>
          <a:xfrm rot="2700000">
            <a:off x="7826041" y="-81546"/>
            <a:ext cx="1827638" cy="1032742"/>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Rectangle 37"/>
          <p:cNvSpPr>
            <a:spLocks noGrp="1" noRot="1" noChangeAspect="1" noMove="1" noResize="1" noEditPoints="1" noAdjustHandles="1" noChangeArrowheads="1" noChangeShapeType="1" noTextEdit="1"/>
          </p:cNvSpPr>
          <p:nvPr/>
        </p:nvSpPr>
        <p:spPr>
          <a:xfrm rot="2700000">
            <a:off x="7909679" y="502817"/>
            <a:ext cx="645368" cy="484026"/>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39236" y="377687"/>
            <a:ext cx="6094175" cy="6475788"/>
          </a:xfrm>
        </p:spPr>
        <p:txBody>
          <a:bodyPr vert="horz" lIns="91440" tIns="45720" rIns="91440" bIns="45720" rtlCol="0" anchor="t">
            <a:noAutofit/>
          </a:bodyPr>
          <a:lstStyle/>
          <a:p>
            <a:pPr marL="0" indent="0" algn="just">
              <a:buNone/>
            </a:pPr>
            <a:r>
              <a:rPr lang="en-GB" b="1"/>
              <a:t>Section 13(2)</a:t>
            </a:r>
            <a:r>
              <a:rPr lang="en-GB"/>
              <a:t> gives the Minister wide discretionary powers as he thinks fit to either issue a notice setting out the award, refer the award to the tribunal for reconsideration  or if no notice of objection to the award is received within the stipulated time frame, publish notice in Federal Gazette confirming the award.</a:t>
            </a:r>
            <a:endParaRPr lang="en-GB">
              <a:cs typeface="Calibri" panose="020F0502020204030204"/>
            </a:endParaRPr>
          </a:p>
          <a:p>
            <a:pPr marL="0" indent="0" algn="just">
              <a:buNone/>
            </a:pPr>
            <a:r>
              <a:rPr lang="en-GB"/>
              <a:t>Where however, the Minister receives notice of objection within the specified time and manner, he will refer the dispute to the </a:t>
            </a:r>
            <a:r>
              <a:rPr lang="en-GB" b="1"/>
              <a:t>National Industrial Court under Section 14 of TDA.</a:t>
            </a:r>
            <a:r>
              <a:rPr lang="en-GB"/>
              <a:t> He can also make direct reference to the National  Industrial Court under certain special circumstances.</a:t>
            </a:r>
            <a:endParaRPr lang="en-GB">
              <a:cs typeface="Calibri" panose="020F0502020204030204"/>
            </a:endParaRPr>
          </a:p>
        </p:txBody>
      </p:sp>
      <p:sp>
        <p:nvSpPr>
          <p:cNvPr id="40" name="Isosceles Triangle 39"/>
          <p:cNvSpPr>
            <a:spLocks noGrp="1" noRot="1" noChangeAspect="1" noMove="1" noResize="1" noEditPoints="1" noAdjustHandles="1" noChangeArrowheads="1" noChangeShapeType="1" noTextEdit="1"/>
          </p:cNvSpPr>
          <p:nvPr/>
        </p:nvSpPr>
        <p:spPr>
          <a:xfrm>
            <a:off x="6086567" y="6115501"/>
            <a:ext cx="1120885"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Isosceles Triangle 41"/>
          <p:cNvSpPr>
            <a:spLocks noGrp="1" noRot="1" noChangeAspect="1" noMove="1" noResize="1" noEditPoints="1" noAdjustHandles="1" noChangeArrowheads="1" noChangeShapeType="1" noTextEdit="1"/>
          </p:cNvSpPr>
          <p:nvPr/>
        </p:nvSpPr>
        <p:spPr>
          <a:xfrm>
            <a:off x="6875472" y="6453143"/>
            <a:ext cx="611178"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r>
              <a:rPr lang="en-GB" sz="4700" b="1"/>
              <a:t>NATIONAL INDUSTRIAL COURT</a:t>
            </a:r>
            <a:endParaRPr lang="en-GB" sz="4700" b="1"/>
          </a:p>
        </p:txBody>
      </p:sp>
      <p:sp>
        <p:nvSpPr>
          <p:cNvPr id="10" name="sketch line"/>
          <p:cNvSpPr>
            <a:spLocks noGrp="1" noRot="1" noChangeAspect="1" noMove="1" noResize="1" noEditPoints="1" noAdjustHandles="1" noChangeArrowheads="1" noChangeShapeType="1" noTextEdit="1"/>
          </p:cNvSpPr>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1" fmla="*/ 0 w 8140446"/>
              <a:gd name="connsiteY0-2" fmla="*/ 0 h 18288"/>
              <a:gd name="connsiteX1-3" fmla="*/ 596966 w 8140446"/>
              <a:gd name="connsiteY1-4" fmla="*/ 0 h 18288"/>
              <a:gd name="connsiteX2-5" fmla="*/ 1031123 w 8140446"/>
              <a:gd name="connsiteY2-6" fmla="*/ 0 h 18288"/>
              <a:gd name="connsiteX3-7" fmla="*/ 1872303 w 8140446"/>
              <a:gd name="connsiteY3-8" fmla="*/ 0 h 18288"/>
              <a:gd name="connsiteX4-9" fmla="*/ 2469269 w 8140446"/>
              <a:gd name="connsiteY4-10" fmla="*/ 0 h 18288"/>
              <a:gd name="connsiteX5-11" fmla="*/ 3066235 w 8140446"/>
              <a:gd name="connsiteY5-12" fmla="*/ 0 h 18288"/>
              <a:gd name="connsiteX6-13" fmla="*/ 3907414 w 8140446"/>
              <a:gd name="connsiteY6-14" fmla="*/ 0 h 18288"/>
              <a:gd name="connsiteX7-15" fmla="*/ 4422976 w 8140446"/>
              <a:gd name="connsiteY7-16" fmla="*/ 0 h 18288"/>
              <a:gd name="connsiteX8-17" fmla="*/ 5264155 w 8140446"/>
              <a:gd name="connsiteY8-18" fmla="*/ 0 h 18288"/>
              <a:gd name="connsiteX9-19" fmla="*/ 6105335 w 8140446"/>
              <a:gd name="connsiteY9-20" fmla="*/ 0 h 18288"/>
              <a:gd name="connsiteX10-21" fmla="*/ 6783705 w 8140446"/>
              <a:gd name="connsiteY10-22" fmla="*/ 0 h 18288"/>
              <a:gd name="connsiteX11-23" fmla="*/ 8140446 w 8140446"/>
              <a:gd name="connsiteY11-24" fmla="*/ 0 h 18288"/>
              <a:gd name="connsiteX12-25" fmla="*/ 8140446 w 8140446"/>
              <a:gd name="connsiteY12-26" fmla="*/ 18288 h 18288"/>
              <a:gd name="connsiteX13-27" fmla="*/ 7706289 w 8140446"/>
              <a:gd name="connsiteY13-28" fmla="*/ 18288 h 18288"/>
              <a:gd name="connsiteX14-29" fmla="*/ 6865109 w 8140446"/>
              <a:gd name="connsiteY14-30" fmla="*/ 18288 h 18288"/>
              <a:gd name="connsiteX15-31" fmla="*/ 6349548 w 8140446"/>
              <a:gd name="connsiteY15-32" fmla="*/ 18288 h 18288"/>
              <a:gd name="connsiteX16-33" fmla="*/ 5671177 w 8140446"/>
              <a:gd name="connsiteY16-34" fmla="*/ 18288 h 18288"/>
              <a:gd name="connsiteX17-35" fmla="*/ 4829998 w 8140446"/>
              <a:gd name="connsiteY17-36" fmla="*/ 18288 h 18288"/>
              <a:gd name="connsiteX18-37" fmla="*/ 4151627 w 8140446"/>
              <a:gd name="connsiteY18-38" fmla="*/ 18288 h 18288"/>
              <a:gd name="connsiteX19-39" fmla="*/ 3717470 w 8140446"/>
              <a:gd name="connsiteY19-40" fmla="*/ 18288 h 18288"/>
              <a:gd name="connsiteX20-41" fmla="*/ 3201909 w 8140446"/>
              <a:gd name="connsiteY20-42" fmla="*/ 18288 h 18288"/>
              <a:gd name="connsiteX21-43" fmla="*/ 2360729 w 8140446"/>
              <a:gd name="connsiteY21-44" fmla="*/ 18288 h 18288"/>
              <a:gd name="connsiteX22-45" fmla="*/ 1682359 w 8140446"/>
              <a:gd name="connsiteY22-46" fmla="*/ 18288 h 18288"/>
              <a:gd name="connsiteX23-47" fmla="*/ 1166797 w 8140446"/>
              <a:gd name="connsiteY23-48" fmla="*/ 18288 h 18288"/>
              <a:gd name="connsiteX24-49" fmla="*/ 0 w 8140446"/>
              <a:gd name="connsiteY24-50" fmla="*/ 18288 h 18288"/>
              <a:gd name="connsiteX25-51" fmla="*/ 0 w 8140446"/>
              <a:gd name="connsiteY25-52" fmla="*/ 0 h 182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45284" y="1929384"/>
            <a:ext cx="8653432" cy="4706320"/>
          </a:xfrm>
        </p:spPr>
        <p:txBody>
          <a:bodyPr vert="horz" lIns="91440" tIns="45720" rIns="91440" bIns="45720" rtlCol="0" anchor="t">
            <a:normAutofit fontScale="25000" lnSpcReduction="20000"/>
          </a:bodyPr>
          <a:lstStyle/>
          <a:p>
            <a:pPr algn="just"/>
            <a:r>
              <a:rPr lang="en-GB" sz="11200" b="1" dirty="0"/>
              <a:t>Section 254A  of the 1999 Constitution of the Federal Republic of Nigeria as amended by the Third Alteration Act 2010 established the National Industrial Court.</a:t>
            </a:r>
            <a:endParaRPr lang="en-GB" sz="11200" b="1" dirty="0">
              <a:cs typeface="Calibri" panose="020F0502020204030204"/>
            </a:endParaRPr>
          </a:p>
          <a:p>
            <a:pPr marL="0" indent="0" algn="just">
              <a:buNone/>
            </a:pPr>
            <a:r>
              <a:rPr lang="en-GB" sz="11200" b="1" dirty="0"/>
              <a:t>By Section 7 of the National Industrial Act 2006, the Court shall have exclusive jurisdiction in civil matters </a:t>
            </a:r>
            <a:endParaRPr lang="en-GB" sz="11200" b="1" dirty="0">
              <a:cs typeface="Calibri" panose="020F0502020204030204"/>
            </a:endParaRPr>
          </a:p>
          <a:p>
            <a:pPr marL="0" indent="0" algn="just">
              <a:buNone/>
            </a:pPr>
            <a:r>
              <a:rPr lang="en-GB" sz="11200" dirty="0"/>
              <a:t>(a) Relating to (i) labour, including trade unions and industrial relations (ii) environment and conditions of work, health, safety and welfare of labour, and matters  incidental thereto and</a:t>
            </a:r>
            <a:endParaRPr lang="en-GB" sz="11200" dirty="0">
              <a:cs typeface="Calibri" panose="020F0502020204030204"/>
            </a:endParaRPr>
          </a:p>
          <a:p>
            <a:pPr marL="0" indent="0" algn="just">
              <a:buNone/>
            </a:pPr>
            <a:r>
              <a:rPr lang="en-GB" sz="11200" dirty="0"/>
              <a:t>(b) Relating to the grant of any order to restrain any person or body  from taking part in strikes ,lock out or any industrial action, or any conduct in contemplation  or in furtherance of a strike, lock out or any industrial action</a:t>
            </a:r>
            <a:endParaRPr lang="en-GB" sz="11200" dirty="0">
              <a:cs typeface="Calibri" panose="020F0502020204030204"/>
            </a:endParaRPr>
          </a:p>
          <a:p>
            <a:pPr marL="0" indent="0">
              <a:buNone/>
            </a:pPr>
            <a:endParaRPr lang="en-GB" sz="1600" dirty="0">
              <a:cs typeface="Calibri" panose="020F0502020204030204"/>
            </a:endParaRPr>
          </a:p>
          <a:p>
            <a:pPr marL="0" indent="0">
              <a:buNone/>
            </a:pPr>
            <a:endParaRPr lang="en-GB" sz="1600" dirty="0"/>
          </a:p>
          <a:p>
            <a:pPr marL="0" indent="0">
              <a:buNone/>
            </a:pPr>
            <a:r>
              <a:rPr lang="en-GB" sz="1600" dirty="0"/>
              <a:t>  </a:t>
            </a:r>
            <a:endParaRPr lang="en-GB" sz="1600" dirty="0">
              <a:cs typeface="Calibri" panose="020F050202020403020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nvSpPr>
        <p:spPr>
          <a:xfrm>
            <a:off x="349758" y="448055"/>
            <a:ext cx="2560777"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344192" y="731519"/>
            <a:ext cx="2683693" cy="3237579"/>
          </a:xfrm>
        </p:spPr>
        <p:txBody>
          <a:bodyPr>
            <a:normAutofit/>
          </a:bodyPr>
          <a:lstStyle/>
          <a:p>
            <a:r>
              <a:rPr lang="en-GB" sz="4000" b="1" dirty="0">
                <a:solidFill>
                  <a:srgbClr val="FFFFFF"/>
                </a:solidFill>
              </a:rPr>
              <a:t>NATIONAL INDUSTRIAL COURT CONT’D</a:t>
            </a:r>
            <a:endParaRPr lang="en-GB" sz="4000" b="1" dirty="0">
              <a:solidFill>
                <a:srgbClr val="FFFFFF"/>
              </a:solidFill>
            </a:endParaRPr>
          </a:p>
        </p:txBody>
      </p:sp>
      <p:sp>
        <p:nvSpPr>
          <p:cNvPr id="10" name="Rectangle 9"/>
          <p:cNvSpPr>
            <a:spLocks noGrp="1" noRot="1" noChangeAspect="1" noMove="1" noResize="1" noEditPoints="1" noAdjustHandles="1" noChangeArrowheads="1" noChangeShapeType="1" noTextEdit="1"/>
          </p:cNvSpPr>
          <p:nvPr/>
        </p:nvSpPr>
        <p:spPr>
          <a:xfrm>
            <a:off x="349757" y="4419227"/>
            <a:ext cx="2560777"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p:cNvSpPr>
            <a:spLocks noGrp="1" noRot="1" noChangeAspect="1" noMove="1" noResize="1" noEditPoints="1" noAdjustHandles="1" noChangeArrowheads="1" noChangeShapeType="1" noTextEdit="1"/>
          </p:cNvSpPr>
          <p:nvPr/>
        </p:nvSpPr>
        <p:spPr>
          <a:xfrm>
            <a:off x="3033452" y="448055"/>
            <a:ext cx="5766356"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033451" y="448055"/>
            <a:ext cx="5760791" cy="6281517"/>
          </a:xfrm>
        </p:spPr>
        <p:txBody>
          <a:bodyPr vert="horz" lIns="91440" tIns="45720" rIns="91440" bIns="45720" rtlCol="0" anchor="ctr">
            <a:normAutofit/>
          </a:bodyPr>
          <a:lstStyle/>
          <a:p>
            <a:pPr marL="0" indent="0" algn="just">
              <a:buNone/>
            </a:pPr>
            <a:r>
              <a:rPr lang="en-GB" dirty="0"/>
              <a:t>(c) Relating to the determination of any question as to the interpretation of:</a:t>
            </a:r>
            <a:endParaRPr lang="en-GB" dirty="0"/>
          </a:p>
          <a:p>
            <a:pPr marL="0" indent="0" algn="just">
              <a:buNone/>
            </a:pPr>
            <a:r>
              <a:rPr lang="en-GB" dirty="0"/>
              <a:t>(i)Any collective agreement</a:t>
            </a:r>
            <a:endParaRPr lang="en-GB" dirty="0"/>
          </a:p>
          <a:p>
            <a:pPr marL="0" indent="0" algn="just">
              <a:buNone/>
            </a:pPr>
            <a:r>
              <a:rPr lang="en-GB" dirty="0"/>
              <a:t>(ii)Any award made by an arbitral tribunal in respect of a labour dispute or an organisational dispute</a:t>
            </a:r>
            <a:endParaRPr lang="en-GB" dirty="0"/>
          </a:p>
          <a:p>
            <a:pPr marL="0" indent="0" algn="just">
              <a:buNone/>
            </a:pPr>
            <a:r>
              <a:rPr lang="en-GB" dirty="0"/>
              <a:t>(iii) Terms of settlement of any labour or organisational dispute</a:t>
            </a:r>
            <a:endParaRPr lang="en-GB" dirty="0"/>
          </a:p>
          <a:p>
            <a:pPr marL="0" indent="0" algn="just">
              <a:buNone/>
            </a:pPr>
            <a:r>
              <a:rPr lang="en-GB" dirty="0"/>
              <a:t>(iv) Any trade union constitution and </a:t>
            </a:r>
            <a:endParaRPr lang="en-GB" dirty="0"/>
          </a:p>
          <a:p>
            <a:pPr marL="0" indent="0" algn="just">
              <a:buNone/>
            </a:pPr>
            <a:r>
              <a:rPr lang="en-GB" dirty="0"/>
              <a:t>(v) Any award or judgement of the Court.</a:t>
            </a:r>
            <a:endParaRPr lang="en-GB" dirty="0"/>
          </a:p>
          <a:p>
            <a:pPr marL="0" indent="0" algn="just">
              <a:buNone/>
            </a:pPr>
            <a:r>
              <a:rPr lang="en-GB" dirty="0"/>
              <a:t>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307" y="0"/>
            <a:ext cx="8558372" cy="1232899"/>
          </a:xfrm>
        </p:spPr>
        <p:txBody>
          <a:bodyPr>
            <a:normAutofit/>
          </a:bodyPr>
          <a:lstStyle/>
          <a:p>
            <a:r>
              <a:rPr lang="en-GB" sz="4200" b="1" dirty="0"/>
              <a:t>NATIONAL INDUSTRIAL COURT CONT’D</a:t>
            </a:r>
            <a:endParaRPr lang="en-GB" sz="4200" b="1" dirty="0"/>
          </a:p>
        </p:txBody>
      </p:sp>
      <p:graphicFrame>
        <p:nvGraphicFramePr>
          <p:cNvPr id="5" name="Content Placeholder 2"/>
          <p:cNvGraphicFramePr>
            <a:graphicFrameLocks noGrp="1"/>
          </p:cNvGraphicFramePr>
          <p:nvPr>
            <p:ph idx="1"/>
          </p:nvPr>
        </p:nvGraphicFramePr>
        <p:xfrm>
          <a:off x="236307" y="1096159"/>
          <a:ext cx="8671385" cy="560259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p:cNvSpPr>
            <a:spLocks noGrp="1" noRot="1" noChangeAspect="1" noMove="1" noResize="1" noEditPoints="1" noAdjustHandles="1" noChangeArrowheads="1" noChangeShapeType="1" noTextEdit="1"/>
          </p:cNvSpPr>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9"/>
          <p:cNvSpPr>
            <a:spLocks noGrp="1" noRot="1" noChangeAspect="1" noMove="1" noResize="1" noEditPoints="1" noAdjustHandles="1" noChangeArrowheads="1" noChangeShapeType="1" noTextEdit="1"/>
          </p:cNvSpPr>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2" name="Group 11"/>
          <p:cNvGrpSpPr>
            <a:grpSpLocks noGrp="1" noRot="1" noChangeAspect="1" noMove="1" noResize="1" noUngrp="1"/>
          </p:cNvGrpSpPr>
          <p:nvPr/>
        </p:nvGrpSpPr>
        <p:grpSpPr>
          <a:xfrm>
            <a:off x="-16397" y="508838"/>
            <a:ext cx="3913467" cy="6239661"/>
            <a:chOff x="-19221" y="251144"/>
            <a:chExt cx="5217958" cy="6239661"/>
          </a:xfrm>
        </p:grpSpPr>
        <p:sp>
          <p:nvSpPr>
            <p:cNvPr id="13" name="Freeform: Shape 12"/>
            <p:cNvSpPr/>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3"/>
            <p:cNvSpPr/>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p:cNvSpPr/>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15"/>
            <p:cNvSpPr/>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p:cNvSpPr>
            <a:spLocks noGrp="1"/>
          </p:cNvSpPr>
          <p:nvPr>
            <p:ph type="title"/>
          </p:nvPr>
        </p:nvSpPr>
        <p:spPr>
          <a:xfrm>
            <a:off x="480060" y="1243013"/>
            <a:ext cx="2891790" cy="4371974"/>
          </a:xfrm>
        </p:spPr>
        <p:txBody>
          <a:bodyPr>
            <a:normAutofit/>
          </a:bodyPr>
          <a:lstStyle/>
          <a:p>
            <a:r>
              <a:rPr lang="en-GB" sz="3100" b="1">
                <a:solidFill>
                  <a:schemeClr val="tx2"/>
                </a:solidFill>
              </a:rPr>
              <a:t>CHALLENGES IN RESOLVING TRADE DISPUTES </a:t>
            </a:r>
            <a:endParaRPr lang="en-GB" sz="3100" b="1">
              <a:solidFill>
                <a:schemeClr val="tx2"/>
              </a:solidFill>
            </a:endParaRPr>
          </a:p>
        </p:txBody>
      </p:sp>
      <p:sp>
        <p:nvSpPr>
          <p:cNvPr id="3" name="Content Placeholder 2"/>
          <p:cNvSpPr>
            <a:spLocks noGrp="1"/>
          </p:cNvSpPr>
          <p:nvPr>
            <p:ph idx="1"/>
          </p:nvPr>
        </p:nvSpPr>
        <p:spPr>
          <a:xfrm>
            <a:off x="3911857" y="205483"/>
            <a:ext cx="4995837" cy="6471657"/>
          </a:xfrm>
        </p:spPr>
        <p:txBody>
          <a:bodyPr anchor="ctr">
            <a:normAutofit lnSpcReduction="10000"/>
          </a:bodyPr>
          <a:lstStyle/>
          <a:p>
            <a:pPr algn="just"/>
            <a:r>
              <a:rPr lang="en-GB" dirty="0">
                <a:solidFill>
                  <a:schemeClr val="tx2"/>
                </a:solidFill>
              </a:rPr>
              <a:t>Challenges exist both under the Trade Dispute Act and the National Industrial  Court Act.</a:t>
            </a:r>
            <a:endParaRPr lang="en-GB" dirty="0">
              <a:solidFill>
                <a:schemeClr val="tx2"/>
              </a:solidFill>
            </a:endParaRPr>
          </a:p>
          <a:p>
            <a:pPr marL="0" indent="0" algn="just">
              <a:buNone/>
            </a:pPr>
            <a:r>
              <a:rPr lang="en-GB" b="1" u="sng" dirty="0">
                <a:solidFill>
                  <a:schemeClr val="tx2"/>
                </a:solidFill>
              </a:rPr>
              <a:t>Under the TDA:</a:t>
            </a:r>
            <a:endParaRPr lang="en-GB" b="1" u="sng" dirty="0">
              <a:solidFill>
                <a:schemeClr val="tx2"/>
              </a:solidFill>
            </a:endParaRPr>
          </a:p>
          <a:p>
            <a:pPr algn="just"/>
            <a:r>
              <a:rPr lang="en-GB" dirty="0">
                <a:solidFill>
                  <a:schemeClr val="tx2"/>
                </a:solidFill>
              </a:rPr>
              <a:t>Machinery is time consuming, Even though certain time frames have been attached to processes, the Minister of Labour has the power to extend time and often does that.</a:t>
            </a:r>
            <a:endParaRPr lang="en-GB" dirty="0">
              <a:solidFill>
                <a:schemeClr val="tx2"/>
              </a:solidFill>
            </a:endParaRPr>
          </a:p>
          <a:p>
            <a:pPr algn="just"/>
            <a:r>
              <a:rPr lang="en-GB" dirty="0">
                <a:solidFill>
                  <a:schemeClr val="tx2"/>
                </a:solidFill>
              </a:rPr>
              <a:t>The processes are too many. Why go for Conciliation when Mediation has failed? Why not shorten the process and go straight to Arbitration by the Industrial Arbitration Panel?</a:t>
            </a:r>
            <a:endParaRPr lang="en-GB" dirty="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6"/>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r>
              <a:rPr lang="en-GB" sz="4700" b="1"/>
              <a:t>CHALLENGES CONT’D</a:t>
            </a:r>
            <a:endParaRPr lang="en-GB" sz="4700" b="1"/>
          </a:p>
        </p:txBody>
      </p:sp>
      <p:sp>
        <p:nvSpPr>
          <p:cNvPr id="34" name="sketch line"/>
          <p:cNvSpPr>
            <a:spLocks noGrp="1" noRot="1" noChangeAspect="1" noMove="1" noResize="1" noEditPoints="1" noAdjustHandles="1" noChangeArrowheads="1" noChangeShapeType="1" noTextEdit="1"/>
          </p:cNvSpPr>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1" fmla="*/ 0 w 8140446"/>
              <a:gd name="connsiteY0-2" fmla="*/ 0 h 18288"/>
              <a:gd name="connsiteX1-3" fmla="*/ 596966 w 8140446"/>
              <a:gd name="connsiteY1-4" fmla="*/ 0 h 18288"/>
              <a:gd name="connsiteX2-5" fmla="*/ 1031123 w 8140446"/>
              <a:gd name="connsiteY2-6" fmla="*/ 0 h 18288"/>
              <a:gd name="connsiteX3-7" fmla="*/ 1872303 w 8140446"/>
              <a:gd name="connsiteY3-8" fmla="*/ 0 h 18288"/>
              <a:gd name="connsiteX4-9" fmla="*/ 2469269 w 8140446"/>
              <a:gd name="connsiteY4-10" fmla="*/ 0 h 18288"/>
              <a:gd name="connsiteX5-11" fmla="*/ 3066235 w 8140446"/>
              <a:gd name="connsiteY5-12" fmla="*/ 0 h 18288"/>
              <a:gd name="connsiteX6-13" fmla="*/ 3907414 w 8140446"/>
              <a:gd name="connsiteY6-14" fmla="*/ 0 h 18288"/>
              <a:gd name="connsiteX7-15" fmla="*/ 4422976 w 8140446"/>
              <a:gd name="connsiteY7-16" fmla="*/ 0 h 18288"/>
              <a:gd name="connsiteX8-17" fmla="*/ 5264155 w 8140446"/>
              <a:gd name="connsiteY8-18" fmla="*/ 0 h 18288"/>
              <a:gd name="connsiteX9-19" fmla="*/ 6105335 w 8140446"/>
              <a:gd name="connsiteY9-20" fmla="*/ 0 h 18288"/>
              <a:gd name="connsiteX10-21" fmla="*/ 6783705 w 8140446"/>
              <a:gd name="connsiteY10-22" fmla="*/ 0 h 18288"/>
              <a:gd name="connsiteX11-23" fmla="*/ 8140446 w 8140446"/>
              <a:gd name="connsiteY11-24" fmla="*/ 0 h 18288"/>
              <a:gd name="connsiteX12-25" fmla="*/ 8140446 w 8140446"/>
              <a:gd name="connsiteY12-26" fmla="*/ 18288 h 18288"/>
              <a:gd name="connsiteX13-27" fmla="*/ 7706289 w 8140446"/>
              <a:gd name="connsiteY13-28" fmla="*/ 18288 h 18288"/>
              <a:gd name="connsiteX14-29" fmla="*/ 6865109 w 8140446"/>
              <a:gd name="connsiteY14-30" fmla="*/ 18288 h 18288"/>
              <a:gd name="connsiteX15-31" fmla="*/ 6349548 w 8140446"/>
              <a:gd name="connsiteY15-32" fmla="*/ 18288 h 18288"/>
              <a:gd name="connsiteX16-33" fmla="*/ 5671177 w 8140446"/>
              <a:gd name="connsiteY16-34" fmla="*/ 18288 h 18288"/>
              <a:gd name="connsiteX17-35" fmla="*/ 4829998 w 8140446"/>
              <a:gd name="connsiteY17-36" fmla="*/ 18288 h 18288"/>
              <a:gd name="connsiteX18-37" fmla="*/ 4151627 w 8140446"/>
              <a:gd name="connsiteY18-38" fmla="*/ 18288 h 18288"/>
              <a:gd name="connsiteX19-39" fmla="*/ 3717470 w 8140446"/>
              <a:gd name="connsiteY19-40" fmla="*/ 18288 h 18288"/>
              <a:gd name="connsiteX20-41" fmla="*/ 3201909 w 8140446"/>
              <a:gd name="connsiteY20-42" fmla="*/ 18288 h 18288"/>
              <a:gd name="connsiteX21-43" fmla="*/ 2360729 w 8140446"/>
              <a:gd name="connsiteY21-44" fmla="*/ 18288 h 18288"/>
              <a:gd name="connsiteX22-45" fmla="*/ 1682359 w 8140446"/>
              <a:gd name="connsiteY22-46" fmla="*/ 18288 h 18288"/>
              <a:gd name="connsiteX23-47" fmla="*/ 1166797 w 8140446"/>
              <a:gd name="connsiteY23-48" fmla="*/ 18288 h 18288"/>
              <a:gd name="connsiteX24-49" fmla="*/ 0 w 8140446"/>
              <a:gd name="connsiteY24-50" fmla="*/ 18288 h 18288"/>
              <a:gd name="connsiteX25-51" fmla="*/ 0 w 8140446"/>
              <a:gd name="connsiteY25-52" fmla="*/ 0 h 182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28650" y="1929384"/>
            <a:ext cx="7886700" cy="4251960"/>
          </a:xfrm>
        </p:spPr>
        <p:txBody>
          <a:bodyPr>
            <a:normAutofit lnSpcReduction="10000"/>
          </a:bodyPr>
          <a:lstStyle/>
          <a:p>
            <a:pPr marL="0" indent="0" algn="just">
              <a:buNone/>
            </a:pPr>
            <a:r>
              <a:rPr lang="en-GB" dirty="0"/>
              <a:t>Ministerial control is excessive. The Minister of Labour activates the institutional process for settlement without parties consent. He decides when to refer to IAP, denies parties direct access to IAP and the system of communication of the award is a path of inbuilt bottlenecks in the process.</a:t>
            </a:r>
            <a:endParaRPr lang="en-GB" dirty="0"/>
          </a:p>
          <a:p>
            <a:pPr marL="0" indent="0" algn="just">
              <a:buNone/>
            </a:pPr>
            <a:r>
              <a:rPr lang="en-GB" dirty="0"/>
              <a:t> </a:t>
            </a:r>
            <a:endParaRPr lang="en-GB" dirty="0"/>
          </a:p>
          <a:p>
            <a:pPr marL="0" indent="0" algn="just">
              <a:buNone/>
            </a:pPr>
            <a:r>
              <a:rPr lang="en-GB" dirty="0"/>
              <a:t>The system of Arbitration in the Act erodes the voluntary and independent nature of arbitration process under the </a:t>
            </a:r>
            <a:r>
              <a:rPr lang="en-GB" b="1" dirty="0"/>
              <a:t>Arbitration</a:t>
            </a:r>
            <a:r>
              <a:rPr lang="en-GB" dirty="0"/>
              <a:t> </a:t>
            </a:r>
            <a:r>
              <a:rPr lang="en-GB" b="1" dirty="0"/>
              <a:t>and Conciliation Act 1988</a:t>
            </a:r>
            <a:r>
              <a:rPr lang="en-GB" dirty="0"/>
              <a:t> and the cardinal principle of party autonomy.</a:t>
            </a:r>
            <a:endParaRPr lang="en-GB" dirty="0"/>
          </a:p>
          <a:p>
            <a:pPr marL="0" indent="0">
              <a:buNone/>
            </a:pPr>
            <a:endParaRPr lang="en-GB" sz="19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p:cNvSpPr>
            <a:spLocks noGrp="1"/>
          </p:cNvSpPr>
          <p:nvPr>
            <p:ph type="title"/>
          </p:nvPr>
        </p:nvSpPr>
        <p:spPr>
          <a:xfrm>
            <a:off x="555646" y="180385"/>
            <a:ext cx="7375161" cy="1325563"/>
          </a:xfrm>
        </p:spPr>
        <p:txBody>
          <a:bodyPr anchor="b">
            <a:normAutofit/>
          </a:bodyPr>
          <a:lstStyle/>
          <a:p>
            <a:pPr algn="ctr"/>
            <a:r>
              <a:rPr lang="en-GB" b="1" dirty="0">
                <a:solidFill>
                  <a:schemeClr val="tx2"/>
                </a:solidFill>
              </a:rPr>
              <a:t>CHALLENGES CONT’D</a:t>
            </a:r>
            <a:endParaRPr lang="en-GB" b="1" dirty="0">
              <a:solidFill>
                <a:schemeClr val="tx2"/>
              </a:solidFill>
            </a:endParaRPr>
          </a:p>
        </p:txBody>
      </p:sp>
      <p:grpSp>
        <p:nvGrpSpPr>
          <p:cNvPr id="12" name="Group 11"/>
          <p:cNvGrpSpPr>
            <a:grpSpLocks noGrp="1" noRot="1" noChangeAspect="1" noMove="1" noResize="1" noUngrp="1"/>
          </p:cNvGrpSpPr>
          <p:nvPr/>
        </p:nvGrpSpPr>
        <p:grpSpPr>
          <a:xfrm>
            <a:off x="0" y="0"/>
            <a:ext cx="2509575" cy="2510865"/>
            <a:chOff x="-305" y="-1"/>
            <a:chExt cx="3832880" cy="2876136"/>
          </a:xfrm>
        </p:grpSpPr>
        <p:sp>
          <p:nvSpPr>
            <p:cNvPr id="13" name="Freeform: Shape 12"/>
            <p:cNvSpPr/>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p:cNvSpPr/>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p:cNvSpPr/>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p:cNvSpPr/>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p:cNvSpPr>
            <a:spLocks noGrp="1"/>
          </p:cNvSpPr>
          <p:nvPr>
            <p:ph idx="1"/>
          </p:nvPr>
        </p:nvSpPr>
        <p:spPr>
          <a:xfrm>
            <a:off x="390723" y="1541968"/>
            <a:ext cx="8362323" cy="5174849"/>
          </a:xfrm>
        </p:spPr>
        <p:txBody>
          <a:bodyPr>
            <a:normAutofit lnSpcReduction="10000"/>
          </a:bodyPr>
          <a:lstStyle/>
          <a:p>
            <a:pPr algn="just"/>
            <a:r>
              <a:rPr lang="en-GB" dirty="0">
                <a:solidFill>
                  <a:schemeClr val="tx2"/>
                </a:solidFill>
              </a:rPr>
              <a:t>Government as we know is the greatest employer of labour. The excessive discretion and control given to the Minister especially his power of reference and review gives room for partiality, abuse and political considerations/interference.</a:t>
            </a:r>
            <a:endParaRPr lang="en-GB" dirty="0">
              <a:solidFill>
                <a:schemeClr val="tx2"/>
              </a:solidFill>
            </a:endParaRPr>
          </a:p>
          <a:p>
            <a:pPr marL="0" indent="0" algn="just">
              <a:buNone/>
            </a:pPr>
            <a:r>
              <a:rPr lang="en-GB" b="1" u="sng" dirty="0">
                <a:solidFill>
                  <a:schemeClr val="tx2"/>
                </a:solidFill>
              </a:rPr>
              <a:t>Under the National Industrial Court Act, certain challenges also exist:</a:t>
            </a:r>
            <a:endParaRPr lang="en-GB" b="1" u="sng" dirty="0">
              <a:solidFill>
                <a:schemeClr val="tx2"/>
              </a:solidFill>
            </a:endParaRPr>
          </a:p>
          <a:p>
            <a:pPr algn="just"/>
            <a:r>
              <a:rPr lang="en-GB" dirty="0">
                <a:solidFill>
                  <a:schemeClr val="tx2"/>
                </a:solidFill>
              </a:rPr>
              <a:t>Some provisions of the Act are ambivalent and unclear viz;</a:t>
            </a:r>
            <a:endParaRPr lang="en-GB" dirty="0">
              <a:solidFill>
                <a:schemeClr val="tx2"/>
              </a:solidFill>
            </a:endParaRPr>
          </a:p>
          <a:p>
            <a:pPr marL="0" indent="0" algn="just">
              <a:buNone/>
            </a:pPr>
            <a:r>
              <a:rPr lang="en-GB" b="1" dirty="0">
                <a:solidFill>
                  <a:schemeClr val="tx2"/>
                </a:solidFill>
              </a:rPr>
              <a:t>Section 30(1)</a:t>
            </a:r>
            <a:r>
              <a:rPr lang="en-GB" dirty="0">
                <a:solidFill>
                  <a:schemeClr val="tx2"/>
                </a:solidFill>
              </a:rPr>
              <a:t> allows the Court to refer to an official or special referee for inquiry or report and by </a:t>
            </a:r>
            <a:r>
              <a:rPr lang="en-GB" b="1" dirty="0">
                <a:solidFill>
                  <a:schemeClr val="tx2"/>
                </a:solidFill>
              </a:rPr>
              <a:t>Section</a:t>
            </a:r>
            <a:r>
              <a:rPr lang="en-GB" dirty="0">
                <a:solidFill>
                  <a:schemeClr val="tx2"/>
                </a:solidFill>
              </a:rPr>
              <a:t> </a:t>
            </a:r>
            <a:r>
              <a:rPr lang="en-GB" b="1" dirty="0">
                <a:solidFill>
                  <a:schemeClr val="tx2"/>
                </a:solidFill>
              </a:rPr>
              <a:t>30(2)</a:t>
            </a:r>
            <a:r>
              <a:rPr lang="en-GB" dirty="0">
                <a:solidFill>
                  <a:schemeClr val="tx2"/>
                </a:solidFill>
              </a:rPr>
              <a:t>, that report may be adopted as judgement or order of Court; </a:t>
            </a:r>
            <a:endParaRPr lang="en-GB" dirty="0">
              <a:solidFill>
                <a:schemeClr val="tx2"/>
              </a:solidFill>
            </a:endParaRPr>
          </a:p>
        </p:txBody>
      </p:sp>
      <p:grpSp>
        <p:nvGrpSpPr>
          <p:cNvPr id="18" name="Group 17"/>
          <p:cNvGrpSpPr>
            <a:grpSpLocks noGrp="1" noRot="1" noChangeAspect="1" noMove="1" noResize="1" noUngrp="1"/>
          </p:cNvGrpSpPr>
          <p:nvPr/>
        </p:nvGrpSpPr>
        <p:grpSpPr>
          <a:xfrm rot="5400000">
            <a:off x="6319752" y="4030420"/>
            <a:ext cx="3878664" cy="1776494"/>
            <a:chOff x="6867015" y="-1"/>
            <a:chExt cx="5324985" cy="3251912"/>
          </a:xfrm>
          <a:solidFill>
            <a:schemeClr val="accent5">
              <a:alpha val="10000"/>
            </a:schemeClr>
          </a:solidFill>
        </p:grpSpPr>
        <p:sp>
          <p:nvSpPr>
            <p:cNvPr id="19" name="Freeform: Shape 18"/>
            <p:cNvSpPr/>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p:cNvSpPr/>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p:cNvSpPr/>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p:cNvSpPr/>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p:cNvSpPr>
            <a:spLocks noGrp="1" noRot="1" noChangeAspect="1" noMove="1" noResize="1" noEditPoints="1" noAdjustHandles="1" noChangeArrowheads="1" noChangeShapeType="1" noTextEdit="1"/>
          </p:cNvSpPr>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a:spLocks noGrp="1" noRot="1" noChangeAspect="1" noMove="1" noResize="1" noEditPoints="1" noAdjustHandles="1" noChangeArrowheads="1" noChangeShapeType="1" noTextEdit="1"/>
          </p:cNvSpPr>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a:spLocks noGrp="1" noRot="1" noChangeAspect="1" noMove="1" noResize="1" noEditPoints="1" noAdjustHandles="1" noChangeArrowheads="1" noChangeShapeType="1" noTextEdit="1"/>
          </p:cNvSpPr>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6"/>
          <p:cNvSpPr>
            <a:spLocks noGrp="1" noRot="1" noChangeAspect="1" noMove="1" noResize="1" noEditPoints="1" noAdjustHandles="1" noChangeArrowheads="1" noChangeShapeType="1" noTextEdit="1"/>
          </p:cNvSpPr>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8"/>
          <p:cNvSpPr>
            <a:spLocks noGrp="1" noRot="1" noChangeAspect="1" noMove="1" noResize="1" noEditPoints="1" noAdjustHandles="1" noChangeArrowheads="1" noChangeShapeType="1" noTextEdit="1"/>
          </p:cNvSpPr>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r>
              <a:rPr lang="en-GB" sz="3500" b="1">
                <a:solidFill>
                  <a:srgbClr val="FFFFFF"/>
                </a:solidFill>
              </a:rPr>
              <a:t>WHY TRADE DISPUTES?</a:t>
            </a:r>
            <a:endParaRPr lang="en-GB" sz="3500" b="1">
              <a:solidFill>
                <a:srgbClr val="FFFFFF"/>
              </a:solidFill>
            </a:endParaRPr>
          </a:p>
        </p:txBody>
      </p:sp>
      <p:sp>
        <p:nvSpPr>
          <p:cNvPr id="3" name="Content Placeholder 2"/>
          <p:cNvSpPr>
            <a:spLocks noGrp="1"/>
          </p:cNvSpPr>
          <p:nvPr>
            <p:ph idx="1"/>
          </p:nvPr>
        </p:nvSpPr>
        <p:spPr>
          <a:xfrm>
            <a:off x="276165" y="1707651"/>
            <a:ext cx="8514114" cy="4989642"/>
          </a:xfrm>
        </p:spPr>
        <p:txBody>
          <a:bodyPr vert="horz" lIns="91440" tIns="45720" rIns="91440" bIns="45720" rtlCol="0" anchor="ctr">
            <a:noAutofit/>
          </a:bodyPr>
          <a:lstStyle/>
          <a:p>
            <a:pPr marL="342900" indent="-342900" algn="just"/>
            <a:r>
              <a:rPr lang="en-GB" sz="2650"/>
              <a:t>Disputes  are inevitable in human interactions.</a:t>
            </a:r>
            <a:endParaRPr lang="en-GB" sz="2650">
              <a:cs typeface="Calibri" panose="020F0502020204030204"/>
            </a:endParaRPr>
          </a:p>
          <a:p>
            <a:pPr marL="342900" indent="-342900" algn="just"/>
            <a:r>
              <a:rPr lang="en-GB" sz="2650"/>
              <a:t>Like in every other Country, trade disputes are inevitable in both the formal and in formal sectors of Nigeria.</a:t>
            </a:r>
            <a:endParaRPr lang="en-GB" sz="2650">
              <a:cs typeface="Calibri" panose="020F0502020204030204"/>
            </a:endParaRPr>
          </a:p>
          <a:p>
            <a:pPr marL="0" indent="0" algn="just">
              <a:buNone/>
            </a:pPr>
            <a:r>
              <a:rPr lang="en-GB" sz="2650"/>
              <a:t>Khan</a:t>
            </a:r>
            <a:r>
              <a:rPr lang="en-GB" sz="2650" b="1"/>
              <a:t> – </a:t>
            </a:r>
            <a:r>
              <a:rPr lang="en-GB" sz="2650"/>
              <a:t>Freund</a:t>
            </a:r>
            <a:r>
              <a:rPr lang="en-GB" sz="2650" b="1"/>
              <a:t> “Conflicts of interest are inevitable in all societies. There are rules for their adjustments but there can be no rules for their elimination”</a:t>
            </a:r>
            <a:endParaRPr lang="en-GB" sz="2650" b="1">
              <a:cs typeface="Calibri" panose="020F0502020204030204"/>
            </a:endParaRPr>
          </a:p>
          <a:p>
            <a:pPr marL="0" indent="0" algn="just">
              <a:buNone/>
            </a:pPr>
            <a:r>
              <a:rPr lang="en-GB" sz="2650" b="1"/>
              <a:t>The Trade Disputes Act 1976, now Cap T8, Laws of the Federation 2004 (TDA) </a:t>
            </a:r>
            <a:r>
              <a:rPr lang="en-GB" sz="2650"/>
              <a:t>as amended by </a:t>
            </a:r>
            <a:r>
              <a:rPr lang="en-GB" sz="2650" b="1"/>
              <a:t>the National Industrial Court Act no 38 of 2006</a:t>
            </a:r>
            <a:r>
              <a:rPr lang="en-GB" sz="2650"/>
              <a:t> recognises the inevitability of conflicts between parties in the industrial relations system. It therefore provides both voluntary and compulsory mechanisms for the resolution of trade disputes wherever it arises.</a:t>
            </a:r>
            <a:endParaRPr lang="en-GB" sz="2650">
              <a:cs typeface="Calibri" panose="020F0502020204030204"/>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CHALLENGES CONT’D</a:t>
            </a:r>
            <a:endParaRPr lang="en-GB" b="1" dirty="0"/>
          </a:p>
        </p:txBody>
      </p:sp>
      <p:graphicFrame>
        <p:nvGraphicFramePr>
          <p:cNvPr id="5" name="Content Placeholder 2"/>
          <p:cNvGraphicFramePr>
            <a:graphicFrameLocks noGrp="1"/>
          </p:cNvGraphicFramePr>
          <p:nvPr>
            <p:ph idx="1"/>
          </p:nvPr>
        </p:nvGraphicFramePr>
        <p:xfrm>
          <a:off x="349321" y="1417834"/>
          <a:ext cx="8445357" cy="474885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6250" y="640823"/>
            <a:ext cx="2563994" cy="5583148"/>
          </a:xfrm>
        </p:spPr>
        <p:txBody>
          <a:bodyPr anchor="ctr">
            <a:normAutofit/>
          </a:bodyPr>
          <a:lstStyle/>
          <a:p>
            <a:r>
              <a:rPr lang="en-GB" sz="3600" b="1"/>
              <a:t>CHALLENGES CONT’D</a:t>
            </a:r>
            <a:endParaRPr lang="en-GB" sz="3600" b="1"/>
          </a:p>
        </p:txBody>
      </p:sp>
      <p:sp>
        <p:nvSpPr>
          <p:cNvPr id="11" name="sketch line"/>
          <p:cNvSpPr>
            <a:spLocks noGrp="1" noRot="1" noChangeAspect="1" noMove="1" noResize="1" noEditPoints="1" noAdjustHandles="1" noChangeArrowheads="1" noChangeShapeType="1" noTextEdit="1"/>
          </p:cNvSpPr>
          <p:nvPr/>
        </p:nvSpPr>
        <p:spPr>
          <a:xfrm rot="5400000">
            <a:off x="544313" y="3465005"/>
            <a:ext cx="5410200" cy="13716"/>
          </a:xfrm>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 name="connsiteX0-1" fmla="*/ 0 w 5410200"/>
              <a:gd name="connsiteY0-2" fmla="*/ 0 h 13716"/>
              <a:gd name="connsiteX1-3" fmla="*/ 622173 w 5410200"/>
              <a:gd name="connsiteY1-4" fmla="*/ 0 h 13716"/>
              <a:gd name="connsiteX2-5" fmla="*/ 1136142 w 5410200"/>
              <a:gd name="connsiteY2-6" fmla="*/ 0 h 13716"/>
              <a:gd name="connsiteX3-7" fmla="*/ 1920621 w 5410200"/>
              <a:gd name="connsiteY3-8" fmla="*/ 0 h 13716"/>
              <a:gd name="connsiteX4-9" fmla="*/ 2542794 w 5410200"/>
              <a:gd name="connsiteY4-10" fmla="*/ 0 h 13716"/>
              <a:gd name="connsiteX5-11" fmla="*/ 3164967 w 5410200"/>
              <a:gd name="connsiteY5-12" fmla="*/ 0 h 13716"/>
              <a:gd name="connsiteX6-13" fmla="*/ 3949446 w 5410200"/>
              <a:gd name="connsiteY6-14" fmla="*/ 0 h 13716"/>
              <a:gd name="connsiteX7-15" fmla="*/ 4517517 w 5410200"/>
              <a:gd name="connsiteY7-16" fmla="*/ 0 h 13716"/>
              <a:gd name="connsiteX8-17" fmla="*/ 5410200 w 5410200"/>
              <a:gd name="connsiteY8-18" fmla="*/ 0 h 13716"/>
              <a:gd name="connsiteX9-19" fmla="*/ 5410200 w 5410200"/>
              <a:gd name="connsiteY9-20" fmla="*/ 13716 h 13716"/>
              <a:gd name="connsiteX10-21" fmla="*/ 4842129 w 5410200"/>
              <a:gd name="connsiteY10-22" fmla="*/ 13716 h 13716"/>
              <a:gd name="connsiteX11-23" fmla="*/ 4165854 w 5410200"/>
              <a:gd name="connsiteY11-24" fmla="*/ 13716 h 13716"/>
              <a:gd name="connsiteX12-25" fmla="*/ 3543681 w 5410200"/>
              <a:gd name="connsiteY12-26" fmla="*/ 13716 h 13716"/>
              <a:gd name="connsiteX13-27" fmla="*/ 2759202 w 5410200"/>
              <a:gd name="connsiteY13-28" fmla="*/ 13716 h 13716"/>
              <a:gd name="connsiteX14-29" fmla="*/ 1974723 w 5410200"/>
              <a:gd name="connsiteY14-30" fmla="*/ 13716 h 13716"/>
              <a:gd name="connsiteX15-31" fmla="*/ 1406652 w 5410200"/>
              <a:gd name="connsiteY15-32" fmla="*/ 13716 h 13716"/>
              <a:gd name="connsiteX16-33" fmla="*/ 730377 w 5410200"/>
              <a:gd name="connsiteY16-34" fmla="*/ 13716 h 13716"/>
              <a:gd name="connsiteX17-35" fmla="*/ 0 w 5410200"/>
              <a:gd name="connsiteY17-36" fmla="*/ 13716 h 13716"/>
              <a:gd name="connsiteX18-37" fmla="*/ 0 w 5410200"/>
              <a:gd name="connsiteY18-38" fmla="*/ 0 h 137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Lst>
            <a:rect l="l" t="t" r="r" b="b"/>
            <a:pathLst>
              <a:path w="5410200" h="13716" fill="none" extrusionOk="0">
                <a:moveTo>
                  <a:pt x="0" y="0"/>
                </a:moveTo>
                <a:cubicBezTo>
                  <a:pt x="176940" y="8795"/>
                  <a:pt x="295530" y="-3818"/>
                  <a:pt x="568071" y="0"/>
                </a:cubicBezTo>
                <a:cubicBezTo>
                  <a:pt x="821049" y="-7814"/>
                  <a:pt x="977778" y="-9274"/>
                  <a:pt x="1298448" y="0"/>
                </a:cubicBezTo>
                <a:cubicBezTo>
                  <a:pt x="1590381" y="13044"/>
                  <a:pt x="1630605" y="-28"/>
                  <a:pt x="1920621" y="0"/>
                </a:cubicBezTo>
                <a:cubicBezTo>
                  <a:pt x="2206035" y="10386"/>
                  <a:pt x="2357755" y="-28028"/>
                  <a:pt x="2488692" y="0"/>
                </a:cubicBezTo>
                <a:cubicBezTo>
                  <a:pt x="2633521" y="25625"/>
                  <a:pt x="3022777" y="-45440"/>
                  <a:pt x="3219069" y="0"/>
                </a:cubicBezTo>
                <a:cubicBezTo>
                  <a:pt x="3460337" y="63290"/>
                  <a:pt x="3645640" y="26494"/>
                  <a:pt x="3895344" y="0"/>
                </a:cubicBezTo>
                <a:cubicBezTo>
                  <a:pt x="4126339" y="-535"/>
                  <a:pt x="4382665" y="-55222"/>
                  <a:pt x="4571619" y="0"/>
                </a:cubicBezTo>
                <a:cubicBezTo>
                  <a:pt x="4776405" y="-816"/>
                  <a:pt x="5201098" y="-43036"/>
                  <a:pt x="5410200" y="0"/>
                </a:cubicBezTo>
                <a:cubicBezTo>
                  <a:pt x="5409052" y="2649"/>
                  <a:pt x="5410186" y="9063"/>
                  <a:pt x="5410200" y="13716"/>
                </a:cubicBezTo>
                <a:cubicBezTo>
                  <a:pt x="5133704" y="5182"/>
                  <a:pt x="5123444" y="31477"/>
                  <a:pt x="4842129" y="13716"/>
                </a:cubicBezTo>
                <a:cubicBezTo>
                  <a:pt x="4568650" y="-219"/>
                  <a:pt x="4447390" y="8221"/>
                  <a:pt x="4328160" y="13716"/>
                </a:cubicBezTo>
                <a:cubicBezTo>
                  <a:pt x="4227436" y="28078"/>
                  <a:pt x="3754725" y="-2253"/>
                  <a:pt x="3597783" y="13716"/>
                </a:cubicBezTo>
                <a:cubicBezTo>
                  <a:pt x="3459353" y="10223"/>
                  <a:pt x="3317740" y="47315"/>
                  <a:pt x="3029712" y="13716"/>
                </a:cubicBezTo>
                <a:cubicBezTo>
                  <a:pt x="2766446" y="5245"/>
                  <a:pt x="2645518" y="35922"/>
                  <a:pt x="2299335" y="13716"/>
                </a:cubicBezTo>
                <a:cubicBezTo>
                  <a:pt x="1977844" y="23735"/>
                  <a:pt x="1781583" y="-1801"/>
                  <a:pt x="1514856" y="13716"/>
                </a:cubicBezTo>
                <a:cubicBezTo>
                  <a:pt x="1212648" y="18781"/>
                  <a:pt x="1087880" y="-4407"/>
                  <a:pt x="892683" y="13716"/>
                </a:cubicBezTo>
                <a:cubicBezTo>
                  <a:pt x="745769" y="11772"/>
                  <a:pt x="183254" y="-32062"/>
                  <a:pt x="0" y="13716"/>
                </a:cubicBezTo>
                <a:cubicBezTo>
                  <a:pt x="-907" y="9799"/>
                  <a:pt x="-75" y="7151"/>
                  <a:pt x="0" y="0"/>
                </a:cubicBezTo>
                <a:close/>
              </a:path>
              <a:path w="5410200" h="13716" stroke="0" extrusionOk="0">
                <a:moveTo>
                  <a:pt x="0" y="0"/>
                </a:moveTo>
                <a:cubicBezTo>
                  <a:pt x="269468" y="-22806"/>
                  <a:pt x="392563" y="4840"/>
                  <a:pt x="622173" y="0"/>
                </a:cubicBezTo>
                <a:cubicBezTo>
                  <a:pt x="884216" y="-2196"/>
                  <a:pt x="1034637" y="7784"/>
                  <a:pt x="1136142" y="0"/>
                </a:cubicBezTo>
                <a:cubicBezTo>
                  <a:pt x="1204956" y="5920"/>
                  <a:pt x="1559779" y="-61408"/>
                  <a:pt x="1920621" y="0"/>
                </a:cubicBezTo>
                <a:cubicBezTo>
                  <a:pt x="2280250" y="-18581"/>
                  <a:pt x="2372470" y="4128"/>
                  <a:pt x="2542794" y="0"/>
                </a:cubicBezTo>
                <a:cubicBezTo>
                  <a:pt x="2688150" y="-17189"/>
                  <a:pt x="2885478" y="-51412"/>
                  <a:pt x="3164967" y="0"/>
                </a:cubicBezTo>
                <a:cubicBezTo>
                  <a:pt x="3470933" y="16143"/>
                  <a:pt x="3588003" y="-4313"/>
                  <a:pt x="3949446" y="0"/>
                </a:cubicBezTo>
                <a:cubicBezTo>
                  <a:pt x="4331172" y="1470"/>
                  <a:pt x="4289286" y="5331"/>
                  <a:pt x="4517517" y="0"/>
                </a:cubicBezTo>
                <a:cubicBezTo>
                  <a:pt x="4736577" y="41911"/>
                  <a:pt x="5141868" y="443"/>
                  <a:pt x="5410200" y="0"/>
                </a:cubicBezTo>
                <a:cubicBezTo>
                  <a:pt x="5410845" y="2936"/>
                  <a:pt x="5409877" y="9829"/>
                  <a:pt x="5410200" y="13716"/>
                </a:cubicBezTo>
                <a:cubicBezTo>
                  <a:pt x="5130880" y="48304"/>
                  <a:pt x="5008082" y="-27188"/>
                  <a:pt x="4842129" y="13716"/>
                </a:cubicBezTo>
                <a:cubicBezTo>
                  <a:pt x="4629232" y="38478"/>
                  <a:pt x="4430159" y="43872"/>
                  <a:pt x="4165854" y="13716"/>
                </a:cubicBezTo>
                <a:cubicBezTo>
                  <a:pt x="3880517" y="17026"/>
                  <a:pt x="3820863" y="-12209"/>
                  <a:pt x="3543681" y="13716"/>
                </a:cubicBezTo>
                <a:cubicBezTo>
                  <a:pt x="3267577" y="39687"/>
                  <a:pt x="3047131" y="-8774"/>
                  <a:pt x="2759202" y="13716"/>
                </a:cubicBezTo>
                <a:cubicBezTo>
                  <a:pt x="2418778" y="17929"/>
                  <a:pt x="2206820" y="-35095"/>
                  <a:pt x="1974723" y="13716"/>
                </a:cubicBezTo>
                <a:cubicBezTo>
                  <a:pt x="1740429" y="35710"/>
                  <a:pt x="1599301" y="34493"/>
                  <a:pt x="1406652" y="13716"/>
                </a:cubicBezTo>
                <a:cubicBezTo>
                  <a:pt x="1196601" y="3966"/>
                  <a:pt x="938578" y="38717"/>
                  <a:pt x="730377" y="13716"/>
                </a:cubicBezTo>
                <a:cubicBezTo>
                  <a:pt x="524173" y="26651"/>
                  <a:pt x="336004" y="-17469"/>
                  <a:pt x="0" y="13716"/>
                </a:cubicBezTo>
                <a:cubicBezTo>
                  <a:pt x="-377" y="9245"/>
                  <a:pt x="1157" y="3819"/>
                  <a:pt x="0" y="0"/>
                </a:cubicBezTo>
                <a:close/>
              </a:path>
              <a:path w="5410200" h="13716" fill="none" stroke="0" extrusionOk="0">
                <a:moveTo>
                  <a:pt x="0" y="0"/>
                </a:moveTo>
                <a:cubicBezTo>
                  <a:pt x="148438" y="-27720"/>
                  <a:pt x="315263" y="-14841"/>
                  <a:pt x="568071" y="0"/>
                </a:cubicBezTo>
                <a:cubicBezTo>
                  <a:pt x="840209" y="21288"/>
                  <a:pt x="982180" y="-6281"/>
                  <a:pt x="1298448" y="0"/>
                </a:cubicBezTo>
                <a:cubicBezTo>
                  <a:pt x="1577021" y="13763"/>
                  <a:pt x="1630910" y="1060"/>
                  <a:pt x="1920621" y="0"/>
                </a:cubicBezTo>
                <a:cubicBezTo>
                  <a:pt x="2200928" y="-1340"/>
                  <a:pt x="2382869" y="-10369"/>
                  <a:pt x="2488692" y="0"/>
                </a:cubicBezTo>
                <a:cubicBezTo>
                  <a:pt x="2620356" y="20061"/>
                  <a:pt x="3042766" y="-74691"/>
                  <a:pt x="3219069" y="0"/>
                </a:cubicBezTo>
                <a:cubicBezTo>
                  <a:pt x="3395755" y="31704"/>
                  <a:pt x="3646717" y="33546"/>
                  <a:pt x="3895344" y="0"/>
                </a:cubicBezTo>
                <a:cubicBezTo>
                  <a:pt x="4131847" y="-43416"/>
                  <a:pt x="4371681" y="11418"/>
                  <a:pt x="4571619" y="0"/>
                </a:cubicBezTo>
                <a:cubicBezTo>
                  <a:pt x="4799447" y="47677"/>
                  <a:pt x="5212547" y="1562"/>
                  <a:pt x="5410200" y="0"/>
                </a:cubicBezTo>
                <a:cubicBezTo>
                  <a:pt x="5408905" y="2744"/>
                  <a:pt x="5410401" y="9950"/>
                  <a:pt x="5410200" y="13716"/>
                </a:cubicBezTo>
                <a:cubicBezTo>
                  <a:pt x="5139576" y="2947"/>
                  <a:pt x="5122299" y="33775"/>
                  <a:pt x="4842129" y="13716"/>
                </a:cubicBezTo>
                <a:cubicBezTo>
                  <a:pt x="4566356" y="6655"/>
                  <a:pt x="4456854" y="15426"/>
                  <a:pt x="4328160" y="13716"/>
                </a:cubicBezTo>
                <a:cubicBezTo>
                  <a:pt x="4234703" y="-822"/>
                  <a:pt x="3768176" y="-16062"/>
                  <a:pt x="3597783" y="13716"/>
                </a:cubicBezTo>
                <a:cubicBezTo>
                  <a:pt x="3430303" y="10148"/>
                  <a:pt x="3287506" y="20215"/>
                  <a:pt x="3029712" y="13716"/>
                </a:cubicBezTo>
                <a:cubicBezTo>
                  <a:pt x="2742636" y="-2421"/>
                  <a:pt x="2637847" y="18109"/>
                  <a:pt x="2299335" y="13716"/>
                </a:cubicBezTo>
                <a:cubicBezTo>
                  <a:pt x="1959433" y="-7861"/>
                  <a:pt x="1779456" y="37101"/>
                  <a:pt x="1514856" y="13716"/>
                </a:cubicBezTo>
                <a:cubicBezTo>
                  <a:pt x="1212431" y="31797"/>
                  <a:pt x="1086601" y="7282"/>
                  <a:pt x="892683" y="13716"/>
                </a:cubicBezTo>
                <a:cubicBezTo>
                  <a:pt x="721500" y="45800"/>
                  <a:pt x="194249" y="-29802"/>
                  <a:pt x="0" y="13716"/>
                </a:cubicBezTo>
                <a:cubicBezTo>
                  <a:pt x="-508" y="9800"/>
                  <a:pt x="-280" y="6827"/>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p:cNvGraphicFramePr>
            <a:graphicFrameLocks noGrp="1"/>
          </p:cNvGraphicFramePr>
          <p:nvPr>
            <p:ph idx="1"/>
          </p:nvPr>
        </p:nvGraphicFramePr>
        <p:xfrm>
          <a:off x="3486013" y="640822"/>
          <a:ext cx="5175384" cy="553614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p:cNvSpPr>
            <a:spLocks noGrp="1" noRot="1" noChangeAspect="1" noMove="1" noResize="1" noEditPoints="1" noAdjustHandles="1" noChangeArrowheads="1" noChangeShapeType="1" noTextEdit="1"/>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637798" y="2772041"/>
            <a:ext cx="2971546" cy="4516360"/>
          </a:xfrm>
        </p:spPr>
        <p:txBody>
          <a:bodyPr anchor="t">
            <a:normAutofit/>
          </a:bodyPr>
          <a:lstStyle/>
          <a:p>
            <a:r>
              <a:rPr lang="en-GB" sz="3600" b="1" dirty="0"/>
              <a:t>CHALLENGES CONT’D</a:t>
            </a:r>
            <a:endParaRPr lang="en-GB" sz="3600" b="1" dirty="0"/>
          </a:p>
        </p:txBody>
      </p:sp>
      <p:sp>
        <p:nvSpPr>
          <p:cNvPr id="44" name="Freeform: Shape 43"/>
          <p:cNvSpPr>
            <a:spLocks noGrp="1" noRot="1" noChangeAspect="1" noMove="1" noResize="1" noEditPoints="1" noAdjustHandles="1" noChangeArrowheads="1" noChangeShapeType="1" noTextEdit="1"/>
          </p:cNvSpPr>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p:cNvSpPr>
            <a:spLocks noGrp="1" noRot="1" noChangeAspect="1" noMove="1" noResize="1" noEditPoints="1" noAdjustHandles="1" noChangeArrowheads="1" noChangeShapeType="1" noTextEdit="1"/>
          </p:cNvSpPr>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Rectangle 47"/>
          <p:cNvSpPr>
            <a:spLocks noGrp="1" noRot="1" noChangeAspect="1" noMove="1" noResize="1" noEditPoints="1" noAdjustHandles="1" noChangeArrowheads="1" noChangeShapeType="1" noTextEdit="1"/>
          </p:cNvSpPr>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a:spLocks noGrp="1" noRot="1" noChangeAspect="1" noMove="1" noResize="1" noEditPoints="1" noAdjustHandles="1" noChangeArrowheads="1" noChangeShapeType="1" noTextEdit="1"/>
          </p:cNvSpPr>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p:cNvSpPr>
            <a:spLocks noGrp="1"/>
          </p:cNvSpPr>
          <p:nvPr>
            <p:ph idx="1"/>
          </p:nvPr>
        </p:nvSpPr>
        <p:spPr>
          <a:xfrm>
            <a:off x="444921" y="278171"/>
            <a:ext cx="6097779" cy="6377400"/>
          </a:xfrm>
        </p:spPr>
        <p:txBody>
          <a:bodyPr>
            <a:noAutofit/>
          </a:bodyPr>
          <a:lstStyle/>
          <a:p>
            <a:pPr marL="0" indent="0" algn="just">
              <a:buNone/>
            </a:pPr>
            <a:r>
              <a:rPr lang="en-GB" dirty="0"/>
              <a:t>Also </a:t>
            </a:r>
            <a:r>
              <a:rPr lang="en-GB" b="1" dirty="0"/>
              <a:t>Section 13</a:t>
            </a:r>
            <a:r>
              <a:rPr lang="en-GB" dirty="0"/>
              <a:t> which states that law and equity will apply in every civil matter gives the Judge wide discretion to pick and choose.</a:t>
            </a:r>
            <a:endParaRPr lang="en-GB" dirty="0"/>
          </a:p>
          <a:p>
            <a:pPr marL="0" indent="0" algn="just">
              <a:buNone/>
            </a:pPr>
            <a:r>
              <a:rPr lang="en-GB" dirty="0"/>
              <a:t>The last but not the least is the unresolved status of the NIC. </a:t>
            </a:r>
            <a:r>
              <a:rPr lang="en-GB" b="1" dirty="0"/>
              <a:t>Section 1(3) of the Act</a:t>
            </a:r>
            <a:r>
              <a:rPr lang="en-GB" dirty="0"/>
              <a:t> proclaims it a  Superior Court of record and confers it with all the powers of the High Court but the Supreme Court in 2010 in the </a:t>
            </a:r>
            <a:r>
              <a:rPr lang="en-GB" b="1" dirty="0"/>
              <a:t>case of National Union of Electricity Employees v Bureau of Public </a:t>
            </a:r>
            <a:r>
              <a:rPr lang="en-GB" dirty="0"/>
              <a:t> </a:t>
            </a:r>
            <a:r>
              <a:rPr lang="en-GB" b="1" dirty="0"/>
              <a:t>Enterprises (2010) 4 NSCCR 6112@ 619 ratio 8,</a:t>
            </a:r>
            <a:r>
              <a:rPr lang="en-GB" dirty="0"/>
              <a:t> held that NIC is not a superior Court of record  since it is not listed in </a:t>
            </a:r>
            <a:r>
              <a:rPr lang="en-GB" b="1" dirty="0"/>
              <a:t>Sections 6(3) and 6(5) of 1999 Constitution as such</a:t>
            </a:r>
            <a:r>
              <a:rPr lang="en-GB" dirty="0"/>
              <a:t>.</a:t>
            </a:r>
            <a:endParaRPr lang="en-GB" dirty="0"/>
          </a:p>
        </p:txBody>
      </p:sp>
      <p:sp>
        <p:nvSpPr>
          <p:cNvPr id="52" name="Isosceles Triangle 51"/>
          <p:cNvSpPr>
            <a:spLocks noGrp="1" noRot="1" noChangeAspect="1" noMove="1" noResize="1" noEditPoints="1" noAdjustHandles="1" noChangeArrowheads="1" noChangeShapeType="1" noTextEdit="1"/>
          </p:cNvSpPr>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Isosceles Triangle 53"/>
          <p:cNvSpPr>
            <a:spLocks noGrp="1" noRot="1" noChangeAspect="1" noMove="1" noResize="1" noEditPoints="1" noAdjustHandles="1" noChangeArrowheads="1" noChangeShapeType="1" noTextEdit="1"/>
          </p:cNvSpPr>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p:cNvSpPr>
            <a:spLocks noGrp="1" noRot="1" noChangeAspect="1" noMove="1" noResize="1" noEditPoints="1" noAdjustHandles="1" noChangeArrowheads="1" noChangeShapeType="1" noTextEdit="1"/>
          </p:cNvSpPr>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a:spLocks noGrp="1" noRot="1" noChangeAspect="1" noMove="1" noResize="1" noEditPoints="1" noAdjustHandles="1" noChangeArrowheads="1" noChangeShapeType="1" noTextEdit="1"/>
          </p:cNvSpPr>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621120" y="-71438"/>
            <a:ext cx="7886700" cy="1325563"/>
          </a:xfrm>
        </p:spPr>
        <p:txBody>
          <a:bodyPr>
            <a:normAutofit/>
          </a:bodyPr>
          <a:lstStyle/>
          <a:p>
            <a:r>
              <a:rPr lang="en-GB" b="1" dirty="0"/>
              <a:t>RECOMMENDATIONS</a:t>
            </a:r>
            <a:endParaRPr lang="en-GB" b="1" dirty="0"/>
          </a:p>
        </p:txBody>
      </p:sp>
      <p:sp>
        <p:nvSpPr>
          <p:cNvPr id="19" name="Arc 18"/>
          <p:cNvSpPr>
            <a:spLocks noGrp="1" noRot="1" noChangeAspect="1" noMove="1" noResize="1" noEditPoints="1" noAdjustHandles="1" noChangeArrowheads="1" noChangeShapeType="1" noTextEdit="1"/>
          </p:cNvSpPr>
          <p:nvPr/>
        </p:nvSpPr>
        <p:spPr>
          <a:xfrm rot="5400000" flipV="1">
            <a:off x="-93647" y="2693652"/>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16782" y="976045"/>
            <a:ext cx="8480638" cy="5753528"/>
          </a:xfrm>
        </p:spPr>
        <p:txBody>
          <a:bodyPr>
            <a:normAutofit fontScale="77500" lnSpcReduction="20000"/>
          </a:bodyPr>
          <a:lstStyle/>
          <a:p>
            <a:pPr marL="0" indent="0" algn="just">
              <a:buNone/>
            </a:pPr>
            <a:r>
              <a:rPr lang="en-GB" sz="3500" dirty="0"/>
              <a:t>In order to achieve the objectives of ensuring harmony in the Industrial sector, certain steps have to be taken to remove bottlenecks in the existing laws.</a:t>
            </a:r>
            <a:endParaRPr lang="en-GB" sz="3500" dirty="0"/>
          </a:p>
          <a:p>
            <a:pPr marL="0" indent="0" algn="just">
              <a:buNone/>
            </a:pPr>
            <a:r>
              <a:rPr lang="en-GB" sz="3500" dirty="0"/>
              <a:t>Also there is need to amend them to make them fit for purpose and effective.</a:t>
            </a:r>
            <a:endParaRPr lang="en-GB" sz="3500" dirty="0"/>
          </a:p>
          <a:p>
            <a:pPr marL="0" indent="0" algn="just">
              <a:buNone/>
            </a:pPr>
            <a:r>
              <a:rPr lang="en-GB" sz="3500" dirty="0"/>
              <a:t>Some are:</a:t>
            </a:r>
            <a:endParaRPr lang="en-GB" sz="3500" dirty="0"/>
          </a:p>
          <a:p>
            <a:pPr algn="just"/>
            <a:r>
              <a:rPr lang="en-GB" sz="3500" dirty="0"/>
              <a:t>Replace compulsory reports and settlement of trade disputes with voluntary Conciliation and Arbitration procedures  independent of the Minister of Labour.</a:t>
            </a:r>
            <a:endParaRPr lang="en-GB" sz="3500" dirty="0"/>
          </a:p>
          <a:p>
            <a:pPr algn="just"/>
            <a:r>
              <a:rPr lang="en-GB" sz="3500" dirty="0"/>
              <a:t> Amend </a:t>
            </a:r>
            <a:r>
              <a:rPr lang="en-GB" sz="3500" b="1" dirty="0"/>
              <a:t>TDA</a:t>
            </a:r>
            <a:r>
              <a:rPr lang="en-GB" sz="3500" dirty="0"/>
              <a:t> to specify certain disputes which must be referred to binding arbitration and those individual labour disputes which must be subjected to adjudication by the National Industrial Court with right of appeal only on ground of law to Court of Appeal.</a:t>
            </a:r>
            <a:endParaRPr lang="en-GB" sz="3500" dirty="0"/>
          </a:p>
          <a:p>
            <a:pPr algn="just"/>
            <a:r>
              <a:rPr lang="en-GB" sz="3500" dirty="0"/>
              <a:t>Ultimately to establish a Labour Appeal Court to replace CA as the apex Court in the Industrial Judicial system.</a:t>
            </a:r>
            <a:endParaRPr lang="en-GB" sz="3500" dirty="0"/>
          </a:p>
          <a:p>
            <a:endParaRPr lang="en-GB"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0192"/>
            <a:ext cx="7886700" cy="1325563"/>
          </a:xfrm>
        </p:spPr>
        <p:txBody>
          <a:bodyPr/>
          <a:lstStyle/>
          <a:p>
            <a:r>
              <a:rPr lang="en-GB" b="1"/>
              <a:t>RECOMMENDATIONS CONT’D</a:t>
            </a:r>
            <a:endParaRPr lang="en-GB" b="1" dirty="0"/>
          </a:p>
        </p:txBody>
      </p:sp>
      <p:graphicFrame>
        <p:nvGraphicFramePr>
          <p:cNvPr id="5" name="Content Placeholder 2"/>
          <p:cNvGraphicFramePr>
            <a:graphicFrameLocks noGrp="1"/>
          </p:cNvGraphicFramePr>
          <p:nvPr>
            <p:ph idx="1"/>
          </p:nvPr>
        </p:nvGraphicFramePr>
        <p:xfrm>
          <a:off x="628650" y="1325366"/>
          <a:ext cx="7886700" cy="485159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p:cNvSpPr>
            <a:spLocks noGrp="1" noRot="1" noChangeAspect="1" noMove="1" noResize="1" noEditPoints="1" noAdjustHandles="1" noChangeArrowheads="1" noChangeShapeType="1" noTextEdit="1"/>
          </p:cNvSpPr>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6200000">
            <a:off x="-1315094" y="2553126"/>
            <a:ext cx="5352841" cy="1797981"/>
          </a:xfrm>
        </p:spPr>
        <p:txBody>
          <a:bodyPr>
            <a:normAutofit/>
          </a:bodyPr>
          <a:lstStyle/>
          <a:p>
            <a:r>
              <a:rPr lang="en-GB" sz="4000" b="1" i="1" dirty="0"/>
              <a:t>RECOMMENDATIONS CONT’D</a:t>
            </a:r>
            <a:endParaRPr lang="en-GB" sz="4000" b="1" i="1" dirty="0"/>
          </a:p>
        </p:txBody>
      </p:sp>
      <p:graphicFrame>
        <p:nvGraphicFramePr>
          <p:cNvPr id="7" name="Content Placeholder 4"/>
          <p:cNvGraphicFramePr>
            <a:graphicFrameLocks noGrp="1"/>
          </p:cNvGraphicFramePr>
          <p:nvPr>
            <p:ph idx="1"/>
          </p:nvPr>
        </p:nvGraphicFramePr>
        <p:xfrm>
          <a:off x="2722652" y="236306"/>
          <a:ext cx="6298058" cy="643162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a:spLocks noGrp="1" noRot="1" noChangeAspect="1" noMove="1" noResize="1" noEditPoints="1" noAdjustHandles="1" noChangeArrowheads="1" noChangeShapeType="1" noTextEdit="1"/>
          </p:cNvSpPr>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a:spLocks noGrp="1" noRot="1" noChangeAspect="1" noMove="1" noResize="1" noEditPoints="1" noAdjustHandles="1" noChangeArrowheads="1" noChangeShapeType="1" noTextEdit="1"/>
          </p:cNvSpPr>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a:spLocks noGrp="1" noRot="1" noChangeAspect="1" noMove="1" noResize="1" noEditPoints="1" noAdjustHandles="1" noChangeArrowheads="1" noChangeShapeType="1" noTextEdit="1"/>
          </p:cNvSpPr>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a:spLocks noGrp="1" noRot="1" noChangeAspect="1" noMove="1" noResize="1" noEditPoints="1" noAdjustHandles="1" noChangeArrowheads="1" noChangeShapeType="1" noTextEdit="1"/>
          </p:cNvSpPr>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p:cNvSpPr>
            <a:spLocks noGrp="1" noRot="1" noChangeAspect="1" noMove="1" noResize="1" noEditPoints="1" noAdjustHandles="1" noChangeArrowheads="1" noChangeShapeType="1" noTextEdit="1"/>
          </p:cNvSpPr>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p:cNvSpPr>
            <a:spLocks noGrp="1" noRot="1" noChangeAspect="1" noMove="1" noResize="1" noEditPoints="1" noAdjustHandles="1" noChangeArrowheads="1" noChangeShapeType="1" noTextEdit="1"/>
          </p:cNvSpPr>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r>
              <a:rPr lang="en-GB" sz="1900" b="1">
                <a:solidFill>
                  <a:srgbClr val="FFFFFF"/>
                </a:solidFill>
              </a:rPr>
              <a:t>RECOMMENDATIONS CONT’D</a:t>
            </a:r>
            <a:endParaRPr lang="en-GB" sz="1900" b="1">
              <a:solidFill>
                <a:srgbClr val="FFFFFF"/>
              </a:solidFill>
            </a:endParaRPr>
          </a:p>
        </p:txBody>
      </p:sp>
      <p:sp>
        <p:nvSpPr>
          <p:cNvPr id="3" name="Content Placeholder 2"/>
          <p:cNvSpPr>
            <a:spLocks noGrp="1"/>
          </p:cNvSpPr>
          <p:nvPr>
            <p:ph idx="1"/>
          </p:nvPr>
        </p:nvSpPr>
        <p:spPr>
          <a:xfrm>
            <a:off x="3101107" y="133430"/>
            <a:ext cx="5888781" cy="6837722"/>
          </a:xfrm>
        </p:spPr>
        <p:txBody>
          <a:bodyPr anchor="ctr">
            <a:normAutofit fontScale="70000" lnSpcReduction="20000"/>
          </a:bodyPr>
          <a:lstStyle/>
          <a:p>
            <a:pPr algn="just"/>
            <a:r>
              <a:rPr lang="en-GB" sz="4000" b="1" dirty="0"/>
              <a:t>Order 59 </a:t>
            </a:r>
            <a:r>
              <a:rPr lang="en-GB" sz="4000" dirty="0"/>
              <a:t>should be amended to revert authority to appoint public trustee to </a:t>
            </a:r>
            <a:r>
              <a:rPr lang="en-GB" sz="4000" b="1" dirty="0"/>
              <a:t>NIC</a:t>
            </a:r>
            <a:r>
              <a:rPr lang="en-GB" sz="4000" dirty="0"/>
              <a:t> and not on the President.</a:t>
            </a:r>
            <a:endParaRPr lang="en-GB" sz="4000" dirty="0"/>
          </a:p>
          <a:p>
            <a:pPr marL="0" indent="0" algn="just">
              <a:buNone/>
            </a:pPr>
            <a:endParaRPr lang="en-GB" sz="2300" dirty="0"/>
          </a:p>
          <a:p>
            <a:pPr algn="just"/>
            <a:r>
              <a:rPr lang="en-GB" sz="4000" dirty="0"/>
              <a:t>Finally, Government being the greatest employer of labour needs to start being faithful and responsible  by being sincere in terms of policy implementation, fulfilment of pledges and promises, not being high handed in labour matters  and not violating agreements reached  through collective bargaining.</a:t>
            </a:r>
            <a:endParaRPr lang="en-GB" sz="4000" dirty="0"/>
          </a:p>
          <a:p>
            <a:pPr marL="0" indent="0" algn="just">
              <a:buNone/>
            </a:pPr>
            <a:endParaRPr lang="en-GB" sz="2000" dirty="0"/>
          </a:p>
          <a:p>
            <a:pPr marL="0" indent="0" algn="just">
              <a:buNone/>
            </a:pPr>
            <a:r>
              <a:rPr lang="en-GB" sz="4000" dirty="0"/>
              <a:t>This will restore credibility to the process of dispute resolution in trade disputes and remove the feeling of frustration and erosion of confidence which is prevalent now. </a:t>
            </a:r>
            <a:endParaRPr lang="en-GB" sz="4000" dirty="0"/>
          </a:p>
          <a:p>
            <a:pPr marL="0" indent="0">
              <a:buNone/>
            </a:pPr>
            <a:r>
              <a:rPr lang="en-GB" sz="1700" dirty="0"/>
              <a:t>    </a:t>
            </a:r>
            <a:endParaRPr lang="en-GB" sz="17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t>CONCLUSION</a:t>
            </a:r>
            <a:endParaRPr lang="en-GB" b="1"/>
          </a:p>
        </p:txBody>
      </p:sp>
      <p:graphicFrame>
        <p:nvGraphicFramePr>
          <p:cNvPr id="5" name="Content Placeholder 2"/>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4586820" y="682754"/>
            <a:ext cx="4119369" cy="5492493"/>
          </a:xfrm>
          <a:custGeom>
            <a:avLst/>
            <a:gdLst>
              <a:gd name="connsiteX0" fmla="*/ 2746247 w 5492493"/>
              <a:gd name="connsiteY0" fmla="*/ 0 h 5492493"/>
              <a:gd name="connsiteX1" fmla="*/ 5492493 w 5492493"/>
              <a:gd name="connsiteY1" fmla="*/ 2746247 h 5492493"/>
              <a:gd name="connsiteX2" fmla="*/ 2746247 w 5492493"/>
              <a:gd name="connsiteY2" fmla="*/ 5492493 h 5492493"/>
              <a:gd name="connsiteX3" fmla="*/ 0 w 5492493"/>
              <a:gd name="connsiteY3" fmla="*/ 2746247 h 5492493"/>
              <a:gd name="connsiteX4" fmla="*/ 2746247 w 5492493"/>
              <a:gd name="connsiteY4" fmla="*/ 0 h 5492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3" h="5492493">
                <a:moveTo>
                  <a:pt x="2746247" y="0"/>
                </a:moveTo>
                <a:cubicBezTo>
                  <a:pt x="4262957" y="0"/>
                  <a:pt x="5492493" y="1229536"/>
                  <a:pt x="5492493" y="2746247"/>
                </a:cubicBezTo>
                <a:cubicBezTo>
                  <a:pt x="5492493" y="4262957"/>
                  <a:pt x="4262957" y="5492493"/>
                  <a:pt x="2746247" y="5492493"/>
                </a:cubicBezTo>
                <a:cubicBezTo>
                  <a:pt x="1229536" y="5492493"/>
                  <a:pt x="0" y="4262957"/>
                  <a:pt x="0" y="2746247"/>
                </a:cubicBezTo>
                <a:cubicBezTo>
                  <a:pt x="0" y="1229536"/>
                  <a:pt x="1229536" y="0"/>
                  <a:pt x="2746247" y="0"/>
                </a:cubicBezTo>
                <a:close/>
              </a:path>
            </a:pathLst>
          </a:cu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1"/>
          <p:cNvSpPr>
            <a:spLocks noGrp="1" noRot="1" noChangeAspect="1" noMove="1" noResize="1" noEditPoints="1" noAdjustHandles="1" noChangeArrowheads="1" noChangeShapeType="1" noTextEdit="1"/>
          </p:cNvSpPr>
          <p:nvPr/>
        </p:nvSpPr>
        <p:spPr>
          <a:xfrm>
            <a:off x="6325695" y="5435945"/>
            <a:ext cx="326571" cy="435428"/>
          </a:xfrm>
          <a:prstGeom prst="ellipse">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p:cNvSpPr>
            <a:spLocks noGrp="1" noRot="1" noChangeAspect="1" noMove="1" noResize="1" noEditPoints="1" noAdjustHandles="1" noChangeArrowheads="1" noChangeShapeType="1" noTextEdit="1"/>
          </p:cNvSpPr>
          <p:nvPr/>
        </p:nvSpPr>
        <p:spPr>
          <a:xfrm rot="10800000" flipH="1">
            <a:off x="6758694" y="3567390"/>
            <a:ext cx="1733855" cy="2303982"/>
          </a:xfrm>
          <a:custGeom>
            <a:avLst/>
            <a:gdLst>
              <a:gd name="connsiteX0" fmla="*/ 0 w 3108399"/>
              <a:gd name="connsiteY0" fmla="*/ 0 h 3097879"/>
              <a:gd name="connsiteX1" fmla="*/ 159985 w 3108399"/>
              <a:gd name="connsiteY1" fmla="*/ 4045 h 3097879"/>
              <a:gd name="connsiteX2" fmla="*/ 3092907 w 3108399"/>
              <a:gd name="connsiteY2" fmla="*/ 2791087 h 3097879"/>
              <a:gd name="connsiteX3" fmla="*/ 3108399 w 3108399"/>
              <a:gd name="connsiteY3" fmla="*/ 3097879 h 3097879"/>
              <a:gd name="connsiteX4" fmla="*/ 2470733 w 3108399"/>
              <a:gd name="connsiteY4" fmla="*/ 3097879 h 3097879"/>
              <a:gd name="connsiteX5" fmla="*/ 2458534 w 3108399"/>
              <a:gd name="connsiteY5" fmla="*/ 2856285 h 3097879"/>
              <a:gd name="connsiteX6" fmla="*/ 252674 w 3108399"/>
              <a:gd name="connsiteY6" fmla="*/ 650424 h 3097879"/>
              <a:gd name="connsiteX7" fmla="*/ 0 w 3108399"/>
              <a:gd name="connsiteY7" fmla="*/ 637665 h 309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8399" h="3097879">
                <a:moveTo>
                  <a:pt x="0" y="0"/>
                </a:moveTo>
                <a:lnTo>
                  <a:pt x="159985" y="4045"/>
                </a:lnTo>
                <a:cubicBezTo>
                  <a:pt x="1696687" y="81941"/>
                  <a:pt x="2939004" y="1275632"/>
                  <a:pt x="3092907" y="2791087"/>
                </a:cubicBezTo>
                <a:lnTo>
                  <a:pt x="3108399" y="3097879"/>
                </a:lnTo>
                <a:lnTo>
                  <a:pt x="2470733" y="3097879"/>
                </a:lnTo>
                <a:lnTo>
                  <a:pt x="2458534" y="2856285"/>
                </a:lnTo>
                <a:cubicBezTo>
                  <a:pt x="2340416" y="1693197"/>
                  <a:pt x="1415762" y="768542"/>
                  <a:pt x="252674" y="650424"/>
                </a:cubicBezTo>
                <a:lnTo>
                  <a:pt x="0" y="637665"/>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233737" y="1431042"/>
            <a:ext cx="3041924" cy="3995916"/>
          </a:xfrm>
        </p:spPr>
        <p:txBody>
          <a:bodyPr anchor="ctr">
            <a:normAutofit/>
          </a:bodyPr>
          <a:lstStyle/>
          <a:p>
            <a:r>
              <a:rPr lang="en-GB" sz="4100" b="1">
                <a:solidFill>
                  <a:schemeClr val="tx1">
                    <a:lumMod val="95000"/>
                    <a:lumOff val="5000"/>
                  </a:schemeClr>
                </a:solidFill>
              </a:rPr>
              <a:t>CONCLUSION CONT’D</a:t>
            </a:r>
            <a:endParaRPr lang="en-GB" sz="4100" b="1">
              <a:solidFill>
                <a:schemeClr val="tx1">
                  <a:lumMod val="95000"/>
                  <a:lumOff val="5000"/>
                </a:schemeClr>
              </a:solidFill>
            </a:endParaRPr>
          </a:p>
        </p:txBody>
      </p:sp>
      <p:sp>
        <p:nvSpPr>
          <p:cNvPr id="3" name="Content Placeholder 2"/>
          <p:cNvSpPr>
            <a:spLocks noGrp="1"/>
          </p:cNvSpPr>
          <p:nvPr>
            <p:ph idx="1"/>
          </p:nvPr>
        </p:nvSpPr>
        <p:spPr>
          <a:xfrm>
            <a:off x="437811" y="1017143"/>
            <a:ext cx="3856787" cy="5158104"/>
          </a:xfrm>
        </p:spPr>
        <p:txBody>
          <a:bodyPr anchor="ctr">
            <a:normAutofit fontScale="92500"/>
          </a:bodyPr>
          <a:lstStyle/>
          <a:p>
            <a:pPr marL="0" indent="0">
              <a:buNone/>
            </a:pPr>
            <a:r>
              <a:rPr lang="en-GB" sz="1600" dirty="0">
                <a:solidFill>
                  <a:schemeClr val="tx1">
                    <a:lumMod val="85000"/>
                    <a:lumOff val="15000"/>
                  </a:schemeClr>
                </a:solidFill>
              </a:rPr>
              <a:t> </a:t>
            </a:r>
            <a:endParaRPr lang="en-GB" sz="1600" dirty="0">
              <a:solidFill>
                <a:schemeClr val="tx1">
                  <a:lumMod val="85000"/>
                  <a:lumOff val="15000"/>
                </a:schemeClr>
              </a:solidFill>
            </a:endParaRPr>
          </a:p>
          <a:p>
            <a:pPr marL="0" indent="0" algn="just">
              <a:buNone/>
            </a:pPr>
            <a:r>
              <a:rPr lang="en-GB" sz="3000" dirty="0">
                <a:solidFill>
                  <a:schemeClr val="tx1">
                    <a:lumMod val="85000"/>
                    <a:lumOff val="15000"/>
                  </a:schemeClr>
                </a:solidFill>
              </a:rPr>
              <a:t>Achievement of more harmony and stability in the labour sector  means  a better educational system, a more skilled labour force, higher productivity,  higher level of employment, more foreign direct investment and increase in GDP.</a:t>
            </a:r>
            <a:endParaRPr lang="en-GB" sz="3000" dirty="0">
              <a:solidFill>
                <a:schemeClr val="tx1">
                  <a:lumMod val="85000"/>
                  <a:lumOff val="15000"/>
                </a:schemeClr>
              </a:solidFill>
            </a:endParaRPr>
          </a:p>
          <a:p>
            <a:pPr marL="0" indent="0" algn="just">
              <a:buNone/>
            </a:pPr>
            <a:r>
              <a:rPr lang="en-GB" sz="3000" dirty="0">
                <a:solidFill>
                  <a:schemeClr val="tx1">
                    <a:lumMod val="85000"/>
                    <a:lumOff val="15000"/>
                  </a:schemeClr>
                </a:solidFill>
              </a:rPr>
              <a:t>               </a:t>
            </a:r>
            <a:endParaRPr lang="en-GB" sz="3000" dirty="0">
              <a:solidFill>
                <a:schemeClr val="tx1">
                  <a:lumMod val="85000"/>
                  <a:lumOff val="15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hank You Animation Png, Transparent Png - kindpng"/>
          <p:cNvPicPr>
            <a:picLocks noGrp="1"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bwMode="auto">
          <a:xfrm>
            <a:off x="1931542" y="183601"/>
            <a:ext cx="5578867" cy="64907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vert="horz" lIns="91440" tIns="45720" rIns="91440" bIns="45720" rtlCol="0" anchor="ctr">
            <a:normAutofit/>
          </a:bodyPr>
          <a:lstStyle/>
          <a:p>
            <a:r>
              <a:rPr lang="en-US" sz="4300" b="1" kern="1200">
                <a:solidFill>
                  <a:schemeClr val="tx1"/>
                </a:solidFill>
                <a:latin typeface="+mj-lt"/>
                <a:ea typeface="+mj-ea"/>
                <a:cs typeface="+mj-cs"/>
              </a:rPr>
              <a:t>WHAT</a:t>
            </a:r>
            <a:r>
              <a:rPr lang="en-US" sz="4300" kern="1200">
                <a:solidFill>
                  <a:schemeClr val="tx1"/>
                </a:solidFill>
                <a:latin typeface="+mj-lt"/>
                <a:ea typeface="+mj-ea"/>
                <a:cs typeface="+mj-cs"/>
              </a:rPr>
              <a:t> </a:t>
            </a:r>
            <a:r>
              <a:rPr lang="en-US" sz="4300" b="1" kern="1200">
                <a:solidFill>
                  <a:schemeClr val="tx1"/>
                </a:solidFill>
                <a:latin typeface="+mj-lt"/>
                <a:ea typeface="+mj-ea"/>
                <a:cs typeface="+mj-cs"/>
              </a:rPr>
              <a:t>ARE</a:t>
            </a:r>
            <a:r>
              <a:rPr lang="en-US" sz="4300" kern="1200">
                <a:solidFill>
                  <a:schemeClr val="tx1"/>
                </a:solidFill>
                <a:latin typeface="+mj-lt"/>
                <a:ea typeface="+mj-ea"/>
                <a:cs typeface="+mj-cs"/>
              </a:rPr>
              <a:t> </a:t>
            </a:r>
            <a:r>
              <a:rPr lang="en-US" sz="4300" b="1" kern="1200">
                <a:solidFill>
                  <a:schemeClr val="tx1"/>
                </a:solidFill>
                <a:latin typeface="+mj-lt"/>
                <a:ea typeface="+mj-ea"/>
                <a:cs typeface="+mj-cs"/>
              </a:rPr>
              <a:t>TRADE AND INDUSTRIAL DISPUTES</a:t>
            </a:r>
            <a:r>
              <a:rPr lang="en-US" sz="4300" kern="1200">
                <a:solidFill>
                  <a:schemeClr val="tx1"/>
                </a:solidFill>
                <a:latin typeface="+mj-lt"/>
                <a:ea typeface="+mj-ea"/>
                <a:cs typeface="+mj-cs"/>
              </a:rPr>
              <a:t>?</a:t>
            </a:r>
            <a:endParaRPr lang="en-US" sz="4300" kern="1200">
              <a:solidFill>
                <a:schemeClr val="tx1"/>
              </a:solidFill>
              <a:latin typeface="+mj-lt"/>
              <a:ea typeface="+mj-ea"/>
              <a:cs typeface="+mj-cs"/>
            </a:endParaRPr>
          </a:p>
        </p:txBody>
      </p:sp>
      <p:sp>
        <p:nvSpPr>
          <p:cNvPr id="18" name="sketch line"/>
          <p:cNvSpPr>
            <a:spLocks noGrp="1" noRot="1" noChangeAspect="1" noMove="1" noResize="1" noEditPoints="1" noAdjustHandles="1" noChangeArrowheads="1" noChangeShapeType="1" noTextEdit="1"/>
          </p:cNvSpPr>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1" fmla="*/ 0 w 8140446"/>
              <a:gd name="connsiteY0-2" fmla="*/ 0 h 18288"/>
              <a:gd name="connsiteX1-3" fmla="*/ 596966 w 8140446"/>
              <a:gd name="connsiteY1-4" fmla="*/ 0 h 18288"/>
              <a:gd name="connsiteX2-5" fmla="*/ 1031123 w 8140446"/>
              <a:gd name="connsiteY2-6" fmla="*/ 0 h 18288"/>
              <a:gd name="connsiteX3-7" fmla="*/ 1872303 w 8140446"/>
              <a:gd name="connsiteY3-8" fmla="*/ 0 h 18288"/>
              <a:gd name="connsiteX4-9" fmla="*/ 2469269 w 8140446"/>
              <a:gd name="connsiteY4-10" fmla="*/ 0 h 18288"/>
              <a:gd name="connsiteX5-11" fmla="*/ 3066235 w 8140446"/>
              <a:gd name="connsiteY5-12" fmla="*/ 0 h 18288"/>
              <a:gd name="connsiteX6-13" fmla="*/ 3907414 w 8140446"/>
              <a:gd name="connsiteY6-14" fmla="*/ 0 h 18288"/>
              <a:gd name="connsiteX7-15" fmla="*/ 4422976 w 8140446"/>
              <a:gd name="connsiteY7-16" fmla="*/ 0 h 18288"/>
              <a:gd name="connsiteX8-17" fmla="*/ 5264155 w 8140446"/>
              <a:gd name="connsiteY8-18" fmla="*/ 0 h 18288"/>
              <a:gd name="connsiteX9-19" fmla="*/ 6105335 w 8140446"/>
              <a:gd name="connsiteY9-20" fmla="*/ 0 h 18288"/>
              <a:gd name="connsiteX10-21" fmla="*/ 6783705 w 8140446"/>
              <a:gd name="connsiteY10-22" fmla="*/ 0 h 18288"/>
              <a:gd name="connsiteX11-23" fmla="*/ 8140446 w 8140446"/>
              <a:gd name="connsiteY11-24" fmla="*/ 0 h 18288"/>
              <a:gd name="connsiteX12-25" fmla="*/ 8140446 w 8140446"/>
              <a:gd name="connsiteY12-26" fmla="*/ 18288 h 18288"/>
              <a:gd name="connsiteX13-27" fmla="*/ 7706289 w 8140446"/>
              <a:gd name="connsiteY13-28" fmla="*/ 18288 h 18288"/>
              <a:gd name="connsiteX14-29" fmla="*/ 6865109 w 8140446"/>
              <a:gd name="connsiteY14-30" fmla="*/ 18288 h 18288"/>
              <a:gd name="connsiteX15-31" fmla="*/ 6349548 w 8140446"/>
              <a:gd name="connsiteY15-32" fmla="*/ 18288 h 18288"/>
              <a:gd name="connsiteX16-33" fmla="*/ 5671177 w 8140446"/>
              <a:gd name="connsiteY16-34" fmla="*/ 18288 h 18288"/>
              <a:gd name="connsiteX17-35" fmla="*/ 4829998 w 8140446"/>
              <a:gd name="connsiteY17-36" fmla="*/ 18288 h 18288"/>
              <a:gd name="connsiteX18-37" fmla="*/ 4151627 w 8140446"/>
              <a:gd name="connsiteY18-38" fmla="*/ 18288 h 18288"/>
              <a:gd name="connsiteX19-39" fmla="*/ 3717470 w 8140446"/>
              <a:gd name="connsiteY19-40" fmla="*/ 18288 h 18288"/>
              <a:gd name="connsiteX20-41" fmla="*/ 3201909 w 8140446"/>
              <a:gd name="connsiteY20-42" fmla="*/ 18288 h 18288"/>
              <a:gd name="connsiteX21-43" fmla="*/ 2360729 w 8140446"/>
              <a:gd name="connsiteY21-44" fmla="*/ 18288 h 18288"/>
              <a:gd name="connsiteX22-45" fmla="*/ 1682359 w 8140446"/>
              <a:gd name="connsiteY22-46" fmla="*/ 18288 h 18288"/>
              <a:gd name="connsiteX23-47" fmla="*/ 1166797 w 8140446"/>
              <a:gd name="connsiteY23-48" fmla="*/ 18288 h 18288"/>
              <a:gd name="connsiteX24-49" fmla="*/ 0 w 8140446"/>
              <a:gd name="connsiteY24-50" fmla="*/ 18288 h 18288"/>
              <a:gd name="connsiteX25-51" fmla="*/ 0 w 8140446"/>
              <a:gd name="connsiteY25-52" fmla="*/ 0 h 182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160092" y="1688006"/>
            <a:ext cx="8838015" cy="5174878"/>
          </a:xfrm>
        </p:spPr>
        <p:txBody>
          <a:bodyPr vert="horz" lIns="91440" tIns="45720" rIns="91440" bIns="45720" rtlCol="0" anchor="t">
            <a:noAutofit/>
          </a:bodyPr>
          <a:lstStyle/>
          <a:p>
            <a:pPr algn="just"/>
            <a:r>
              <a:rPr lang="en-US" sz="2600" b="1"/>
              <a:t>Section 47 of Trade Dispute Act 1976 </a:t>
            </a:r>
            <a:r>
              <a:rPr lang="en-US" sz="2600"/>
              <a:t>defines trade disputes as “any dispute between employer and workers or between workers and workers which is connected with the employment  or non-employment or the form of employment and physical condition of work of any person”</a:t>
            </a:r>
            <a:endParaRPr lang="en-US" sz="2600">
              <a:cs typeface="Calibri" panose="020F0502020204030204"/>
            </a:endParaRPr>
          </a:p>
          <a:p>
            <a:pPr marL="0" indent="0" algn="just">
              <a:buNone/>
            </a:pPr>
            <a:r>
              <a:rPr lang="en-US" sz="2600"/>
              <a:t>Also see </a:t>
            </a:r>
            <a:r>
              <a:rPr lang="en-US" sz="2600" b="1"/>
              <a:t>Section  54(1) of National Industrial Court (NIC) Act 2006 </a:t>
            </a:r>
            <a:endParaRPr lang="en-US" sz="2600" b="1">
              <a:cs typeface="Calibri" panose="020F0502020204030204"/>
            </a:endParaRPr>
          </a:p>
          <a:p>
            <a:pPr algn="just"/>
            <a:r>
              <a:rPr lang="en-US" sz="2600"/>
              <a:t>Industrial dispute: various definitions viz</a:t>
            </a:r>
            <a:endParaRPr lang="en-US" sz="2600">
              <a:cs typeface="Calibri" panose="020F0502020204030204"/>
            </a:endParaRPr>
          </a:p>
          <a:p>
            <a:pPr marL="0" indent="0" algn="just">
              <a:buNone/>
            </a:pPr>
            <a:r>
              <a:rPr lang="en-US" sz="2600"/>
              <a:t>“difference between </a:t>
            </a:r>
            <a:r>
              <a:rPr lang="en-US" sz="2600" err="1"/>
              <a:t>labour</a:t>
            </a:r>
            <a:r>
              <a:rPr lang="en-US" sz="2600"/>
              <a:t> and management on employment  matters” </a:t>
            </a:r>
            <a:r>
              <a:rPr lang="en-US" sz="2600" b="1"/>
              <a:t>Babajide,  2001</a:t>
            </a:r>
            <a:endParaRPr lang="en-US" sz="2600" b="1">
              <a:cs typeface="Calibri" panose="020F0502020204030204"/>
            </a:endParaRPr>
          </a:p>
          <a:p>
            <a:pPr marL="0" indent="0" algn="just">
              <a:buNone/>
            </a:pPr>
            <a:r>
              <a:rPr lang="en-US" sz="2600"/>
              <a:t>“disagreement between workers union and management on issues concerning the conditions of work” </a:t>
            </a:r>
            <a:r>
              <a:rPr lang="en-US" sz="2600" b="1"/>
              <a:t>Okafor &amp; Bode–</a:t>
            </a:r>
            <a:r>
              <a:rPr lang="en-US" sz="2600" b="1" err="1"/>
              <a:t>Okunade</a:t>
            </a:r>
            <a:r>
              <a:rPr lang="en-US" sz="2600" b="1"/>
              <a:t>, 2005</a:t>
            </a:r>
            <a:endParaRPr lang="en-US" sz="2600" b="1">
              <a:cs typeface="Calibri" panose="020F0502020204030204"/>
            </a:endParaRPr>
          </a:p>
          <a:p>
            <a:endParaRPr lang="en-US" sz="19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8"/>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n-GB" sz="4700" b="1"/>
              <a:t>COMMON CAUSES OF TRADE DISPUTES</a:t>
            </a:r>
            <a:r>
              <a:rPr lang="en-GB" sz="4700"/>
              <a:t>.</a:t>
            </a:r>
            <a:endParaRPr lang="en-GB" sz="4700"/>
          </a:p>
        </p:txBody>
      </p:sp>
      <p:sp>
        <p:nvSpPr>
          <p:cNvPr id="26" name="sketch line"/>
          <p:cNvSpPr>
            <a:spLocks noGrp="1" noRot="1" noChangeAspect="1" noMove="1" noResize="1" noEditPoints="1" noAdjustHandles="1" noChangeArrowheads="1" noChangeShapeType="1" noTextEdit="1"/>
          </p:cNvSpPr>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1" fmla="*/ 0 w 4480560"/>
              <a:gd name="connsiteY0-2" fmla="*/ 0 h 13716"/>
              <a:gd name="connsiteX1-3" fmla="*/ 595274 w 4480560"/>
              <a:gd name="connsiteY1-4" fmla="*/ 0 h 13716"/>
              <a:gd name="connsiteX2-5" fmla="*/ 1100938 w 4480560"/>
              <a:gd name="connsiteY2-6" fmla="*/ 0 h 13716"/>
              <a:gd name="connsiteX3-7" fmla="*/ 1830629 w 4480560"/>
              <a:gd name="connsiteY3-8" fmla="*/ 0 h 13716"/>
              <a:gd name="connsiteX4-9" fmla="*/ 2425903 w 4480560"/>
              <a:gd name="connsiteY4-10" fmla="*/ 0 h 13716"/>
              <a:gd name="connsiteX5-11" fmla="*/ 3021178 w 4480560"/>
              <a:gd name="connsiteY5-12" fmla="*/ 0 h 13716"/>
              <a:gd name="connsiteX6-13" fmla="*/ 3750869 w 4480560"/>
              <a:gd name="connsiteY6-14" fmla="*/ 0 h 13716"/>
              <a:gd name="connsiteX7-15" fmla="*/ 4480560 w 4480560"/>
              <a:gd name="connsiteY7-16" fmla="*/ 0 h 13716"/>
              <a:gd name="connsiteX8-17" fmla="*/ 4480560 w 4480560"/>
              <a:gd name="connsiteY8-18" fmla="*/ 13716 h 13716"/>
              <a:gd name="connsiteX9-19" fmla="*/ 3930091 w 4480560"/>
              <a:gd name="connsiteY9-20" fmla="*/ 13716 h 13716"/>
              <a:gd name="connsiteX10-21" fmla="*/ 3290011 w 4480560"/>
              <a:gd name="connsiteY10-22" fmla="*/ 13716 h 13716"/>
              <a:gd name="connsiteX11-23" fmla="*/ 2649931 w 4480560"/>
              <a:gd name="connsiteY11-24" fmla="*/ 13716 h 13716"/>
              <a:gd name="connsiteX12-25" fmla="*/ 2054657 w 4480560"/>
              <a:gd name="connsiteY12-26" fmla="*/ 13716 h 13716"/>
              <a:gd name="connsiteX13-27" fmla="*/ 1324966 w 4480560"/>
              <a:gd name="connsiteY13-28" fmla="*/ 13716 h 13716"/>
              <a:gd name="connsiteX14-29" fmla="*/ 595274 w 4480560"/>
              <a:gd name="connsiteY14-30" fmla="*/ 13716 h 13716"/>
              <a:gd name="connsiteX15-31" fmla="*/ 0 w 4480560"/>
              <a:gd name="connsiteY15-32" fmla="*/ 13716 h 13716"/>
              <a:gd name="connsiteX16-33" fmla="*/ 0 w 4480560"/>
              <a:gd name="connsiteY16-34" fmla="*/ 0 h 137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7" name="Content Placeholder 2"/>
          <p:cNvGraphicFramePr>
            <a:graphicFrameLocks noGrp="1"/>
          </p:cNvGraphicFramePr>
          <p:nvPr>
            <p:ph idx="1"/>
          </p:nvPr>
        </p:nvGraphicFramePr>
        <p:xfrm>
          <a:off x="3844813" y="154526"/>
          <a:ext cx="4668251" cy="582910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p:cNvSpPr>
            <a:spLocks noGrp="1" noRot="1" noChangeAspect="1" noMove="1" noResize="1" noEditPoints="1" noAdjustHandles="1" noChangeArrowheads="1" noChangeShapeType="1" noTextEdit="1"/>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82600" y="321734"/>
            <a:ext cx="8178799" cy="1135737"/>
          </a:xfrm>
        </p:spPr>
        <p:txBody>
          <a:bodyPr>
            <a:normAutofit/>
          </a:bodyPr>
          <a:lstStyle/>
          <a:p>
            <a:r>
              <a:rPr lang="en-GB" sz="3100" b="1"/>
              <a:t>COMMON CAUSES OF TRADE DISPUTES CONT’D</a:t>
            </a:r>
            <a:endParaRPr lang="en-GB" sz="3100" b="1"/>
          </a:p>
        </p:txBody>
      </p:sp>
      <p:sp>
        <p:nvSpPr>
          <p:cNvPr id="13" name="Rectangle 12"/>
          <p:cNvSpPr>
            <a:spLocks noGrp="1" noRot="1" noChangeAspect="1" noMove="1" noResize="1" noEditPoints="1" noAdjustHandles="1" noChangeArrowheads="1" noChangeShapeType="1" noTextEdit="1"/>
          </p:cNvSpPr>
          <p:nvPr/>
        </p:nvSpPr>
        <p:spPr>
          <a:xfrm rot="2700000">
            <a:off x="8208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p:cNvSpPr>
            <a:spLocks noGrp="1" noRot="1" noChangeAspect="1" noMove="1" noResize="1" noEditPoints="1" noAdjustHandles="1" noChangeArrowheads="1" noChangeShapeType="1" noTextEdit="1"/>
          </p:cNvSpPr>
          <p:nvPr/>
        </p:nvSpPr>
        <p:spPr>
          <a:xfrm rot="16200000">
            <a:off x="7400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a:spLocks noGrp="1" noRot="1" noChangeAspect="1" noMove="1" noResize="1" noEditPoints="1" noAdjustHandles="1" noChangeArrowheads="1" noChangeShapeType="1" noTextEdit="1"/>
          </p:cNvSpPr>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a:spLocks noGrp="1" noRot="1" noChangeAspect="1" noMove="1" noResize="1" noEditPoints="1" noAdjustHandles="1" noChangeArrowheads="1" noChangeShapeType="1" noTextEdit="1"/>
          </p:cNvSpPr>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3"/>
          <p:cNvGraphicFramePr>
            <a:graphicFrameLocks noGrp="1"/>
          </p:cNvGraphicFramePr>
          <p:nvPr>
            <p:ph idx="1"/>
          </p:nvPr>
        </p:nvGraphicFramePr>
        <p:xfrm>
          <a:off x="482600" y="1129838"/>
          <a:ext cx="8164601" cy="53169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35"/>
          <p:cNvSpPr>
            <a:spLocks noGrp="1" noRot="1" noChangeAspect="1" noMove="1" noResize="1" noEditPoints="1" noAdjustHandles="1" noChangeArrowheads="1" noChangeShapeType="1" noTextEdit="1"/>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0" y="321734"/>
            <a:ext cx="8178799" cy="1135737"/>
          </a:xfrm>
        </p:spPr>
        <p:txBody>
          <a:bodyPr>
            <a:normAutofit/>
          </a:bodyPr>
          <a:lstStyle/>
          <a:p>
            <a:r>
              <a:rPr lang="en-GB" b="1"/>
              <a:t>COSTS</a:t>
            </a:r>
            <a:endParaRPr lang="en-GB" b="1"/>
          </a:p>
        </p:txBody>
      </p:sp>
      <p:sp>
        <p:nvSpPr>
          <p:cNvPr id="3" name="Content Placeholder 2"/>
          <p:cNvSpPr>
            <a:spLocks noGrp="1"/>
          </p:cNvSpPr>
          <p:nvPr>
            <p:ph idx="1"/>
          </p:nvPr>
        </p:nvSpPr>
        <p:spPr>
          <a:xfrm>
            <a:off x="496798" y="1300224"/>
            <a:ext cx="8178799" cy="5132316"/>
          </a:xfrm>
        </p:spPr>
        <p:txBody>
          <a:bodyPr vert="horz" lIns="91440" tIns="45720" rIns="91440" bIns="45720" rtlCol="0" anchor="t">
            <a:normAutofit lnSpcReduction="10000"/>
          </a:bodyPr>
          <a:lstStyle/>
          <a:p>
            <a:pPr algn="just"/>
            <a:r>
              <a:rPr lang="en-GB"/>
              <a:t>It has consequences for the Nation, the organisations and the workers.</a:t>
            </a:r>
            <a:endParaRPr lang="en-GB">
              <a:cs typeface="Calibri" panose="020F0502020204030204"/>
            </a:endParaRPr>
          </a:p>
          <a:p>
            <a:pPr algn="just"/>
            <a:r>
              <a:rPr lang="en-GB"/>
              <a:t>Affects negatively the economic development in Nigeria.  </a:t>
            </a:r>
            <a:endParaRPr lang="en-GB">
              <a:cs typeface="Calibri" panose="020F0502020204030204"/>
            </a:endParaRPr>
          </a:p>
          <a:p>
            <a:pPr algn="just"/>
            <a:r>
              <a:rPr lang="en-GB"/>
              <a:t>Low National productivity- disruption in essential services</a:t>
            </a:r>
            <a:endParaRPr lang="en-GB">
              <a:cs typeface="Calibri" panose="020F0502020204030204"/>
            </a:endParaRPr>
          </a:p>
          <a:p>
            <a:pPr algn="just"/>
            <a:r>
              <a:rPr lang="en-GB"/>
              <a:t>Capacity under-utilization, scarcity,  inflation and high cost of living, unemployment and manpower contraction. It leads to loss of foreign direct investment and drop in GDP.</a:t>
            </a:r>
            <a:endParaRPr lang="en-GB">
              <a:cs typeface="Calibri" panose="020F0502020204030204"/>
            </a:endParaRPr>
          </a:p>
          <a:p>
            <a:pPr algn="just"/>
            <a:r>
              <a:rPr lang="en-GB"/>
              <a:t>For the organisation, leads to loss of customers,  decrease in production, damage to machines and equipment and loss of profit.</a:t>
            </a:r>
            <a:endParaRPr lang="en-GB">
              <a:cs typeface="Calibri" panose="020F0502020204030204"/>
            </a:endParaRPr>
          </a:p>
          <a:p>
            <a:pPr marL="0" indent="0">
              <a:buNone/>
            </a:pPr>
            <a:endParaRPr lang="en-GB" sz="1700"/>
          </a:p>
        </p:txBody>
      </p:sp>
      <p:sp>
        <p:nvSpPr>
          <p:cNvPr id="38" name="Rectangle 37"/>
          <p:cNvSpPr>
            <a:spLocks noGrp="1" noRot="1" noChangeAspect="1" noMove="1" noResize="1" noEditPoints="1" noAdjustHandles="1" noChangeArrowheads="1" noChangeShapeType="1" noTextEdit="1"/>
          </p:cNvSpPr>
          <p:nvPr/>
        </p:nvSpPr>
        <p:spPr>
          <a:xfrm rot="2700000">
            <a:off x="8208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p:cNvSpPr>
            <a:spLocks noGrp="1" noRot="1" noChangeAspect="1" noMove="1" noResize="1" noEditPoints="1" noAdjustHandles="1" noChangeArrowheads="1" noChangeShapeType="1" noTextEdit="1"/>
          </p:cNvSpPr>
          <p:nvPr/>
        </p:nvSpPr>
        <p:spPr>
          <a:xfrm rot="16200000">
            <a:off x="7400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p:cNvSpPr>
            <a:spLocks noGrp="1" noRot="1" noChangeAspect="1" noMove="1" noResize="1" noEditPoints="1" noAdjustHandles="1" noChangeArrowheads="1" noChangeShapeType="1" noTextEdit="1"/>
          </p:cNvSpPr>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Rectangle 43"/>
          <p:cNvSpPr>
            <a:spLocks noGrp="1" noRot="1" noChangeAspect="1" noMove="1" noResize="1" noEditPoints="1" noAdjustHandles="1" noChangeArrowheads="1" noChangeShapeType="1" noTextEdit="1"/>
          </p:cNvSpPr>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377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nvSpPr>
        <p:spPr>
          <a:xfrm>
            <a:off x="114" y="0"/>
            <a:ext cx="9143772"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a:spLocks noGrp="1" noRot="1" noChangeAspect="1" noMove="1" noResize="1" noEditPoints="1" noAdjustHandles="1" noChangeArrowheads="1" noChangeShapeType="1" noTextEdit="1"/>
          </p:cNvSpPr>
          <p:nvPr/>
        </p:nvSpPr>
        <p:spPr>
          <a:xfrm>
            <a:off x="0" y="891540"/>
            <a:ext cx="541782"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a:spLocks noGrp="1" noRot="1" noChangeAspect="1" noMove="1" noResize="1" noEditPoints="1" noAdjustHandles="1" noChangeArrowheads="1" noChangeShapeType="1" noTextEdit="1"/>
          </p:cNvSpPr>
          <p:nvPr/>
        </p:nvSpPr>
        <p:spPr>
          <a:xfrm>
            <a:off x="901826" y="891540"/>
            <a:ext cx="8242174"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9398" y="301587"/>
            <a:ext cx="7098848" cy="1184111"/>
          </a:xfrm>
        </p:spPr>
        <p:txBody>
          <a:bodyPr>
            <a:normAutofit/>
          </a:bodyPr>
          <a:lstStyle/>
          <a:p>
            <a:r>
              <a:rPr lang="en-GB" b="1"/>
              <a:t>COSTS CONT’D</a:t>
            </a:r>
            <a:endParaRPr lang="en-GB" b="1"/>
          </a:p>
        </p:txBody>
      </p:sp>
      <p:sp>
        <p:nvSpPr>
          <p:cNvPr id="3" name="Content Placeholder 2"/>
          <p:cNvSpPr>
            <a:spLocks noGrp="1"/>
          </p:cNvSpPr>
          <p:nvPr>
            <p:ph idx="1"/>
          </p:nvPr>
        </p:nvSpPr>
        <p:spPr>
          <a:xfrm>
            <a:off x="901622" y="1263200"/>
            <a:ext cx="7837507" cy="4707253"/>
          </a:xfrm>
        </p:spPr>
        <p:txBody>
          <a:bodyPr vert="horz" lIns="91440" tIns="45720" rIns="91440" bIns="45720" rtlCol="0" anchor="t">
            <a:normAutofit/>
          </a:bodyPr>
          <a:lstStyle/>
          <a:p>
            <a:pPr algn="just"/>
            <a:r>
              <a:rPr lang="en-GB"/>
              <a:t>For the individual, it constitutes a threat to his wellbeing. It is detrimental to his survival and leads to counter-productive negative behaviour such as low job moral, lateness to work, absenteeism, poor quality of work, poor labour turnover, sick leave abuse, job insecurity, unemployment, criminality, depression, fear and other mental health challenges.</a:t>
            </a:r>
            <a:endParaRPr lang="en-US">
              <a:cs typeface="Calibri" panose="020F0502020204030204"/>
            </a:endParaRPr>
          </a:p>
          <a:p>
            <a:pPr algn="just"/>
            <a:r>
              <a:rPr lang="en-GB"/>
              <a:t>It also leads to loss of prestige. </a:t>
            </a:r>
            <a:endParaRPr lang="en-GB">
              <a:cs typeface="Calibri" panose="020F0502020204030204"/>
            </a:endParaRPr>
          </a:p>
          <a:p>
            <a:pPr algn="just"/>
            <a:r>
              <a:rPr lang="en-GB"/>
              <a:t>It is catastrophic  to the general development of the individual worker and his dependents.</a:t>
            </a:r>
            <a:endParaRPr lang="en-GB" sz="2100">
              <a:cs typeface="Calibri" panose="020F0502020204030204"/>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r>
              <a:rPr lang="en-GB" sz="4300" b="1"/>
              <a:t>PROCEDURE FOR SETTLEMENT OF TRADE DISPUTES IN NIGERIA</a:t>
            </a:r>
            <a:endParaRPr lang="en-GB" sz="4300" b="1"/>
          </a:p>
        </p:txBody>
      </p:sp>
      <p:sp>
        <p:nvSpPr>
          <p:cNvPr id="24" name="sketch line"/>
          <p:cNvSpPr>
            <a:spLocks noGrp="1" noRot="1" noChangeAspect="1" noMove="1" noResize="1" noEditPoints="1" noAdjustHandles="1" noChangeArrowheads="1" noChangeShapeType="1" noTextEdit="1"/>
          </p:cNvSpPr>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1" fmla="*/ 0 w 8140446"/>
              <a:gd name="connsiteY0-2" fmla="*/ 0 h 18288"/>
              <a:gd name="connsiteX1-3" fmla="*/ 596966 w 8140446"/>
              <a:gd name="connsiteY1-4" fmla="*/ 0 h 18288"/>
              <a:gd name="connsiteX2-5" fmla="*/ 1031123 w 8140446"/>
              <a:gd name="connsiteY2-6" fmla="*/ 0 h 18288"/>
              <a:gd name="connsiteX3-7" fmla="*/ 1872303 w 8140446"/>
              <a:gd name="connsiteY3-8" fmla="*/ 0 h 18288"/>
              <a:gd name="connsiteX4-9" fmla="*/ 2469269 w 8140446"/>
              <a:gd name="connsiteY4-10" fmla="*/ 0 h 18288"/>
              <a:gd name="connsiteX5-11" fmla="*/ 3066235 w 8140446"/>
              <a:gd name="connsiteY5-12" fmla="*/ 0 h 18288"/>
              <a:gd name="connsiteX6-13" fmla="*/ 3907414 w 8140446"/>
              <a:gd name="connsiteY6-14" fmla="*/ 0 h 18288"/>
              <a:gd name="connsiteX7-15" fmla="*/ 4422976 w 8140446"/>
              <a:gd name="connsiteY7-16" fmla="*/ 0 h 18288"/>
              <a:gd name="connsiteX8-17" fmla="*/ 5264155 w 8140446"/>
              <a:gd name="connsiteY8-18" fmla="*/ 0 h 18288"/>
              <a:gd name="connsiteX9-19" fmla="*/ 6105335 w 8140446"/>
              <a:gd name="connsiteY9-20" fmla="*/ 0 h 18288"/>
              <a:gd name="connsiteX10-21" fmla="*/ 6783705 w 8140446"/>
              <a:gd name="connsiteY10-22" fmla="*/ 0 h 18288"/>
              <a:gd name="connsiteX11-23" fmla="*/ 8140446 w 8140446"/>
              <a:gd name="connsiteY11-24" fmla="*/ 0 h 18288"/>
              <a:gd name="connsiteX12-25" fmla="*/ 8140446 w 8140446"/>
              <a:gd name="connsiteY12-26" fmla="*/ 18288 h 18288"/>
              <a:gd name="connsiteX13-27" fmla="*/ 7706289 w 8140446"/>
              <a:gd name="connsiteY13-28" fmla="*/ 18288 h 18288"/>
              <a:gd name="connsiteX14-29" fmla="*/ 6865109 w 8140446"/>
              <a:gd name="connsiteY14-30" fmla="*/ 18288 h 18288"/>
              <a:gd name="connsiteX15-31" fmla="*/ 6349548 w 8140446"/>
              <a:gd name="connsiteY15-32" fmla="*/ 18288 h 18288"/>
              <a:gd name="connsiteX16-33" fmla="*/ 5671177 w 8140446"/>
              <a:gd name="connsiteY16-34" fmla="*/ 18288 h 18288"/>
              <a:gd name="connsiteX17-35" fmla="*/ 4829998 w 8140446"/>
              <a:gd name="connsiteY17-36" fmla="*/ 18288 h 18288"/>
              <a:gd name="connsiteX18-37" fmla="*/ 4151627 w 8140446"/>
              <a:gd name="connsiteY18-38" fmla="*/ 18288 h 18288"/>
              <a:gd name="connsiteX19-39" fmla="*/ 3717470 w 8140446"/>
              <a:gd name="connsiteY19-40" fmla="*/ 18288 h 18288"/>
              <a:gd name="connsiteX20-41" fmla="*/ 3201909 w 8140446"/>
              <a:gd name="connsiteY20-42" fmla="*/ 18288 h 18288"/>
              <a:gd name="connsiteX21-43" fmla="*/ 2360729 w 8140446"/>
              <a:gd name="connsiteY21-44" fmla="*/ 18288 h 18288"/>
              <a:gd name="connsiteX22-45" fmla="*/ 1682359 w 8140446"/>
              <a:gd name="connsiteY22-46" fmla="*/ 18288 h 18288"/>
              <a:gd name="connsiteX23-47" fmla="*/ 1166797 w 8140446"/>
              <a:gd name="connsiteY23-48" fmla="*/ 18288 h 18288"/>
              <a:gd name="connsiteX24-49" fmla="*/ 0 w 8140446"/>
              <a:gd name="connsiteY24-50" fmla="*/ 18288 h 18288"/>
              <a:gd name="connsiteX25-51" fmla="*/ 0 w 8140446"/>
              <a:gd name="connsiteY25-52" fmla="*/ 0 h 182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28650" y="1929384"/>
            <a:ext cx="7886700" cy="4251960"/>
          </a:xfrm>
        </p:spPr>
        <p:txBody>
          <a:bodyPr vert="horz" lIns="91440" tIns="45720" rIns="91440" bIns="45720" rtlCol="0" anchor="t">
            <a:normAutofit/>
          </a:bodyPr>
          <a:lstStyle/>
          <a:p>
            <a:pPr marL="0" indent="0">
              <a:buNone/>
            </a:pPr>
            <a:r>
              <a:rPr lang="en-GB"/>
              <a:t>Under the TDA, the machinery for resolving trade disputes is founded on hierarchy which must be strictly  followed.</a:t>
            </a:r>
            <a:endParaRPr lang="en-GB">
              <a:cs typeface="Calibri" panose="020F0502020204030204"/>
            </a:endParaRPr>
          </a:p>
          <a:p>
            <a:pPr marL="0" indent="0">
              <a:buNone/>
            </a:pPr>
            <a:r>
              <a:rPr lang="en-GB"/>
              <a:t>These steps are:</a:t>
            </a:r>
            <a:endParaRPr lang="en-GB">
              <a:cs typeface="Calibri" panose="020F0502020204030204"/>
            </a:endParaRPr>
          </a:p>
          <a:p>
            <a:r>
              <a:rPr lang="en-GB"/>
              <a:t>Negotiation by the parties –</a:t>
            </a:r>
            <a:r>
              <a:rPr lang="en-GB" b="1"/>
              <a:t>Section 4(1);</a:t>
            </a:r>
            <a:r>
              <a:rPr lang="en-GB"/>
              <a:t> </a:t>
            </a:r>
            <a:endParaRPr lang="en-GB">
              <a:cs typeface="Calibri" panose="020F0502020204030204"/>
            </a:endParaRPr>
          </a:p>
          <a:p>
            <a:r>
              <a:rPr lang="en-GB"/>
              <a:t>Mediation: negotiation with help of a Neutral 3</a:t>
            </a:r>
            <a:r>
              <a:rPr lang="en-GB" baseline="30000"/>
              <a:t>rd</a:t>
            </a:r>
            <a:r>
              <a:rPr lang="en-GB"/>
              <a:t> party a Mediator (</a:t>
            </a:r>
            <a:r>
              <a:rPr lang="en-GB" b="1"/>
              <a:t>Section 4(2</a:t>
            </a:r>
            <a:r>
              <a:rPr lang="en-GB"/>
              <a:t>));</a:t>
            </a:r>
            <a:endParaRPr lang="en-GB">
              <a:cs typeface="Calibri" panose="020F0502020204030204"/>
            </a:endParaRPr>
          </a:p>
          <a:p>
            <a:r>
              <a:rPr lang="en-GB"/>
              <a:t>By Conciliation – </a:t>
            </a:r>
            <a:r>
              <a:rPr lang="en-GB" b="1"/>
              <a:t>Section 8;</a:t>
            </a:r>
            <a:endParaRPr lang="en-GB">
              <a:cs typeface="Calibri" panose="020F050202020403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p:cNvSpPr>
            <a:spLocks noGrp="1" noRot="1" noChangeAspect="1" noMove="1" noResize="1" noEditPoints="1" noAdjustHandles="1" noChangeArrowheads="1" noChangeShapeType="1" noTextEdit="1"/>
          </p:cNvSpPr>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p:cNvGrpSpPr>
            <a:grpSpLocks noGrp="1" noRot="1" noChangeAspect="1" noMove="1" noResize="1" noUngrp="1"/>
          </p:cNvGrpSpPr>
          <p:nvPr/>
        </p:nvGrpSpPr>
        <p:grpSpPr>
          <a:xfrm>
            <a:off x="0" y="0"/>
            <a:ext cx="9144000" cy="6858000"/>
            <a:chOff x="0" y="0"/>
            <a:chExt cx="12192000" cy="6858000"/>
          </a:xfrm>
        </p:grpSpPr>
        <p:sp>
          <p:nvSpPr>
            <p:cNvPr id="33" name="Rectangle 32"/>
            <p:cNvSpPr/>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13147" y="365125"/>
            <a:ext cx="8317705" cy="1325563"/>
          </a:xfrm>
        </p:spPr>
        <p:txBody>
          <a:bodyPr>
            <a:normAutofit/>
          </a:bodyPr>
          <a:lstStyle/>
          <a:p>
            <a:r>
              <a:rPr lang="en-GB" sz="3500" b="1"/>
              <a:t>PROCEDURE FOR SETTLEMENT OF TRADE DISPUTES IN NIGERIA CONT'D</a:t>
            </a:r>
            <a:endParaRPr lang="en-GB" sz="3500" b="1"/>
          </a:p>
        </p:txBody>
      </p:sp>
      <p:graphicFrame>
        <p:nvGraphicFramePr>
          <p:cNvPr id="26" name="Content Placeholder 2"/>
          <p:cNvGraphicFramePr>
            <a:graphicFrameLocks noGrp="1"/>
          </p:cNvGraphicFramePr>
          <p:nvPr>
            <p:ph idx="1"/>
          </p:nvPr>
        </p:nvGraphicFramePr>
        <p:xfrm>
          <a:off x="410766" y="2133600"/>
          <a:ext cx="8320087" cy="415766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10228</Words>
  <Application>WPS Presentation</Application>
  <PresentationFormat>On-screen Show (4:3)</PresentationFormat>
  <Paragraphs>159</Paragraphs>
  <Slides>29</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29</vt:i4>
      </vt:variant>
    </vt:vector>
  </HeadingPairs>
  <TitlesOfParts>
    <vt:vector size="37" baseType="lpstr">
      <vt:lpstr>Arial</vt:lpstr>
      <vt:lpstr>SimSun</vt:lpstr>
      <vt:lpstr>Wingdings</vt:lpstr>
      <vt:lpstr>Calibri</vt:lpstr>
      <vt:lpstr>Calibri Light</vt:lpstr>
      <vt:lpstr>Microsoft YaHei</vt:lpstr>
      <vt:lpstr>Arial Unicode MS</vt:lpstr>
      <vt:lpstr>Office Theme</vt:lpstr>
      <vt:lpstr>ARBITRATION &amp; NEGOTIATION IN TRADE AND INDUSTRIAL DISPUTES</vt:lpstr>
      <vt:lpstr>WHY TRADE DISPUTES?</vt:lpstr>
      <vt:lpstr>WHAT ARE TRADE AND INDUSTRIAL DISPUTES?</vt:lpstr>
      <vt:lpstr>COMMON CAUSES OF TRADE DISPUTES.</vt:lpstr>
      <vt:lpstr>COMMON CAUSES OF TRADE DISPUTES CONT’D</vt:lpstr>
      <vt:lpstr>COSTS</vt:lpstr>
      <vt:lpstr>COSTS CONT’D</vt:lpstr>
      <vt:lpstr>PROCEDURE FOR SETTLEMENT OF TRADE DISPUTES IN NIGERIA</vt:lpstr>
      <vt:lpstr>PROCEDURE FOR SETTLEMENT OF TRADE DISPUTES IN NIGERIA CONT'D</vt:lpstr>
      <vt:lpstr>NEGOTIATION</vt:lpstr>
      <vt:lpstr>NEGOTIATION CONT’D</vt:lpstr>
      <vt:lpstr>ARBITRATION </vt:lpstr>
      <vt:lpstr> ARBITRATION CONT’D</vt:lpstr>
      <vt:lpstr>NATIONAL INDUSTRIAL COURT</vt:lpstr>
      <vt:lpstr>NATIONAL INDUSTRIAL COURT CONT’D</vt:lpstr>
      <vt:lpstr>NATIONAL INDUSTRIAL COURT CONT’D</vt:lpstr>
      <vt:lpstr>CHALLENGES IN RESOLVING TRADE DISPUTES </vt:lpstr>
      <vt:lpstr>CHALLENGES CONT’D</vt:lpstr>
      <vt:lpstr>CHALLENGES CONT’D</vt:lpstr>
      <vt:lpstr>CHALLENGES CONT’D</vt:lpstr>
      <vt:lpstr>CHALLENGES CONT’D</vt:lpstr>
      <vt:lpstr>CHALLENGES CONT’D</vt:lpstr>
      <vt:lpstr>RECOMMENDATIONS</vt:lpstr>
      <vt:lpstr>RECOMMENDATIONS CONT’D</vt:lpstr>
      <vt:lpstr>RECOMMENDATIONS CONT’D</vt:lpstr>
      <vt:lpstr>RECOMMENDATIONS CONT’D</vt:lpstr>
      <vt:lpstr>CONCLUSION</vt:lpstr>
      <vt:lpstr>CONCLUSION CONT’D</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ARBITRATION &amp; NEGOTIATION IN TRADE AND INDUSTRIAL DISPUTES</dc:title>
  <dc:creator>Obianuju Chisom Nwosu {M}</dc:creator>
  <cp:lastModifiedBy>IFEOMA</cp:lastModifiedBy>
  <cp:revision>8</cp:revision>
  <dcterms:created xsi:type="dcterms:W3CDTF">2022-06-27T10:10:48Z</dcterms:created>
  <dcterms:modified xsi:type="dcterms:W3CDTF">2022-06-27T10:29:17Z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A4E94DABDCA84464BFF75DBC75FA427D</vt:lpwstr>
  </property>
  <property fmtid="{D5CDD505-2E9C-101B-9397-08002B2CF9AE}" pid="3" name="KSOProductBuildVer">
    <vt:lpwstr>1033-11.2.0.10451</vt:lpwstr>
  </property>
</Properties>
</file>