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media/image29.svg" ContentType="image/svg+xml"/>
  <Override PartName="/ppt/media/image3.svg" ContentType="image/svg+xml"/>
  <Override PartName="/ppt/media/image31.svg" ContentType="image/svg+xml"/>
  <Override PartName="/ppt/media/image3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3" r:id="rId3"/>
    <p:sldId id="272" r:id="rId4"/>
    <p:sldId id="264" r:id="rId5"/>
    <p:sldId id="273" r:id="rId6"/>
    <p:sldId id="274" r:id="rId7"/>
    <p:sldId id="297" r:id="rId8"/>
    <p:sldId id="275" r:id="rId9"/>
    <p:sldId id="276" r:id="rId10"/>
    <p:sldId id="265" r:id="rId11"/>
    <p:sldId id="277" r:id="rId12"/>
    <p:sldId id="278" r:id="rId13"/>
    <p:sldId id="279" r:id="rId14"/>
    <p:sldId id="280" r:id="rId15"/>
    <p:sldId id="266" r:id="rId16"/>
    <p:sldId id="281" r:id="rId17"/>
    <p:sldId id="283" r:id="rId18"/>
    <p:sldId id="284" r:id="rId19"/>
    <p:sldId id="267" r:id="rId20"/>
    <p:sldId id="285" r:id="rId21"/>
    <p:sldId id="286" r:id="rId22"/>
    <p:sldId id="287" r:id="rId23"/>
    <p:sldId id="288" r:id="rId24"/>
    <p:sldId id="289" r:id="rId25"/>
    <p:sldId id="291" r:id="rId26"/>
    <p:sldId id="290" r:id="rId27"/>
    <p:sldId id="292" r:id="rId28"/>
    <p:sldId id="268" r:id="rId29"/>
    <p:sldId id="295" r:id="rId30"/>
    <p:sldId id="293" r:id="rId31"/>
    <p:sldId id="296" r:id="rId32"/>
    <p:sldId id="300" r:id="rId33"/>
    <p:sldId id="269" r:id="rId34"/>
    <p:sldId id="299" r:id="rId35"/>
    <p:sldId id="301" r:id="rId36"/>
    <p:sldId id="270" r:id="rId37"/>
    <p:sldId id="306" r:id="rId38"/>
    <p:sldId id="307" r:id="rId39"/>
    <p:sldId id="305" r:id="rId40"/>
    <p:sldId id="308" r:id="rId41"/>
    <p:sldId id="271" r:id="rId42"/>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29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EA8F44"/>
    <a:srgbClr val="06C0FA"/>
    <a:srgbClr val="50EE44"/>
    <a:srgbClr val="F4E90C"/>
    <a:srgbClr val="FD3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1" d="100"/>
          <a:sy n="41" d="100"/>
        </p:scale>
        <p:origin x="600" y="48"/>
      </p:cViewPr>
      <p:guideLst>
        <p:guide orient="horz" pos="4320"/>
        <p:guide pos="29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12.xml.rels><?xml version="1.0" encoding="UTF-8" standalone="yes"?>
<Relationships xmlns="http://schemas.openxmlformats.org/package/2006/relationships"><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ata14.xml.rels><?xml version="1.0" encoding="UTF-8" standalone="yes"?>
<Relationships xmlns="http://schemas.openxmlformats.org/package/2006/relationships"><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ata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ata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png"/></Relationships>
</file>

<file path=ppt/diagrams/_rels/data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ata8.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pn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jpeg"/><Relationship Id="rId2" Type="http://schemas.openxmlformats.org/officeDocument/2006/relationships/image" Target="../media/image40.jpeg"/><Relationship Id="rId19" Type="http://schemas.openxmlformats.org/officeDocument/2006/relationships/image" Target="../media/image57.jpeg"/><Relationship Id="rId18" Type="http://schemas.openxmlformats.org/officeDocument/2006/relationships/image" Target="../media/image56.png"/><Relationship Id="rId17" Type="http://schemas.openxmlformats.org/officeDocument/2006/relationships/image" Target="../media/image55.png"/><Relationship Id="rId16" Type="http://schemas.openxmlformats.org/officeDocument/2006/relationships/image" Target="../media/image54.png"/><Relationship Id="rId15" Type="http://schemas.openxmlformats.org/officeDocument/2006/relationships/image" Target="../media/image53.png"/><Relationship Id="rId14" Type="http://schemas.openxmlformats.org/officeDocument/2006/relationships/image" Target="../media/image52.jpeg"/><Relationship Id="rId13" Type="http://schemas.openxmlformats.org/officeDocument/2006/relationships/image" Target="../media/image51.png"/><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48.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rawing12.xml.rels><?xml version="1.0" encoding="UTF-8" standalone="yes"?>
<Relationships xmlns="http://schemas.openxmlformats.org/package/2006/relationships"><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4.xml.rels><?xml version="1.0" encoding="UTF-8" standalone="yes"?>
<Relationships xmlns="http://schemas.openxmlformats.org/package/2006/relationships"><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rawing8.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pn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jpeg"/><Relationship Id="rId2" Type="http://schemas.openxmlformats.org/officeDocument/2006/relationships/image" Target="../media/image40.jpeg"/><Relationship Id="rId19" Type="http://schemas.openxmlformats.org/officeDocument/2006/relationships/image" Target="../media/image57.jpeg"/><Relationship Id="rId18" Type="http://schemas.openxmlformats.org/officeDocument/2006/relationships/image" Target="../media/image56.png"/><Relationship Id="rId17" Type="http://schemas.openxmlformats.org/officeDocument/2006/relationships/image" Target="../media/image55.png"/><Relationship Id="rId16" Type="http://schemas.openxmlformats.org/officeDocument/2006/relationships/image" Target="../media/image54.png"/><Relationship Id="rId15" Type="http://schemas.openxmlformats.org/officeDocument/2006/relationships/image" Target="../media/image53.png"/><Relationship Id="rId14" Type="http://schemas.openxmlformats.org/officeDocument/2006/relationships/image" Target="../media/image52.jpeg"/><Relationship Id="rId13" Type="http://schemas.openxmlformats.org/officeDocument/2006/relationships/image" Target="../media/image51.png"/><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48.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D8FC34-A507-4595-B27E-85224DBF7FB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AFF3E58-DCB8-4C9C-920C-82D95DDF6185}">
      <dgm:prSet phldrT="[Text]"/>
      <dgm:spPr>
        <a:solidFill>
          <a:srgbClr val="006600"/>
        </a:solidFill>
      </dgm:spPr>
      <dgm:t>
        <a:bodyPr/>
        <a:lstStyle/>
        <a:p>
          <a:r>
            <a:rPr lang="en-US" sz="4100" b="1" dirty="0">
              <a:latin typeface="Candara" panose="020E0502030303020204" pitchFamily="34" charset="0"/>
            </a:rPr>
            <a:t>Associate Director, Analysis and Compliance Directorate</a:t>
          </a:r>
          <a:endParaRPr lang="en-US" sz="4100" b="1" dirty="0">
            <a:latin typeface="Candara" panose="020E0502030303020204" pitchFamily="34" charset="0"/>
          </a:endParaRPr>
        </a:p>
      </dgm:t>
    </dgm:pt>
    <dgm:pt modelId="{A6323746-A901-44B3-B629-67E35FCC2DD4}" cxnId="{68C82E7D-64BE-482A-9F62-BC56A409F77A}" type="parTrans">
      <dgm:prSet/>
      <dgm:spPr/>
      <dgm:t>
        <a:bodyPr/>
        <a:lstStyle/>
        <a:p>
          <a:endParaRPr lang="en-US">
            <a:latin typeface="Candara" panose="020E0502030303020204" pitchFamily="34" charset="0"/>
          </a:endParaRPr>
        </a:p>
      </dgm:t>
    </dgm:pt>
    <dgm:pt modelId="{A38B7C20-FD55-4F9B-B3CF-F862793E8D8D}" cxnId="{68C82E7D-64BE-482A-9F62-BC56A409F77A}" type="sibTrans">
      <dgm:prSet/>
      <dgm:spPr/>
      <dgm:t>
        <a:bodyPr/>
        <a:lstStyle/>
        <a:p>
          <a:endParaRPr lang="en-US">
            <a:latin typeface="Candara" panose="020E0502030303020204" pitchFamily="34" charset="0"/>
          </a:endParaRPr>
        </a:p>
      </dgm:t>
    </dgm:pt>
    <dgm:pt modelId="{8D5B2CCD-78B9-40C3-8239-7FCDFAD6D578}">
      <dgm:prSet phldrT="[Text]"/>
      <dgm:spPr/>
      <dgm:t>
        <a:bodyPr/>
        <a:lstStyle/>
        <a:p>
          <a:r>
            <a:rPr lang="en-US" sz="4100" b="1" dirty="0">
              <a:latin typeface="Candara" panose="020E0502030303020204" pitchFamily="34" charset="0"/>
            </a:rPr>
            <a:t>Vice – Chair, Information Exchange Working Group (IEWG)</a:t>
          </a:r>
          <a:endParaRPr lang="en-US" sz="4100" b="1" dirty="0">
            <a:latin typeface="Candara" panose="020E0502030303020204" pitchFamily="34" charset="0"/>
          </a:endParaRPr>
        </a:p>
      </dgm:t>
    </dgm:pt>
    <dgm:pt modelId="{1E5F3CCE-01D7-4201-934F-37315EE1DB0D}" cxnId="{FE1810C1-BC5D-484D-9F18-232E08FB84A1}" type="parTrans">
      <dgm:prSet/>
      <dgm:spPr/>
      <dgm:t>
        <a:bodyPr/>
        <a:lstStyle/>
        <a:p>
          <a:endParaRPr lang="en-US">
            <a:latin typeface="Candara" panose="020E0502030303020204" pitchFamily="34" charset="0"/>
          </a:endParaRPr>
        </a:p>
      </dgm:t>
    </dgm:pt>
    <dgm:pt modelId="{BF6BB50A-0EF2-4063-A6B8-C459B311A88D}" cxnId="{FE1810C1-BC5D-484D-9F18-232E08FB84A1}" type="sibTrans">
      <dgm:prSet/>
      <dgm:spPr/>
      <dgm:t>
        <a:bodyPr/>
        <a:lstStyle/>
        <a:p>
          <a:endParaRPr lang="en-US">
            <a:latin typeface="Candara" panose="020E0502030303020204" pitchFamily="34" charset="0"/>
          </a:endParaRPr>
        </a:p>
      </dgm:t>
    </dgm:pt>
    <dgm:pt modelId="{7D993C17-B4D2-4716-AEBD-4850624F036B}">
      <dgm:prSet custT="1"/>
      <dgm:spPr>
        <a:solidFill>
          <a:srgbClr val="006600"/>
        </a:solidFill>
      </dgm:spPr>
      <dgm:t>
        <a:bodyPr/>
        <a:lstStyle/>
        <a:p>
          <a:r>
            <a:rPr lang="en-US" sz="4400" b="1" dirty="0">
              <a:latin typeface="Candara" panose="020E0502030303020204" pitchFamily="34" charset="0"/>
            </a:rPr>
            <a:t>Nigerian Financial Intelligence Unit (NFIU)</a:t>
          </a:r>
          <a:endParaRPr lang="en-US" sz="4400" b="1" dirty="0">
            <a:latin typeface="Candara" panose="020E0502030303020204" pitchFamily="34" charset="0"/>
          </a:endParaRPr>
        </a:p>
      </dgm:t>
    </dgm:pt>
    <dgm:pt modelId="{9EE137DD-9B4B-46C4-A89C-FF2ED85E7838}" cxnId="{FEA387C3-F429-4E73-888D-827F3E70D6C5}" type="parTrans">
      <dgm:prSet/>
      <dgm:spPr/>
      <dgm:t>
        <a:bodyPr/>
        <a:lstStyle/>
        <a:p>
          <a:endParaRPr lang="en-US">
            <a:latin typeface="Candara" panose="020E0502030303020204" pitchFamily="34" charset="0"/>
          </a:endParaRPr>
        </a:p>
      </dgm:t>
    </dgm:pt>
    <dgm:pt modelId="{408C18AC-3F14-4C0C-91FC-B52C57C95B46}" cxnId="{FEA387C3-F429-4E73-888D-827F3E70D6C5}" type="sibTrans">
      <dgm:prSet/>
      <dgm:spPr/>
      <dgm:t>
        <a:bodyPr/>
        <a:lstStyle/>
        <a:p>
          <a:endParaRPr lang="en-US">
            <a:latin typeface="Candara" panose="020E0502030303020204" pitchFamily="34" charset="0"/>
          </a:endParaRPr>
        </a:p>
      </dgm:t>
    </dgm:pt>
    <dgm:pt modelId="{28045B06-BBD3-49C2-8B75-BDD019BD30D0}">
      <dgm:prSet custT="1"/>
      <dgm:spPr/>
      <dgm:t>
        <a:bodyPr/>
        <a:lstStyle/>
        <a:p>
          <a:r>
            <a:rPr lang="en-US" sz="4400" b="1" dirty="0">
              <a:latin typeface="Candara" panose="020E0502030303020204" pitchFamily="34" charset="0"/>
            </a:rPr>
            <a:t>Egmont Group of Financial Intelligence Units (FIUs)</a:t>
          </a:r>
          <a:endParaRPr lang="en-US" sz="3200" b="1" dirty="0">
            <a:latin typeface="Candara" panose="020E0502030303020204" pitchFamily="34" charset="0"/>
          </a:endParaRPr>
        </a:p>
      </dgm:t>
    </dgm:pt>
    <dgm:pt modelId="{4D054512-19D6-42DF-949D-0C1E7DE4208D}" cxnId="{611B6414-B367-43D1-8434-756D197675AC}" type="parTrans">
      <dgm:prSet/>
      <dgm:spPr/>
      <dgm:t>
        <a:bodyPr/>
        <a:lstStyle/>
        <a:p>
          <a:endParaRPr lang="en-US">
            <a:latin typeface="Candara" panose="020E0502030303020204" pitchFamily="34" charset="0"/>
          </a:endParaRPr>
        </a:p>
      </dgm:t>
    </dgm:pt>
    <dgm:pt modelId="{40B57D03-1D30-4A4B-BED8-629C25C4B01F}" cxnId="{611B6414-B367-43D1-8434-756D197675AC}" type="sibTrans">
      <dgm:prSet/>
      <dgm:spPr/>
      <dgm:t>
        <a:bodyPr/>
        <a:lstStyle/>
        <a:p>
          <a:endParaRPr lang="en-US">
            <a:latin typeface="Candara" panose="020E0502030303020204" pitchFamily="34" charset="0"/>
          </a:endParaRPr>
        </a:p>
      </dgm:t>
    </dgm:pt>
    <dgm:pt modelId="{3DA564AC-2D2E-42E2-956E-991F80EF80C1}" type="pres">
      <dgm:prSet presAssocID="{57D8FC34-A507-4595-B27E-85224DBF7FBF}" presName="linear" presStyleCnt="0">
        <dgm:presLayoutVars>
          <dgm:dir/>
          <dgm:resizeHandles val="exact"/>
        </dgm:presLayoutVars>
      </dgm:prSet>
      <dgm:spPr/>
    </dgm:pt>
    <dgm:pt modelId="{1AF34C8A-EC25-4241-8A0F-4D4B8B74FC91}" type="pres">
      <dgm:prSet presAssocID="{3AFF3E58-DCB8-4C9C-920C-82D95DDF6185}" presName="comp" presStyleCnt="0"/>
      <dgm:spPr/>
    </dgm:pt>
    <dgm:pt modelId="{98F38012-F860-44AF-85A7-A484BCE0BF94}" type="pres">
      <dgm:prSet presAssocID="{3AFF3E58-DCB8-4C9C-920C-82D95DDF6185}" presName="box" presStyleLbl="node1" presStyleIdx="0" presStyleCnt="2"/>
      <dgm:spPr/>
    </dgm:pt>
    <dgm:pt modelId="{05CC02F7-75CF-4A9C-9A97-3B95B5400B07}" type="pres">
      <dgm:prSet presAssocID="{3AFF3E58-DCB8-4C9C-920C-82D95DDF6185}" presName="img" presStyleLbl="fgImgPlace1" presStyleIdx="0" presStyleCnt="2"/>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4000" r="-4000"/>
          </a:stretch>
        </a:blipFill>
      </dgm:spPr>
    </dgm:pt>
    <dgm:pt modelId="{B212B19F-0376-4982-8570-918EB89BF098}" type="pres">
      <dgm:prSet presAssocID="{3AFF3E58-DCB8-4C9C-920C-82D95DDF6185}" presName="text" presStyleLbl="node1" presStyleIdx="0" presStyleCnt="2">
        <dgm:presLayoutVars>
          <dgm:bulletEnabled val="1"/>
        </dgm:presLayoutVars>
      </dgm:prSet>
      <dgm:spPr/>
    </dgm:pt>
    <dgm:pt modelId="{50290DEE-C8BD-44E6-BDDB-718537AD7E20}" type="pres">
      <dgm:prSet presAssocID="{A38B7C20-FD55-4F9B-B3CF-F862793E8D8D}" presName="spacer" presStyleCnt="0"/>
      <dgm:spPr/>
    </dgm:pt>
    <dgm:pt modelId="{4978D9EF-A3A9-4517-ACBD-19310EC38AF3}" type="pres">
      <dgm:prSet presAssocID="{8D5B2CCD-78B9-40C3-8239-7FCDFAD6D578}" presName="comp" presStyleCnt="0"/>
      <dgm:spPr/>
    </dgm:pt>
    <dgm:pt modelId="{64932F2E-4FC1-4230-BB8F-C498CD464F88}" type="pres">
      <dgm:prSet presAssocID="{8D5B2CCD-78B9-40C3-8239-7FCDFAD6D578}" presName="box" presStyleLbl="node1" presStyleIdx="1" presStyleCnt="2"/>
      <dgm:spPr/>
    </dgm:pt>
    <dgm:pt modelId="{99CC882A-5651-4184-B42F-F57B6F803716}" type="pres">
      <dgm:prSet presAssocID="{8D5B2CCD-78B9-40C3-8239-7FCDFAD6D578}" presName="img" presStyleLbl="fgImgPlace1" presStyleIdx="1" presStyleCnt="2"/>
      <dgm:spPr>
        <a:blipFill>
          <a:blip xmlns:r="http://schemas.openxmlformats.org/officeDocument/2006/relationships" r:embed="rId2"/>
          <a:srcRect/>
          <a:stretch>
            <a:fillRect l="-3000" r="-3000"/>
          </a:stretch>
        </a:blipFill>
      </dgm:spPr>
    </dgm:pt>
    <dgm:pt modelId="{B8E69150-34A1-4B70-B419-3D1CF5AC5F2E}" type="pres">
      <dgm:prSet presAssocID="{8D5B2CCD-78B9-40C3-8239-7FCDFAD6D578}" presName="text" presStyleLbl="node1" presStyleIdx="1" presStyleCnt="2">
        <dgm:presLayoutVars>
          <dgm:bulletEnabled val="1"/>
        </dgm:presLayoutVars>
      </dgm:prSet>
      <dgm:spPr/>
    </dgm:pt>
  </dgm:ptLst>
  <dgm:cxnLst>
    <dgm:cxn modelId="{3973B204-E2A8-4284-9D92-C1DE24E727DA}" type="presOf" srcId="{57D8FC34-A507-4595-B27E-85224DBF7FBF}" destId="{3DA564AC-2D2E-42E2-956E-991F80EF80C1}" srcOrd="0" destOrd="0" presId="urn:microsoft.com/office/officeart/2005/8/layout/vList4"/>
    <dgm:cxn modelId="{611B6414-B367-43D1-8434-756D197675AC}" srcId="{8D5B2CCD-78B9-40C3-8239-7FCDFAD6D578}" destId="{28045B06-BBD3-49C2-8B75-BDD019BD30D0}" srcOrd="0" destOrd="0" parTransId="{4D054512-19D6-42DF-949D-0C1E7DE4208D}" sibTransId="{40B57D03-1D30-4A4B-BED8-629C25C4B01F}"/>
    <dgm:cxn modelId="{75809F27-A6E9-492B-82CE-75FB4AFCF7F4}" type="presOf" srcId="{7D993C17-B4D2-4716-AEBD-4850624F036B}" destId="{B212B19F-0376-4982-8570-918EB89BF098}" srcOrd="1" destOrd="1" presId="urn:microsoft.com/office/officeart/2005/8/layout/vList4"/>
    <dgm:cxn modelId="{B662125C-4901-47BF-8914-9C99561146CE}" type="presOf" srcId="{8D5B2CCD-78B9-40C3-8239-7FCDFAD6D578}" destId="{B8E69150-34A1-4B70-B419-3D1CF5AC5F2E}" srcOrd="1" destOrd="0" presId="urn:microsoft.com/office/officeart/2005/8/layout/vList4"/>
    <dgm:cxn modelId="{84F4A643-AA25-4BBF-8818-EFD2DAD8A7B8}" type="presOf" srcId="{3AFF3E58-DCB8-4C9C-920C-82D95DDF6185}" destId="{B212B19F-0376-4982-8570-918EB89BF098}" srcOrd="1" destOrd="0" presId="urn:microsoft.com/office/officeart/2005/8/layout/vList4"/>
    <dgm:cxn modelId="{2E863065-B104-4024-805B-87D9C53DC8C4}" type="presOf" srcId="{7D993C17-B4D2-4716-AEBD-4850624F036B}" destId="{98F38012-F860-44AF-85A7-A484BCE0BF94}" srcOrd="0" destOrd="1" presId="urn:microsoft.com/office/officeart/2005/8/layout/vList4"/>
    <dgm:cxn modelId="{4F372B46-1504-4987-8434-5A153258195E}" type="presOf" srcId="{28045B06-BBD3-49C2-8B75-BDD019BD30D0}" destId="{B8E69150-34A1-4B70-B419-3D1CF5AC5F2E}" srcOrd="1" destOrd="1" presId="urn:microsoft.com/office/officeart/2005/8/layout/vList4"/>
    <dgm:cxn modelId="{68C82E7D-64BE-482A-9F62-BC56A409F77A}" srcId="{57D8FC34-A507-4595-B27E-85224DBF7FBF}" destId="{3AFF3E58-DCB8-4C9C-920C-82D95DDF6185}" srcOrd="0" destOrd="0" parTransId="{A6323746-A901-44B3-B629-67E35FCC2DD4}" sibTransId="{A38B7C20-FD55-4F9B-B3CF-F862793E8D8D}"/>
    <dgm:cxn modelId="{A420088E-36B3-404A-8AC9-AF9F4B49FEF0}" type="presOf" srcId="{8D5B2CCD-78B9-40C3-8239-7FCDFAD6D578}" destId="{64932F2E-4FC1-4230-BB8F-C498CD464F88}" srcOrd="0" destOrd="0" presId="urn:microsoft.com/office/officeart/2005/8/layout/vList4"/>
    <dgm:cxn modelId="{FE1810C1-BC5D-484D-9F18-232E08FB84A1}" srcId="{57D8FC34-A507-4595-B27E-85224DBF7FBF}" destId="{8D5B2CCD-78B9-40C3-8239-7FCDFAD6D578}" srcOrd="1" destOrd="0" parTransId="{1E5F3CCE-01D7-4201-934F-37315EE1DB0D}" sibTransId="{BF6BB50A-0EF2-4063-A6B8-C459B311A88D}"/>
    <dgm:cxn modelId="{FEA387C3-F429-4E73-888D-827F3E70D6C5}" srcId="{3AFF3E58-DCB8-4C9C-920C-82D95DDF6185}" destId="{7D993C17-B4D2-4716-AEBD-4850624F036B}" srcOrd="0" destOrd="0" parTransId="{9EE137DD-9B4B-46C4-A89C-FF2ED85E7838}" sibTransId="{408C18AC-3F14-4C0C-91FC-B52C57C95B46}"/>
    <dgm:cxn modelId="{C5B421CA-1AB9-415C-89F0-582A5959D63C}" type="presOf" srcId="{28045B06-BBD3-49C2-8B75-BDD019BD30D0}" destId="{64932F2E-4FC1-4230-BB8F-C498CD464F88}" srcOrd="0" destOrd="1" presId="urn:microsoft.com/office/officeart/2005/8/layout/vList4"/>
    <dgm:cxn modelId="{F1CB90FB-1472-4AD3-850B-7F460FFE8DAF}" type="presOf" srcId="{3AFF3E58-DCB8-4C9C-920C-82D95DDF6185}" destId="{98F38012-F860-44AF-85A7-A484BCE0BF94}" srcOrd="0" destOrd="0" presId="urn:microsoft.com/office/officeart/2005/8/layout/vList4"/>
    <dgm:cxn modelId="{2BFF6704-5583-4167-AC14-1333AD30167E}" type="presParOf" srcId="{3DA564AC-2D2E-42E2-956E-991F80EF80C1}" destId="{1AF34C8A-EC25-4241-8A0F-4D4B8B74FC91}" srcOrd="0" destOrd="0" presId="urn:microsoft.com/office/officeart/2005/8/layout/vList4"/>
    <dgm:cxn modelId="{6B1B00D6-5F23-49A6-8144-E415015009EA}" type="presParOf" srcId="{1AF34C8A-EC25-4241-8A0F-4D4B8B74FC91}" destId="{98F38012-F860-44AF-85A7-A484BCE0BF94}" srcOrd="0" destOrd="0" presId="urn:microsoft.com/office/officeart/2005/8/layout/vList4"/>
    <dgm:cxn modelId="{965D09EE-F151-4171-B129-44D4B62FED8C}" type="presParOf" srcId="{1AF34C8A-EC25-4241-8A0F-4D4B8B74FC91}" destId="{05CC02F7-75CF-4A9C-9A97-3B95B5400B07}" srcOrd="1" destOrd="0" presId="urn:microsoft.com/office/officeart/2005/8/layout/vList4"/>
    <dgm:cxn modelId="{E04D49A9-F4C2-4414-B81D-B811BE3F26EA}" type="presParOf" srcId="{1AF34C8A-EC25-4241-8A0F-4D4B8B74FC91}" destId="{B212B19F-0376-4982-8570-918EB89BF098}" srcOrd="2" destOrd="0" presId="urn:microsoft.com/office/officeart/2005/8/layout/vList4"/>
    <dgm:cxn modelId="{ED8A858E-4B75-4479-A6E7-ECC55131EEBE}" type="presParOf" srcId="{3DA564AC-2D2E-42E2-956E-991F80EF80C1}" destId="{50290DEE-C8BD-44E6-BDDB-718537AD7E20}" srcOrd="1" destOrd="0" presId="urn:microsoft.com/office/officeart/2005/8/layout/vList4"/>
    <dgm:cxn modelId="{78B6EE93-AAC5-4999-B5FA-0205B7BBC92E}" type="presParOf" srcId="{3DA564AC-2D2E-42E2-956E-991F80EF80C1}" destId="{4978D9EF-A3A9-4517-ACBD-19310EC38AF3}" srcOrd="2" destOrd="0" presId="urn:microsoft.com/office/officeart/2005/8/layout/vList4"/>
    <dgm:cxn modelId="{8313E360-9158-4AA2-8B04-496EC2F97B5D}" type="presParOf" srcId="{4978D9EF-A3A9-4517-ACBD-19310EC38AF3}" destId="{64932F2E-4FC1-4230-BB8F-C498CD464F88}" srcOrd="0" destOrd="0" presId="urn:microsoft.com/office/officeart/2005/8/layout/vList4"/>
    <dgm:cxn modelId="{4DD13589-A149-40AA-921E-62B06BFAF925}" type="presParOf" srcId="{4978D9EF-A3A9-4517-ACBD-19310EC38AF3}" destId="{99CC882A-5651-4184-B42F-F57B6F803716}" srcOrd="1" destOrd="0" presId="urn:microsoft.com/office/officeart/2005/8/layout/vList4"/>
    <dgm:cxn modelId="{EEBB528E-781D-4422-A996-214BF9CAD16F}" type="presParOf" srcId="{4978D9EF-A3A9-4517-ACBD-19310EC38AF3}" destId="{B8E69150-34A1-4B70-B419-3D1CF5AC5F2E}"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F1AC57-2D1C-4CBD-8E5D-600887D931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44B857-0F2C-4E87-9E55-8BB6EFEBF3E7}">
      <dgm:prSet phldrT="[Text]"/>
      <dgm:spPr>
        <a:solidFill>
          <a:srgbClr val="00B050"/>
        </a:solidFill>
      </dgm:spPr>
      <dgm:t>
        <a:bodyPr/>
        <a:lstStyle/>
        <a:p>
          <a:r>
            <a:rPr lang="en-US" b="1" dirty="0">
              <a:latin typeface="Candara" panose="020E0502030303020204" pitchFamily="34" charset="0"/>
            </a:rPr>
            <a:t>PART VII—Investigation, Search and Seizure (Section 53-57)</a:t>
          </a:r>
        </a:p>
      </dgm:t>
    </dgm:pt>
    <dgm:pt modelId="{6857F8A8-F738-45AC-86BD-ED18F1859D59}" cxnId="{B65DCA15-A7E3-4958-8F9D-0B333D98363A}" type="parTrans">
      <dgm:prSet/>
      <dgm:spPr/>
      <dgm:t>
        <a:bodyPr/>
        <a:lstStyle/>
        <a:p>
          <a:endParaRPr lang="en-US">
            <a:latin typeface="Candara" panose="020E0502030303020204" pitchFamily="34" charset="0"/>
          </a:endParaRPr>
        </a:p>
      </dgm:t>
    </dgm:pt>
    <dgm:pt modelId="{561A3B23-3A2A-4C0F-898A-3C32C80AADC8}" cxnId="{B65DCA15-A7E3-4958-8F9D-0B333D98363A}" type="sibTrans">
      <dgm:prSet/>
      <dgm:spPr/>
      <dgm:t>
        <a:bodyPr/>
        <a:lstStyle/>
        <a:p>
          <a:endParaRPr lang="en-US">
            <a:latin typeface="Candara" panose="020E0502030303020204" pitchFamily="34" charset="0"/>
          </a:endParaRPr>
        </a:p>
      </dgm:t>
    </dgm:pt>
    <dgm:pt modelId="{F21D1E5C-2010-4C39-BC58-3C378EA0F58D}">
      <dgm:prSet/>
      <dgm:spPr/>
      <dgm:t>
        <a:bodyPr/>
        <a:lstStyle/>
        <a:p>
          <a:r>
            <a:rPr lang="en-US" dirty="0">
              <a:latin typeface="Candara" panose="020E0502030303020204" pitchFamily="34" charset="0"/>
            </a:rPr>
            <a:t>Actions detrimental to an investigation. Retention of seized property. Obstructing the execution of a search and seizure warrant.</a:t>
          </a:r>
        </a:p>
      </dgm:t>
    </dgm:pt>
    <dgm:pt modelId="{77945A43-EA21-4819-95FA-F18EC0C4C76D}" cxnId="{EB91120B-15F2-4728-BDFF-DCBCE1331FFC}" type="parTrans">
      <dgm:prSet/>
      <dgm:spPr/>
      <dgm:t>
        <a:bodyPr/>
        <a:lstStyle/>
        <a:p>
          <a:endParaRPr lang="en-US">
            <a:latin typeface="Candara" panose="020E0502030303020204" pitchFamily="34" charset="0"/>
          </a:endParaRPr>
        </a:p>
      </dgm:t>
    </dgm:pt>
    <dgm:pt modelId="{54FAB819-0321-4C01-A1F6-CC9BD9ABC176}" cxnId="{EB91120B-15F2-4728-BDFF-DCBCE1331FFC}" type="sibTrans">
      <dgm:prSet/>
      <dgm:spPr/>
      <dgm:t>
        <a:bodyPr/>
        <a:lstStyle/>
        <a:p>
          <a:endParaRPr lang="en-US">
            <a:latin typeface="Candara" panose="020E0502030303020204" pitchFamily="34" charset="0"/>
          </a:endParaRPr>
        </a:p>
      </dgm:t>
    </dgm:pt>
    <dgm:pt modelId="{A18EE096-3930-4028-B241-F889CAB5414E}">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3350" tIns="133350" rIns="133350" bIns="133350" numCol="1" spcCol="1270" anchor="ctr" anchorCtr="0"/>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VIII—Administration (Section  58-67)</a:t>
          </a:r>
        </a:p>
      </dgm:t>
    </dgm:pt>
    <dgm:pt modelId="{F1793273-410A-4BD7-81B4-CB0FD0D9EE3F}" cxnId="{DD409DF5-DB68-4B9A-A7C5-E74A983F1790}" type="parTrans">
      <dgm:prSet/>
      <dgm:spPr/>
      <dgm:t>
        <a:bodyPr/>
        <a:lstStyle/>
        <a:p>
          <a:endParaRPr lang="en-US">
            <a:latin typeface="Candara" panose="020E0502030303020204" pitchFamily="34" charset="0"/>
          </a:endParaRPr>
        </a:p>
      </dgm:t>
    </dgm:pt>
    <dgm:pt modelId="{C8243E77-ED2D-484B-B5E8-32B7D3A8903B}" cxnId="{DD409DF5-DB68-4B9A-A7C5-E74A983F1790}" type="sibTrans">
      <dgm:prSet/>
      <dgm:spPr/>
      <dgm:t>
        <a:bodyPr/>
        <a:lstStyle/>
        <a:p>
          <a:endParaRPr lang="en-US">
            <a:latin typeface="Candara" panose="020E0502030303020204" pitchFamily="34" charset="0"/>
          </a:endParaRPr>
        </a:p>
      </dgm:t>
    </dgm:pt>
    <dgm:pt modelId="{23CEA5A4-EA10-44EF-BD7C-1593C496A21C}">
      <dgm:prSet/>
      <dgm:spPr/>
      <dgm:t>
        <a:bodyPr/>
        <a:lstStyle/>
        <a:p>
          <a:r>
            <a:rPr lang="en-US" dirty="0">
              <a:latin typeface="Candara" panose="020E0502030303020204" pitchFamily="34" charset="0"/>
            </a:rPr>
            <a:t>Powers and duties of the relevant organisation in respect of property seized. Preserving controlled property. Rights attaching to shares. Destroying or disposing of property.  Notice of proposed destruction or disposal of controlled property.</a:t>
          </a:r>
        </a:p>
      </dgm:t>
    </dgm:pt>
    <dgm:pt modelId="{86315EBB-461A-43DD-9191-0CE0DE399C62}" cxnId="{FF84072A-962C-43A7-9CD7-6AC3722763BC}" type="parTrans">
      <dgm:prSet/>
      <dgm:spPr/>
      <dgm:t>
        <a:bodyPr/>
        <a:lstStyle/>
        <a:p>
          <a:endParaRPr lang="en-US">
            <a:latin typeface="Candara" panose="020E0502030303020204" pitchFamily="34" charset="0"/>
          </a:endParaRPr>
        </a:p>
      </dgm:t>
    </dgm:pt>
    <dgm:pt modelId="{9BA56509-48DC-4A24-A5B8-EAC161B3E89B}" cxnId="{FF84072A-962C-43A7-9CD7-6AC3722763BC}" type="sibTrans">
      <dgm:prSet/>
      <dgm:spPr/>
      <dgm:t>
        <a:bodyPr/>
        <a:lstStyle/>
        <a:p>
          <a:endParaRPr lang="en-US">
            <a:latin typeface="Candara" panose="020E0502030303020204" pitchFamily="34" charset="0"/>
          </a:endParaRPr>
        </a:p>
      </dgm:t>
    </dgm:pt>
    <dgm:pt modelId="{5EEE35BC-F23B-46B7-B5B5-118A48EF54BB}">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3350" tIns="133350" rIns="133350" bIns="133350" numCol="1" spcCol="1270" anchor="ctr" anchorCtr="0"/>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IX—Confiscated and Forfeited Properties Account (Section  68-72)</a:t>
          </a:r>
        </a:p>
      </dgm:t>
    </dgm:pt>
    <dgm:pt modelId="{D96BFABB-BC9B-4235-8EC0-8CDE7A10EF15}" cxnId="{440CAA00-3BFB-46EC-9350-F4453B31E734}" type="parTrans">
      <dgm:prSet/>
      <dgm:spPr/>
      <dgm:t>
        <a:bodyPr/>
        <a:lstStyle/>
        <a:p>
          <a:endParaRPr lang="en-US">
            <a:latin typeface="Candara" panose="020E0502030303020204" pitchFamily="34" charset="0"/>
          </a:endParaRPr>
        </a:p>
      </dgm:t>
    </dgm:pt>
    <dgm:pt modelId="{079D21A9-CF15-41FB-80D0-58149A6065F5}" cxnId="{440CAA00-3BFB-46EC-9350-F4453B31E734}" type="sibTrans">
      <dgm:prSet/>
      <dgm:spPr/>
      <dgm:t>
        <a:bodyPr/>
        <a:lstStyle/>
        <a:p>
          <a:endParaRPr lang="en-US">
            <a:latin typeface="Candara" panose="020E0502030303020204" pitchFamily="34" charset="0"/>
          </a:endParaRPr>
        </a:p>
      </dgm:t>
    </dgm:pt>
    <dgm:pt modelId="{64EB2EBE-D2E0-418B-986F-FAD590274D95}">
      <dgm:prSet/>
      <dgm:spPr/>
      <dgm:t>
        <a:bodyPr/>
        <a:lstStyle/>
        <a:p>
          <a:r>
            <a:rPr lang="en-US" dirty="0">
              <a:latin typeface="Candara" panose="020E0502030303020204" pitchFamily="34" charset="0"/>
            </a:rPr>
            <a:t>Establishment and Payments of the Confiscated and Forfeited Properties Account. Audit of the Confiscated and Forfeited Properties Account. Authorisation of expenditures for approved programmes of relevant organisation.</a:t>
          </a:r>
        </a:p>
      </dgm:t>
    </dgm:pt>
    <dgm:pt modelId="{7B6C347F-DFF3-4D54-8C4D-FFE73158B54B}" cxnId="{8EEF58F3-5C08-4A90-A2C0-1B6DD10ABB5C}" type="parTrans">
      <dgm:prSet/>
      <dgm:spPr/>
      <dgm:t>
        <a:bodyPr/>
        <a:lstStyle/>
        <a:p>
          <a:endParaRPr lang="en-US">
            <a:latin typeface="Candara" panose="020E0502030303020204" pitchFamily="34" charset="0"/>
          </a:endParaRPr>
        </a:p>
      </dgm:t>
    </dgm:pt>
    <dgm:pt modelId="{8B7CD2D8-A802-486E-B13D-76149A5237CF}" cxnId="{8EEF58F3-5C08-4A90-A2C0-1B6DD10ABB5C}" type="sibTrans">
      <dgm:prSet/>
      <dgm:spPr/>
      <dgm:t>
        <a:bodyPr/>
        <a:lstStyle/>
        <a:p>
          <a:endParaRPr lang="en-US">
            <a:latin typeface="Candara" panose="020E0502030303020204" pitchFamily="34" charset="0"/>
          </a:endParaRPr>
        </a:p>
      </dgm:t>
    </dgm:pt>
    <dgm:pt modelId="{D6C17803-3358-4CC9-91DD-C7DEFF6B3F55}">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3350" tIns="133350" rIns="133350" bIns="133350" numCol="1" spcCol="1270" anchor="ctr" anchorCtr="0"/>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X—Jurisdiction  (Section 73)</a:t>
          </a:r>
        </a:p>
      </dgm:t>
    </dgm:pt>
    <dgm:pt modelId="{B412FDD3-D50D-405B-BBC9-3267DD9A3736}" cxnId="{C55946D9-C1A0-4712-93A0-D49C1A98B527}" type="parTrans">
      <dgm:prSet/>
      <dgm:spPr/>
      <dgm:t>
        <a:bodyPr/>
        <a:lstStyle/>
        <a:p>
          <a:endParaRPr lang="en-US">
            <a:latin typeface="Candara" panose="020E0502030303020204" pitchFamily="34" charset="0"/>
          </a:endParaRPr>
        </a:p>
      </dgm:t>
    </dgm:pt>
    <dgm:pt modelId="{E0B0734D-202D-4394-96AB-A49198D013C9}" cxnId="{C55946D9-C1A0-4712-93A0-D49C1A98B527}" type="sibTrans">
      <dgm:prSet/>
      <dgm:spPr/>
      <dgm:t>
        <a:bodyPr/>
        <a:lstStyle/>
        <a:p>
          <a:endParaRPr lang="en-US">
            <a:latin typeface="Candara" panose="020E0502030303020204" pitchFamily="34" charset="0"/>
          </a:endParaRPr>
        </a:p>
      </dgm:t>
    </dgm:pt>
    <dgm:pt modelId="{4D3ADAE4-E732-4885-A7E2-E317F252B377}">
      <dgm:prSet/>
      <dgm:spPr/>
      <dgm:t>
        <a:bodyPr/>
        <a:lstStyle/>
        <a:p>
          <a:r>
            <a:rPr lang="en-US" dirty="0">
              <a:latin typeface="Candara" panose="020E0502030303020204" pitchFamily="34" charset="0"/>
            </a:rPr>
            <a:t>Jurisdiction</a:t>
          </a:r>
        </a:p>
      </dgm:t>
    </dgm:pt>
    <dgm:pt modelId="{544F8D6A-29EA-4E4A-83AD-7B340E989FAE}" cxnId="{7D9E7ACB-951A-4027-96FA-2958A1126E7F}" type="parTrans">
      <dgm:prSet/>
      <dgm:spPr/>
      <dgm:t>
        <a:bodyPr/>
        <a:lstStyle/>
        <a:p>
          <a:endParaRPr lang="en-US">
            <a:latin typeface="Candara" panose="020E0502030303020204" pitchFamily="34" charset="0"/>
          </a:endParaRPr>
        </a:p>
      </dgm:t>
    </dgm:pt>
    <dgm:pt modelId="{E5397D0B-F084-43D3-9FBD-B803B6722A99}" cxnId="{7D9E7ACB-951A-4027-96FA-2958A1126E7F}" type="sibTrans">
      <dgm:prSet/>
      <dgm:spPr/>
      <dgm:t>
        <a:bodyPr/>
        <a:lstStyle/>
        <a:p>
          <a:endParaRPr lang="en-US">
            <a:latin typeface="Candara" panose="020E0502030303020204" pitchFamily="34" charset="0"/>
          </a:endParaRPr>
        </a:p>
      </dgm:t>
    </dgm:pt>
    <dgm:pt modelId="{7D5F2DF8-9A16-4B87-824B-CDB5C7AB152E}">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3350" tIns="133350" rIns="133350" bIns="133350" numCol="1" spcCol="1270" anchor="ctr" anchorCtr="0"/>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XI—General Provisions relating to Legal Proceedings (Section  74-80)</a:t>
          </a:r>
        </a:p>
      </dgm:t>
    </dgm:pt>
    <dgm:pt modelId="{8A024A39-A831-4E83-974C-29D5D4F936A7}" cxnId="{33687BC2-6394-4793-80C0-A64205C0CD79}" type="parTrans">
      <dgm:prSet/>
      <dgm:spPr/>
      <dgm:t>
        <a:bodyPr/>
        <a:lstStyle/>
        <a:p>
          <a:endParaRPr lang="en-US">
            <a:latin typeface="Candara" panose="020E0502030303020204" pitchFamily="34" charset="0"/>
          </a:endParaRPr>
        </a:p>
      </dgm:t>
    </dgm:pt>
    <dgm:pt modelId="{7426A9C4-46A0-40F3-86F3-21013C298EB8}" cxnId="{33687BC2-6394-4793-80C0-A64205C0CD79}" type="sibTrans">
      <dgm:prSet/>
      <dgm:spPr/>
      <dgm:t>
        <a:bodyPr/>
        <a:lstStyle/>
        <a:p>
          <a:endParaRPr lang="en-US">
            <a:latin typeface="Candara" panose="020E0502030303020204" pitchFamily="34" charset="0"/>
          </a:endParaRPr>
        </a:p>
      </dgm:t>
    </dgm:pt>
    <dgm:pt modelId="{ED68C9EA-CD6A-4200-9860-2904810867B1}">
      <dgm:prSet/>
      <dgm:spPr/>
      <dgm:t>
        <a:bodyPr/>
        <a:lstStyle/>
        <a:p>
          <a:r>
            <a:rPr lang="en-US" dirty="0">
              <a:latin typeface="Candara" panose="020E0502030303020204" pitchFamily="34" charset="0"/>
            </a:rPr>
            <a:t>Burden of proof. Stay of proceedings. Publication of notice. Relationship with relevant laws. Pre-action notice. Restriction on execution against property of the relevant organisation. Indemnity of officers of the relevant organisation.</a:t>
          </a:r>
        </a:p>
      </dgm:t>
    </dgm:pt>
    <dgm:pt modelId="{7AAA95FD-049E-4154-86F6-7A58459E9077}" cxnId="{ED161031-4796-46C0-A288-79A6D0526593}" type="parTrans">
      <dgm:prSet/>
      <dgm:spPr/>
      <dgm:t>
        <a:bodyPr/>
        <a:lstStyle/>
        <a:p>
          <a:endParaRPr lang="en-US">
            <a:latin typeface="Candara" panose="020E0502030303020204" pitchFamily="34" charset="0"/>
          </a:endParaRPr>
        </a:p>
      </dgm:t>
    </dgm:pt>
    <dgm:pt modelId="{6EF1EC4D-F93C-4B2E-8849-706E5CC83100}" cxnId="{ED161031-4796-46C0-A288-79A6D0526593}" type="sibTrans">
      <dgm:prSet/>
      <dgm:spPr/>
      <dgm:t>
        <a:bodyPr/>
        <a:lstStyle/>
        <a:p>
          <a:endParaRPr lang="en-US">
            <a:latin typeface="Candara" panose="020E0502030303020204" pitchFamily="34" charset="0"/>
          </a:endParaRPr>
        </a:p>
      </dgm:t>
    </dgm:pt>
    <dgm:pt modelId="{457BF63A-B4FE-4AF2-8FAF-5A05097AE4E9}">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3350" tIns="133350" rIns="133350" bIns="133350" numCol="1" spcCol="1270" anchor="ctr" anchorCtr="0"/>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XII—Miscellaneous Provisions  (Section 81 - 83)</a:t>
          </a:r>
        </a:p>
      </dgm:t>
    </dgm:pt>
    <dgm:pt modelId="{7D77EC75-A039-4149-9122-C06A0C4E89E3}" cxnId="{DDF301DA-DF36-4157-8C7D-863A67AF55E6}" type="parTrans">
      <dgm:prSet/>
      <dgm:spPr/>
      <dgm:t>
        <a:bodyPr/>
        <a:lstStyle/>
        <a:p>
          <a:endParaRPr lang="en-US">
            <a:latin typeface="Candara" panose="020E0502030303020204" pitchFamily="34" charset="0"/>
          </a:endParaRPr>
        </a:p>
      </dgm:t>
    </dgm:pt>
    <dgm:pt modelId="{3D077185-D2F1-43E3-BD85-7A6435B9B3CC}" cxnId="{DDF301DA-DF36-4157-8C7D-863A67AF55E6}" type="sibTrans">
      <dgm:prSet/>
      <dgm:spPr/>
      <dgm:t>
        <a:bodyPr/>
        <a:lstStyle/>
        <a:p>
          <a:endParaRPr lang="en-US">
            <a:latin typeface="Candara" panose="020E0502030303020204" pitchFamily="34" charset="0"/>
          </a:endParaRPr>
        </a:p>
      </dgm:t>
    </dgm:pt>
    <dgm:pt modelId="{84001F44-F89F-4A23-A43E-B174B0C445EF}">
      <dgm:prSet/>
      <dgm:spPr/>
      <dgm:t>
        <a:bodyPr/>
        <a:lstStyle/>
        <a:p>
          <a:r>
            <a:rPr lang="en-US" dirty="0">
              <a:latin typeface="Candara" panose="020E0502030303020204" pitchFamily="34" charset="0"/>
            </a:rPr>
            <a:t>Regulations and guidelines, Interpretation and Citation.</a:t>
          </a:r>
        </a:p>
      </dgm:t>
    </dgm:pt>
    <dgm:pt modelId="{13C59C87-C634-46D3-B1D0-8AA2E5301D29}" cxnId="{73E3A18D-7A66-44E1-8C10-58B6AD17A3AA}" type="parTrans">
      <dgm:prSet/>
      <dgm:spPr/>
      <dgm:t>
        <a:bodyPr/>
        <a:lstStyle/>
        <a:p>
          <a:endParaRPr lang="en-US">
            <a:latin typeface="Candara" panose="020E0502030303020204" pitchFamily="34" charset="0"/>
          </a:endParaRPr>
        </a:p>
      </dgm:t>
    </dgm:pt>
    <dgm:pt modelId="{0A58D8BC-7C40-4DEF-868F-EF9E68DC2696}" cxnId="{73E3A18D-7A66-44E1-8C10-58B6AD17A3AA}" type="sibTrans">
      <dgm:prSet/>
      <dgm:spPr/>
      <dgm:t>
        <a:bodyPr/>
        <a:lstStyle/>
        <a:p>
          <a:endParaRPr lang="en-US">
            <a:latin typeface="Candara" panose="020E0502030303020204" pitchFamily="34" charset="0"/>
          </a:endParaRPr>
        </a:p>
      </dgm:t>
    </dgm:pt>
    <dgm:pt modelId="{C1EB3A35-F054-4B73-9A20-7090C779EA11}" type="pres">
      <dgm:prSet presAssocID="{81F1AC57-2D1C-4CBD-8E5D-600887D931FF}" presName="linear" presStyleCnt="0">
        <dgm:presLayoutVars>
          <dgm:animLvl val="lvl"/>
          <dgm:resizeHandles val="exact"/>
        </dgm:presLayoutVars>
      </dgm:prSet>
      <dgm:spPr/>
    </dgm:pt>
    <dgm:pt modelId="{A612783F-368C-42AA-9006-994C2D14BEC3}" type="pres">
      <dgm:prSet presAssocID="{A344B857-0F2C-4E87-9E55-8BB6EFEBF3E7}" presName="parentText" presStyleLbl="node1" presStyleIdx="0" presStyleCnt="6">
        <dgm:presLayoutVars>
          <dgm:chMax val="0"/>
          <dgm:bulletEnabled val="1"/>
        </dgm:presLayoutVars>
      </dgm:prSet>
      <dgm:spPr/>
    </dgm:pt>
    <dgm:pt modelId="{284F9187-12AE-47EA-9840-071ADBE2EC73}" type="pres">
      <dgm:prSet presAssocID="{A344B857-0F2C-4E87-9E55-8BB6EFEBF3E7}" presName="childText" presStyleLbl="revTx" presStyleIdx="0" presStyleCnt="6">
        <dgm:presLayoutVars>
          <dgm:bulletEnabled val="1"/>
        </dgm:presLayoutVars>
      </dgm:prSet>
      <dgm:spPr/>
    </dgm:pt>
    <dgm:pt modelId="{17CC02F4-09E2-4CAA-B02C-E8B40947E14D}" type="pres">
      <dgm:prSet presAssocID="{A18EE096-3930-4028-B241-F889CAB5414E}" presName="parentText" presStyleLbl="node1" presStyleIdx="1" presStyleCnt="6">
        <dgm:presLayoutVars>
          <dgm:chMax val="0"/>
          <dgm:bulletEnabled val="1"/>
        </dgm:presLayoutVars>
      </dgm:prSet>
      <dgm:spPr>
        <a:xfrm>
          <a:off x="0" y="1950783"/>
          <a:ext cx="18572254" cy="839474"/>
        </a:xfrm>
        <a:prstGeom prst="roundRect">
          <a:avLst/>
        </a:prstGeom>
      </dgm:spPr>
    </dgm:pt>
    <dgm:pt modelId="{F681B924-5394-4B34-BCF9-C8DB3625C650}" type="pres">
      <dgm:prSet presAssocID="{A18EE096-3930-4028-B241-F889CAB5414E}" presName="childText" presStyleLbl="revTx" presStyleIdx="1" presStyleCnt="6">
        <dgm:presLayoutVars>
          <dgm:bulletEnabled val="1"/>
        </dgm:presLayoutVars>
      </dgm:prSet>
      <dgm:spPr/>
    </dgm:pt>
    <dgm:pt modelId="{C3329B07-4B1F-4BA3-BA89-EE62415D38ED}" type="pres">
      <dgm:prSet presAssocID="{5EEE35BC-F23B-46B7-B5B5-118A48EF54BB}" presName="parentText" presStyleLbl="node1" presStyleIdx="2" presStyleCnt="6">
        <dgm:presLayoutVars>
          <dgm:chMax val="0"/>
          <dgm:bulletEnabled val="1"/>
        </dgm:presLayoutVars>
      </dgm:prSet>
      <dgm:spPr>
        <a:xfrm>
          <a:off x="0" y="4021908"/>
          <a:ext cx="18572254" cy="839474"/>
        </a:xfrm>
        <a:prstGeom prst="roundRect">
          <a:avLst/>
        </a:prstGeom>
      </dgm:spPr>
    </dgm:pt>
    <dgm:pt modelId="{DFA5A89B-2163-4715-942F-13EFEDF952E9}" type="pres">
      <dgm:prSet presAssocID="{5EEE35BC-F23B-46B7-B5B5-118A48EF54BB}" presName="childText" presStyleLbl="revTx" presStyleIdx="2" presStyleCnt="6">
        <dgm:presLayoutVars>
          <dgm:bulletEnabled val="1"/>
        </dgm:presLayoutVars>
      </dgm:prSet>
      <dgm:spPr/>
    </dgm:pt>
    <dgm:pt modelId="{7E37BD14-1B9B-4F0E-A1DF-EFB8570D1AAD}" type="pres">
      <dgm:prSet presAssocID="{D6C17803-3358-4CC9-91DD-C7DEFF6B3F55}" presName="parentText" presStyleLbl="node1" presStyleIdx="3" presStyleCnt="6">
        <dgm:presLayoutVars>
          <dgm:chMax val="0"/>
          <dgm:bulletEnabled val="1"/>
        </dgm:presLayoutVars>
      </dgm:prSet>
      <dgm:spPr>
        <a:xfrm>
          <a:off x="0" y="5712670"/>
          <a:ext cx="18572254" cy="839474"/>
        </a:xfrm>
        <a:prstGeom prst="roundRect">
          <a:avLst/>
        </a:prstGeom>
      </dgm:spPr>
    </dgm:pt>
    <dgm:pt modelId="{C374A501-F5F7-4774-97A9-B93920FD3F5B}" type="pres">
      <dgm:prSet presAssocID="{D6C17803-3358-4CC9-91DD-C7DEFF6B3F55}" presName="childText" presStyleLbl="revTx" presStyleIdx="3" presStyleCnt="6">
        <dgm:presLayoutVars>
          <dgm:bulletEnabled val="1"/>
        </dgm:presLayoutVars>
      </dgm:prSet>
      <dgm:spPr/>
    </dgm:pt>
    <dgm:pt modelId="{BD0668D9-AEEE-4723-9F3E-B080341907AB}" type="pres">
      <dgm:prSet presAssocID="{7D5F2DF8-9A16-4B87-824B-CDB5C7AB152E}" presName="parentText" presStyleLbl="node1" presStyleIdx="4" presStyleCnt="6">
        <dgm:presLayoutVars>
          <dgm:chMax val="0"/>
          <dgm:bulletEnabled val="1"/>
        </dgm:presLayoutVars>
      </dgm:prSet>
      <dgm:spPr>
        <a:xfrm>
          <a:off x="0" y="7131745"/>
          <a:ext cx="18572254" cy="839474"/>
        </a:xfrm>
        <a:prstGeom prst="roundRect">
          <a:avLst/>
        </a:prstGeom>
      </dgm:spPr>
    </dgm:pt>
    <dgm:pt modelId="{388DF5BD-16DE-47E9-A00D-F7C9A512CE12}" type="pres">
      <dgm:prSet presAssocID="{7D5F2DF8-9A16-4B87-824B-CDB5C7AB152E}" presName="childText" presStyleLbl="revTx" presStyleIdx="4" presStyleCnt="6">
        <dgm:presLayoutVars>
          <dgm:bulletEnabled val="1"/>
        </dgm:presLayoutVars>
      </dgm:prSet>
      <dgm:spPr/>
    </dgm:pt>
    <dgm:pt modelId="{D1B1BA15-4B50-4F5B-BE54-2722FB6E60FD}" type="pres">
      <dgm:prSet presAssocID="{457BF63A-B4FE-4AF2-8FAF-5A05097AE4E9}" presName="parentText" presStyleLbl="node1" presStyleIdx="5" presStyleCnt="6">
        <dgm:presLayoutVars>
          <dgm:chMax val="0"/>
          <dgm:bulletEnabled val="1"/>
        </dgm:presLayoutVars>
      </dgm:prSet>
      <dgm:spPr>
        <a:xfrm>
          <a:off x="0" y="8822508"/>
          <a:ext cx="18572254" cy="839474"/>
        </a:xfrm>
        <a:prstGeom prst="roundRect">
          <a:avLst/>
        </a:prstGeom>
      </dgm:spPr>
    </dgm:pt>
    <dgm:pt modelId="{3F519F6C-6DB1-4D21-B74C-8D347BD8175E}" type="pres">
      <dgm:prSet presAssocID="{457BF63A-B4FE-4AF2-8FAF-5A05097AE4E9}" presName="childText" presStyleLbl="revTx" presStyleIdx="5" presStyleCnt="6">
        <dgm:presLayoutVars>
          <dgm:bulletEnabled val="1"/>
        </dgm:presLayoutVars>
      </dgm:prSet>
      <dgm:spPr/>
    </dgm:pt>
  </dgm:ptLst>
  <dgm:cxnLst>
    <dgm:cxn modelId="{440CAA00-3BFB-46EC-9350-F4453B31E734}" srcId="{81F1AC57-2D1C-4CBD-8E5D-600887D931FF}" destId="{5EEE35BC-F23B-46B7-B5B5-118A48EF54BB}" srcOrd="2" destOrd="0" parTransId="{D96BFABB-BC9B-4235-8EC0-8CDE7A10EF15}" sibTransId="{079D21A9-CF15-41FB-80D0-58149A6065F5}"/>
    <dgm:cxn modelId="{6E39FA03-5955-43FE-905D-6A65B192CEBB}" type="presOf" srcId="{7D5F2DF8-9A16-4B87-824B-CDB5C7AB152E}" destId="{BD0668D9-AEEE-4723-9F3E-B080341907AB}" srcOrd="0" destOrd="0" presId="urn:microsoft.com/office/officeart/2005/8/layout/vList2"/>
    <dgm:cxn modelId="{6B4C2707-DEF5-4E1F-AE37-C0B9CBEA0317}" type="presOf" srcId="{81F1AC57-2D1C-4CBD-8E5D-600887D931FF}" destId="{C1EB3A35-F054-4B73-9A20-7090C779EA11}" srcOrd="0" destOrd="0" presId="urn:microsoft.com/office/officeart/2005/8/layout/vList2"/>
    <dgm:cxn modelId="{EB91120B-15F2-4728-BDFF-DCBCE1331FFC}" srcId="{A344B857-0F2C-4E87-9E55-8BB6EFEBF3E7}" destId="{F21D1E5C-2010-4C39-BC58-3C378EA0F58D}" srcOrd="0" destOrd="0" parTransId="{77945A43-EA21-4819-95FA-F18EC0C4C76D}" sibTransId="{54FAB819-0321-4C01-A1F6-CC9BD9ABC176}"/>
    <dgm:cxn modelId="{B65DCA15-A7E3-4958-8F9D-0B333D98363A}" srcId="{81F1AC57-2D1C-4CBD-8E5D-600887D931FF}" destId="{A344B857-0F2C-4E87-9E55-8BB6EFEBF3E7}" srcOrd="0" destOrd="0" parTransId="{6857F8A8-F738-45AC-86BD-ED18F1859D59}" sibTransId="{561A3B23-3A2A-4C0F-898A-3C32C80AADC8}"/>
    <dgm:cxn modelId="{6E8C6816-FC4D-4E2B-A8DE-D9FE8D621363}" type="presOf" srcId="{457BF63A-B4FE-4AF2-8FAF-5A05097AE4E9}" destId="{D1B1BA15-4B50-4F5B-BE54-2722FB6E60FD}" srcOrd="0" destOrd="0" presId="urn:microsoft.com/office/officeart/2005/8/layout/vList2"/>
    <dgm:cxn modelId="{FF84072A-962C-43A7-9CD7-6AC3722763BC}" srcId="{A18EE096-3930-4028-B241-F889CAB5414E}" destId="{23CEA5A4-EA10-44EF-BD7C-1593C496A21C}" srcOrd="0" destOrd="0" parTransId="{86315EBB-461A-43DD-9191-0CE0DE399C62}" sibTransId="{9BA56509-48DC-4A24-A5B8-EAC161B3E89B}"/>
    <dgm:cxn modelId="{ED161031-4796-46C0-A288-79A6D0526593}" srcId="{7D5F2DF8-9A16-4B87-824B-CDB5C7AB152E}" destId="{ED68C9EA-CD6A-4200-9860-2904810867B1}" srcOrd="0" destOrd="0" parTransId="{7AAA95FD-049E-4154-86F6-7A58459E9077}" sibTransId="{6EF1EC4D-F93C-4B2E-8849-706E5CC83100}"/>
    <dgm:cxn modelId="{5A4ED55F-82FA-4B3B-837B-BD92A30CC6A9}" type="presOf" srcId="{ED68C9EA-CD6A-4200-9860-2904810867B1}" destId="{388DF5BD-16DE-47E9-A00D-F7C9A512CE12}" srcOrd="0" destOrd="0" presId="urn:microsoft.com/office/officeart/2005/8/layout/vList2"/>
    <dgm:cxn modelId="{35309A46-F381-4DF9-907F-909B1D82DAEC}" type="presOf" srcId="{5EEE35BC-F23B-46B7-B5B5-118A48EF54BB}" destId="{C3329B07-4B1F-4BA3-BA89-EE62415D38ED}" srcOrd="0" destOrd="0" presId="urn:microsoft.com/office/officeart/2005/8/layout/vList2"/>
    <dgm:cxn modelId="{AEB15952-2AA5-4F74-ADBD-43AD46C10DC0}" type="presOf" srcId="{D6C17803-3358-4CC9-91DD-C7DEFF6B3F55}" destId="{7E37BD14-1B9B-4F0E-A1DF-EFB8570D1AAD}" srcOrd="0" destOrd="0" presId="urn:microsoft.com/office/officeart/2005/8/layout/vList2"/>
    <dgm:cxn modelId="{18E9D158-F83D-4DEF-884B-B1687ADFD85D}" type="presOf" srcId="{A18EE096-3930-4028-B241-F889CAB5414E}" destId="{17CC02F4-09E2-4CAA-B02C-E8B40947E14D}" srcOrd="0" destOrd="0" presId="urn:microsoft.com/office/officeart/2005/8/layout/vList2"/>
    <dgm:cxn modelId="{526A8B89-EA83-4F32-982C-F8A608406842}" type="presOf" srcId="{4D3ADAE4-E732-4885-A7E2-E317F252B377}" destId="{C374A501-F5F7-4774-97A9-B93920FD3F5B}" srcOrd="0" destOrd="0" presId="urn:microsoft.com/office/officeart/2005/8/layout/vList2"/>
    <dgm:cxn modelId="{73E3A18D-7A66-44E1-8C10-58B6AD17A3AA}" srcId="{457BF63A-B4FE-4AF2-8FAF-5A05097AE4E9}" destId="{84001F44-F89F-4A23-A43E-B174B0C445EF}" srcOrd="0" destOrd="0" parTransId="{13C59C87-C634-46D3-B1D0-8AA2E5301D29}" sibTransId="{0A58D8BC-7C40-4DEF-868F-EF9E68DC2696}"/>
    <dgm:cxn modelId="{333DBEA4-DD03-42AD-99A2-03FDBEADCDA6}" type="presOf" srcId="{64EB2EBE-D2E0-418B-986F-FAD590274D95}" destId="{DFA5A89B-2163-4715-942F-13EFEDF952E9}" srcOrd="0" destOrd="0" presId="urn:microsoft.com/office/officeart/2005/8/layout/vList2"/>
    <dgm:cxn modelId="{33687BC2-6394-4793-80C0-A64205C0CD79}" srcId="{81F1AC57-2D1C-4CBD-8E5D-600887D931FF}" destId="{7D5F2DF8-9A16-4B87-824B-CDB5C7AB152E}" srcOrd="4" destOrd="0" parTransId="{8A024A39-A831-4E83-974C-29D5D4F936A7}" sibTransId="{7426A9C4-46A0-40F3-86F3-21013C298EB8}"/>
    <dgm:cxn modelId="{A2FDF1C7-4271-4099-9BA9-9C7E96E3536E}" type="presOf" srcId="{F21D1E5C-2010-4C39-BC58-3C378EA0F58D}" destId="{284F9187-12AE-47EA-9840-071ADBE2EC73}" srcOrd="0" destOrd="0" presId="urn:microsoft.com/office/officeart/2005/8/layout/vList2"/>
    <dgm:cxn modelId="{7D9E7ACB-951A-4027-96FA-2958A1126E7F}" srcId="{D6C17803-3358-4CC9-91DD-C7DEFF6B3F55}" destId="{4D3ADAE4-E732-4885-A7E2-E317F252B377}" srcOrd="0" destOrd="0" parTransId="{544F8D6A-29EA-4E4A-83AD-7B340E989FAE}" sibTransId="{E5397D0B-F084-43D3-9FBD-B803B6722A99}"/>
    <dgm:cxn modelId="{CB22C8CD-F205-4173-B53B-CD7E04A21736}" type="presOf" srcId="{23CEA5A4-EA10-44EF-BD7C-1593C496A21C}" destId="{F681B924-5394-4B34-BCF9-C8DB3625C650}" srcOrd="0" destOrd="0" presId="urn:microsoft.com/office/officeart/2005/8/layout/vList2"/>
    <dgm:cxn modelId="{C55946D9-C1A0-4712-93A0-D49C1A98B527}" srcId="{81F1AC57-2D1C-4CBD-8E5D-600887D931FF}" destId="{D6C17803-3358-4CC9-91DD-C7DEFF6B3F55}" srcOrd="3" destOrd="0" parTransId="{B412FDD3-D50D-405B-BBC9-3267DD9A3736}" sibTransId="{E0B0734D-202D-4394-96AB-A49198D013C9}"/>
    <dgm:cxn modelId="{DDF301DA-DF36-4157-8C7D-863A67AF55E6}" srcId="{81F1AC57-2D1C-4CBD-8E5D-600887D931FF}" destId="{457BF63A-B4FE-4AF2-8FAF-5A05097AE4E9}" srcOrd="5" destOrd="0" parTransId="{7D77EC75-A039-4149-9122-C06A0C4E89E3}" sibTransId="{3D077185-D2F1-43E3-BD85-7A6435B9B3CC}"/>
    <dgm:cxn modelId="{102D0ADE-D5B7-4BEC-ADA1-BB741EE49AC8}" type="presOf" srcId="{A344B857-0F2C-4E87-9E55-8BB6EFEBF3E7}" destId="{A612783F-368C-42AA-9006-994C2D14BEC3}" srcOrd="0" destOrd="0" presId="urn:microsoft.com/office/officeart/2005/8/layout/vList2"/>
    <dgm:cxn modelId="{8EEF58F3-5C08-4A90-A2C0-1B6DD10ABB5C}" srcId="{5EEE35BC-F23B-46B7-B5B5-118A48EF54BB}" destId="{64EB2EBE-D2E0-418B-986F-FAD590274D95}" srcOrd="0" destOrd="0" parTransId="{7B6C347F-DFF3-4D54-8C4D-FFE73158B54B}" sibTransId="{8B7CD2D8-A802-486E-B13D-76149A5237CF}"/>
    <dgm:cxn modelId="{DD409DF5-DB68-4B9A-A7C5-E74A983F1790}" srcId="{81F1AC57-2D1C-4CBD-8E5D-600887D931FF}" destId="{A18EE096-3930-4028-B241-F889CAB5414E}" srcOrd="1" destOrd="0" parTransId="{F1793273-410A-4BD7-81B4-CB0FD0D9EE3F}" sibTransId="{C8243E77-ED2D-484B-B5E8-32B7D3A8903B}"/>
    <dgm:cxn modelId="{DCDE81F6-80BA-403B-AD9F-9E4701F49AD6}" type="presOf" srcId="{84001F44-F89F-4A23-A43E-B174B0C445EF}" destId="{3F519F6C-6DB1-4D21-B74C-8D347BD8175E}" srcOrd="0" destOrd="0" presId="urn:microsoft.com/office/officeart/2005/8/layout/vList2"/>
    <dgm:cxn modelId="{AE2E35B5-AED7-45C5-AEA9-FE4166FBEB0A}" type="presParOf" srcId="{C1EB3A35-F054-4B73-9A20-7090C779EA11}" destId="{A612783F-368C-42AA-9006-994C2D14BEC3}" srcOrd="0" destOrd="0" presId="urn:microsoft.com/office/officeart/2005/8/layout/vList2"/>
    <dgm:cxn modelId="{90994BF7-B1B5-428F-BECE-747973AA6781}" type="presParOf" srcId="{C1EB3A35-F054-4B73-9A20-7090C779EA11}" destId="{284F9187-12AE-47EA-9840-071ADBE2EC73}" srcOrd="1" destOrd="0" presId="urn:microsoft.com/office/officeart/2005/8/layout/vList2"/>
    <dgm:cxn modelId="{653220E6-0390-4A8D-BC9B-4DCA9E6AA411}" type="presParOf" srcId="{C1EB3A35-F054-4B73-9A20-7090C779EA11}" destId="{17CC02F4-09E2-4CAA-B02C-E8B40947E14D}" srcOrd="2" destOrd="0" presId="urn:microsoft.com/office/officeart/2005/8/layout/vList2"/>
    <dgm:cxn modelId="{D14B395C-8045-4855-A7B9-02765B6CF38C}" type="presParOf" srcId="{C1EB3A35-F054-4B73-9A20-7090C779EA11}" destId="{F681B924-5394-4B34-BCF9-C8DB3625C650}" srcOrd="3" destOrd="0" presId="urn:microsoft.com/office/officeart/2005/8/layout/vList2"/>
    <dgm:cxn modelId="{C0DEED4E-BE56-47C4-91C0-DC020F83BC2F}" type="presParOf" srcId="{C1EB3A35-F054-4B73-9A20-7090C779EA11}" destId="{C3329B07-4B1F-4BA3-BA89-EE62415D38ED}" srcOrd="4" destOrd="0" presId="urn:microsoft.com/office/officeart/2005/8/layout/vList2"/>
    <dgm:cxn modelId="{E4D69316-4DCE-446B-8CD9-0883377FEBA9}" type="presParOf" srcId="{C1EB3A35-F054-4B73-9A20-7090C779EA11}" destId="{DFA5A89B-2163-4715-942F-13EFEDF952E9}" srcOrd="5" destOrd="0" presId="urn:microsoft.com/office/officeart/2005/8/layout/vList2"/>
    <dgm:cxn modelId="{84E3CBCC-3A51-4BC8-A1BA-D577763AFB36}" type="presParOf" srcId="{C1EB3A35-F054-4B73-9A20-7090C779EA11}" destId="{7E37BD14-1B9B-4F0E-A1DF-EFB8570D1AAD}" srcOrd="6" destOrd="0" presId="urn:microsoft.com/office/officeart/2005/8/layout/vList2"/>
    <dgm:cxn modelId="{03177EE9-2D3D-4B19-B2DA-1FD954795B6E}" type="presParOf" srcId="{C1EB3A35-F054-4B73-9A20-7090C779EA11}" destId="{C374A501-F5F7-4774-97A9-B93920FD3F5B}" srcOrd="7" destOrd="0" presId="urn:microsoft.com/office/officeart/2005/8/layout/vList2"/>
    <dgm:cxn modelId="{0FF79631-7137-49C8-89A0-98A6BC163753}" type="presParOf" srcId="{C1EB3A35-F054-4B73-9A20-7090C779EA11}" destId="{BD0668D9-AEEE-4723-9F3E-B080341907AB}" srcOrd="8" destOrd="0" presId="urn:microsoft.com/office/officeart/2005/8/layout/vList2"/>
    <dgm:cxn modelId="{64C4D4A1-27CD-48A1-BB3F-0B2538B7F08F}" type="presParOf" srcId="{C1EB3A35-F054-4B73-9A20-7090C779EA11}" destId="{388DF5BD-16DE-47E9-A00D-F7C9A512CE12}" srcOrd="9" destOrd="0" presId="urn:microsoft.com/office/officeart/2005/8/layout/vList2"/>
    <dgm:cxn modelId="{E88FFC7C-BF83-4C0C-81E6-512E54A1CB54}" type="presParOf" srcId="{C1EB3A35-F054-4B73-9A20-7090C779EA11}" destId="{D1B1BA15-4B50-4F5B-BE54-2722FB6E60FD}" srcOrd="10" destOrd="0" presId="urn:microsoft.com/office/officeart/2005/8/layout/vList2"/>
    <dgm:cxn modelId="{66047DA9-835F-4AA0-8145-33C303230C98}" type="presParOf" srcId="{C1EB3A35-F054-4B73-9A20-7090C779EA11}" destId="{3F519F6C-6DB1-4D21-B74C-8D347BD8175E}" srcOrd="1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E395A9-6D12-4ED6-A1F6-6F100B98DE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3F7F4B-4D7E-423B-96AC-592145224BBC}">
      <dgm:prSet phldrT="[Text]" custT="1"/>
      <dgm:spPr>
        <a:solidFill>
          <a:srgbClr val="0070C0"/>
        </a:solidFill>
      </dgm:spPr>
      <dgm:t>
        <a:bodyPr/>
        <a:lstStyle/>
        <a:p>
          <a:pPr algn="ctr"/>
          <a:r>
            <a:rPr lang="en-US" sz="4000" b="1" i="0" dirty="0">
              <a:latin typeface="Candara" panose="020E0502030303020204" pitchFamily="34" charset="0"/>
              <a:cs typeface="Times New Roman" panose="02020603050405020304" pitchFamily="18" charset="0"/>
            </a:rPr>
            <a:t>Nigerian Financial Intelligence Unit (NFIU), </a:t>
          </a:r>
          <a:r>
            <a:rPr lang="en-US" sz="4000" i="0" dirty="0">
              <a:latin typeface="Candara" panose="020E0502030303020204" pitchFamily="34" charset="0"/>
              <a:cs typeface="Times New Roman" panose="02020603050405020304" pitchFamily="18" charset="0"/>
            </a:rPr>
            <a:t>the central body in Nigeria responsible for receiving, requesting, analysing and disseminating financial intelligence reports on money laundering, terrorist financing and other relevant information to law enforcement, security and intelligence agencies, and other relevant authorities.</a:t>
          </a:r>
        </a:p>
      </dgm:t>
    </dgm:pt>
    <dgm:pt modelId="{0687A3A9-314D-4FD5-B4AB-4B213E021B79}" cxnId="{240C7286-68BD-48D2-89EB-BEA984ECC4C0}" type="parTrans">
      <dgm:prSet/>
      <dgm:spPr/>
      <dgm:t>
        <a:bodyPr/>
        <a:lstStyle/>
        <a:p>
          <a:pPr algn="just"/>
          <a:endParaRPr lang="en-US" sz="2000" i="0">
            <a:latin typeface="Candara" panose="020E0502030303020204" pitchFamily="34" charset="0"/>
          </a:endParaRPr>
        </a:p>
      </dgm:t>
    </dgm:pt>
    <dgm:pt modelId="{FA163040-6ED1-4960-B13B-ACF06E7EEEEE}" cxnId="{240C7286-68BD-48D2-89EB-BEA984ECC4C0}" type="sibTrans">
      <dgm:prSet/>
      <dgm:spPr/>
      <dgm:t>
        <a:bodyPr/>
        <a:lstStyle/>
        <a:p>
          <a:pPr algn="just"/>
          <a:endParaRPr lang="en-US" sz="2000" i="0">
            <a:latin typeface="Candara" panose="020E0502030303020204" pitchFamily="34" charset="0"/>
          </a:endParaRPr>
        </a:p>
      </dgm:t>
    </dgm:pt>
    <dgm:pt modelId="{A3F1270B-3BC8-4E6F-9C09-BD905883D041}" type="pres">
      <dgm:prSet presAssocID="{DFE395A9-6D12-4ED6-A1F6-6F100B98DE52}" presName="linear" presStyleCnt="0">
        <dgm:presLayoutVars>
          <dgm:animLvl val="lvl"/>
          <dgm:resizeHandles val="exact"/>
        </dgm:presLayoutVars>
      </dgm:prSet>
      <dgm:spPr/>
    </dgm:pt>
    <dgm:pt modelId="{9EE050D0-447A-43F9-A137-1C5D20887A5A}" type="pres">
      <dgm:prSet presAssocID="{273F7F4B-4D7E-423B-96AC-592145224BBC}" presName="parentText" presStyleLbl="node1" presStyleIdx="0" presStyleCnt="1" custLinFactNeighborX="12008" custLinFactNeighborY="57">
        <dgm:presLayoutVars>
          <dgm:chMax val="0"/>
          <dgm:bulletEnabled val="1"/>
        </dgm:presLayoutVars>
      </dgm:prSet>
      <dgm:spPr/>
    </dgm:pt>
  </dgm:ptLst>
  <dgm:cxnLst>
    <dgm:cxn modelId="{E2209E09-AA66-4A00-BBF2-B3A6778F22CF}" type="presOf" srcId="{DFE395A9-6D12-4ED6-A1F6-6F100B98DE52}" destId="{A3F1270B-3BC8-4E6F-9C09-BD905883D041}" srcOrd="0" destOrd="0" presId="urn:microsoft.com/office/officeart/2005/8/layout/vList2"/>
    <dgm:cxn modelId="{240C7286-68BD-48D2-89EB-BEA984ECC4C0}" srcId="{DFE395A9-6D12-4ED6-A1F6-6F100B98DE52}" destId="{273F7F4B-4D7E-423B-96AC-592145224BBC}" srcOrd="0" destOrd="0" parTransId="{0687A3A9-314D-4FD5-B4AB-4B213E021B79}" sibTransId="{FA163040-6ED1-4960-B13B-ACF06E7EEEEE}"/>
    <dgm:cxn modelId="{4B6DA09E-56D6-4394-B1E4-2112AF6B7636}" type="presOf" srcId="{273F7F4B-4D7E-423B-96AC-592145224BBC}" destId="{9EE050D0-447A-43F9-A137-1C5D20887A5A}" srcOrd="0" destOrd="0" presId="urn:microsoft.com/office/officeart/2005/8/layout/vList2"/>
    <dgm:cxn modelId="{7B38B474-92DB-410E-B400-CFF0E458FE28}" type="presParOf" srcId="{A3F1270B-3BC8-4E6F-9C09-BD905883D041}" destId="{9EE050D0-447A-43F9-A137-1C5D20887A5A}"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08E597-585E-41AA-A513-6E6ED661EAC4}"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F40F2919-EC95-4551-B534-3BB4C623B419}">
      <dgm:prSet phldrT="[Text]" custT="1"/>
      <dgm:spPr>
        <a:solidFill>
          <a:srgbClr val="0070C0"/>
        </a:solidFill>
      </dgm:spPr>
      <dgm:t>
        <a:bodyPr/>
        <a:lstStyle/>
        <a:p>
          <a:r>
            <a:rPr lang="en-US" sz="4400" b="1" dirty="0">
              <a:solidFill>
                <a:srgbClr val="FF0000"/>
              </a:solidFill>
              <a:highlight>
                <a:srgbClr val="FFFF00"/>
              </a:highlight>
              <a:latin typeface="Candara" panose="020E0502030303020204" pitchFamily="34" charset="0"/>
            </a:rPr>
            <a:t>4,000</a:t>
          </a:r>
        </a:p>
      </dgm:t>
    </dgm:pt>
    <dgm:pt modelId="{E382E1AA-B50F-4452-A6BD-7112E217FF4E}" cxnId="{F29CB135-B68D-4530-AA00-42CE3DFC132E}" type="parTrans">
      <dgm:prSet/>
      <dgm:spPr/>
      <dgm:t>
        <a:bodyPr/>
        <a:lstStyle/>
        <a:p>
          <a:endParaRPr lang="en-US" sz="4400" b="1">
            <a:latin typeface="Candara" panose="020E0502030303020204" pitchFamily="34" charset="0"/>
          </a:endParaRPr>
        </a:p>
      </dgm:t>
    </dgm:pt>
    <dgm:pt modelId="{FAC6F577-89CD-4AE0-AD94-0E94B1ACADDD}" cxnId="{F29CB135-B68D-4530-AA00-42CE3DFC132E}" type="sibTrans">
      <dgm:prSet/>
      <dgm:spPr/>
      <dgm:t>
        <a:bodyPr/>
        <a:lstStyle/>
        <a:p>
          <a:endParaRPr lang="en-US" sz="4400" b="1">
            <a:latin typeface="Candara" panose="020E0502030303020204" pitchFamily="34" charset="0"/>
          </a:endParaRPr>
        </a:p>
      </dgm:t>
    </dgm:pt>
    <dgm:pt modelId="{4E25FEE8-E1CF-49EF-9874-00600446B400}">
      <dgm:prSet custT="1"/>
      <dgm:spPr>
        <a:solidFill>
          <a:srgbClr val="0070C0"/>
        </a:solidFill>
      </dgm:spPr>
      <dgm:t>
        <a:bodyPr/>
        <a:lstStyle/>
        <a:p>
          <a:r>
            <a:rPr lang="en-US" sz="4400" b="1" dirty="0">
              <a:solidFill>
                <a:srgbClr val="FF0000"/>
              </a:solidFill>
              <a:highlight>
                <a:srgbClr val="FFFF00"/>
              </a:highlight>
              <a:latin typeface="Candara" panose="020E0502030303020204" pitchFamily="34" charset="0"/>
            </a:rPr>
            <a:t>47</a:t>
          </a:r>
        </a:p>
      </dgm:t>
    </dgm:pt>
    <dgm:pt modelId="{5CD8E44B-9079-4F89-AF5B-1DEFA898F4BA}" cxnId="{EF3D8CDB-3006-4977-9DCB-2E577478DBCA}" type="parTrans">
      <dgm:prSet/>
      <dgm:spPr/>
      <dgm:t>
        <a:bodyPr/>
        <a:lstStyle/>
        <a:p>
          <a:endParaRPr lang="en-US" sz="4400" b="1">
            <a:latin typeface="Candara" panose="020E0502030303020204" pitchFamily="34" charset="0"/>
          </a:endParaRPr>
        </a:p>
      </dgm:t>
    </dgm:pt>
    <dgm:pt modelId="{65064EA3-2AC0-4F1F-93F4-127FD69B02E8}" cxnId="{EF3D8CDB-3006-4977-9DCB-2E577478DBCA}" type="sibTrans">
      <dgm:prSet/>
      <dgm:spPr/>
      <dgm:t>
        <a:bodyPr/>
        <a:lstStyle/>
        <a:p>
          <a:endParaRPr lang="en-US" sz="4400" b="1">
            <a:latin typeface="Candara" panose="020E0502030303020204" pitchFamily="34" charset="0"/>
          </a:endParaRPr>
        </a:p>
      </dgm:t>
    </dgm:pt>
    <dgm:pt modelId="{DDB247E4-511E-42AA-AAA0-75F318802EDD}">
      <dgm:prSet custT="1"/>
      <dgm:spPr>
        <a:solidFill>
          <a:srgbClr val="0070C0"/>
        </a:solidFill>
      </dgm:spPr>
      <dgm:t>
        <a:bodyPr/>
        <a:lstStyle/>
        <a:p>
          <a:r>
            <a:rPr lang="en-US" sz="4400" b="1" dirty="0">
              <a:solidFill>
                <a:srgbClr val="FF0000"/>
              </a:solidFill>
              <a:highlight>
                <a:srgbClr val="FFFF00"/>
              </a:highlight>
              <a:latin typeface="Candara" panose="020E0502030303020204" pitchFamily="34" charset="0"/>
            </a:rPr>
            <a:t>98.8 million</a:t>
          </a:r>
        </a:p>
      </dgm:t>
    </dgm:pt>
    <dgm:pt modelId="{E246B7AB-A708-4965-88DB-E26C94432F5F}" cxnId="{FD61C066-160F-486D-8634-F0212B25DAB6}" type="parTrans">
      <dgm:prSet/>
      <dgm:spPr/>
      <dgm:t>
        <a:bodyPr/>
        <a:lstStyle/>
        <a:p>
          <a:endParaRPr lang="en-US" sz="4400" b="1">
            <a:latin typeface="Candara" panose="020E0502030303020204" pitchFamily="34" charset="0"/>
          </a:endParaRPr>
        </a:p>
      </dgm:t>
    </dgm:pt>
    <dgm:pt modelId="{31FD792D-E7A6-4EC2-ADF1-7399850E376F}" cxnId="{FD61C066-160F-486D-8634-F0212B25DAB6}" type="sibTrans">
      <dgm:prSet/>
      <dgm:spPr/>
      <dgm:t>
        <a:bodyPr/>
        <a:lstStyle/>
        <a:p>
          <a:endParaRPr lang="en-US" sz="4400" b="1">
            <a:latin typeface="Candara" panose="020E0502030303020204" pitchFamily="34" charset="0"/>
          </a:endParaRPr>
        </a:p>
      </dgm:t>
    </dgm:pt>
    <dgm:pt modelId="{106F4541-731B-4954-A0C3-55634C4C5D5B}">
      <dgm:prSet custT="1"/>
      <dgm:spPr>
        <a:solidFill>
          <a:srgbClr val="0070C0"/>
        </a:solidFill>
      </dgm:spPr>
      <dgm:t>
        <a:bodyPr/>
        <a:lstStyle/>
        <a:p>
          <a:r>
            <a:rPr lang="en-US" sz="4400" b="1" dirty="0">
              <a:solidFill>
                <a:srgbClr val="FF0000"/>
              </a:solidFill>
              <a:highlight>
                <a:srgbClr val="FFFF00"/>
              </a:highlight>
              <a:latin typeface="Candara" panose="020E0502030303020204" pitchFamily="34" charset="0"/>
            </a:rPr>
            <a:t>180,000</a:t>
          </a:r>
        </a:p>
      </dgm:t>
    </dgm:pt>
    <dgm:pt modelId="{5DA4AE1C-F9D6-4FEC-B935-1A5220E52CCD}" cxnId="{25F84E5C-D0A0-413D-AD76-F9D33168318A}" type="parTrans">
      <dgm:prSet/>
      <dgm:spPr/>
      <dgm:t>
        <a:bodyPr/>
        <a:lstStyle/>
        <a:p>
          <a:endParaRPr lang="en-US" sz="4400" b="1">
            <a:latin typeface="Candara" panose="020E0502030303020204" pitchFamily="34" charset="0"/>
          </a:endParaRPr>
        </a:p>
      </dgm:t>
    </dgm:pt>
    <dgm:pt modelId="{1FF0B784-A6FA-4BA9-A01D-9B45A67FBDCC}" cxnId="{25F84E5C-D0A0-413D-AD76-F9D33168318A}" type="sibTrans">
      <dgm:prSet/>
      <dgm:spPr/>
      <dgm:t>
        <a:bodyPr/>
        <a:lstStyle/>
        <a:p>
          <a:endParaRPr lang="en-US" sz="4400" b="1">
            <a:latin typeface="Candara" panose="020E0502030303020204" pitchFamily="34" charset="0"/>
          </a:endParaRPr>
        </a:p>
      </dgm:t>
    </dgm:pt>
    <dgm:pt modelId="{9C29B6B6-75C0-4596-9275-224BB292DD45}">
      <dgm:prSet custT="1"/>
      <dgm:spPr>
        <a:solidFill>
          <a:srgbClr val="0070C0"/>
        </a:solidFill>
      </dgm:spPr>
      <dgm:t>
        <a:bodyPr/>
        <a:lstStyle/>
        <a:p>
          <a:r>
            <a:rPr lang="nl-NL" sz="4400" b="1" dirty="0">
              <a:solidFill>
                <a:srgbClr val="FF0000"/>
              </a:solidFill>
              <a:highlight>
                <a:srgbClr val="FFFF00"/>
              </a:highlight>
              <a:latin typeface="Candara" panose="020E0502030303020204" pitchFamily="34" charset="0"/>
            </a:rPr>
            <a:t>174</a:t>
          </a:r>
          <a:endParaRPr lang="en-US" sz="4400" b="1" dirty="0">
            <a:solidFill>
              <a:srgbClr val="FF0000"/>
            </a:solidFill>
            <a:highlight>
              <a:srgbClr val="FFFF00"/>
            </a:highlight>
            <a:latin typeface="Candara" panose="020E0502030303020204" pitchFamily="34" charset="0"/>
          </a:endParaRPr>
        </a:p>
      </dgm:t>
    </dgm:pt>
    <dgm:pt modelId="{304EF54A-612E-49AD-AA81-AB82EFEF61B6}" cxnId="{70AE3A8D-A180-4D3D-948D-8B721A6738B7}" type="parTrans">
      <dgm:prSet/>
      <dgm:spPr/>
      <dgm:t>
        <a:bodyPr/>
        <a:lstStyle/>
        <a:p>
          <a:endParaRPr lang="en-US" sz="4400" b="1">
            <a:latin typeface="Candara" panose="020E0502030303020204" pitchFamily="34" charset="0"/>
          </a:endParaRPr>
        </a:p>
      </dgm:t>
    </dgm:pt>
    <dgm:pt modelId="{62A176B5-2AC5-4075-8631-759759293D70}" cxnId="{70AE3A8D-A180-4D3D-948D-8B721A6738B7}" type="sibTrans">
      <dgm:prSet/>
      <dgm:spPr/>
      <dgm:t>
        <a:bodyPr/>
        <a:lstStyle/>
        <a:p>
          <a:endParaRPr lang="en-US" sz="4400" b="1">
            <a:latin typeface="Candara" panose="020E0502030303020204" pitchFamily="34" charset="0"/>
          </a:endParaRPr>
        </a:p>
      </dgm:t>
    </dgm:pt>
    <dgm:pt modelId="{92BBA88D-F368-4F76-9771-622A916025C2}">
      <dgm:prSet custT="1"/>
      <dgm:spPr>
        <a:solidFill>
          <a:srgbClr val="0070C0"/>
        </a:solidFill>
      </dgm:spPr>
      <dgm:t>
        <a:bodyPr/>
        <a:lstStyle/>
        <a:p>
          <a:r>
            <a:rPr lang="en-US" sz="4400" b="1" dirty="0">
              <a:solidFill>
                <a:srgbClr val="FF0000"/>
              </a:solidFill>
              <a:highlight>
                <a:srgbClr val="FFFF00"/>
              </a:highlight>
              <a:latin typeface="Candara" panose="020E0502030303020204" pitchFamily="34" charset="0"/>
            </a:rPr>
            <a:t>Over 300</a:t>
          </a:r>
        </a:p>
      </dgm:t>
    </dgm:pt>
    <dgm:pt modelId="{3281B064-D20F-4790-A12B-5204F1CCCCC4}" cxnId="{2D0A9293-A63F-4A01-AC2F-FA209D415708}" type="parTrans">
      <dgm:prSet/>
      <dgm:spPr/>
      <dgm:t>
        <a:bodyPr/>
        <a:lstStyle/>
        <a:p>
          <a:endParaRPr lang="en-US" sz="4400" b="1">
            <a:latin typeface="Candara" panose="020E0502030303020204" pitchFamily="34" charset="0"/>
          </a:endParaRPr>
        </a:p>
      </dgm:t>
    </dgm:pt>
    <dgm:pt modelId="{0A7BD903-ECC2-4608-8900-45F4C5B6038A}" cxnId="{2D0A9293-A63F-4A01-AC2F-FA209D415708}" type="sibTrans">
      <dgm:prSet/>
      <dgm:spPr/>
      <dgm:t>
        <a:bodyPr/>
        <a:lstStyle/>
        <a:p>
          <a:endParaRPr lang="en-US" sz="4400" b="1">
            <a:latin typeface="Candara" panose="020E0502030303020204" pitchFamily="34" charset="0"/>
          </a:endParaRPr>
        </a:p>
      </dgm:t>
    </dgm:pt>
    <dgm:pt modelId="{76A33EFB-F123-453D-82BF-AB4B6B11CE04}">
      <dgm:prSet phldrT="[Text]" custT="1"/>
      <dgm:spPr>
        <a:solidFill>
          <a:srgbClr val="0070C0"/>
        </a:solidFill>
      </dgm:spPr>
      <dgm:t>
        <a:bodyPr/>
        <a:lstStyle/>
        <a:p>
          <a:r>
            <a:rPr lang="en-US" sz="3600" b="1">
              <a:latin typeface="Candara" panose="020E0502030303020204" pitchFamily="34" charset="0"/>
            </a:rPr>
            <a:t>Reporting Entities</a:t>
          </a:r>
          <a:endParaRPr lang="en-US" sz="3600" b="1" dirty="0">
            <a:latin typeface="Candara" panose="020E0502030303020204" pitchFamily="34" charset="0"/>
          </a:endParaRPr>
        </a:p>
      </dgm:t>
    </dgm:pt>
    <dgm:pt modelId="{D92ABC13-6E89-4BD4-8DB4-4914ECD87785}" cxnId="{DBF1D4D3-C412-41C0-A13E-B9BD24DB3C6A}" type="parTrans">
      <dgm:prSet/>
      <dgm:spPr/>
      <dgm:t>
        <a:bodyPr/>
        <a:lstStyle/>
        <a:p>
          <a:endParaRPr lang="en-US" sz="4400" b="1">
            <a:latin typeface="Candara" panose="020E0502030303020204" pitchFamily="34" charset="0"/>
          </a:endParaRPr>
        </a:p>
      </dgm:t>
    </dgm:pt>
    <dgm:pt modelId="{58D0ADE5-12A1-4045-A88B-66EC4655739E}" cxnId="{DBF1D4D3-C412-41C0-A13E-B9BD24DB3C6A}" type="sibTrans">
      <dgm:prSet/>
      <dgm:spPr/>
      <dgm:t>
        <a:bodyPr/>
        <a:lstStyle/>
        <a:p>
          <a:endParaRPr lang="en-US" sz="4400" b="1">
            <a:latin typeface="Candara" panose="020E0502030303020204" pitchFamily="34" charset="0"/>
          </a:endParaRPr>
        </a:p>
      </dgm:t>
    </dgm:pt>
    <dgm:pt modelId="{376CCE7E-C6F2-4197-8BAC-B2CE42F0C2E3}">
      <dgm:prSet custT="1"/>
      <dgm:spPr>
        <a:solidFill>
          <a:srgbClr val="0070C0"/>
        </a:solidFill>
      </dgm:spPr>
      <dgm:t>
        <a:bodyPr/>
        <a:lstStyle/>
        <a:p>
          <a:r>
            <a:rPr lang="en-US" sz="3600" b="1">
              <a:latin typeface="Candara" panose="020E0502030303020204" pitchFamily="34" charset="0"/>
            </a:rPr>
            <a:t>Competent </a:t>
          </a:r>
          <a:r>
            <a:rPr lang="en-US" sz="3600" b="1" dirty="0">
              <a:latin typeface="Candara" panose="020E0502030303020204" pitchFamily="34" charset="0"/>
            </a:rPr>
            <a:t>Authorities</a:t>
          </a:r>
        </a:p>
      </dgm:t>
    </dgm:pt>
    <dgm:pt modelId="{693639E6-3F18-4F4F-BD0D-A01937703331}" cxnId="{B1C477E0-B9C1-45C4-BDB4-9350F7B9FFA2}" type="parTrans">
      <dgm:prSet/>
      <dgm:spPr/>
      <dgm:t>
        <a:bodyPr/>
        <a:lstStyle/>
        <a:p>
          <a:endParaRPr lang="en-US" sz="4400" b="1">
            <a:latin typeface="Candara" panose="020E0502030303020204" pitchFamily="34" charset="0"/>
          </a:endParaRPr>
        </a:p>
      </dgm:t>
    </dgm:pt>
    <dgm:pt modelId="{AD96F00F-C730-4E41-82DB-32150CCA3CDB}" cxnId="{B1C477E0-B9C1-45C4-BDB4-9350F7B9FFA2}" type="sibTrans">
      <dgm:prSet/>
      <dgm:spPr/>
      <dgm:t>
        <a:bodyPr/>
        <a:lstStyle/>
        <a:p>
          <a:endParaRPr lang="en-US" sz="4400" b="1">
            <a:latin typeface="Candara" panose="020E0502030303020204" pitchFamily="34" charset="0"/>
          </a:endParaRPr>
        </a:p>
      </dgm:t>
    </dgm:pt>
    <dgm:pt modelId="{B2DC094B-860D-4E5A-83BE-85D788F31ED3}">
      <dgm:prSet custT="1"/>
      <dgm:spPr>
        <a:solidFill>
          <a:srgbClr val="0070C0"/>
        </a:solidFill>
      </dgm:spPr>
      <dgm:t>
        <a:bodyPr/>
        <a:lstStyle/>
        <a:p>
          <a:r>
            <a:rPr lang="en-US" sz="3600" b="1">
              <a:latin typeface="Candara" panose="020E0502030303020204" pitchFamily="34" charset="0"/>
            </a:rPr>
            <a:t>CTRs</a:t>
          </a:r>
          <a:r>
            <a:rPr lang="en-US" sz="3600" b="1" dirty="0">
              <a:latin typeface="Candara" panose="020E0502030303020204" pitchFamily="34" charset="0"/>
            </a:rPr>
            <a:t>/FTRs</a:t>
          </a:r>
        </a:p>
      </dgm:t>
    </dgm:pt>
    <dgm:pt modelId="{AEA43413-2F6C-4B54-94CE-C35BB761A818}" cxnId="{FFD49D74-4C54-4B77-929F-8DB5847BCE11}" type="parTrans">
      <dgm:prSet/>
      <dgm:spPr/>
      <dgm:t>
        <a:bodyPr/>
        <a:lstStyle/>
        <a:p>
          <a:endParaRPr lang="en-US" sz="4400" b="1">
            <a:latin typeface="Candara" panose="020E0502030303020204" pitchFamily="34" charset="0"/>
          </a:endParaRPr>
        </a:p>
      </dgm:t>
    </dgm:pt>
    <dgm:pt modelId="{B81D8F0D-3361-44DB-B5CF-16DB624F7E09}" cxnId="{FFD49D74-4C54-4B77-929F-8DB5847BCE11}" type="sibTrans">
      <dgm:prSet/>
      <dgm:spPr/>
      <dgm:t>
        <a:bodyPr/>
        <a:lstStyle/>
        <a:p>
          <a:endParaRPr lang="en-US" sz="4400" b="1">
            <a:latin typeface="Candara" panose="020E0502030303020204" pitchFamily="34" charset="0"/>
          </a:endParaRPr>
        </a:p>
      </dgm:t>
    </dgm:pt>
    <dgm:pt modelId="{B112E94B-D817-4EE2-A471-0BAE007A0A86}">
      <dgm:prSet custT="1"/>
      <dgm:spPr>
        <a:solidFill>
          <a:srgbClr val="0070C0"/>
        </a:solidFill>
      </dgm:spPr>
      <dgm:t>
        <a:bodyPr/>
        <a:lstStyle/>
        <a:p>
          <a:r>
            <a:rPr lang="en-US" sz="3600" b="1">
              <a:latin typeface="Candara" panose="020E0502030303020204" pitchFamily="34" charset="0"/>
            </a:rPr>
            <a:t>SARs</a:t>
          </a:r>
          <a:r>
            <a:rPr lang="en-US" sz="3600" b="1" dirty="0">
              <a:latin typeface="Candara" panose="020E0502030303020204" pitchFamily="34" charset="0"/>
            </a:rPr>
            <a:t>/STRs</a:t>
          </a:r>
        </a:p>
      </dgm:t>
    </dgm:pt>
    <dgm:pt modelId="{40ED2CEB-120E-4014-B146-BA709BDE12CB}" cxnId="{3D9AC511-33D0-4659-A50B-F56906956D8F}" type="parTrans">
      <dgm:prSet/>
      <dgm:spPr/>
      <dgm:t>
        <a:bodyPr/>
        <a:lstStyle/>
        <a:p>
          <a:endParaRPr lang="en-US" sz="4400" b="1">
            <a:latin typeface="Candara" panose="020E0502030303020204" pitchFamily="34" charset="0"/>
          </a:endParaRPr>
        </a:p>
      </dgm:t>
    </dgm:pt>
    <dgm:pt modelId="{300FDEF7-61C4-4DE9-9875-D44B196223F4}" cxnId="{3D9AC511-33D0-4659-A50B-F56906956D8F}" type="sibTrans">
      <dgm:prSet/>
      <dgm:spPr/>
      <dgm:t>
        <a:bodyPr/>
        <a:lstStyle/>
        <a:p>
          <a:endParaRPr lang="en-US" sz="4400" b="1">
            <a:latin typeface="Candara" panose="020E0502030303020204" pitchFamily="34" charset="0"/>
          </a:endParaRPr>
        </a:p>
      </dgm:t>
    </dgm:pt>
    <dgm:pt modelId="{D23A9AE0-1B6D-4274-9F87-FC4ADDA05598}">
      <dgm:prSet custT="1"/>
      <dgm:spPr>
        <a:solidFill>
          <a:srgbClr val="0070C0"/>
        </a:solidFill>
      </dgm:spPr>
      <dgm:t>
        <a:bodyPr/>
        <a:lstStyle/>
        <a:p>
          <a:r>
            <a:rPr lang="nl-NL" sz="3600" b="1" dirty="0">
              <a:latin typeface="Candara" panose="020E0502030303020204" pitchFamily="34" charset="0"/>
            </a:rPr>
            <a:t>FIUs via ESW &amp; others</a:t>
          </a:r>
          <a:endParaRPr lang="en-US" sz="3600" b="1" dirty="0">
            <a:latin typeface="Candara" panose="020E0502030303020204" pitchFamily="34" charset="0"/>
          </a:endParaRPr>
        </a:p>
      </dgm:t>
    </dgm:pt>
    <dgm:pt modelId="{91B3F2BB-DF3E-44BD-90B3-82C23F340993}" cxnId="{ACA6DE8B-94D4-4B70-8096-A536C97D934D}" type="parTrans">
      <dgm:prSet/>
      <dgm:spPr/>
      <dgm:t>
        <a:bodyPr/>
        <a:lstStyle/>
        <a:p>
          <a:endParaRPr lang="en-US" sz="4400" b="1">
            <a:latin typeface="Candara" panose="020E0502030303020204" pitchFamily="34" charset="0"/>
          </a:endParaRPr>
        </a:p>
      </dgm:t>
    </dgm:pt>
    <dgm:pt modelId="{0B1A91B4-7FCC-40B8-AED1-3FFB405ADA78}" cxnId="{ACA6DE8B-94D4-4B70-8096-A536C97D934D}" type="sibTrans">
      <dgm:prSet/>
      <dgm:spPr/>
      <dgm:t>
        <a:bodyPr/>
        <a:lstStyle/>
        <a:p>
          <a:endParaRPr lang="en-US" sz="4400" b="1">
            <a:latin typeface="Candara" panose="020E0502030303020204" pitchFamily="34" charset="0"/>
          </a:endParaRPr>
        </a:p>
      </dgm:t>
    </dgm:pt>
    <dgm:pt modelId="{94DA4667-B0A6-4655-990E-EC6D76FB64FE}">
      <dgm:prSet custT="1"/>
      <dgm:spPr>
        <a:solidFill>
          <a:srgbClr val="0070C0"/>
        </a:solidFill>
      </dgm:spPr>
      <dgm:t>
        <a:bodyPr/>
        <a:lstStyle/>
        <a:p>
          <a:r>
            <a:rPr lang="en-US" sz="3600" b="1" dirty="0">
              <a:latin typeface="Candara" panose="020E0502030303020204" pitchFamily="34" charset="0"/>
            </a:rPr>
            <a:t>Intelligence Analysts</a:t>
          </a:r>
        </a:p>
      </dgm:t>
    </dgm:pt>
    <dgm:pt modelId="{82866907-FA0B-4677-902A-A9CC915BB6D4}" cxnId="{D8C20CB7-4BBF-43EA-B7FA-C3EC3D40772F}" type="parTrans">
      <dgm:prSet/>
      <dgm:spPr/>
      <dgm:t>
        <a:bodyPr/>
        <a:lstStyle/>
        <a:p>
          <a:endParaRPr lang="en-US" sz="4400" b="1">
            <a:latin typeface="Candara" panose="020E0502030303020204" pitchFamily="34" charset="0"/>
          </a:endParaRPr>
        </a:p>
      </dgm:t>
    </dgm:pt>
    <dgm:pt modelId="{1D77D557-D617-4B07-B941-CCD728A1A219}" cxnId="{D8C20CB7-4BBF-43EA-B7FA-C3EC3D40772F}" type="sibTrans">
      <dgm:prSet/>
      <dgm:spPr/>
      <dgm:t>
        <a:bodyPr/>
        <a:lstStyle/>
        <a:p>
          <a:endParaRPr lang="en-US" sz="4400" b="1">
            <a:latin typeface="Candara" panose="020E0502030303020204" pitchFamily="34" charset="0"/>
          </a:endParaRPr>
        </a:p>
      </dgm:t>
    </dgm:pt>
    <dgm:pt modelId="{3B7741C0-0F8E-4009-B234-DB986192ACB5}" type="pres">
      <dgm:prSet presAssocID="{6808E597-585E-41AA-A513-6E6ED661EAC4}" presName="Name0" presStyleCnt="0">
        <dgm:presLayoutVars>
          <dgm:chMax/>
          <dgm:chPref/>
          <dgm:dir/>
        </dgm:presLayoutVars>
      </dgm:prSet>
      <dgm:spPr/>
    </dgm:pt>
    <dgm:pt modelId="{BCF20522-2AEA-4CCA-B270-F0CD29FF7C12}" type="pres">
      <dgm:prSet presAssocID="{F40F2919-EC95-4551-B534-3BB4C623B419}" presName="composite" presStyleCnt="0">
        <dgm:presLayoutVars>
          <dgm:chMax val="1"/>
          <dgm:chPref val="1"/>
        </dgm:presLayoutVars>
      </dgm:prSet>
      <dgm:spPr/>
    </dgm:pt>
    <dgm:pt modelId="{60D6F5AD-0BA3-49E5-A35C-58968172D528}" type="pres">
      <dgm:prSet presAssocID="{F40F2919-EC95-4551-B534-3BB4C623B419}" presName="Accent" presStyleLbl="trAlignAcc1" presStyleIdx="0" presStyleCnt="6">
        <dgm:presLayoutVars>
          <dgm:chMax val="0"/>
          <dgm:chPref val="0"/>
        </dgm:presLayoutVars>
      </dgm:prSet>
      <dgm:spPr>
        <a:ln w="57150">
          <a:solidFill>
            <a:srgbClr val="0070C0"/>
          </a:solidFill>
        </a:ln>
      </dgm:spPr>
    </dgm:pt>
    <dgm:pt modelId="{08EF929B-F047-4D89-BCCD-503A80789D48}" type="pres">
      <dgm:prSet presAssocID="{F40F2919-EC95-4551-B534-3BB4C623B419}" presName="Image" presStyleLbl="alignImgPlace1" presStyleIdx="0" presStyleCnt="6">
        <dgm:presLayoutVars>
          <dgm:chMax val="0"/>
          <dgm:chPref val="0"/>
        </dgm:presLayoutVars>
      </dgm:prSet>
      <dgm:spPr>
        <a:blipFill rotWithShape="1">
          <a:blip xmlns:r="http://schemas.openxmlformats.org/officeDocument/2006/relationships" r:embed="rId1"/>
          <a:srcRect/>
          <a:stretch>
            <a:fillRect t="-1000" b="-1000"/>
          </a:stretch>
        </a:blipFill>
      </dgm:spPr>
    </dgm:pt>
    <dgm:pt modelId="{A3BF1A5A-AF5B-4596-86C0-366A91500BA8}" type="pres">
      <dgm:prSet presAssocID="{F40F2919-EC95-4551-B534-3BB4C623B419}" presName="ChildComposite" presStyleCnt="0"/>
      <dgm:spPr/>
    </dgm:pt>
    <dgm:pt modelId="{AAE2D63D-4BD0-4826-B9C5-6DF5C28F4CD0}" type="pres">
      <dgm:prSet presAssocID="{F40F2919-EC95-4551-B534-3BB4C623B419}" presName="Child" presStyleLbl="node1" presStyleIdx="0" presStyleCnt="6">
        <dgm:presLayoutVars>
          <dgm:chMax val="0"/>
          <dgm:chPref val="0"/>
          <dgm:bulletEnabled val="1"/>
        </dgm:presLayoutVars>
      </dgm:prSet>
      <dgm:spPr/>
    </dgm:pt>
    <dgm:pt modelId="{8F0A13CA-58D1-478A-A9E0-49EBF6DD1FD9}" type="pres">
      <dgm:prSet presAssocID="{F40F2919-EC95-4551-B534-3BB4C623B419}" presName="Parent" presStyleLbl="revTx" presStyleIdx="0" presStyleCnt="6">
        <dgm:presLayoutVars>
          <dgm:chMax val="1"/>
          <dgm:chPref val="0"/>
          <dgm:bulletEnabled val="1"/>
        </dgm:presLayoutVars>
      </dgm:prSet>
      <dgm:spPr/>
    </dgm:pt>
    <dgm:pt modelId="{352E3717-7EB2-4811-86E9-282047AAF075}" type="pres">
      <dgm:prSet presAssocID="{FAC6F577-89CD-4AE0-AD94-0E94B1ACADDD}" presName="sibTrans" presStyleCnt="0"/>
      <dgm:spPr/>
    </dgm:pt>
    <dgm:pt modelId="{E0A64F55-80B1-4A3B-9C56-9BED5B884B15}" type="pres">
      <dgm:prSet presAssocID="{4E25FEE8-E1CF-49EF-9874-00600446B400}" presName="composite" presStyleCnt="0">
        <dgm:presLayoutVars>
          <dgm:chMax val="1"/>
          <dgm:chPref val="1"/>
        </dgm:presLayoutVars>
      </dgm:prSet>
      <dgm:spPr/>
    </dgm:pt>
    <dgm:pt modelId="{9C58F00C-B2FB-46F0-93E3-EDA0D40B8D30}" type="pres">
      <dgm:prSet presAssocID="{4E25FEE8-E1CF-49EF-9874-00600446B400}" presName="Accent" presStyleLbl="trAlignAcc1" presStyleIdx="1" presStyleCnt="6" custLinFactNeighborY="89">
        <dgm:presLayoutVars>
          <dgm:chMax val="0"/>
          <dgm:chPref val="0"/>
        </dgm:presLayoutVars>
      </dgm:prSet>
      <dgm:spPr>
        <a:ln w="57150">
          <a:solidFill>
            <a:srgbClr val="0070C0"/>
          </a:solidFill>
        </a:ln>
      </dgm:spPr>
    </dgm:pt>
    <dgm:pt modelId="{9C0AFD4A-6CCE-48EE-9428-96D3D486CA75}" type="pres">
      <dgm:prSet presAssocID="{4E25FEE8-E1CF-49EF-9874-00600446B400}" presName="Image" presStyleLbl="alignImgPlace1" presStyleIdx="1" presStyleCnt="6">
        <dgm:presLayoutVars>
          <dgm:chMax val="0"/>
          <dgm:chPref val="0"/>
        </dgm:presLayoutVars>
      </dgm:prSet>
      <dgm:spPr>
        <a:blipFill rotWithShape="1">
          <a:blip xmlns:r="http://schemas.openxmlformats.org/officeDocument/2006/relationships" r:embed="rId2"/>
          <a:srcRect/>
          <a:stretch>
            <a:fillRect l="-4000" r="-4000"/>
          </a:stretch>
        </a:blipFill>
      </dgm:spPr>
    </dgm:pt>
    <dgm:pt modelId="{C16525CA-86A1-4470-AC34-A7AF2CCB5EFE}" type="pres">
      <dgm:prSet presAssocID="{4E25FEE8-E1CF-49EF-9874-00600446B400}" presName="ChildComposite" presStyleCnt="0"/>
      <dgm:spPr/>
    </dgm:pt>
    <dgm:pt modelId="{2BA3B999-0AA7-48EB-BE0E-8CB015703948}" type="pres">
      <dgm:prSet presAssocID="{4E25FEE8-E1CF-49EF-9874-00600446B400}" presName="Child" presStyleLbl="node1" presStyleIdx="1" presStyleCnt="6">
        <dgm:presLayoutVars>
          <dgm:chMax val="0"/>
          <dgm:chPref val="0"/>
          <dgm:bulletEnabled val="1"/>
        </dgm:presLayoutVars>
      </dgm:prSet>
      <dgm:spPr/>
    </dgm:pt>
    <dgm:pt modelId="{C7F42AEF-D2FF-443E-9DD6-D6C55F7C1413}" type="pres">
      <dgm:prSet presAssocID="{4E25FEE8-E1CF-49EF-9874-00600446B400}" presName="Parent" presStyleLbl="revTx" presStyleIdx="1" presStyleCnt="6">
        <dgm:presLayoutVars>
          <dgm:chMax val="1"/>
          <dgm:chPref val="0"/>
          <dgm:bulletEnabled val="1"/>
        </dgm:presLayoutVars>
      </dgm:prSet>
      <dgm:spPr/>
    </dgm:pt>
    <dgm:pt modelId="{B6B3B4B5-3483-42C2-97C0-214FDF07D181}" type="pres">
      <dgm:prSet presAssocID="{65064EA3-2AC0-4F1F-93F4-127FD69B02E8}" presName="sibTrans" presStyleCnt="0"/>
      <dgm:spPr/>
    </dgm:pt>
    <dgm:pt modelId="{1546A45B-FE6D-47F0-9E2A-113296C9BDB3}" type="pres">
      <dgm:prSet presAssocID="{DDB247E4-511E-42AA-AAA0-75F318802EDD}" presName="composite" presStyleCnt="0">
        <dgm:presLayoutVars>
          <dgm:chMax val="1"/>
          <dgm:chPref val="1"/>
        </dgm:presLayoutVars>
      </dgm:prSet>
      <dgm:spPr/>
    </dgm:pt>
    <dgm:pt modelId="{CA94B5A7-3DDA-415B-A65D-D8C660D84082}" type="pres">
      <dgm:prSet presAssocID="{DDB247E4-511E-42AA-AAA0-75F318802EDD}" presName="Accent" presStyleLbl="trAlignAcc1" presStyleIdx="2" presStyleCnt="6">
        <dgm:presLayoutVars>
          <dgm:chMax val="0"/>
          <dgm:chPref val="0"/>
        </dgm:presLayoutVars>
      </dgm:prSet>
      <dgm:spPr>
        <a:ln w="57150">
          <a:solidFill>
            <a:srgbClr val="0070C0"/>
          </a:solidFill>
        </a:ln>
      </dgm:spPr>
    </dgm:pt>
    <dgm:pt modelId="{F4945E2B-1E19-4102-B041-37B61A730278}" type="pres">
      <dgm:prSet presAssocID="{DDB247E4-511E-42AA-AAA0-75F318802EDD}" presName="Image" presStyleLbl="alignImgPlace1" presStyleIdx="2" presStyleCnt="6">
        <dgm:presLayoutVars>
          <dgm:chMax val="0"/>
          <dgm:chPref val="0"/>
        </dgm:presLayoutVars>
      </dgm:prSet>
      <dgm:spPr>
        <a:blipFill rotWithShape="1">
          <a:blip xmlns:r="http://schemas.openxmlformats.org/officeDocument/2006/relationships" r:embed="rId3"/>
          <a:srcRect/>
          <a:stretch>
            <a:fillRect l="-12000" r="-12000"/>
          </a:stretch>
        </a:blipFill>
      </dgm:spPr>
    </dgm:pt>
    <dgm:pt modelId="{9D62EADF-7518-4E34-97A1-FCF8CA3A9BCE}" type="pres">
      <dgm:prSet presAssocID="{DDB247E4-511E-42AA-AAA0-75F318802EDD}" presName="ChildComposite" presStyleCnt="0"/>
      <dgm:spPr/>
    </dgm:pt>
    <dgm:pt modelId="{2AE5D640-E039-4C72-8439-C4D25D45082E}" type="pres">
      <dgm:prSet presAssocID="{DDB247E4-511E-42AA-AAA0-75F318802EDD}" presName="Child" presStyleLbl="node1" presStyleIdx="2" presStyleCnt="6">
        <dgm:presLayoutVars>
          <dgm:chMax val="0"/>
          <dgm:chPref val="0"/>
          <dgm:bulletEnabled val="1"/>
        </dgm:presLayoutVars>
      </dgm:prSet>
      <dgm:spPr/>
    </dgm:pt>
    <dgm:pt modelId="{5FEDA3C7-34CD-4571-BF2E-9A0B85DA3885}" type="pres">
      <dgm:prSet presAssocID="{DDB247E4-511E-42AA-AAA0-75F318802EDD}" presName="Parent" presStyleLbl="revTx" presStyleIdx="2" presStyleCnt="6">
        <dgm:presLayoutVars>
          <dgm:chMax val="1"/>
          <dgm:chPref val="0"/>
          <dgm:bulletEnabled val="1"/>
        </dgm:presLayoutVars>
      </dgm:prSet>
      <dgm:spPr/>
    </dgm:pt>
    <dgm:pt modelId="{7253A678-9682-4F27-958E-9C740D1932A3}" type="pres">
      <dgm:prSet presAssocID="{31FD792D-E7A6-4EC2-ADF1-7399850E376F}" presName="sibTrans" presStyleCnt="0"/>
      <dgm:spPr/>
    </dgm:pt>
    <dgm:pt modelId="{85CC6F9F-ED94-4767-87D9-29470C9165A9}" type="pres">
      <dgm:prSet presAssocID="{106F4541-731B-4954-A0C3-55634C4C5D5B}" presName="composite" presStyleCnt="0">
        <dgm:presLayoutVars>
          <dgm:chMax val="1"/>
          <dgm:chPref val="1"/>
        </dgm:presLayoutVars>
      </dgm:prSet>
      <dgm:spPr/>
    </dgm:pt>
    <dgm:pt modelId="{2455DFCF-280E-4BA3-BF64-00B04C17429E}" type="pres">
      <dgm:prSet presAssocID="{106F4541-731B-4954-A0C3-55634C4C5D5B}" presName="Accent" presStyleLbl="trAlignAcc1" presStyleIdx="3" presStyleCnt="6">
        <dgm:presLayoutVars>
          <dgm:chMax val="0"/>
          <dgm:chPref val="0"/>
        </dgm:presLayoutVars>
      </dgm:prSet>
      <dgm:spPr>
        <a:ln w="57150">
          <a:solidFill>
            <a:srgbClr val="0070C0"/>
          </a:solidFill>
        </a:ln>
      </dgm:spPr>
    </dgm:pt>
    <dgm:pt modelId="{EA2E5406-AA46-42A5-A9C5-C828E3BD1446}" type="pres">
      <dgm:prSet presAssocID="{106F4541-731B-4954-A0C3-55634C4C5D5B}" presName="Image" presStyleLbl="alignImgPlace1" presStyleIdx="3" presStyleCnt="6">
        <dgm:presLayoutVars>
          <dgm:chMax val="0"/>
          <dgm:chPref val="0"/>
        </dgm:presLayoutVars>
      </dgm:prSet>
      <dgm:spPr>
        <a:blipFill rotWithShape="1">
          <a:blip xmlns:r="http://schemas.openxmlformats.org/officeDocument/2006/relationships" r:embed="rId4"/>
          <a:srcRect/>
          <a:stretch>
            <a:fillRect l="-14000" r="-14000"/>
          </a:stretch>
        </a:blipFill>
      </dgm:spPr>
    </dgm:pt>
    <dgm:pt modelId="{0BBC37E9-C2CB-4C38-93EB-0C02BFCF7680}" type="pres">
      <dgm:prSet presAssocID="{106F4541-731B-4954-A0C3-55634C4C5D5B}" presName="ChildComposite" presStyleCnt="0"/>
      <dgm:spPr/>
    </dgm:pt>
    <dgm:pt modelId="{74E43A0F-30B9-42FF-9B9A-F922EA920225}" type="pres">
      <dgm:prSet presAssocID="{106F4541-731B-4954-A0C3-55634C4C5D5B}" presName="Child" presStyleLbl="node1" presStyleIdx="3" presStyleCnt="6">
        <dgm:presLayoutVars>
          <dgm:chMax val="0"/>
          <dgm:chPref val="0"/>
          <dgm:bulletEnabled val="1"/>
        </dgm:presLayoutVars>
      </dgm:prSet>
      <dgm:spPr/>
    </dgm:pt>
    <dgm:pt modelId="{2BAB38C8-0F86-4092-80BF-7272CBCDD12C}" type="pres">
      <dgm:prSet presAssocID="{106F4541-731B-4954-A0C3-55634C4C5D5B}" presName="Parent" presStyleLbl="revTx" presStyleIdx="3" presStyleCnt="6">
        <dgm:presLayoutVars>
          <dgm:chMax val="1"/>
          <dgm:chPref val="0"/>
          <dgm:bulletEnabled val="1"/>
        </dgm:presLayoutVars>
      </dgm:prSet>
      <dgm:spPr/>
    </dgm:pt>
    <dgm:pt modelId="{24F3637A-8109-48B9-B76B-1427700430C8}" type="pres">
      <dgm:prSet presAssocID="{1FF0B784-A6FA-4BA9-A01D-9B45A67FBDCC}" presName="sibTrans" presStyleCnt="0"/>
      <dgm:spPr/>
    </dgm:pt>
    <dgm:pt modelId="{71B1B2A7-6FD3-4415-AB8B-365D7EED0884}" type="pres">
      <dgm:prSet presAssocID="{9C29B6B6-75C0-4596-9275-224BB292DD45}" presName="composite" presStyleCnt="0">
        <dgm:presLayoutVars>
          <dgm:chMax val="1"/>
          <dgm:chPref val="1"/>
        </dgm:presLayoutVars>
      </dgm:prSet>
      <dgm:spPr/>
    </dgm:pt>
    <dgm:pt modelId="{19D5065F-88DD-4C7B-AA6A-A002237CA47A}" type="pres">
      <dgm:prSet presAssocID="{9C29B6B6-75C0-4596-9275-224BB292DD45}" presName="Accent" presStyleLbl="trAlignAcc1" presStyleIdx="4" presStyleCnt="6">
        <dgm:presLayoutVars>
          <dgm:chMax val="0"/>
          <dgm:chPref val="0"/>
        </dgm:presLayoutVars>
      </dgm:prSet>
      <dgm:spPr>
        <a:ln w="57150">
          <a:solidFill>
            <a:srgbClr val="0070C0"/>
          </a:solidFill>
        </a:ln>
      </dgm:spPr>
    </dgm:pt>
    <dgm:pt modelId="{818DDD0E-FEA2-479A-B297-FB45910BA167}" type="pres">
      <dgm:prSet presAssocID="{9C29B6B6-75C0-4596-9275-224BB292DD45}" presName="Image" presStyleLbl="alignImgPlace1" presStyleIdx="4" presStyleCnt="6">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18000" b="-18000"/>
          </a:stretch>
        </a:blipFill>
      </dgm:spPr>
    </dgm:pt>
    <dgm:pt modelId="{A910351E-D156-454B-8B6D-C09BD9752830}" type="pres">
      <dgm:prSet presAssocID="{9C29B6B6-75C0-4596-9275-224BB292DD45}" presName="ChildComposite" presStyleCnt="0"/>
      <dgm:spPr/>
    </dgm:pt>
    <dgm:pt modelId="{C5667C71-5F13-4F54-94ED-25AB0027D01F}" type="pres">
      <dgm:prSet presAssocID="{9C29B6B6-75C0-4596-9275-224BB292DD45}" presName="Child" presStyleLbl="node1" presStyleIdx="4" presStyleCnt="6">
        <dgm:presLayoutVars>
          <dgm:chMax val="0"/>
          <dgm:chPref val="0"/>
          <dgm:bulletEnabled val="1"/>
        </dgm:presLayoutVars>
      </dgm:prSet>
      <dgm:spPr/>
    </dgm:pt>
    <dgm:pt modelId="{EDFE1AB4-E430-4221-8DB1-A400E8DF2651}" type="pres">
      <dgm:prSet presAssocID="{9C29B6B6-75C0-4596-9275-224BB292DD45}" presName="Parent" presStyleLbl="revTx" presStyleIdx="4" presStyleCnt="6">
        <dgm:presLayoutVars>
          <dgm:chMax val="1"/>
          <dgm:chPref val="0"/>
          <dgm:bulletEnabled val="1"/>
        </dgm:presLayoutVars>
      </dgm:prSet>
      <dgm:spPr/>
    </dgm:pt>
    <dgm:pt modelId="{3168B3B2-F781-45DB-9449-3EC11DF8B64E}" type="pres">
      <dgm:prSet presAssocID="{62A176B5-2AC5-4075-8631-759759293D70}" presName="sibTrans" presStyleCnt="0"/>
      <dgm:spPr/>
    </dgm:pt>
    <dgm:pt modelId="{7C679DAE-B82D-4098-A092-42E753614C0D}" type="pres">
      <dgm:prSet presAssocID="{92BBA88D-F368-4F76-9771-622A916025C2}" presName="composite" presStyleCnt="0">
        <dgm:presLayoutVars>
          <dgm:chMax val="1"/>
          <dgm:chPref val="1"/>
        </dgm:presLayoutVars>
      </dgm:prSet>
      <dgm:spPr/>
    </dgm:pt>
    <dgm:pt modelId="{5DB536A6-9891-4156-BE43-98AE9978CDA5}" type="pres">
      <dgm:prSet presAssocID="{92BBA88D-F368-4F76-9771-622A916025C2}" presName="Accent" presStyleLbl="trAlignAcc1" presStyleIdx="5" presStyleCnt="6">
        <dgm:presLayoutVars>
          <dgm:chMax val="0"/>
          <dgm:chPref val="0"/>
        </dgm:presLayoutVars>
      </dgm:prSet>
      <dgm:spPr>
        <a:ln w="57150">
          <a:solidFill>
            <a:srgbClr val="0070C0"/>
          </a:solidFill>
        </a:ln>
      </dgm:spPr>
    </dgm:pt>
    <dgm:pt modelId="{B5406665-F575-4C8F-98DA-7B370C208D61}" type="pres">
      <dgm:prSet presAssocID="{92BBA88D-F368-4F76-9771-622A916025C2}" presName="Image" presStyleLbl="alignImgPlace1" presStyleIdx="5" presStyleCnt="6">
        <dgm:presLayoutVars>
          <dgm:chMax val="0"/>
          <dgm:chPref val="0"/>
        </dgm:presLayoutVars>
      </dgm:prSet>
      <dgm:spPr>
        <a:blipFill rotWithShape="1">
          <a:blip xmlns:r="http://schemas.openxmlformats.org/officeDocument/2006/relationships" r:embed="rId6"/>
          <a:srcRect/>
          <a:stretch>
            <a:fillRect l="-3000" r="-3000"/>
          </a:stretch>
        </a:blipFill>
      </dgm:spPr>
    </dgm:pt>
    <dgm:pt modelId="{176D0375-D57C-4B92-8592-6E7BB4844726}" type="pres">
      <dgm:prSet presAssocID="{92BBA88D-F368-4F76-9771-622A916025C2}" presName="ChildComposite" presStyleCnt="0"/>
      <dgm:spPr/>
    </dgm:pt>
    <dgm:pt modelId="{827D0B12-D6AF-4928-A038-3D2D04352F9F}" type="pres">
      <dgm:prSet presAssocID="{92BBA88D-F368-4F76-9771-622A916025C2}" presName="Child" presStyleLbl="node1" presStyleIdx="5" presStyleCnt="6">
        <dgm:presLayoutVars>
          <dgm:chMax val="0"/>
          <dgm:chPref val="0"/>
          <dgm:bulletEnabled val="1"/>
        </dgm:presLayoutVars>
      </dgm:prSet>
      <dgm:spPr/>
    </dgm:pt>
    <dgm:pt modelId="{78D4C5E9-5C68-43A4-9EF7-F417347DACC5}" type="pres">
      <dgm:prSet presAssocID="{92BBA88D-F368-4F76-9771-622A916025C2}" presName="Parent" presStyleLbl="revTx" presStyleIdx="5" presStyleCnt="6">
        <dgm:presLayoutVars>
          <dgm:chMax val="1"/>
          <dgm:chPref val="0"/>
          <dgm:bulletEnabled val="1"/>
        </dgm:presLayoutVars>
      </dgm:prSet>
      <dgm:spPr/>
    </dgm:pt>
  </dgm:ptLst>
  <dgm:cxnLst>
    <dgm:cxn modelId="{AAB58B01-4BFB-4020-96DE-2B55B6243118}" type="presOf" srcId="{DDB247E4-511E-42AA-AAA0-75F318802EDD}" destId="{5FEDA3C7-34CD-4571-BF2E-9A0B85DA3885}" srcOrd="0" destOrd="0" presId="urn:microsoft.com/office/officeart/2008/layout/CaptionedPictures"/>
    <dgm:cxn modelId="{67234D0C-0DA0-4E82-8C96-2E19E6EF5343}" type="presOf" srcId="{76A33EFB-F123-453D-82BF-AB4B6B11CE04}" destId="{AAE2D63D-4BD0-4826-B9C5-6DF5C28F4CD0}" srcOrd="0" destOrd="0" presId="urn:microsoft.com/office/officeart/2008/layout/CaptionedPictures"/>
    <dgm:cxn modelId="{3D9AC511-33D0-4659-A50B-F56906956D8F}" srcId="{106F4541-731B-4954-A0C3-55634C4C5D5B}" destId="{B112E94B-D817-4EE2-A471-0BAE007A0A86}" srcOrd="0" destOrd="0" parTransId="{40ED2CEB-120E-4014-B146-BA709BDE12CB}" sibTransId="{300FDEF7-61C4-4DE9-9875-D44B196223F4}"/>
    <dgm:cxn modelId="{2FB7EB32-9D6A-42AF-A2F7-1D550E21C4A2}" type="presOf" srcId="{6808E597-585E-41AA-A513-6E6ED661EAC4}" destId="{3B7741C0-0F8E-4009-B234-DB986192ACB5}" srcOrd="0" destOrd="0" presId="urn:microsoft.com/office/officeart/2008/layout/CaptionedPictures"/>
    <dgm:cxn modelId="{F29CB135-B68D-4530-AA00-42CE3DFC132E}" srcId="{6808E597-585E-41AA-A513-6E6ED661EAC4}" destId="{F40F2919-EC95-4551-B534-3BB4C623B419}" srcOrd="0" destOrd="0" parTransId="{E382E1AA-B50F-4452-A6BD-7112E217FF4E}" sibTransId="{FAC6F577-89CD-4AE0-AD94-0E94B1ACADDD}"/>
    <dgm:cxn modelId="{25F84E5C-D0A0-413D-AD76-F9D33168318A}" srcId="{6808E597-585E-41AA-A513-6E6ED661EAC4}" destId="{106F4541-731B-4954-A0C3-55634C4C5D5B}" srcOrd="3" destOrd="0" parTransId="{5DA4AE1C-F9D6-4FEC-B935-1A5220E52CCD}" sibTransId="{1FF0B784-A6FA-4BA9-A01D-9B45A67FBDCC}"/>
    <dgm:cxn modelId="{30D21546-FF47-498D-B962-9A91FC8D6F2B}" type="presOf" srcId="{F40F2919-EC95-4551-B534-3BB4C623B419}" destId="{8F0A13CA-58D1-478A-A9E0-49EBF6DD1FD9}" srcOrd="0" destOrd="0" presId="urn:microsoft.com/office/officeart/2008/layout/CaptionedPictures"/>
    <dgm:cxn modelId="{FD61C066-160F-486D-8634-F0212B25DAB6}" srcId="{6808E597-585E-41AA-A513-6E6ED661EAC4}" destId="{DDB247E4-511E-42AA-AAA0-75F318802EDD}" srcOrd="2" destOrd="0" parTransId="{E246B7AB-A708-4965-88DB-E26C94432F5F}" sibTransId="{31FD792D-E7A6-4EC2-ADF1-7399850E376F}"/>
    <dgm:cxn modelId="{CE71044F-E5F2-4069-B060-9E4CC00B0E74}" type="presOf" srcId="{92BBA88D-F368-4F76-9771-622A916025C2}" destId="{78D4C5E9-5C68-43A4-9EF7-F417347DACC5}" srcOrd="0" destOrd="0" presId="urn:microsoft.com/office/officeart/2008/layout/CaptionedPictures"/>
    <dgm:cxn modelId="{8FA4C770-0D90-4036-BA08-0AC1109AD077}" type="presOf" srcId="{B112E94B-D817-4EE2-A471-0BAE007A0A86}" destId="{74E43A0F-30B9-42FF-9B9A-F922EA920225}" srcOrd="0" destOrd="0" presId="urn:microsoft.com/office/officeart/2008/layout/CaptionedPictures"/>
    <dgm:cxn modelId="{9FA50552-8463-4A9C-8185-C51E1A9EE3F1}" type="presOf" srcId="{4E25FEE8-E1CF-49EF-9874-00600446B400}" destId="{C7F42AEF-D2FF-443E-9DD6-D6C55F7C1413}" srcOrd="0" destOrd="0" presId="urn:microsoft.com/office/officeart/2008/layout/CaptionedPictures"/>
    <dgm:cxn modelId="{FFD49D74-4C54-4B77-929F-8DB5847BCE11}" srcId="{DDB247E4-511E-42AA-AAA0-75F318802EDD}" destId="{B2DC094B-860D-4E5A-83BE-85D788F31ED3}" srcOrd="0" destOrd="0" parTransId="{AEA43413-2F6C-4B54-94CE-C35BB761A818}" sibTransId="{B81D8F0D-3361-44DB-B5CF-16DB624F7E09}"/>
    <dgm:cxn modelId="{86970D7C-1BA1-4055-95C9-D79B2696794F}" type="presOf" srcId="{D23A9AE0-1B6D-4274-9F87-FC4ADDA05598}" destId="{C5667C71-5F13-4F54-94ED-25AB0027D01F}" srcOrd="0" destOrd="0" presId="urn:microsoft.com/office/officeart/2008/layout/CaptionedPictures"/>
    <dgm:cxn modelId="{ACA6DE8B-94D4-4B70-8096-A536C97D934D}" srcId="{9C29B6B6-75C0-4596-9275-224BB292DD45}" destId="{D23A9AE0-1B6D-4274-9F87-FC4ADDA05598}" srcOrd="0" destOrd="0" parTransId="{91B3F2BB-DF3E-44BD-90B3-82C23F340993}" sibTransId="{0B1A91B4-7FCC-40B8-AED1-3FFB405ADA78}"/>
    <dgm:cxn modelId="{70AE3A8D-A180-4D3D-948D-8B721A6738B7}" srcId="{6808E597-585E-41AA-A513-6E6ED661EAC4}" destId="{9C29B6B6-75C0-4596-9275-224BB292DD45}" srcOrd="4" destOrd="0" parTransId="{304EF54A-612E-49AD-AA81-AB82EFEF61B6}" sibTransId="{62A176B5-2AC5-4075-8631-759759293D70}"/>
    <dgm:cxn modelId="{2D0A9293-A63F-4A01-AC2F-FA209D415708}" srcId="{6808E597-585E-41AA-A513-6E6ED661EAC4}" destId="{92BBA88D-F368-4F76-9771-622A916025C2}" srcOrd="5" destOrd="0" parTransId="{3281B064-D20F-4790-A12B-5204F1CCCCC4}" sibTransId="{0A7BD903-ECC2-4608-8900-45F4C5B6038A}"/>
    <dgm:cxn modelId="{94D4B097-78E7-491C-BDF3-1715FED57EC9}" type="presOf" srcId="{B2DC094B-860D-4E5A-83BE-85D788F31ED3}" destId="{2AE5D640-E039-4C72-8439-C4D25D45082E}" srcOrd="0" destOrd="0" presId="urn:microsoft.com/office/officeart/2008/layout/CaptionedPictures"/>
    <dgm:cxn modelId="{265BFC98-2BCE-4BE9-B2CF-1F364D8E8630}" type="presOf" srcId="{106F4541-731B-4954-A0C3-55634C4C5D5B}" destId="{2BAB38C8-0F86-4092-80BF-7272CBCDD12C}" srcOrd="0" destOrd="0" presId="urn:microsoft.com/office/officeart/2008/layout/CaptionedPictures"/>
    <dgm:cxn modelId="{D8C20CB7-4BBF-43EA-B7FA-C3EC3D40772F}" srcId="{92BBA88D-F368-4F76-9771-622A916025C2}" destId="{94DA4667-B0A6-4655-990E-EC6D76FB64FE}" srcOrd="0" destOrd="0" parTransId="{82866907-FA0B-4677-902A-A9CC915BB6D4}" sibTransId="{1D77D557-D617-4B07-B941-CCD728A1A219}"/>
    <dgm:cxn modelId="{DD068FD3-8129-45C5-82D9-8D52293963DA}" type="presOf" srcId="{376CCE7E-C6F2-4197-8BAC-B2CE42F0C2E3}" destId="{2BA3B999-0AA7-48EB-BE0E-8CB015703948}" srcOrd="0" destOrd="0" presId="urn:microsoft.com/office/officeart/2008/layout/CaptionedPictures"/>
    <dgm:cxn modelId="{41EDCCD3-BBFE-4A58-9A12-BC9F7E1F9EC0}" type="presOf" srcId="{9C29B6B6-75C0-4596-9275-224BB292DD45}" destId="{EDFE1AB4-E430-4221-8DB1-A400E8DF2651}" srcOrd="0" destOrd="0" presId="urn:microsoft.com/office/officeart/2008/layout/CaptionedPictures"/>
    <dgm:cxn modelId="{DBF1D4D3-C412-41C0-A13E-B9BD24DB3C6A}" srcId="{F40F2919-EC95-4551-B534-3BB4C623B419}" destId="{76A33EFB-F123-453D-82BF-AB4B6B11CE04}" srcOrd="0" destOrd="0" parTransId="{D92ABC13-6E89-4BD4-8DB4-4914ECD87785}" sibTransId="{58D0ADE5-12A1-4045-A88B-66EC4655739E}"/>
    <dgm:cxn modelId="{EF3D8CDB-3006-4977-9DCB-2E577478DBCA}" srcId="{6808E597-585E-41AA-A513-6E6ED661EAC4}" destId="{4E25FEE8-E1CF-49EF-9874-00600446B400}" srcOrd="1" destOrd="0" parTransId="{5CD8E44B-9079-4F89-AF5B-1DEFA898F4BA}" sibTransId="{65064EA3-2AC0-4F1F-93F4-127FD69B02E8}"/>
    <dgm:cxn modelId="{E118C6DE-BDB5-40E7-81B0-A508D69054BC}" type="presOf" srcId="{94DA4667-B0A6-4655-990E-EC6D76FB64FE}" destId="{827D0B12-D6AF-4928-A038-3D2D04352F9F}" srcOrd="0" destOrd="0" presId="urn:microsoft.com/office/officeart/2008/layout/CaptionedPictures"/>
    <dgm:cxn modelId="{B1C477E0-B9C1-45C4-BDB4-9350F7B9FFA2}" srcId="{4E25FEE8-E1CF-49EF-9874-00600446B400}" destId="{376CCE7E-C6F2-4197-8BAC-B2CE42F0C2E3}" srcOrd="0" destOrd="0" parTransId="{693639E6-3F18-4F4F-BD0D-A01937703331}" sibTransId="{AD96F00F-C730-4E41-82DB-32150CCA3CDB}"/>
    <dgm:cxn modelId="{3874E564-0E39-446E-869F-8C8E83A36D81}" type="presParOf" srcId="{3B7741C0-0F8E-4009-B234-DB986192ACB5}" destId="{BCF20522-2AEA-4CCA-B270-F0CD29FF7C12}" srcOrd="0" destOrd="0" presId="urn:microsoft.com/office/officeart/2008/layout/CaptionedPictures"/>
    <dgm:cxn modelId="{C80D4344-065C-4CBE-A32F-3F059DEE264A}" type="presParOf" srcId="{BCF20522-2AEA-4CCA-B270-F0CD29FF7C12}" destId="{60D6F5AD-0BA3-49E5-A35C-58968172D528}" srcOrd="0" destOrd="0" presId="urn:microsoft.com/office/officeart/2008/layout/CaptionedPictures"/>
    <dgm:cxn modelId="{4F3F4E36-6866-4DB4-B9D7-3A1DBEBED6F3}" type="presParOf" srcId="{BCF20522-2AEA-4CCA-B270-F0CD29FF7C12}" destId="{08EF929B-F047-4D89-BCCD-503A80789D48}" srcOrd="1" destOrd="0" presId="urn:microsoft.com/office/officeart/2008/layout/CaptionedPictures"/>
    <dgm:cxn modelId="{07A1453D-21AC-4161-8166-7795B5B5CFE0}" type="presParOf" srcId="{BCF20522-2AEA-4CCA-B270-F0CD29FF7C12}" destId="{A3BF1A5A-AF5B-4596-86C0-366A91500BA8}" srcOrd="2" destOrd="0" presId="urn:microsoft.com/office/officeart/2008/layout/CaptionedPictures"/>
    <dgm:cxn modelId="{0E661843-C8A7-42E5-95ED-337B82A1A19D}" type="presParOf" srcId="{A3BF1A5A-AF5B-4596-86C0-366A91500BA8}" destId="{AAE2D63D-4BD0-4826-B9C5-6DF5C28F4CD0}" srcOrd="0" destOrd="0" presId="urn:microsoft.com/office/officeart/2008/layout/CaptionedPictures"/>
    <dgm:cxn modelId="{B890DA41-FEBA-4C58-83F1-A40989D9BD0F}" type="presParOf" srcId="{A3BF1A5A-AF5B-4596-86C0-366A91500BA8}" destId="{8F0A13CA-58D1-478A-A9E0-49EBF6DD1FD9}" srcOrd="1" destOrd="0" presId="urn:microsoft.com/office/officeart/2008/layout/CaptionedPictures"/>
    <dgm:cxn modelId="{8048EAD4-7085-46F0-AE2F-215B60307759}" type="presParOf" srcId="{3B7741C0-0F8E-4009-B234-DB986192ACB5}" destId="{352E3717-7EB2-4811-86E9-282047AAF075}" srcOrd="1" destOrd="0" presId="urn:microsoft.com/office/officeart/2008/layout/CaptionedPictures"/>
    <dgm:cxn modelId="{7D618937-BF80-40FA-88C3-6E3DEC6262BD}" type="presParOf" srcId="{3B7741C0-0F8E-4009-B234-DB986192ACB5}" destId="{E0A64F55-80B1-4A3B-9C56-9BED5B884B15}" srcOrd="2" destOrd="0" presId="urn:microsoft.com/office/officeart/2008/layout/CaptionedPictures"/>
    <dgm:cxn modelId="{B6152E98-80A6-4DBA-8ACC-E46B7735FABB}" type="presParOf" srcId="{E0A64F55-80B1-4A3B-9C56-9BED5B884B15}" destId="{9C58F00C-B2FB-46F0-93E3-EDA0D40B8D30}" srcOrd="0" destOrd="0" presId="urn:microsoft.com/office/officeart/2008/layout/CaptionedPictures"/>
    <dgm:cxn modelId="{31F46E4A-6553-4AEC-B79D-83C3F97F524D}" type="presParOf" srcId="{E0A64F55-80B1-4A3B-9C56-9BED5B884B15}" destId="{9C0AFD4A-6CCE-48EE-9428-96D3D486CA75}" srcOrd="1" destOrd="0" presId="urn:microsoft.com/office/officeart/2008/layout/CaptionedPictures"/>
    <dgm:cxn modelId="{D61F140A-7141-490C-996B-64FE522102C0}" type="presParOf" srcId="{E0A64F55-80B1-4A3B-9C56-9BED5B884B15}" destId="{C16525CA-86A1-4470-AC34-A7AF2CCB5EFE}" srcOrd="2" destOrd="0" presId="urn:microsoft.com/office/officeart/2008/layout/CaptionedPictures"/>
    <dgm:cxn modelId="{392019F0-7330-4255-A1CA-FE52FE83C5CB}" type="presParOf" srcId="{C16525CA-86A1-4470-AC34-A7AF2CCB5EFE}" destId="{2BA3B999-0AA7-48EB-BE0E-8CB015703948}" srcOrd="0" destOrd="0" presId="urn:microsoft.com/office/officeart/2008/layout/CaptionedPictures"/>
    <dgm:cxn modelId="{1F7CCB64-B82B-4E6A-B745-68FC1D134511}" type="presParOf" srcId="{C16525CA-86A1-4470-AC34-A7AF2CCB5EFE}" destId="{C7F42AEF-D2FF-443E-9DD6-D6C55F7C1413}" srcOrd="1" destOrd="0" presId="urn:microsoft.com/office/officeart/2008/layout/CaptionedPictures"/>
    <dgm:cxn modelId="{0CBB0E76-047E-4425-9CD3-BA141C3B5B92}" type="presParOf" srcId="{3B7741C0-0F8E-4009-B234-DB986192ACB5}" destId="{B6B3B4B5-3483-42C2-97C0-214FDF07D181}" srcOrd="3" destOrd="0" presId="urn:microsoft.com/office/officeart/2008/layout/CaptionedPictures"/>
    <dgm:cxn modelId="{A45F0507-85E1-4CB4-815E-4CBA8E9883D7}" type="presParOf" srcId="{3B7741C0-0F8E-4009-B234-DB986192ACB5}" destId="{1546A45B-FE6D-47F0-9E2A-113296C9BDB3}" srcOrd="4" destOrd="0" presId="urn:microsoft.com/office/officeart/2008/layout/CaptionedPictures"/>
    <dgm:cxn modelId="{D3AA3FF6-54F5-49C2-99AC-9D2EE9BE1EBB}" type="presParOf" srcId="{1546A45B-FE6D-47F0-9E2A-113296C9BDB3}" destId="{CA94B5A7-3DDA-415B-A65D-D8C660D84082}" srcOrd="0" destOrd="0" presId="urn:microsoft.com/office/officeart/2008/layout/CaptionedPictures"/>
    <dgm:cxn modelId="{974784C5-207A-4CCD-BB6E-BB24BAE41A47}" type="presParOf" srcId="{1546A45B-FE6D-47F0-9E2A-113296C9BDB3}" destId="{F4945E2B-1E19-4102-B041-37B61A730278}" srcOrd="1" destOrd="0" presId="urn:microsoft.com/office/officeart/2008/layout/CaptionedPictures"/>
    <dgm:cxn modelId="{E3117471-926C-4C80-B2E0-6DC52B9AC9E0}" type="presParOf" srcId="{1546A45B-FE6D-47F0-9E2A-113296C9BDB3}" destId="{9D62EADF-7518-4E34-97A1-FCF8CA3A9BCE}" srcOrd="2" destOrd="0" presId="urn:microsoft.com/office/officeart/2008/layout/CaptionedPictures"/>
    <dgm:cxn modelId="{1A8AA31E-99EB-41E4-BC29-FC9D75D234FB}" type="presParOf" srcId="{9D62EADF-7518-4E34-97A1-FCF8CA3A9BCE}" destId="{2AE5D640-E039-4C72-8439-C4D25D45082E}" srcOrd="0" destOrd="0" presId="urn:microsoft.com/office/officeart/2008/layout/CaptionedPictures"/>
    <dgm:cxn modelId="{E21D60FD-B9CE-49A2-80E7-58BDB896CA22}" type="presParOf" srcId="{9D62EADF-7518-4E34-97A1-FCF8CA3A9BCE}" destId="{5FEDA3C7-34CD-4571-BF2E-9A0B85DA3885}" srcOrd="1" destOrd="0" presId="urn:microsoft.com/office/officeart/2008/layout/CaptionedPictures"/>
    <dgm:cxn modelId="{99CA7DC1-433C-4F08-9172-0E77FD3C51A4}" type="presParOf" srcId="{3B7741C0-0F8E-4009-B234-DB986192ACB5}" destId="{7253A678-9682-4F27-958E-9C740D1932A3}" srcOrd="5" destOrd="0" presId="urn:microsoft.com/office/officeart/2008/layout/CaptionedPictures"/>
    <dgm:cxn modelId="{F1070DD3-6A57-4B07-851B-9011D2708BF7}" type="presParOf" srcId="{3B7741C0-0F8E-4009-B234-DB986192ACB5}" destId="{85CC6F9F-ED94-4767-87D9-29470C9165A9}" srcOrd="6" destOrd="0" presId="urn:microsoft.com/office/officeart/2008/layout/CaptionedPictures"/>
    <dgm:cxn modelId="{0552E9B7-3791-422B-A2B0-6B41C7FAFDE3}" type="presParOf" srcId="{85CC6F9F-ED94-4767-87D9-29470C9165A9}" destId="{2455DFCF-280E-4BA3-BF64-00B04C17429E}" srcOrd="0" destOrd="0" presId="urn:microsoft.com/office/officeart/2008/layout/CaptionedPictures"/>
    <dgm:cxn modelId="{AB37A160-312A-4312-A3BC-49F0BABB6F86}" type="presParOf" srcId="{85CC6F9F-ED94-4767-87D9-29470C9165A9}" destId="{EA2E5406-AA46-42A5-A9C5-C828E3BD1446}" srcOrd="1" destOrd="0" presId="urn:microsoft.com/office/officeart/2008/layout/CaptionedPictures"/>
    <dgm:cxn modelId="{24BF5251-2590-4D8B-B35C-C4657A30A0C7}" type="presParOf" srcId="{85CC6F9F-ED94-4767-87D9-29470C9165A9}" destId="{0BBC37E9-C2CB-4C38-93EB-0C02BFCF7680}" srcOrd="2" destOrd="0" presId="urn:microsoft.com/office/officeart/2008/layout/CaptionedPictures"/>
    <dgm:cxn modelId="{851398CE-8103-4179-A730-4DEA78AEA1A0}" type="presParOf" srcId="{0BBC37E9-C2CB-4C38-93EB-0C02BFCF7680}" destId="{74E43A0F-30B9-42FF-9B9A-F922EA920225}" srcOrd="0" destOrd="0" presId="urn:microsoft.com/office/officeart/2008/layout/CaptionedPictures"/>
    <dgm:cxn modelId="{552EA583-F3B7-49F3-8138-F7EB21094DEB}" type="presParOf" srcId="{0BBC37E9-C2CB-4C38-93EB-0C02BFCF7680}" destId="{2BAB38C8-0F86-4092-80BF-7272CBCDD12C}" srcOrd="1" destOrd="0" presId="urn:microsoft.com/office/officeart/2008/layout/CaptionedPictures"/>
    <dgm:cxn modelId="{EFC88A2B-DB32-4830-ABB5-4CCAE29AF891}" type="presParOf" srcId="{3B7741C0-0F8E-4009-B234-DB986192ACB5}" destId="{24F3637A-8109-48B9-B76B-1427700430C8}" srcOrd="7" destOrd="0" presId="urn:microsoft.com/office/officeart/2008/layout/CaptionedPictures"/>
    <dgm:cxn modelId="{3ECB6D9E-433A-4F1D-B0FF-6335F56F4F46}" type="presParOf" srcId="{3B7741C0-0F8E-4009-B234-DB986192ACB5}" destId="{71B1B2A7-6FD3-4415-AB8B-365D7EED0884}" srcOrd="8" destOrd="0" presId="urn:microsoft.com/office/officeart/2008/layout/CaptionedPictures"/>
    <dgm:cxn modelId="{4AE0D3F7-CFF2-41A6-87C5-F9A23248301D}" type="presParOf" srcId="{71B1B2A7-6FD3-4415-AB8B-365D7EED0884}" destId="{19D5065F-88DD-4C7B-AA6A-A002237CA47A}" srcOrd="0" destOrd="0" presId="urn:microsoft.com/office/officeart/2008/layout/CaptionedPictures"/>
    <dgm:cxn modelId="{ABAA07D2-1175-4D09-9BC4-837BB11AB7AB}" type="presParOf" srcId="{71B1B2A7-6FD3-4415-AB8B-365D7EED0884}" destId="{818DDD0E-FEA2-479A-B297-FB45910BA167}" srcOrd="1" destOrd="0" presId="urn:microsoft.com/office/officeart/2008/layout/CaptionedPictures"/>
    <dgm:cxn modelId="{CD5D47C6-D1A8-436F-83A6-0DA386991FD6}" type="presParOf" srcId="{71B1B2A7-6FD3-4415-AB8B-365D7EED0884}" destId="{A910351E-D156-454B-8B6D-C09BD9752830}" srcOrd="2" destOrd="0" presId="urn:microsoft.com/office/officeart/2008/layout/CaptionedPictures"/>
    <dgm:cxn modelId="{4C5A567E-0E69-46F3-9044-B9CE1006318D}" type="presParOf" srcId="{A910351E-D156-454B-8B6D-C09BD9752830}" destId="{C5667C71-5F13-4F54-94ED-25AB0027D01F}" srcOrd="0" destOrd="0" presId="urn:microsoft.com/office/officeart/2008/layout/CaptionedPictures"/>
    <dgm:cxn modelId="{94D4D87C-19E9-42E6-A338-64DA5C4A78E9}" type="presParOf" srcId="{A910351E-D156-454B-8B6D-C09BD9752830}" destId="{EDFE1AB4-E430-4221-8DB1-A400E8DF2651}" srcOrd="1" destOrd="0" presId="urn:microsoft.com/office/officeart/2008/layout/CaptionedPictures"/>
    <dgm:cxn modelId="{929FC042-B7E9-4D12-BFAE-1FDE0BDB8ADB}" type="presParOf" srcId="{3B7741C0-0F8E-4009-B234-DB986192ACB5}" destId="{3168B3B2-F781-45DB-9449-3EC11DF8B64E}" srcOrd="9" destOrd="0" presId="urn:microsoft.com/office/officeart/2008/layout/CaptionedPictures"/>
    <dgm:cxn modelId="{E94B89EA-E9E1-4A33-806E-281E2A6B4EAD}" type="presParOf" srcId="{3B7741C0-0F8E-4009-B234-DB986192ACB5}" destId="{7C679DAE-B82D-4098-A092-42E753614C0D}" srcOrd="10" destOrd="0" presId="urn:microsoft.com/office/officeart/2008/layout/CaptionedPictures"/>
    <dgm:cxn modelId="{18B2EEE6-AEE6-4350-A0B7-493D776476F7}" type="presParOf" srcId="{7C679DAE-B82D-4098-A092-42E753614C0D}" destId="{5DB536A6-9891-4156-BE43-98AE9978CDA5}" srcOrd="0" destOrd="0" presId="urn:microsoft.com/office/officeart/2008/layout/CaptionedPictures"/>
    <dgm:cxn modelId="{141ABFA0-1DC5-4104-89CD-AE53FBC0062F}" type="presParOf" srcId="{7C679DAE-B82D-4098-A092-42E753614C0D}" destId="{B5406665-F575-4C8F-98DA-7B370C208D61}" srcOrd="1" destOrd="0" presId="urn:microsoft.com/office/officeart/2008/layout/CaptionedPictures"/>
    <dgm:cxn modelId="{CC76A897-9E56-4D17-BBC9-7AA90652AD1A}" type="presParOf" srcId="{7C679DAE-B82D-4098-A092-42E753614C0D}" destId="{176D0375-D57C-4B92-8592-6E7BB4844726}" srcOrd="2" destOrd="0" presId="urn:microsoft.com/office/officeart/2008/layout/CaptionedPictures"/>
    <dgm:cxn modelId="{2885BEAB-C25D-4721-868E-7958CF2D52EA}" type="presParOf" srcId="{176D0375-D57C-4B92-8592-6E7BB4844726}" destId="{827D0B12-D6AF-4928-A038-3D2D04352F9F}" srcOrd="0" destOrd="0" presId="urn:microsoft.com/office/officeart/2008/layout/CaptionedPictures"/>
    <dgm:cxn modelId="{5ED82442-6337-499D-8C6E-F7E0DECD9D2F}" type="presParOf" srcId="{176D0375-D57C-4B92-8592-6E7BB4844726}" destId="{78D4C5E9-5C68-43A4-9EF7-F417347DACC5}" srcOrd="1" destOrd="0" presId="urn:microsoft.com/office/officeart/2008/layout/CaptionedPictures"/>
  </dgm:cxnLst>
  <dgm:bg/>
  <dgm:whole>
    <a:ln>
      <a:solidFill>
        <a:srgbClr val="0070C0"/>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31E8F9-9C15-4F43-965D-7605E96C0A5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77D3780B-062A-47D7-A056-EA303A522EA3}">
      <dgm:prSet phldrT="[Text]"/>
      <dgm:spPr>
        <a:solidFill>
          <a:srgbClr val="0070C0"/>
        </a:solidFill>
      </dgm:spPr>
      <dgm:t>
        <a:bodyPr/>
        <a:lstStyle/>
        <a:p>
          <a:pPr algn="just"/>
          <a:r>
            <a:rPr lang="en-US">
              <a:latin typeface="Candara" panose="020E0502030303020204" pitchFamily="34" charset="0"/>
            </a:rPr>
            <a:t>The ESW is an electronic communication system that allows encrypted sharing among members of emails and financial intelligence, as well as other information of interest to members and to the functioning of the Egmont Group. </a:t>
          </a:r>
          <a:endParaRPr lang="en-US" dirty="0">
            <a:latin typeface="Candara" panose="020E0502030303020204" pitchFamily="34" charset="0"/>
          </a:endParaRPr>
        </a:p>
      </dgm:t>
    </dgm:pt>
    <dgm:pt modelId="{11F15F15-29BF-49A3-95C7-234F623438EA}" cxnId="{74C24043-25AA-4B32-B3FC-AC0559E00732}" type="parTrans">
      <dgm:prSet/>
      <dgm:spPr/>
      <dgm:t>
        <a:bodyPr/>
        <a:lstStyle/>
        <a:p>
          <a:pPr algn="just"/>
          <a:endParaRPr lang="en-US">
            <a:latin typeface="Candara" panose="020E0502030303020204" pitchFamily="34" charset="0"/>
          </a:endParaRPr>
        </a:p>
      </dgm:t>
    </dgm:pt>
    <dgm:pt modelId="{B7E4E39A-FCFD-4109-BEAA-DC7D16166CE1}" cxnId="{74C24043-25AA-4B32-B3FC-AC0559E00732}" type="sibTrans">
      <dgm:prSet/>
      <dgm:spPr/>
      <dgm:t>
        <a:bodyPr/>
        <a:lstStyle/>
        <a:p>
          <a:pPr algn="just"/>
          <a:endParaRPr lang="en-US">
            <a:latin typeface="Candara" panose="020E0502030303020204" pitchFamily="34" charset="0"/>
          </a:endParaRPr>
        </a:p>
      </dgm:t>
    </dgm:pt>
    <dgm:pt modelId="{CF59A202-FD00-4D41-B236-B4BA35A77A0F}">
      <dgm:prSet/>
      <dgm:spPr>
        <a:solidFill>
          <a:srgbClr val="0070C0"/>
        </a:solidFill>
      </dgm:spPr>
      <dgm:t>
        <a:bodyPr/>
        <a:lstStyle/>
        <a:p>
          <a:pPr algn="just"/>
          <a:r>
            <a:rPr lang="en-US" dirty="0">
              <a:latin typeface="Candara" panose="020E0502030303020204" pitchFamily="34" charset="0"/>
            </a:rPr>
            <a:t>The ESW is critical to the effective functioning of the Egmont Group and therefore the Head of FIU (HoFIU) provide the mandate for the ESW, and approve and monitor its governance structure and policies.</a:t>
          </a:r>
          <a:endParaRPr lang="en-US" dirty="0">
            <a:latin typeface="Candara" panose="020E0502030303020204" pitchFamily="34" charset="0"/>
          </a:endParaRPr>
        </a:p>
      </dgm:t>
    </dgm:pt>
    <dgm:pt modelId="{2DCC1DF4-09B9-46B8-887C-9218FA65D673}" cxnId="{46451CC8-FDBC-45AF-909F-234EC453740E}" type="parTrans">
      <dgm:prSet/>
      <dgm:spPr/>
      <dgm:t>
        <a:bodyPr/>
        <a:lstStyle/>
        <a:p>
          <a:pPr algn="just"/>
          <a:endParaRPr lang="en-US">
            <a:latin typeface="Candara" panose="020E0502030303020204" pitchFamily="34" charset="0"/>
          </a:endParaRPr>
        </a:p>
      </dgm:t>
    </dgm:pt>
    <dgm:pt modelId="{E063E76D-8632-4A9E-AEC3-2CB31B693E1B}" cxnId="{46451CC8-FDBC-45AF-909F-234EC453740E}" type="sibTrans">
      <dgm:prSet/>
      <dgm:spPr/>
      <dgm:t>
        <a:bodyPr/>
        <a:lstStyle/>
        <a:p>
          <a:pPr algn="just"/>
          <a:endParaRPr lang="en-US">
            <a:latin typeface="Candara" panose="020E0502030303020204" pitchFamily="34" charset="0"/>
          </a:endParaRPr>
        </a:p>
      </dgm:t>
    </dgm:pt>
    <dgm:pt modelId="{68184B48-B932-4FB2-BE62-34724F55AD57}">
      <dgm:prSet/>
      <dgm:spPr>
        <a:solidFill>
          <a:srgbClr val="0070C0"/>
        </a:solidFill>
      </dgm:spPr>
      <dgm:t>
        <a:bodyPr/>
        <a:lstStyle/>
        <a:p>
          <a:pPr algn="just"/>
          <a:r>
            <a:rPr lang="en-US" dirty="0">
              <a:latin typeface="Candara" panose="020E0502030303020204" pitchFamily="34" charset="0"/>
            </a:rPr>
            <a:t>The purpose of the Egmont Secure Web (ESW):</a:t>
          </a:r>
          <a:endParaRPr lang="en-US" dirty="0">
            <a:latin typeface="Candara" panose="020E0502030303020204" pitchFamily="34" charset="0"/>
          </a:endParaRPr>
        </a:p>
      </dgm:t>
    </dgm:pt>
    <dgm:pt modelId="{7FD677F1-46F1-47BA-891F-20A67D72C5B8}" cxnId="{7AF3A4A1-220D-4AF6-BD88-9F8BD55816F3}" type="parTrans">
      <dgm:prSet/>
      <dgm:spPr/>
      <dgm:t>
        <a:bodyPr/>
        <a:lstStyle/>
        <a:p>
          <a:pPr algn="just"/>
          <a:endParaRPr lang="en-US">
            <a:latin typeface="Candara" panose="020E0502030303020204" pitchFamily="34" charset="0"/>
          </a:endParaRPr>
        </a:p>
      </dgm:t>
    </dgm:pt>
    <dgm:pt modelId="{4AA323B2-0080-46E5-B6A5-197C9996CADE}" cxnId="{7AF3A4A1-220D-4AF6-BD88-9F8BD55816F3}" type="sibTrans">
      <dgm:prSet/>
      <dgm:spPr/>
      <dgm:t>
        <a:bodyPr/>
        <a:lstStyle/>
        <a:p>
          <a:pPr algn="just"/>
          <a:endParaRPr lang="en-US">
            <a:latin typeface="Candara" panose="020E0502030303020204" pitchFamily="34" charset="0"/>
          </a:endParaRPr>
        </a:p>
      </dgm:t>
    </dgm:pt>
    <dgm:pt modelId="{68552D77-C91A-4457-8FAE-EE7E9CA8B104}">
      <dgm:prSet/>
      <dgm:spPr>
        <a:solidFill>
          <a:srgbClr val="0070C0"/>
        </a:solidFill>
      </dgm:spPr>
      <dgm:t>
        <a:bodyPr/>
        <a:lstStyle/>
        <a:p>
          <a:pPr algn="just"/>
          <a:r>
            <a:rPr lang="en-US" dirty="0">
              <a:latin typeface="Candara" panose="020E0502030303020204" pitchFamily="34" charset="0"/>
            </a:rPr>
            <a:t>Provide a secure and reliable channel of communication for the members of the Egmont Group.</a:t>
          </a:r>
          <a:endParaRPr lang="en-US" dirty="0">
            <a:latin typeface="Candara" panose="020E0502030303020204" pitchFamily="34" charset="0"/>
          </a:endParaRPr>
        </a:p>
      </dgm:t>
    </dgm:pt>
    <dgm:pt modelId="{B9ABB4E4-AE76-4BE6-B784-8D759A5A8CCD}" cxnId="{89F59C78-5FDA-49B9-A3DF-A351B6DECFB2}" type="parTrans">
      <dgm:prSet/>
      <dgm:spPr/>
      <dgm:t>
        <a:bodyPr/>
        <a:lstStyle/>
        <a:p>
          <a:pPr algn="just"/>
          <a:endParaRPr lang="en-US">
            <a:latin typeface="Candara" panose="020E0502030303020204" pitchFamily="34" charset="0"/>
          </a:endParaRPr>
        </a:p>
      </dgm:t>
    </dgm:pt>
    <dgm:pt modelId="{815770FF-1AD9-4CA0-8F74-84A1C53D3972}" cxnId="{89F59C78-5FDA-49B9-A3DF-A351B6DECFB2}" type="sibTrans">
      <dgm:prSet/>
      <dgm:spPr/>
      <dgm:t>
        <a:bodyPr/>
        <a:lstStyle/>
        <a:p>
          <a:pPr algn="just"/>
          <a:endParaRPr lang="en-US">
            <a:latin typeface="Candara" panose="020E0502030303020204" pitchFamily="34" charset="0"/>
          </a:endParaRPr>
        </a:p>
      </dgm:t>
    </dgm:pt>
    <dgm:pt modelId="{7ED59E5A-FC10-43DB-BADB-E81FBA5D91A9}">
      <dgm:prSet/>
      <dgm:spPr>
        <a:solidFill>
          <a:srgbClr val="0070C0"/>
        </a:solidFill>
      </dgm:spPr>
      <dgm:t>
        <a:bodyPr/>
        <a:lstStyle/>
        <a:p>
          <a:pPr algn="just"/>
          <a:r>
            <a:rPr lang="en-US" dirty="0">
              <a:latin typeface="Candara" panose="020E0502030303020204" pitchFamily="34" charset="0"/>
            </a:rPr>
            <a:t>Function in accordance with the mandate of the HoFIU.</a:t>
          </a:r>
          <a:endParaRPr lang="en-US" dirty="0">
            <a:latin typeface="Candara" panose="020E0502030303020204" pitchFamily="34" charset="0"/>
          </a:endParaRPr>
        </a:p>
      </dgm:t>
    </dgm:pt>
    <dgm:pt modelId="{AFD49BD6-7D93-401C-90EB-50BE653E947B}" cxnId="{6DF2D50E-019E-48F9-A42E-7B6526DFB284}" type="parTrans">
      <dgm:prSet/>
      <dgm:spPr/>
      <dgm:t>
        <a:bodyPr/>
        <a:lstStyle/>
        <a:p>
          <a:pPr algn="just"/>
          <a:endParaRPr lang="en-US">
            <a:latin typeface="Candara" panose="020E0502030303020204" pitchFamily="34" charset="0"/>
          </a:endParaRPr>
        </a:p>
      </dgm:t>
    </dgm:pt>
    <dgm:pt modelId="{2EBA538E-765B-4B96-A987-30BD43BCB8CF}" cxnId="{6DF2D50E-019E-48F9-A42E-7B6526DFB284}" type="sibTrans">
      <dgm:prSet/>
      <dgm:spPr/>
      <dgm:t>
        <a:bodyPr/>
        <a:lstStyle/>
        <a:p>
          <a:pPr algn="just"/>
          <a:endParaRPr lang="en-US">
            <a:latin typeface="Candara" panose="020E0502030303020204" pitchFamily="34" charset="0"/>
          </a:endParaRPr>
        </a:p>
      </dgm:t>
    </dgm:pt>
    <dgm:pt modelId="{13BA40A6-D408-49EC-9B76-E5F26DE0F255}">
      <dgm:prSet/>
      <dgm:spPr>
        <a:solidFill>
          <a:srgbClr val="0070C0"/>
        </a:solidFill>
      </dgm:spPr>
      <dgm:t>
        <a:bodyPr/>
        <a:lstStyle/>
        <a:p>
          <a:pPr algn="just"/>
          <a:r>
            <a:rPr lang="en-US" dirty="0">
              <a:latin typeface="Candara" panose="020E0502030303020204" pitchFamily="34" charset="0"/>
            </a:rPr>
            <a:t>Adhere to the standards of security, reliability, efficiency and effectiveness specified by the HoFIU.</a:t>
          </a:r>
          <a:endParaRPr lang="en-US" dirty="0">
            <a:latin typeface="Candara" panose="020E0502030303020204" pitchFamily="34" charset="0"/>
          </a:endParaRPr>
        </a:p>
      </dgm:t>
    </dgm:pt>
    <dgm:pt modelId="{3117DFA1-87DD-4962-A2DD-56F3D02D25DF}" cxnId="{1EF8E138-4884-467E-8AF0-0541C761714C}" type="parTrans">
      <dgm:prSet/>
      <dgm:spPr/>
      <dgm:t>
        <a:bodyPr/>
        <a:lstStyle/>
        <a:p>
          <a:pPr algn="just"/>
          <a:endParaRPr lang="en-US">
            <a:latin typeface="Candara" panose="020E0502030303020204" pitchFamily="34" charset="0"/>
          </a:endParaRPr>
        </a:p>
      </dgm:t>
    </dgm:pt>
    <dgm:pt modelId="{9B914029-0087-4879-B914-48C6A2C09934}" cxnId="{1EF8E138-4884-467E-8AF0-0541C761714C}" type="sibTrans">
      <dgm:prSet/>
      <dgm:spPr/>
      <dgm:t>
        <a:bodyPr/>
        <a:lstStyle/>
        <a:p>
          <a:pPr algn="just"/>
          <a:endParaRPr lang="en-US">
            <a:latin typeface="Candara" panose="020E0502030303020204" pitchFamily="34" charset="0"/>
          </a:endParaRPr>
        </a:p>
      </dgm:t>
    </dgm:pt>
    <dgm:pt modelId="{E28F1971-1BF3-481B-BBF7-52C2D5FC7C5F}" type="pres">
      <dgm:prSet presAssocID="{3231E8F9-9C15-4F43-965D-7605E96C0A53}" presName="linear" presStyleCnt="0">
        <dgm:presLayoutVars>
          <dgm:dir/>
          <dgm:resizeHandles val="exact"/>
        </dgm:presLayoutVars>
      </dgm:prSet>
      <dgm:spPr/>
    </dgm:pt>
    <dgm:pt modelId="{3C87A8B5-A931-4B12-AFDB-E8D4E9DCD731}" type="pres">
      <dgm:prSet presAssocID="{77D3780B-062A-47D7-A056-EA303A522EA3}" presName="comp" presStyleCnt="0"/>
      <dgm:spPr/>
    </dgm:pt>
    <dgm:pt modelId="{96043764-95F1-4756-B483-F7AA4EED80EA}" type="pres">
      <dgm:prSet presAssocID="{77D3780B-062A-47D7-A056-EA303A522EA3}" presName="box" presStyleLbl="node1" presStyleIdx="0" presStyleCnt="3"/>
      <dgm:spPr/>
    </dgm:pt>
    <dgm:pt modelId="{766FFABD-8153-4D6D-9EDF-8E0EDC5E0AB2}" type="pres">
      <dgm:prSet presAssocID="{77D3780B-062A-47D7-A056-EA303A522EA3}" presName="img" presStyleLbl="fgImgPlace1" presStyleIdx="0" presStyleCnt="3"/>
      <dgm:spPr>
        <a:blipFill rotWithShape="1">
          <a:blip xmlns:r="http://schemas.openxmlformats.org/officeDocument/2006/relationships" r:embed="rId1"/>
          <a:srcRect/>
          <a:stretch>
            <a:fillRect t="-2000" b="-2000"/>
          </a:stretch>
        </a:blipFill>
      </dgm:spPr>
    </dgm:pt>
    <dgm:pt modelId="{3C328D78-0B33-4FE5-BEB2-7F43207B0941}" type="pres">
      <dgm:prSet presAssocID="{77D3780B-062A-47D7-A056-EA303A522EA3}" presName="text" presStyleLbl="node1" presStyleIdx="0" presStyleCnt="3">
        <dgm:presLayoutVars>
          <dgm:bulletEnabled val="1"/>
        </dgm:presLayoutVars>
      </dgm:prSet>
      <dgm:spPr/>
    </dgm:pt>
    <dgm:pt modelId="{EA5DC1B1-BBE8-4FED-9004-F5F5A7DFF52F}" type="pres">
      <dgm:prSet presAssocID="{B7E4E39A-FCFD-4109-BEAA-DC7D16166CE1}" presName="spacer" presStyleCnt="0"/>
      <dgm:spPr/>
    </dgm:pt>
    <dgm:pt modelId="{C2F79FBA-E01B-4755-BA32-186E61A2E9FD}" type="pres">
      <dgm:prSet presAssocID="{CF59A202-FD00-4D41-B236-B4BA35A77A0F}" presName="comp" presStyleCnt="0"/>
      <dgm:spPr/>
    </dgm:pt>
    <dgm:pt modelId="{00FAA47D-5C2A-46F2-8102-F40719B5EC1B}" type="pres">
      <dgm:prSet presAssocID="{CF59A202-FD00-4D41-B236-B4BA35A77A0F}" presName="box" presStyleLbl="node1" presStyleIdx="1" presStyleCnt="3"/>
      <dgm:spPr/>
    </dgm:pt>
    <dgm:pt modelId="{3F4699DB-A493-44A4-B91B-C14678628DA5}" type="pres">
      <dgm:prSet presAssocID="{CF59A202-FD00-4D41-B236-B4BA35A77A0F}" presName="img" presStyleLbl="fgImgPlace1" presStyleIdx="1" presStyleCnt="3"/>
      <dgm:spPr>
        <a:blipFill rotWithShape="1">
          <a:blip xmlns:r="http://schemas.openxmlformats.org/officeDocument/2006/relationships" r:embed="rId2"/>
          <a:srcRect/>
          <a:stretch>
            <a:fillRect t="-15000" b="-15000"/>
          </a:stretch>
        </a:blipFill>
      </dgm:spPr>
    </dgm:pt>
    <dgm:pt modelId="{2D993151-4B4C-475F-8DD5-4C31D1190C80}" type="pres">
      <dgm:prSet presAssocID="{CF59A202-FD00-4D41-B236-B4BA35A77A0F}" presName="text" presStyleLbl="node1" presStyleIdx="1" presStyleCnt="3">
        <dgm:presLayoutVars>
          <dgm:bulletEnabled val="1"/>
        </dgm:presLayoutVars>
      </dgm:prSet>
      <dgm:spPr/>
    </dgm:pt>
    <dgm:pt modelId="{41F63758-E519-4B05-95ED-2C9E70EE7FF6}" type="pres">
      <dgm:prSet presAssocID="{E063E76D-8632-4A9E-AEC3-2CB31B693E1B}" presName="spacer" presStyleCnt="0"/>
      <dgm:spPr/>
    </dgm:pt>
    <dgm:pt modelId="{032F0F55-2239-4D2E-AF51-952F2B27FC44}" type="pres">
      <dgm:prSet presAssocID="{68184B48-B932-4FB2-BE62-34724F55AD57}" presName="comp" presStyleCnt="0"/>
      <dgm:spPr/>
    </dgm:pt>
    <dgm:pt modelId="{811CA7B6-08D8-480B-B16A-2960F8C1D24E}" type="pres">
      <dgm:prSet presAssocID="{68184B48-B932-4FB2-BE62-34724F55AD57}" presName="box" presStyleLbl="node1" presStyleIdx="2" presStyleCnt="3"/>
      <dgm:spPr/>
    </dgm:pt>
    <dgm:pt modelId="{5061167A-CC5B-4AB5-A691-56F66C1392D3}" type="pres">
      <dgm:prSet presAssocID="{68184B48-B932-4FB2-BE62-34724F55AD57}" presName="img" presStyleLbl="fgImgPlace1" presStyleIdx="2" presStyleCnt="3"/>
      <dgm:spPr>
        <a:blipFill rotWithShape="1">
          <a:blip xmlns:r="http://schemas.openxmlformats.org/officeDocument/2006/relationships" r:embed="rId3"/>
          <a:srcRect/>
          <a:stretch>
            <a:fillRect t="-15000" b="-15000"/>
          </a:stretch>
        </a:blipFill>
      </dgm:spPr>
    </dgm:pt>
    <dgm:pt modelId="{865C7266-FC1C-4F42-AC57-E636B702B93F}" type="pres">
      <dgm:prSet presAssocID="{68184B48-B932-4FB2-BE62-34724F55AD57}" presName="text" presStyleLbl="node1" presStyleIdx="2" presStyleCnt="3">
        <dgm:presLayoutVars>
          <dgm:bulletEnabled val="1"/>
        </dgm:presLayoutVars>
      </dgm:prSet>
      <dgm:spPr/>
    </dgm:pt>
  </dgm:ptLst>
  <dgm:cxnLst>
    <dgm:cxn modelId="{6DF2D50E-019E-48F9-A42E-7B6526DFB284}" srcId="{68184B48-B932-4FB2-BE62-34724F55AD57}" destId="{7ED59E5A-FC10-43DB-BADB-E81FBA5D91A9}" srcOrd="1" destOrd="0" parTransId="{AFD49BD6-7D93-401C-90EB-50BE653E947B}" sibTransId="{2EBA538E-765B-4B96-A987-30BD43BCB8CF}"/>
    <dgm:cxn modelId="{C650B221-3F74-4DF4-8F1E-ACF929F70F51}" type="presOf" srcId="{3231E8F9-9C15-4F43-965D-7605E96C0A53}" destId="{E28F1971-1BF3-481B-BBF7-52C2D5FC7C5F}" srcOrd="0" destOrd="0" presId="urn:microsoft.com/office/officeart/2005/8/layout/vList4"/>
    <dgm:cxn modelId="{1EF8E138-4884-467E-8AF0-0541C761714C}" srcId="{68184B48-B932-4FB2-BE62-34724F55AD57}" destId="{13BA40A6-D408-49EC-9B76-E5F26DE0F255}" srcOrd="2" destOrd="0" parTransId="{3117DFA1-87DD-4962-A2DD-56F3D02D25DF}" sibTransId="{9B914029-0087-4879-B914-48C6A2C09934}"/>
    <dgm:cxn modelId="{FB561D5D-F6C0-46EB-9566-DFF5C5B03F40}" type="presOf" srcId="{77D3780B-062A-47D7-A056-EA303A522EA3}" destId="{3C328D78-0B33-4FE5-BEB2-7F43207B0941}" srcOrd="1" destOrd="0" presId="urn:microsoft.com/office/officeart/2005/8/layout/vList4"/>
    <dgm:cxn modelId="{1A85565F-E095-4C9E-A03C-289629B4190F}" type="presOf" srcId="{68552D77-C91A-4457-8FAE-EE7E9CA8B104}" destId="{811CA7B6-08D8-480B-B16A-2960F8C1D24E}" srcOrd="0" destOrd="1" presId="urn:microsoft.com/office/officeart/2005/8/layout/vList4"/>
    <dgm:cxn modelId="{74C24043-25AA-4B32-B3FC-AC0559E00732}" srcId="{3231E8F9-9C15-4F43-965D-7605E96C0A53}" destId="{77D3780B-062A-47D7-A056-EA303A522EA3}" srcOrd="0" destOrd="0" parTransId="{11F15F15-29BF-49A3-95C7-234F623438EA}" sibTransId="{B7E4E39A-FCFD-4109-BEAA-DC7D16166CE1}"/>
    <dgm:cxn modelId="{89F59C78-5FDA-49B9-A3DF-A351B6DECFB2}" srcId="{68184B48-B932-4FB2-BE62-34724F55AD57}" destId="{68552D77-C91A-4457-8FAE-EE7E9CA8B104}" srcOrd="0" destOrd="0" parTransId="{B9ABB4E4-AE76-4BE6-B784-8D759A5A8CCD}" sibTransId="{815770FF-1AD9-4CA0-8F74-84A1C53D3972}"/>
    <dgm:cxn modelId="{9F848C5A-3DB4-464C-AB86-807E0A0A57E3}" type="presOf" srcId="{68184B48-B932-4FB2-BE62-34724F55AD57}" destId="{811CA7B6-08D8-480B-B16A-2960F8C1D24E}" srcOrd="0" destOrd="0" presId="urn:microsoft.com/office/officeart/2005/8/layout/vList4"/>
    <dgm:cxn modelId="{7DFAE87E-ECC4-4505-B50A-AFADB2040681}" type="presOf" srcId="{13BA40A6-D408-49EC-9B76-E5F26DE0F255}" destId="{865C7266-FC1C-4F42-AC57-E636B702B93F}" srcOrd="1" destOrd="3" presId="urn:microsoft.com/office/officeart/2005/8/layout/vList4"/>
    <dgm:cxn modelId="{19AB9D82-6701-4C0E-88DC-C8B9DFC2C430}" type="presOf" srcId="{68552D77-C91A-4457-8FAE-EE7E9CA8B104}" destId="{865C7266-FC1C-4F42-AC57-E636B702B93F}" srcOrd="1" destOrd="1" presId="urn:microsoft.com/office/officeart/2005/8/layout/vList4"/>
    <dgm:cxn modelId="{7F63BC8E-471E-4DA0-9E88-D6CAA62DB5D5}" type="presOf" srcId="{CF59A202-FD00-4D41-B236-B4BA35A77A0F}" destId="{00FAA47D-5C2A-46F2-8102-F40719B5EC1B}" srcOrd="0" destOrd="0" presId="urn:microsoft.com/office/officeart/2005/8/layout/vList4"/>
    <dgm:cxn modelId="{7AF3A4A1-220D-4AF6-BD88-9F8BD55816F3}" srcId="{3231E8F9-9C15-4F43-965D-7605E96C0A53}" destId="{68184B48-B932-4FB2-BE62-34724F55AD57}" srcOrd="2" destOrd="0" parTransId="{7FD677F1-46F1-47BA-891F-20A67D72C5B8}" sibTransId="{4AA323B2-0080-46E5-B6A5-197C9996CADE}"/>
    <dgm:cxn modelId="{4C9F2FB8-0576-4D19-9ADA-676C04461BD9}" type="presOf" srcId="{CF59A202-FD00-4D41-B236-B4BA35A77A0F}" destId="{2D993151-4B4C-475F-8DD5-4C31D1190C80}" srcOrd="1" destOrd="0" presId="urn:microsoft.com/office/officeart/2005/8/layout/vList4"/>
    <dgm:cxn modelId="{376A0DC2-3F98-4C6C-9730-7AD1C91B0F28}" type="presOf" srcId="{77D3780B-062A-47D7-A056-EA303A522EA3}" destId="{96043764-95F1-4756-B483-F7AA4EED80EA}" srcOrd="0" destOrd="0" presId="urn:microsoft.com/office/officeart/2005/8/layout/vList4"/>
    <dgm:cxn modelId="{46451CC8-FDBC-45AF-909F-234EC453740E}" srcId="{3231E8F9-9C15-4F43-965D-7605E96C0A53}" destId="{CF59A202-FD00-4D41-B236-B4BA35A77A0F}" srcOrd="1" destOrd="0" parTransId="{2DCC1DF4-09B9-46B8-887C-9218FA65D673}" sibTransId="{E063E76D-8632-4A9E-AEC3-2CB31B693E1B}"/>
    <dgm:cxn modelId="{69DA15D5-43FD-46E3-91E2-4B5DB62EFA29}" type="presOf" srcId="{7ED59E5A-FC10-43DB-BADB-E81FBA5D91A9}" destId="{811CA7B6-08D8-480B-B16A-2960F8C1D24E}" srcOrd="0" destOrd="2" presId="urn:microsoft.com/office/officeart/2005/8/layout/vList4"/>
    <dgm:cxn modelId="{F8CF6CDB-2636-4C93-B2D8-043B694F6DFD}" type="presOf" srcId="{13BA40A6-D408-49EC-9B76-E5F26DE0F255}" destId="{811CA7B6-08D8-480B-B16A-2960F8C1D24E}" srcOrd="0" destOrd="3" presId="urn:microsoft.com/office/officeart/2005/8/layout/vList4"/>
    <dgm:cxn modelId="{E194CCDC-F9D7-419A-B36B-3F5248155511}" type="presOf" srcId="{68184B48-B932-4FB2-BE62-34724F55AD57}" destId="{865C7266-FC1C-4F42-AC57-E636B702B93F}" srcOrd="1" destOrd="0" presId="urn:microsoft.com/office/officeart/2005/8/layout/vList4"/>
    <dgm:cxn modelId="{F7D6B2F7-0FE2-4DED-BDA6-A2911DAD5BBA}" type="presOf" srcId="{7ED59E5A-FC10-43DB-BADB-E81FBA5D91A9}" destId="{865C7266-FC1C-4F42-AC57-E636B702B93F}" srcOrd="1" destOrd="2" presId="urn:microsoft.com/office/officeart/2005/8/layout/vList4"/>
    <dgm:cxn modelId="{D7462BF1-D81B-439C-82F8-6C6657AE2195}" type="presParOf" srcId="{E28F1971-1BF3-481B-BBF7-52C2D5FC7C5F}" destId="{3C87A8B5-A931-4B12-AFDB-E8D4E9DCD731}" srcOrd="0" destOrd="0" presId="urn:microsoft.com/office/officeart/2005/8/layout/vList4"/>
    <dgm:cxn modelId="{F0917372-12CF-472E-9173-EDDDAB265A5F}" type="presParOf" srcId="{3C87A8B5-A931-4B12-AFDB-E8D4E9DCD731}" destId="{96043764-95F1-4756-B483-F7AA4EED80EA}" srcOrd="0" destOrd="0" presId="urn:microsoft.com/office/officeart/2005/8/layout/vList4"/>
    <dgm:cxn modelId="{D658D3F1-34A7-4476-8CB8-60B579BE1F71}" type="presParOf" srcId="{3C87A8B5-A931-4B12-AFDB-E8D4E9DCD731}" destId="{766FFABD-8153-4D6D-9EDF-8E0EDC5E0AB2}" srcOrd="1" destOrd="0" presId="urn:microsoft.com/office/officeart/2005/8/layout/vList4"/>
    <dgm:cxn modelId="{59A924C4-B3FB-4003-93E5-CC6DFE6B3F76}" type="presParOf" srcId="{3C87A8B5-A931-4B12-AFDB-E8D4E9DCD731}" destId="{3C328D78-0B33-4FE5-BEB2-7F43207B0941}" srcOrd="2" destOrd="0" presId="urn:microsoft.com/office/officeart/2005/8/layout/vList4"/>
    <dgm:cxn modelId="{B944E0FA-6963-42B6-BC7D-C97ED73D3E4A}" type="presParOf" srcId="{E28F1971-1BF3-481B-BBF7-52C2D5FC7C5F}" destId="{EA5DC1B1-BBE8-4FED-9004-F5F5A7DFF52F}" srcOrd="1" destOrd="0" presId="urn:microsoft.com/office/officeart/2005/8/layout/vList4"/>
    <dgm:cxn modelId="{52D323EA-0E60-4DD9-A1E5-58C70D0F1CE3}" type="presParOf" srcId="{E28F1971-1BF3-481B-BBF7-52C2D5FC7C5F}" destId="{C2F79FBA-E01B-4755-BA32-186E61A2E9FD}" srcOrd="2" destOrd="0" presId="urn:microsoft.com/office/officeart/2005/8/layout/vList4"/>
    <dgm:cxn modelId="{7CF10003-04CE-4337-8C61-7226093E1565}" type="presParOf" srcId="{C2F79FBA-E01B-4755-BA32-186E61A2E9FD}" destId="{00FAA47D-5C2A-46F2-8102-F40719B5EC1B}" srcOrd="0" destOrd="0" presId="urn:microsoft.com/office/officeart/2005/8/layout/vList4"/>
    <dgm:cxn modelId="{EEABC5AE-EBA2-447A-B789-BDC8FE063549}" type="presParOf" srcId="{C2F79FBA-E01B-4755-BA32-186E61A2E9FD}" destId="{3F4699DB-A493-44A4-B91B-C14678628DA5}" srcOrd="1" destOrd="0" presId="urn:microsoft.com/office/officeart/2005/8/layout/vList4"/>
    <dgm:cxn modelId="{66BDB599-BA0D-46A5-9D9C-41AE08A8B670}" type="presParOf" srcId="{C2F79FBA-E01B-4755-BA32-186E61A2E9FD}" destId="{2D993151-4B4C-475F-8DD5-4C31D1190C80}" srcOrd="2" destOrd="0" presId="urn:microsoft.com/office/officeart/2005/8/layout/vList4"/>
    <dgm:cxn modelId="{8D17338C-B476-45A3-8654-B6A560335C2A}" type="presParOf" srcId="{E28F1971-1BF3-481B-BBF7-52C2D5FC7C5F}" destId="{41F63758-E519-4B05-95ED-2C9E70EE7FF6}" srcOrd="3" destOrd="0" presId="urn:microsoft.com/office/officeart/2005/8/layout/vList4"/>
    <dgm:cxn modelId="{5AB07106-C368-48A0-9FF2-C459CB867FD9}" type="presParOf" srcId="{E28F1971-1BF3-481B-BBF7-52C2D5FC7C5F}" destId="{032F0F55-2239-4D2E-AF51-952F2B27FC44}" srcOrd="4" destOrd="0" presId="urn:microsoft.com/office/officeart/2005/8/layout/vList4"/>
    <dgm:cxn modelId="{A8ED5739-B5C3-4B00-9686-E7CD0BE2DCCC}" type="presParOf" srcId="{032F0F55-2239-4D2E-AF51-952F2B27FC44}" destId="{811CA7B6-08D8-480B-B16A-2960F8C1D24E}" srcOrd="0" destOrd="0" presId="urn:microsoft.com/office/officeart/2005/8/layout/vList4"/>
    <dgm:cxn modelId="{4D438142-898E-4E0E-B4C2-5ABC48934B0B}" type="presParOf" srcId="{032F0F55-2239-4D2E-AF51-952F2B27FC44}" destId="{5061167A-CC5B-4AB5-A691-56F66C1392D3}" srcOrd="1" destOrd="0" presId="urn:microsoft.com/office/officeart/2005/8/layout/vList4"/>
    <dgm:cxn modelId="{69DA0038-1568-43DB-9398-4A502254D10E}" type="presParOf" srcId="{032F0F55-2239-4D2E-AF51-952F2B27FC44}" destId="{865C7266-FC1C-4F42-AC57-E636B702B93F}"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06B654E-C50A-4693-A9F5-94E01E6B1284}"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BEA1D616-8550-4A07-A465-E0C22C29C431}">
      <dgm:prSet phldrT="[Text]" custT="1"/>
      <dgm:spPr/>
      <dgm:t>
        <a:bodyPr/>
        <a:lstStyle/>
        <a:p>
          <a:r>
            <a:rPr lang="en-US" sz="2400" b="1" dirty="0">
              <a:solidFill>
                <a:srgbClr val="0070C0"/>
              </a:solidFill>
              <a:latin typeface="Candara" panose="020E0502030303020204" pitchFamily="34" charset="0"/>
            </a:rPr>
            <a:t>Ms. </a:t>
          </a:r>
          <a:r>
            <a:rPr lang="en-US" sz="2400" b="1" dirty="0" err="1">
              <a:solidFill>
                <a:srgbClr val="0070C0"/>
              </a:solidFill>
              <a:latin typeface="Candara" panose="020E0502030303020204" pitchFamily="34" charset="0"/>
            </a:rPr>
            <a:t>Hafsat</a:t>
          </a:r>
          <a:r>
            <a:rPr lang="en-US" sz="2400" b="1" dirty="0">
              <a:solidFill>
                <a:srgbClr val="0070C0"/>
              </a:solidFill>
              <a:latin typeface="Candara" panose="020E0502030303020204" pitchFamily="34" charset="0"/>
            </a:rPr>
            <a:t> Abubakar Bakari -D/CEO NFIU</a:t>
          </a:r>
          <a:endParaRPr lang="en-US" sz="2400" b="1" dirty="0">
            <a:solidFill>
              <a:srgbClr val="0070C0"/>
            </a:solidFill>
            <a:latin typeface="Candara" panose="020E0502030303020204" pitchFamily="34" charset="0"/>
          </a:endParaRPr>
        </a:p>
      </dgm:t>
    </dgm:pt>
    <dgm:pt modelId="{815205C2-191F-4E63-A2A9-56238DF3DA0F}" cxnId="{D272EF1F-2CB4-44A7-B932-34AFA47107D6}" type="parTrans">
      <dgm:prSet/>
      <dgm:spPr/>
      <dgm:t>
        <a:bodyPr/>
        <a:lstStyle/>
        <a:p>
          <a:endParaRPr lang="en-US" sz="2000">
            <a:latin typeface="Candara" panose="020E0502030303020204" pitchFamily="34" charset="0"/>
          </a:endParaRPr>
        </a:p>
      </dgm:t>
    </dgm:pt>
    <dgm:pt modelId="{61B06B87-ADFE-4FE9-8B9F-3F9635B71607}" cxnId="{D272EF1F-2CB4-44A7-B932-34AFA47107D6}" type="sibTrans">
      <dgm:prSet/>
      <dgm:spPr/>
      <dgm:t>
        <a:bodyPr/>
        <a:lstStyle/>
        <a:p>
          <a:endParaRPr lang="en-US" sz="2000">
            <a:latin typeface="Candara" panose="020E0502030303020204" pitchFamily="34" charset="0"/>
          </a:endParaRPr>
        </a:p>
      </dgm:t>
    </dgm:pt>
    <dgm:pt modelId="{93E86589-4EB5-44BB-9311-8A43E575DFDD}">
      <dgm:prSet custT="1"/>
      <dgm:spPr>
        <a:solidFill>
          <a:srgbClr val="0070C0"/>
        </a:solidFill>
      </dgm:spPr>
      <dgm:t>
        <a:bodyPr/>
        <a:lstStyle/>
        <a:p>
          <a:r>
            <a:rPr lang="en-US" sz="2800" dirty="0">
              <a:latin typeface="Candara" panose="020E0502030303020204" pitchFamily="34" charset="0"/>
            </a:rPr>
            <a:t>Member Egmont Group Heads of Financial Intellgence Units (FIUs )</a:t>
          </a:r>
          <a:endParaRPr lang="en-US" sz="2800" dirty="0">
            <a:latin typeface="Candara" panose="020E0502030303020204" pitchFamily="34" charset="0"/>
          </a:endParaRPr>
        </a:p>
      </dgm:t>
    </dgm:pt>
    <dgm:pt modelId="{44FCEC13-65EF-4E96-9EA4-AA3E56250C35}" cxnId="{628D9A01-7760-483A-A4EA-C2C5D19FA2B0}" type="parTrans">
      <dgm:prSet/>
      <dgm:spPr/>
      <dgm:t>
        <a:bodyPr/>
        <a:lstStyle/>
        <a:p>
          <a:endParaRPr lang="en-US" sz="2000">
            <a:latin typeface="Candara" panose="020E0502030303020204" pitchFamily="34" charset="0"/>
          </a:endParaRPr>
        </a:p>
      </dgm:t>
    </dgm:pt>
    <dgm:pt modelId="{D5E4DB48-966C-4FE5-BF8C-4B83B3569870}" cxnId="{628D9A01-7760-483A-A4EA-C2C5D19FA2B0}" type="sibTrans">
      <dgm:prSet/>
      <dgm:spPr/>
      <dgm:t>
        <a:bodyPr/>
        <a:lstStyle/>
        <a:p>
          <a:endParaRPr lang="en-US" sz="2000">
            <a:latin typeface="Candara" panose="020E0502030303020204" pitchFamily="34" charset="0"/>
          </a:endParaRPr>
        </a:p>
      </dgm:t>
    </dgm:pt>
    <dgm:pt modelId="{332AF468-A9FD-4392-A42D-59A68B9295C7}">
      <dgm:prSet custT="1"/>
      <dgm:spPr/>
      <dgm:t>
        <a:bodyPr/>
        <a:lstStyle/>
        <a:p>
          <a:r>
            <a:rPr lang="en-US" sz="2400" b="1" dirty="0">
              <a:solidFill>
                <a:srgbClr val="0070C0"/>
              </a:solidFill>
              <a:latin typeface="Candara" panose="020E0502030303020204" pitchFamily="34" charset="0"/>
            </a:rPr>
            <a:t>Mohammed S. Ahmed -Chief of Staff to D/CEO NFIU</a:t>
          </a:r>
          <a:endParaRPr lang="en-US" sz="2400" b="1" dirty="0">
            <a:solidFill>
              <a:srgbClr val="0070C0"/>
            </a:solidFill>
            <a:latin typeface="Candara" panose="020E0502030303020204" pitchFamily="34" charset="0"/>
          </a:endParaRPr>
        </a:p>
      </dgm:t>
    </dgm:pt>
    <dgm:pt modelId="{208DA28C-80E4-427E-95B0-41E407A90299}" cxnId="{9C440DE9-F909-4667-843A-3EFAD85996A9}" type="parTrans">
      <dgm:prSet/>
      <dgm:spPr/>
      <dgm:t>
        <a:bodyPr/>
        <a:lstStyle/>
        <a:p>
          <a:endParaRPr lang="en-US" sz="2000">
            <a:latin typeface="Candara" panose="020E0502030303020204" pitchFamily="34" charset="0"/>
          </a:endParaRPr>
        </a:p>
      </dgm:t>
    </dgm:pt>
    <dgm:pt modelId="{D2E61031-8C02-43ED-8ECD-EEE2CB8B5C90}" cxnId="{9C440DE9-F909-4667-843A-3EFAD85996A9}" type="sibTrans">
      <dgm:prSet/>
      <dgm:spPr/>
      <dgm:t>
        <a:bodyPr/>
        <a:lstStyle/>
        <a:p>
          <a:endParaRPr lang="en-US" sz="2000">
            <a:latin typeface="Candara" panose="020E0502030303020204" pitchFamily="34" charset="0"/>
          </a:endParaRPr>
        </a:p>
      </dgm:t>
    </dgm:pt>
    <dgm:pt modelId="{4A3B2B83-DB7C-466E-A01C-B89C46AB3561}">
      <dgm:prSet custT="1"/>
      <dgm:spPr>
        <a:solidFill>
          <a:srgbClr val="0070C0"/>
        </a:solidFill>
      </dgm:spPr>
      <dgm:t>
        <a:bodyPr/>
        <a:lstStyle/>
        <a:p>
          <a:r>
            <a:rPr lang="en-US" sz="2800" dirty="0">
              <a:latin typeface="Candara" panose="020E0502030303020204" pitchFamily="34" charset="0"/>
            </a:rPr>
            <a:t>Regional Representative West and Central Africa (WCA) Region</a:t>
          </a:r>
          <a:endParaRPr lang="en-US" sz="2800" dirty="0">
            <a:latin typeface="Candara" panose="020E0502030303020204" pitchFamily="34" charset="0"/>
          </a:endParaRPr>
        </a:p>
      </dgm:t>
    </dgm:pt>
    <dgm:pt modelId="{AA7E39AD-3E8C-4DE8-9A44-664260AE0E8F}" cxnId="{7C48E8BB-B5B2-4B44-96D2-4A69B15EFB5F}" type="parTrans">
      <dgm:prSet/>
      <dgm:spPr/>
      <dgm:t>
        <a:bodyPr/>
        <a:lstStyle/>
        <a:p>
          <a:endParaRPr lang="en-US" sz="2000">
            <a:latin typeface="Candara" panose="020E0502030303020204" pitchFamily="34" charset="0"/>
          </a:endParaRPr>
        </a:p>
      </dgm:t>
    </dgm:pt>
    <dgm:pt modelId="{02128871-3735-4663-86AC-5A8FC8331406}" cxnId="{7C48E8BB-B5B2-4B44-96D2-4A69B15EFB5F}" type="sibTrans">
      <dgm:prSet/>
      <dgm:spPr/>
      <dgm:t>
        <a:bodyPr/>
        <a:lstStyle/>
        <a:p>
          <a:endParaRPr lang="en-US" sz="2000">
            <a:latin typeface="Candara" panose="020E0502030303020204" pitchFamily="34" charset="0"/>
          </a:endParaRPr>
        </a:p>
      </dgm:t>
    </dgm:pt>
    <dgm:pt modelId="{5993C61B-1D53-4066-9AB5-00332A68169E}">
      <dgm:prSet custT="1"/>
      <dgm:spPr/>
      <dgm:t>
        <a:bodyPr/>
        <a:lstStyle/>
        <a:p>
          <a:r>
            <a:rPr lang="en-US" sz="2400" b="1" dirty="0">
              <a:solidFill>
                <a:srgbClr val="0070C0"/>
              </a:solidFill>
              <a:latin typeface="Candara" panose="020E0502030303020204" pitchFamily="34" charset="0"/>
            </a:rPr>
            <a:t>Muhammad Jiya - Associate Director, A &amp; C Directorate, NFIU</a:t>
          </a:r>
          <a:endParaRPr lang="en-US" sz="2400" b="1" dirty="0">
            <a:solidFill>
              <a:srgbClr val="0070C0"/>
            </a:solidFill>
            <a:latin typeface="Candara" panose="020E0502030303020204" pitchFamily="34" charset="0"/>
          </a:endParaRPr>
        </a:p>
      </dgm:t>
    </dgm:pt>
    <dgm:pt modelId="{CFBBC924-4B26-4C36-92E2-E1769A3E8177}" cxnId="{3DE5C29B-1E8A-4C26-99C5-234FB029A188}" type="parTrans">
      <dgm:prSet/>
      <dgm:spPr/>
      <dgm:t>
        <a:bodyPr/>
        <a:lstStyle/>
        <a:p>
          <a:endParaRPr lang="en-US" sz="2000">
            <a:latin typeface="Candara" panose="020E0502030303020204" pitchFamily="34" charset="0"/>
          </a:endParaRPr>
        </a:p>
      </dgm:t>
    </dgm:pt>
    <dgm:pt modelId="{71B78FB6-7577-4E19-B131-88BB1D92275E}" cxnId="{3DE5C29B-1E8A-4C26-99C5-234FB029A188}" type="sibTrans">
      <dgm:prSet/>
      <dgm:spPr/>
      <dgm:t>
        <a:bodyPr/>
        <a:lstStyle/>
        <a:p>
          <a:endParaRPr lang="en-US" sz="2000">
            <a:latin typeface="Candara" panose="020E0502030303020204" pitchFamily="34" charset="0"/>
          </a:endParaRPr>
        </a:p>
      </dgm:t>
    </dgm:pt>
    <dgm:pt modelId="{1B33CC17-B235-40BA-9F7E-AC67774019D9}">
      <dgm:prSet custT="1"/>
      <dgm:spPr>
        <a:solidFill>
          <a:srgbClr val="0070C0"/>
        </a:solidFill>
      </dgm:spPr>
      <dgm:t>
        <a:bodyPr/>
        <a:lstStyle/>
        <a:p>
          <a:r>
            <a:rPr lang="en-US" sz="2800" dirty="0">
              <a:latin typeface="Candara" panose="020E0502030303020204" pitchFamily="34" charset="0"/>
            </a:rPr>
            <a:t>Vice-Chair,  Information Exchage Working Group (IEWG)</a:t>
          </a:r>
          <a:endParaRPr lang="en-US" sz="2800" dirty="0">
            <a:latin typeface="Candara" panose="020E0502030303020204" pitchFamily="34" charset="0"/>
          </a:endParaRPr>
        </a:p>
      </dgm:t>
    </dgm:pt>
    <dgm:pt modelId="{C8459718-3F08-451B-BE88-03EA82F60A04}" cxnId="{F5BEC5D6-02EB-4766-98B5-EA8BF7A9809A}" type="parTrans">
      <dgm:prSet/>
      <dgm:spPr/>
      <dgm:t>
        <a:bodyPr/>
        <a:lstStyle/>
        <a:p>
          <a:endParaRPr lang="en-US" sz="2000">
            <a:latin typeface="Candara" panose="020E0502030303020204" pitchFamily="34" charset="0"/>
          </a:endParaRPr>
        </a:p>
      </dgm:t>
    </dgm:pt>
    <dgm:pt modelId="{7E1A1A2A-F0E7-4E4F-B4CB-1E6020CAC4FA}" cxnId="{F5BEC5D6-02EB-4766-98B5-EA8BF7A9809A}" type="sibTrans">
      <dgm:prSet/>
      <dgm:spPr/>
      <dgm:t>
        <a:bodyPr/>
        <a:lstStyle/>
        <a:p>
          <a:endParaRPr lang="en-US" sz="2000">
            <a:latin typeface="Candara" panose="020E0502030303020204" pitchFamily="34" charset="0"/>
          </a:endParaRPr>
        </a:p>
      </dgm:t>
    </dgm:pt>
    <dgm:pt modelId="{43A8DB92-030D-425D-BEB2-2C3A1F2AF724}">
      <dgm:prSet custT="1"/>
      <dgm:spPr/>
      <dgm:t>
        <a:bodyPr/>
        <a:lstStyle/>
        <a:p>
          <a:r>
            <a:rPr lang="en-US" sz="2400" b="1" dirty="0">
              <a:solidFill>
                <a:srgbClr val="0070C0"/>
              </a:solidFill>
              <a:latin typeface="Candara" panose="020E0502030303020204" pitchFamily="34" charset="0"/>
            </a:rPr>
            <a:t>Felix Obiamalu - Associate Director, L &amp; S Directorate, NFIU</a:t>
          </a:r>
          <a:endParaRPr lang="en-US" sz="2400" b="1" dirty="0">
            <a:solidFill>
              <a:srgbClr val="0070C0"/>
            </a:solidFill>
            <a:latin typeface="Candara" panose="020E0502030303020204" pitchFamily="34" charset="0"/>
          </a:endParaRPr>
        </a:p>
      </dgm:t>
    </dgm:pt>
    <dgm:pt modelId="{47E5675A-5A7A-4EF6-B249-ED5AF85B9B59}" cxnId="{B2C0EFEE-5462-446F-B5E4-D5067E9FD9D9}" type="parTrans">
      <dgm:prSet/>
      <dgm:spPr/>
      <dgm:t>
        <a:bodyPr/>
        <a:lstStyle/>
        <a:p>
          <a:endParaRPr lang="en-US" sz="2000">
            <a:latin typeface="Candara" panose="020E0502030303020204" pitchFamily="34" charset="0"/>
          </a:endParaRPr>
        </a:p>
      </dgm:t>
    </dgm:pt>
    <dgm:pt modelId="{11F947B8-3D75-41EB-BA6B-E597BA091C27}" cxnId="{B2C0EFEE-5462-446F-B5E4-D5067E9FD9D9}" type="sibTrans">
      <dgm:prSet/>
      <dgm:spPr/>
      <dgm:t>
        <a:bodyPr/>
        <a:lstStyle/>
        <a:p>
          <a:endParaRPr lang="en-US" sz="2000">
            <a:latin typeface="Candara" panose="020E0502030303020204" pitchFamily="34" charset="0"/>
          </a:endParaRPr>
        </a:p>
      </dgm:t>
    </dgm:pt>
    <dgm:pt modelId="{340A1F0C-3B7D-4CAA-B7EE-BD4FE7F906AE}">
      <dgm:prSet custT="1"/>
      <dgm:spPr/>
      <dgm:t>
        <a:bodyPr/>
        <a:lstStyle/>
        <a:p>
          <a:r>
            <a:rPr lang="en-US" sz="2400" b="1" dirty="0">
              <a:solidFill>
                <a:srgbClr val="0070C0"/>
              </a:solidFill>
              <a:latin typeface="Candara" panose="020E0502030303020204" pitchFamily="34" charset="0"/>
            </a:rPr>
            <a:t>Muhammad B. Abdulazeez - Principal Intelligent Analyst, NFIU</a:t>
          </a:r>
          <a:endParaRPr lang="en-US" sz="2400" b="1" dirty="0">
            <a:solidFill>
              <a:srgbClr val="0070C0"/>
            </a:solidFill>
            <a:latin typeface="Candara" panose="020E0502030303020204" pitchFamily="34" charset="0"/>
          </a:endParaRPr>
        </a:p>
      </dgm:t>
    </dgm:pt>
    <dgm:pt modelId="{15E542A7-AF8D-4955-913A-927060A8B834}" cxnId="{82EF3AB4-A884-432E-9CF7-6D0BD88072C4}" type="parTrans">
      <dgm:prSet/>
      <dgm:spPr/>
      <dgm:t>
        <a:bodyPr/>
        <a:lstStyle/>
        <a:p>
          <a:endParaRPr lang="en-US" sz="2000">
            <a:latin typeface="Candara" panose="020E0502030303020204" pitchFamily="34" charset="0"/>
          </a:endParaRPr>
        </a:p>
      </dgm:t>
    </dgm:pt>
    <dgm:pt modelId="{1E524FB1-AF86-4743-A3E6-FAD2775E0451}" cxnId="{82EF3AB4-A884-432E-9CF7-6D0BD88072C4}" type="sibTrans">
      <dgm:prSet/>
      <dgm:spPr/>
      <dgm:t>
        <a:bodyPr/>
        <a:lstStyle/>
        <a:p>
          <a:endParaRPr lang="en-US" sz="2000">
            <a:latin typeface="Candara" panose="020E0502030303020204" pitchFamily="34" charset="0"/>
          </a:endParaRPr>
        </a:p>
      </dgm:t>
    </dgm:pt>
    <dgm:pt modelId="{DC51772E-C2F1-45F9-9B85-F19E1CD045EE}">
      <dgm:prSet custT="1"/>
      <dgm:spPr>
        <a:solidFill>
          <a:srgbClr val="0070C0"/>
        </a:solidFill>
      </dgm:spPr>
      <dgm:t>
        <a:bodyPr/>
        <a:lstStyle/>
        <a:p>
          <a:pPr algn="l"/>
          <a:r>
            <a:rPr lang="en-US" sz="2800" dirty="0">
              <a:latin typeface="Candara" panose="020E0502030303020204" pitchFamily="34" charset="0"/>
            </a:rPr>
            <a:t>Secondee to Egmont Group Secretariat as Senior Officer</a:t>
          </a:r>
          <a:endParaRPr lang="en-US" sz="2800" dirty="0">
            <a:latin typeface="Candara" panose="020E0502030303020204" pitchFamily="34" charset="0"/>
          </a:endParaRPr>
        </a:p>
      </dgm:t>
    </dgm:pt>
    <dgm:pt modelId="{D3D0F9E8-FC0B-4758-BD74-7EBF37B4B39F}" cxnId="{D00600E3-4BFD-44D7-AA1F-CA2BF29AD51C}" type="parTrans">
      <dgm:prSet/>
      <dgm:spPr/>
      <dgm:t>
        <a:bodyPr/>
        <a:lstStyle/>
        <a:p>
          <a:endParaRPr lang="en-US" sz="2000">
            <a:latin typeface="Candara" panose="020E0502030303020204" pitchFamily="34" charset="0"/>
          </a:endParaRPr>
        </a:p>
      </dgm:t>
    </dgm:pt>
    <dgm:pt modelId="{9D2E4EFD-9B78-4FD7-B7ED-92E076BE5514}" cxnId="{D00600E3-4BFD-44D7-AA1F-CA2BF29AD51C}" type="sibTrans">
      <dgm:prSet/>
      <dgm:spPr/>
      <dgm:t>
        <a:bodyPr/>
        <a:lstStyle/>
        <a:p>
          <a:endParaRPr lang="en-US" sz="2000">
            <a:latin typeface="Candara" panose="020E0502030303020204" pitchFamily="34" charset="0"/>
          </a:endParaRPr>
        </a:p>
      </dgm:t>
    </dgm:pt>
    <dgm:pt modelId="{00E38D28-57B4-49C6-AA7C-FF0616351630}">
      <dgm:prSet custT="1"/>
      <dgm:spPr>
        <a:solidFill>
          <a:srgbClr val="0070C0"/>
        </a:solidFill>
      </dgm:spPr>
      <dgm:t>
        <a:bodyPr/>
        <a:lstStyle/>
        <a:p>
          <a:r>
            <a:rPr lang="en-US" sz="3200" dirty="0">
              <a:latin typeface="Candara" panose="020E0502030303020204" pitchFamily="34" charset="0"/>
            </a:rPr>
            <a:t>Member – Membership, Support and Compliance Working group (MSCWG)</a:t>
          </a:r>
          <a:endParaRPr lang="en-US" sz="3200" dirty="0">
            <a:latin typeface="Candara" panose="020E0502030303020204" pitchFamily="34" charset="0"/>
          </a:endParaRPr>
        </a:p>
      </dgm:t>
    </dgm:pt>
    <dgm:pt modelId="{E693F473-FB8F-404A-8360-CCD3FDDD7159}" cxnId="{76F6ABF9-00E9-4389-AC2C-392ED6035332}" type="parTrans">
      <dgm:prSet/>
      <dgm:spPr/>
      <dgm:t>
        <a:bodyPr/>
        <a:lstStyle/>
        <a:p>
          <a:endParaRPr lang="en-US" sz="2000">
            <a:latin typeface="Candara" panose="020E0502030303020204" pitchFamily="34" charset="0"/>
          </a:endParaRPr>
        </a:p>
      </dgm:t>
    </dgm:pt>
    <dgm:pt modelId="{15A97DEA-1921-4F42-ACD3-176275ACD339}" cxnId="{76F6ABF9-00E9-4389-AC2C-392ED6035332}" type="sibTrans">
      <dgm:prSet/>
      <dgm:spPr/>
      <dgm:t>
        <a:bodyPr/>
        <a:lstStyle/>
        <a:p>
          <a:endParaRPr lang="en-US" sz="2000">
            <a:latin typeface="Candara" panose="020E0502030303020204" pitchFamily="34" charset="0"/>
          </a:endParaRPr>
        </a:p>
      </dgm:t>
    </dgm:pt>
    <dgm:pt modelId="{A1DF03DA-00F9-49E5-9052-1E071EF392B5}">
      <dgm:prSet custT="1"/>
      <dgm:spPr>
        <a:solidFill>
          <a:srgbClr val="0070C0"/>
        </a:solidFill>
      </dgm:spPr>
      <dgm:t>
        <a:bodyPr/>
        <a:lstStyle/>
        <a:p>
          <a:r>
            <a:rPr lang="en-US" sz="2800" dirty="0">
              <a:latin typeface="Candara" panose="020E0502030303020204" pitchFamily="34" charset="0"/>
            </a:rPr>
            <a:t>Member Egmont Committee (EC) </a:t>
          </a:r>
          <a:endParaRPr lang="en-US" sz="2800" dirty="0">
            <a:latin typeface="Candara" panose="020E0502030303020204" pitchFamily="34" charset="0"/>
          </a:endParaRPr>
        </a:p>
      </dgm:t>
    </dgm:pt>
    <dgm:pt modelId="{39710D9F-6757-4182-81AF-A1A9D2221C81}" cxnId="{AFD024E5-BC52-4F3C-8A82-9242B25F824D}" type="parTrans">
      <dgm:prSet/>
      <dgm:spPr/>
      <dgm:t>
        <a:bodyPr/>
        <a:lstStyle/>
        <a:p>
          <a:endParaRPr lang="en-US"/>
        </a:p>
      </dgm:t>
    </dgm:pt>
    <dgm:pt modelId="{D8A2E4C6-278D-4C82-AA08-B756BAEE6DB3}" cxnId="{AFD024E5-BC52-4F3C-8A82-9242B25F824D}" type="sibTrans">
      <dgm:prSet/>
      <dgm:spPr/>
      <dgm:t>
        <a:bodyPr/>
        <a:lstStyle/>
        <a:p>
          <a:endParaRPr lang="en-US"/>
        </a:p>
      </dgm:t>
    </dgm:pt>
    <dgm:pt modelId="{421F6242-CBE0-421A-9791-6118F46D8C25}">
      <dgm:prSet custT="1"/>
      <dgm:spPr>
        <a:solidFill>
          <a:srgbClr val="0070C0"/>
        </a:solidFill>
      </dgm:spPr>
      <dgm:t>
        <a:bodyPr/>
        <a:lstStyle/>
        <a:p>
          <a:pPr algn="l"/>
          <a:r>
            <a:rPr lang="en-US" sz="2800" dirty="0">
              <a:latin typeface="Candara" panose="020E0502030303020204" pitchFamily="34" charset="0"/>
            </a:rPr>
            <a:t>Designated System Support Staff for New Egmont Secure Web</a:t>
          </a:r>
          <a:endParaRPr lang="en-US" sz="2800" dirty="0">
            <a:latin typeface="Candara" panose="020E0502030303020204" pitchFamily="34" charset="0"/>
          </a:endParaRPr>
        </a:p>
      </dgm:t>
    </dgm:pt>
    <dgm:pt modelId="{1943D90E-AF12-4946-B39F-A332D6EBB523}" cxnId="{95345620-F646-49A7-91E2-6D05C3995C99}" type="parTrans">
      <dgm:prSet/>
      <dgm:spPr/>
      <dgm:t>
        <a:bodyPr/>
        <a:lstStyle/>
        <a:p>
          <a:endParaRPr lang="en-US"/>
        </a:p>
      </dgm:t>
    </dgm:pt>
    <dgm:pt modelId="{AD7F65E2-F552-4BB2-A357-77CD85F375D8}" cxnId="{95345620-F646-49A7-91E2-6D05C3995C99}" type="sibTrans">
      <dgm:prSet/>
      <dgm:spPr/>
      <dgm:t>
        <a:bodyPr/>
        <a:lstStyle/>
        <a:p>
          <a:endParaRPr lang="en-US"/>
        </a:p>
      </dgm:t>
    </dgm:pt>
    <dgm:pt modelId="{02B07391-B8E0-4A4F-B0B4-5DCC601DD97C}" type="pres">
      <dgm:prSet presAssocID="{B06B654E-C50A-4693-A9F5-94E01E6B1284}" presName="linearFlow" presStyleCnt="0">
        <dgm:presLayoutVars>
          <dgm:dir/>
          <dgm:animLvl val="lvl"/>
          <dgm:resizeHandles/>
        </dgm:presLayoutVars>
      </dgm:prSet>
      <dgm:spPr/>
    </dgm:pt>
    <dgm:pt modelId="{B03E123D-2A07-4CBE-B7E3-1C9C7C2F5377}" type="pres">
      <dgm:prSet presAssocID="{BEA1D616-8550-4A07-A465-E0C22C29C431}" presName="compositeNode" presStyleCnt="0">
        <dgm:presLayoutVars>
          <dgm:bulletEnabled val="1"/>
        </dgm:presLayoutVars>
      </dgm:prSet>
      <dgm:spPr/>
    </dgm:pt>
    <dgm:pt modelId="{B2319D7D-4293-4E96-8546-99E84B40314C}" type="pres">
      <dgm:prSet presAssocID="{BEA1D616-8550-4A07-A465-E0C22C29C431}" presName="image" presStyleLbl="fgImgPlace1" presStyleIdx="0" presStyleCnt="5"/>
      <dgm:spPr>
        <a:blipFill rotWithShape="1">
          <a:blip xmlns:r="http://schemas.openxmlformats.org/officeDocument/2006/relationships" r:embed="rId1"/>
          <a:srcRect/>
          <a:stretch>
            <a:fillRect t="-18000" b="-18000"/>
          </a:stretch>
        </a:blipFill>
        <a:ln>
          <a:solidFill>
            <a:srgbClr val="0000CC"/>
          </a:solidFill>
        </a:ln>
      </dgm:spPr>
    </dgm:pt>
    <dgm:pt modelId="{C3D2D0FC-163F-4AC9-8CB0-0492C3188CA6}" type="pres">
      <dgm:prSet presAssocID="{BEA1D616-8550-4A07-A465-E0C22C29C431}" presName="childNode" presStyleLbl="node1" presStyleIdx="0" presStyleCnt="5">
        <dgm:presLayoutVars>
          <dgm:bulletEnabled val="1"/>
        </dgm:presLayoutVars>
      </dgm:prSet>
      <dgm:spPr/>
    </dgm:pt>
    <dgm:pt modelId="{A85397EA-08AA-4341-8C3F-6E20DC6CF141}" type="pres">
      <dgm:prSet presAssocID="{BEA1D616-8550-4A07-A465-E0C22C29C431}" presName="parentNode" presStyleLbl="revTx" presStyleIdx="0" presStyleCnt="5">
        <dgm:presLayoutVars>
          <dgm:chMax val="0"/>
          <dgm:bulletEnabled val="1"/>
        </dgm:presLayoutVars>
      </dgm:prSet>
      <dgm:spPr/>
    </dgm:pt>
    <dgm:pt modelId="{79559860-3DE2-411F-9217-23CBED911DDF}" type="pres">
      <dgm:prSet presAssocID="{61B06B87-ADFE-4FE9-8B9F-3F9635B71607}" presName="sibTrans" presStyleCnt="0"/>
      <dgm:spPr/>
    </dgm:pt>
    <dgm:pt modelId="{39FBAE5F-4FEC-41A9-92D3-C4F650CCD8FA}" type="pres">
      <dgm:prSet presAssocID="{332AF468-A9FD-4392-A42D-59A68B9295C7}" presName="compositeNode" presStyleCnt="0">
        <dgm:presLayoutVars>
          <dgm:bulletEnabled val="1"/>
        </dgm:presLayoutVars>
      </dgm:prSet>
      <dgm:spPr/>
    </dgm:pt>
    <dgm:pt modelId="{C4E6161F-678C-45A6-85BB-D0182EB5533A}" type="pres">
      <dgm:prSet presAssocID="{332AF468-A9FD-4392-A42D-59A68B9295C7}" presName="image" presStyleLbl="fgImgPlace1" presStyleIdx="1" presStyleCnt="5"/>
      <dgm:spPr>
        <a:blipFill rotWithShape="1">
          <a:blip xmlns:r="http://schemas.openxmlformats.org/officeDocument/2006/relationships" r:embed="rId2"/>
          <a:srcRect/>
          <a:stretch>
            <a:fillRect t="-10000" b="-10000"/>
          </a:stretch>
        </a:blipFill>
        <a:ln>
          <a:solidFill>
            <a:srgbClr val="0000CC"/>
          </a:solidFill>
        </a:ln>
      </dgm:spPr>
    </dgm:pt>
    <dgm:pt modelId="{A5B7C352-7FCA-4096-A66A-4F4C1BE96B65}" type="pres">
      <dgm:prSet presAssocID="{332AF468-A9FD-4392-A42D-59A68B9295C7}" presName="childNode" presStyleLbl="node1" presStyleIdx="1" presStyleCnt="5">
        <dgm:presLayoutVars>
          <dgm:bulletEnabled val="1"/>
        </dgm:presLayoutVars>
      </dgm:prSet>
      <dgm:spPr/>
    </dgm:pt>
    <dgm:pt modelId="{5504158D-3744-4D4B-936E-46D4D8BA167A}" type="pres">
      <dgm:prSet presAssocID="{332AF468-A9FD-4392-A42D-59A68B9295C7}" presName="parentNode" presStyleLbl="revTx" presStyleIdx="1" presStyleCnt="5">
        <dgm:presLayoutVars>
          <dgm:chMax val="0"/>
          <dgm:bulletEnabled val="1"/>
        </dgm:presLayoutVars>
      </dgm:prSet>
      <dgm:spPr/>
    </dgm:pt>
    <dgm:pt modelId="{EE34A654-541C-42AD-8B1B-5B0802A330F7}" type="pres">
      <dgm:prSet presAssocID="{D2E61031-8C02-43ED-8ECD-EEE2CB8B5C90}" presName="sibTrans" presStyleCnt="0"/>
      <dgm:spPr/>
    </dgm:pt>
    <dgm:pt modelId="{A3B95442-CCB9-4813-B986-A5F063102998}" type="pres">
      <dgm:prSet presAssocID="{5993C61B-1D53-4066-9AB5-00332A68169E}" presName="compositeNode" presStyleCnt="0">
        <dgm:presLayoutVars>
          <dgm:bulletEnabled val="1"/>
        </dgm:presLayoutVars>
      </dgm:prSet>
      <dgm:spPr/>
    </dgm:pt>
    <dgm:pt modelId="{E6BC318D-DD06-476F-8431-07C9C9BA447B}" type="pres">
      <dgm:prSet presAssocID="{5993C61B-1D53-4066-9AB5-00332A68169E}" presName="image" presStyleLbl="fgImgPlace1" presStyleIdx="2" presStyleCnt="5"/>
      <dgm:spPr>
        <a:blipFill rotWithShape="1">
          <a:blip xmlns:r="http://schemas.openxmlformats.org/officeDocument/2006/relationships" r:embed="rId3"/>
          <a:srcRect/>
          <a:stretch>
            <a:fillRect/>
          </a:stretch>
        </a:blipFill>
        <a:ln>
          <a:solidFill>
            <a:srgbClr val="0000CC"/>
          </a:solidFill>
        </a:ln>
      </dgm:spPr>
    </dgm:pt>
    <dgm:pt modelId="{BA9F7EA7-485C-4294-B39A-D2D27F1AD3F5}" type="pres">
      <dgm:prSet presAssocID="{5993C61B-1D53-4066-9AB5-00332A68169E}" presName="childNode" presStyleLbl="node1" presStyleIdx="2" presStyleCnt="5">
        <dgm:presLayoutVars>
          <dgm:bulletEnabled val="1"/>
        </dgm:presLayoutVars>
      </dgm:prSet>
      <dgm:spPr/>
    </dgm:pt>
    <dgm:pt modelId="{9411DFA6-2BF3-40A7-BF63-6BCDC94DFE23}" type="pres">
      <dgm:prSet presAssocID="{5993C61B-1D53-4066-9AB5-00332A68169E}" presName="parentNode" presStyleLbl="revTx" presStyleIdx="2" presStyleCnt="5">
        <dgm:presLayoutVars>
          <dgm:chMax val="0"/>
          <dgm:bulletEnabled val="1"/>
        </dgm:presLayoutVars>
      </dgm:prSet>
      <dgm:spPr/>
    </dgm:pt>
    <dgm:pt modelId="{483607DF-A03B-4BC7-93B5-D4BD3357DDA9}" type="pres">
      <dgm:prSet presAssocID="{71B78FB6-7577-4E19-B131-88BB1D92275E}" presName="sibTrans" presStyleCnt="0"/>
      <dgm:spPr/>
    </dgm:pt>
    <dgm:pt modelId="{53B18B3B-4E8F-44A4-B53A-11B822A0AA29}" type="pres">
      <dgm:prSet presAssocID="{43A8DB92-030D-425D-BEB2-2C3A1F2AF724}" presName="compositeNode" presStyleCnt="0">
        <dgm:presLayoutVars>
          <dgm:bulletEnabled val="1"/>
        </dgm:presLayoutVars>
      </dgm:prSet>
      <dgm:spPr/>
    </dgm:pt>
    <dgm:pt modelId="{1D41FBD0-42AC-49F9-AB75-AD4D3FE745C9}" type="pres">
      <dgm:prSet presAssocID="{43A8DB92-030D-425D-BEB2-2C3A1F2AF724}" presName="image" presStyleLbl="fgImgPlace1" presStyleIdx="3" presStyleCnt="5"/>
      <dgm:spPr>
        <a:blipFill rotWithShape="1">
          <a:blip xmlns:r="http://schemas.openxmlformats.org/officeDocument/2006/relationships" r:embed="rId4"/>
          <a:srcRect/>
          <a:stretch>
            <a:fillRect t="-5000" b="-5000"/>
          </a:stretch>
        </a:blipFill>
        <a:ln>
          <a:solidFill>
            <a:srgbClr val="0000CC"/>
          </a:solidFill>
        </a:ln>
      </dgm:spPr>
    </dgm:pt>
    <dgm:pt modelId="{36B5211B-948B-4AA2-A308-61D1009EFE69}" type="pres">
      <dgm:prSet presAssocID="{43A8DB92-030D-425D-BEB2-2C3A1F2AF724}" presName="childNode" presStyleLbl="node1" presStyleIdx="3" presStyleCnt="5" custLinFactNeighborX="2981">
        <dgm:presLayoutVars>
          <dgm:bulletEnabled val="1"/>
        </dgm:presLayoutVars>
      </dgm:prSet>
      <dgm:spPr/>
    </dgm:pt>
    <dgm:pt modelId="{79C6FD75-59C6-4673-B7AC-2B1BE2881128}" type="pres">
      <dgm:prSet presAssocID="{43A8DB92-030D-425D-BEB2-2C3A1F2AF724}" presName="parentNode" presStyleLbl="revTx" presStyleIdx="3" presStyleCnt="5">
        <dgm:presLayoutVars>
          <dgm:chMax val="0"/>
          <dgm:bulletEnabled val="1"/>
        </dgm:presLayoutVars>
      </dgm:prSet>
      <dgm:spPr/>
    </dgm:pt>
    <dgm:pt modelId="{F21B2724-A2E9-4A8B-95E0-B3F0DB7ECE18}" type="pres">
      <dgm:prSet presAssocID="{11F947B8-3D75-41EB-BA6B-E597BA091C27}" presName="sibTrans" presStyleCnt="0"/>
      <dgm:spPr/>
    </dgm:pt>
    <dgm:pt modelId="{FCDC2A88-16DD-4793-89E5-9F43039A1868}" type="pres">
      <dgm:prSet presAssocID="{340A1F0C-3B7D-4CAA-B7EE-BD4FE7F906AE}" presName="compositeNode" presStyleCnt="0">
        <dgm:presLayoutVars>
          <dgm:bulletEnabled val="1"/>
        </dgm:presLayoutVars>
      </dgm:prSet>
      <dgm:spPr/>
    </dgm:pt>
    <dgm:pt modelId="{0F0EB6B5-E488-48D0-B4EC-5EB0E45FB777}" type="pres">
      <dgm:prSet presAssocID="{340A1F0C-3B7D-4CAA-B7EE-BD4FE7F906AE}" presName="image" presStyleLbl="fgImgPlace1" presStyleIdx="4" presStyleCnt="5"/>
      <dgm:spPr>
        <a:blipFill rotWithShape="1">
          <a:blip xmlns:r="http://schemas.openxmlformats.org/officeDocument/2006/relationships" r:embed="rId5"/>
          <a:srcRect/>
          <a:stretch>
            <a:fillRect t="-13000" b="-13000"/>
          </a:stretch>
        </a:blipFill>
        <a:ln>
          <a:solidFill>
            <a:srgbClr val="0000CC"/>
          </a:solidFill>
        </a:ln>
      </dgm:spPr>
    </dgm:pt>
    <dgm:pt modelId="{266490F5-B076-4803-B48A-E5D5DC4CDD50}" type="pres">
      <dgm:prSet presAssocID="{340A1F0C-3B7D-4CAA-B7EE-BD4FE7F906AE}" presName="childNode" presStyleLbl="node1" presStyleIdx="4" presStyleCnt="5">
        <dgm:presLayoutVars>
          <dgm:bulletEnabled val="1"/>
        </dgm:presLayoutVars>
      </dgm:prSet>
      <dgm:spPr/>
    </dgm:pt>
    <dgm:pt modelId="{19F077D5-667F-4073-A132-A0A7695D06FD}" type="pres">
      <dgm:prSet presAssocID="{340A1F0C-3B7D-4CAA-B7EE-BD4FE7F906AE}" presName="parentNode" presStyleLbl="revTx" presStyleIdx="4" presStyleCnt="5">
        <dgm:presLayoutVars>
          <dgm:chMax val="0"/>
          <dgm:bulletEnabled val="1"/>
        </dgm:presLayoutVars>
      </dgm:prSet>
      <dgm:spPr/>
    </dgm:pt>
  </dgm:ptLst>
  <dgm:cxnLst>
    <dgm:cxn modelId="{628D9A01-7760-483A-A4EA-C2C5D19FA2B0}" srcId="{BEA1D616-8550-4A07-A465-E0C22C29C431}" destId="{93E86589-4EB5-44BB-9311-8A43E575DFDD}" srcOrd="0" destOrd="0" parTransId="{44FCEC13-65EF-4E96-9EA4-AA3E56250C35}" sibTransId="{D5E4DB48-966C-4FE5-BF8C-4B83B3569870}"/>
    <dgm:cxn modelId="{5883F005-6DBB-4649-8858-94741001682F}" type="presOf" srcId="{332AF468-A9FD-4392-A42D-59A68B9295C7}" destId="{5504158D-3744-4D4B-936E-46D4D8BA167A}" srcOrd="0" destOrd="0" presId="urn:microsoft.com/office/officeart/2005/8/layout/hList2"/>
    <dgm:cxn modelId="{993BAF17-C49A-4D1C-A377-23CFC77B28DD}" type="presOf" srcId="{BEA1D616-8550-4A07-A465-E0C22C29C431}" destId="{A85397EA-08AA-4341-8C3F-6E20DC6CF141}" srcOrd="0" destOrd="0" presId="urn:microsoft.com/office/officeart/2005/8/layout/hList2"/>
    <dgm:cxn modelId="{AE479C18-0F93-4F04-B0CC-C1E5D4945809}" type="presOf" srcId="{340A1F0C-3B7D-4CAA-B7EE-BD4FE7F906AE}" destId="{19F077D5-667F-4073-A132-A0A7695D06FD}" srcOrd="0" destOrd="0" presId="urn:microsoft.com/office/officeart/2005/8/layout/hList2"/>
    <dgm:cxn modelId="{59802A19-4655-4308-B622-8526D94F3C41}" type="presOf" srcId="{93E86589-4EB5-44BB-9311-8A43E575DFDD}" destId="{C3D2D0FC-163F-4AC9-8CB0-0492C3188CA6}" srcOrd="0" destOrd="0" presId="urn:microsoft.com/office/officeart/2005/8/layout/hList2"/>
    <dgm:cxn modelId="{D272EF1F-2CB4-44A7-B932-34AFA47107D6}" srcId="{B06B654E-C50A-4693-A9F5-94E01E6B1284}" destId="{BEA1D616-8550-4A07-A465-E0C22C29C431}" srcOrd="0" destOrd="0" parTransId="{815205C2-191F-4E63-A2A9-56238DF3DA0F}" sibTransId="{61B06B87-ADFE-4FE9-8B9F-3F9635B71607}"/>
    <dgm:cxn modelId="{95345620-F646-49A7-91E2-6D05C3995C99}" srcId="{340A1F0C-3B7D-4CAA-B7EE-BD4FE7F906AE}" destId="{421F6242-CBE0-421A-9791-6118F46D8C25}" srcOrd="1" destOrd="0" parTransId="{1943D90E-AF12-4946-B39F-A332D6EBB523}" sibTransId="{AD7F65E2-F552-4BB2-A357-77CD85F375D8}"/>
    <dgm:cxn modelId="{1DAA1824-BD48-4CD8-B0E8-AF94814108C1}" type="presOf" srcId="{43A8DB92-030D-425D-BEB2-2C3A1F2AF724}" destId="{79C6FD75-59C6-4673-B7AC-2B1BE2881128}" srcOrd="0" destOrd="0" presId="urn:microsoft.com/office/officeart/2005/8/layout/hList2"/>
    <dgm:cxn modelId="{D99B9F33-C92A-4ED2-A915-BA4BF8D3B296}" type="presOf" srcId="{DC51772E-C2F1-45F9-9B85-F19E1CD045EE}" destId="{266490F5-B076-4803-B48A-E5D5DC4CDD50}" srcOrd="0" destOrd="0" presId="urn:microsoft.com/office/officeart/2005/8/layout/hList2"/>
    <dgm:cxn modelId="{DBACB43F-00DD-463F-838B-A10EF3B05925}" type="presOf" srcId="{B06B654E-C50A-4693-A9F5-94E01E6B1284}" destId="{02B07391-B8E0-4A4F-B0B4-5DCC601DD97C}" srcOrd="0" destOrd="0" presId="urn:microsoft.com/office/officeart/2005/8/layout/hList2"/>
    <dgm:cxn modelId="{120C1387-B544-41C1-BB0F-161EFDF11056}" type="presOf" srcId="{1B33CC17-B235-40BA-9F7E-AC67774019D9}" destId="{BA9F7EA7-485C-4294-B39A-D2D27F1AD3F5}" srcOrd="0" destOrd="0" presId="urn:microsoft.com/office/officeart/2005/8/layout/hList2"/>
    <dgm:cxn modelId="{973FBB8C-BC25-42C7-858B-E11731BB4D4E}" type="presOf" srcId="{5993C61B-1D53-4066-9AB5-00332A68169E}" destId="{9411DFA6-2BF3-40A7-BF63-6BCDC94DFE23}" srcOrd="0" destOrd="0" presId="urn:microsoft.com/office/officeart/2005/8/layout/hList2"/>
    <dgm:cxn modelId="{3DE5C29B-1E8A-4C26-99C5-234FB029A188}" srcId="{B06B654E-C50A-4693-A9F5-94E01E6B1284}" destId="{5993C61B-1D53-4066-9AB5-00332A68169E}" srcOrd="2" destOrd="0" parTransId="{CFBBC924-4B26-4C36-92E2-E1769A3E8177}" sibTransId="{71B78FB6-7577-4E19-B131-88BB1D92275E}"/>
    <dgm:cxn modelId="{82EF3AB4-A884-432E-9CF7-6D0BD88072C4}" srcId="{B06B654E-C50A-4693-A9F5-94E01E6B1284}" destId="{340A1F0C-3B7D-4CAA-B7EE-BD4FE7F906AE}" srcOrd="4" destOrd="0" parTransId="{15E542A7-AF8D-4955-913A-927060A8B834}" sibTransId="{1E524FB1-AF86-4743-A3E6-FAD2775E0451}"/>
    <dgm:cxn modelId="{7C48E8BB-B5B2-4B44-96D2-4A69B15EFB5F}" srcId="{332AF468-A9FD-4392-A42D-59A68B9295C7}" destId="{4A3B2B83-DB7C-466E-A01C-B89C46AB3561}" srcOrd="0" destOrd="0" parTransId="{AA7E39AD-3E8C-4DE8-9A44-664260AE0E8F}" sibTransId="{02128871-3735-4663-86AC-5A8FC8331406}"/>
    <dgm:cxn modelId="{F5BEC5D6-02EB-4766-98B5-EA8BF7A9809A}" srcId="{5993C61B-1D53-4066-9AB5-00332A68169E}" destId="{1B33CC17-B235-40BA-9F7E-AC67774019D9}" srcOrd="0" destOrd="0" parTransId="{C8459718-3F08-451B-BE88-03EA82F60A04}" sibTransId="{7E1A1A2A-F0E7-4E4F-B4CB-1E6020CAC4FA}"/>
    <dgm:cxn modelId="{07495CD7-03EF-43E6-9954-5CAE40AB0000}" type="presOf" srcId="{4A3B2B83-DB7C-466E-A01C-B89C46AB3561}" destId="{A5B7C352-7FCA-4096-A66A-4F4C1BE96B65}" srcOrd="0" destOrd="0" presId="urn:microsoft.com/office/officeart/2005/8/layout/hList2"/>
    <dgm:cxn modelId="{37CC33DC-F132-4814-A78C-DED67C839C86}" type="presOf" srcId="{A1DF03DA-00F9-49E5-9052-1E071EF392B5}" destId="{A5B7C352-7FCA-4096-A66A-4F4C1BE96B65}" srcOrd="0" destOrd="1" presId="urn:microsoft.com/office/officeart/2005/8/layout/hList2"/>
    <dgm:cxn modelId="{F42985E2-7779-4AD2-80AB-4B0F3D065EE9}" type="presOf" srcId="{00E38D28-57B4-49C6-AA7C-FF0616351630}" destId="{36B5211B-948B-4AA2-A308-61D1009EFE69}" srcOrd="0" destOrd="0" presId="urn:microsoft.com/office/officeart/2005/8/layout/hList2"/>
    <dgm:cxn modelId="{D00600E3-4BFD-44D7-AA1F-CA2BF29AD51C}" srcId="{340A1F0C-3B7D-4CAA-B7EE-BD4FE7F906AE}" destId="{DC51772E-C2F1-45F9-9B85-F19E1CD045EE}" srcOrd="0" destOrd="0" parTransId="{D3D0F9E8-FC0B-4758-BD74-7EBF37B4B39F}" sibTransId="{9D2E4EFD-9B78-4FD7-B7ED-92E076BE5514}"/>
    <dgm:cxn modelId="{AFD024E5-BC52-4F3C-8A82-9242B25F824D}" srcId="{332AF468-A9FD-4392-A42D-59A68B9295C7}" destId="{A1DF03DA-00F9-49E5-9052-1E071EF392B5}" srcOrd="1" destOrd="0" parTransId="{39710D9F-6757-4182-81AF-A1A9D2221C81}" sibTransId="{D8A2E4C6-278D-4C82-AA08-B756BAEE6DB3}"/>
    <dgm:cxn modelId="{92D097E7-2BB5-40E4-97AA-E678361F41C1}" type="presOf" srcId="{421F6242-CBE0-421A-9791-6118F46D8C25}" destId="{266490F5-B076-4803-B48A-E5D5DC4CDD50}" srcOrd="0" destOrd="1" presId="urn:microsoft.com/office/officeart/2005/8/layout/hList2"/>
    <dgm:cxn modelId="{9C440DE9-F909-4667-843A-3EFAD85996A9}" srcId="{B06B654E-C50A-4693-A9F5-94E01E6B1284}" destId="{332AF468-A9FD-4392-A42D-59A68B9295C7}" srcOrd="1" destOrd="0" parTransId="{208DA28C-80E4-427E-95B0-41E407A90299}" sibTransId="{D2E61031-8C02-43ED-8ECD-EEE2CB8B5C90}"/>
    <dgm:cxn modelId="{B2C0EFEE-5462-446F-B5E4-D5067E9FD9D9}" srcId="{B06B654E-C50A-4693-A9F5-94E01E6B1284}" destId="{43A8DB92-030D-425D-BEB2-2C3A1F2AF724}" srcOrd="3" destOrd="0" parTransId="{47E5675A-5A7A-4EF6-B249-ED5AF85B9B59}" sibTransId="{11F947B8-3D75-41EB-BA6B-E597BA091C27}"/>
    <dgm:cxn modelId="{76F6ABF9-00E9-4389-AC2C-392ED6035332}" srcId="{43A8DB92-030D-425D-BEB2-2C3A1F2AF724}" destId="{00E38D28-57B4-49C6-AA7C-FF0616351630}" srcOrd="0" destOrd="0" parTransId="{E693F473-FB8F-404A-8360-CCD3FDDD7159}" sibTransId="{15A97DEA-1921-4F42-ACD3-176275ACD339}"/>
    <dgm:cxn modelId="{B192F3D0-8D03-48D7-8AE8-2D6C317BF60B}" type="presParOf" srcId="{02B07391-B8E0-4A4F-B0B4-5DCC601DD97C}" destId="{B03E123D-2A07-4CBE-B7E3-1C9C7C2F5377}" srcOrd="0" destOrd="0" presId="urn:microsoft.com/office/officeart/2005/8/layout/hList2"/>
    <dgm:cxn modelId="{D4401C01-9F5B-4804-A2D8-177EC70CDFEF}" type="presParOf" srcId="{B03E123D-2A07-4CBE-B7E3-1C9C7C2F5377}" destId="{B2319D7D-4293-4E96-8546-99E84B40314C}" srcOrd="0" destOrd="0" presId="urn:microsoft.com/office/officeart/2005/8/layout/hList2"/>
    <dgm:cxn modelId="{2FBBF039-C219-4304-8515-6620DD368F14}" type="presParOf" srcId="{B03E123D-2A07-4CBE-B7E3-1C9C7C2F5377}" destId="{C3D2D0FC-163F-4AC9-8CB0-0492C3188CA6}" srcOrd="1" destOrd="0" presId="urn:microsoft.com/office/officeart/2005/8/layout/hList2"/>
    <dgm:cxn modelId="{7F3B4F4D-C698-4AAD-A141-CC059B19A57F}" type="presParOf" srcId="{B03E123D-2A07-4CBE-B7E3-1C9C7C2F5377}" destId="{A85397EA-08AA-4341-8C3F-6E20DC6CF141}" srcOrd="2" destOrd="0" presId="urn:microsoft.com/office/officeart/2005/8/layout/hList2"/>
    <dgm:cxn modelId="{17ACAA48-8CAA-4794-B9CA-93BDAC432D4A}" type="presParOf" srcId="{02B07391-B8E0-4A4F-B0B4-5DCC601DD97C}" destId="{79559860-3DE2-411F-9217-23CBED911DDF}" srcOrd="1" destOrd="0" presId="urn:microsoft.com/office/officeart/2005/8/layout/hList2"/>
    <dgm:cxn modelId="{63F7A976-EEB5-43A5-9E0C-F820E7DBBFF4}" type="presParOf" srcId="{02B07391-B8E0-4A4F-B0B4-5DCC601DD97C}" destId="{39FBAE5F-4FEC-41A9-92D3-C4F650CCD8FA}" srcOrd="2" destOrd="0" presId="urn:microsoft.com/office/officeart/2005/8/layout/hList2"/>
    <dgm:cxn modelId="{692976F2-07B8-4D74-8320-5AB9F757D1DF}" type="presParOf" srcId="{39FBAE5F-4FEC-41A9-92D3-C4F650CCD8FA}" destId="{C4E6161F-678C-45A6-85BB-D0182EB5533A}" srcOrd="0" destOrd="0" presId="urn:microsoft.com/office/officeart/2005/8/layout/hList2"/>
    <dgm:cxn modelId="{0270D807-08BC-4C6A-BBE0-89A4468E32DD}" type="presParOf" srcId="{39FBAE5F-4FEC-41A9-92D3-C4F650CCD8FA}" destId="{A5B7C352-7FCA-4096-A66A-4F4C1BE96B65}" srcOrd="1" destOrd="0" presId="urn:microsoft.com/office/officeart/2005/8/layout/hList2"/>
    <dgm:cxn modelId="{DAB5DCE5-2E24-4837-8BB7-9FFB62F98DB6}" type="presParOf" srcId="{39FBAE5F-4FEC-41A9-92D3-C4F650CCD8FA}" destId="{5504158D-3744-4D4B-936E-46D4D8BA167A}" srcOrd="2" destOrd="0" presId="urn:microsoft.com/office/officeart/2005/8/layout/hList2"/>
    <dgm:cxn modelId="{FAE260BB-F687-4EBC-B35D-D00A9196D186}" type="presParOf" srcId="{02B07391-B8E0-4A4F-B0B4-5DCC601DD97C}" destId="{EE34A654-541C-42AD-8B1B-5B0802A330F7}" srcOrd="3" destOrd="0" presId="urn:microsoft.com/office/officeart/2005/8/layout/hList2"/>
    <dgm:cxn modelId="{3361DA34-5EB9-4829-B6FA-06AD8F261D87}" type="presParOf" srcId="{02B07391-B8E0-4A4F-B0B4-5DCC601DD97C}" destId="{A3B95442-CCB9-4813-B986-A5F063102998}" srcOrd="4" destOrd="0" presId="urn:microsoft.com/office/officeart/2005/8/layout/hList2"/>
    <dgm:cxn modelId="{D8B00AB5-2A8A-483C-9159-A6D3372EE032}" type="presParOf" srcId="{A3B95442-CCB9-4813-B986-A5F063102998}" destId="{E6BC318D-DD06-476F-8431-07C9C9BA447B}" srcOrd="0" destOrd="0" presId="urn:microsoft.com/office/officeart/2005/8/layout/hList2"/>
    <dgm:cxn modelId="{5D18D739-5CD3-442A-86AD-A7E8B64AB537}" type="presParOf" srcId="{A3B95442-CCB9-4813-B986-A5F063102998}" destId="{BA9F7EA7-485C-4294-B39A-D2D27F1AD3F5}" srcOrd="1" destOrd="0" presId="urn:microsoft.com/office/officeart/2005/8/layout/hList2"/>
    <dgm:cxn modelId="{9EF547EB-5B7F-4C90-8CD9-58E6F9DAB034}" type="presParOf" srcId="{A3B95442-CCB9-4813-B986-A5F063102998}" destId="{9411DFA6-2BF3-40A7-BF63-6BCDC94DFE23}" srcOrd="2" destOrd="0" presId="urn:microsoft.com/office/officeart/2005/8/layout/hList2"/>
    <dgm:cxn modelId="{8181679C-F685-48D5-842B-827632FA5E31}" type="presParOf" srcId="{02B07391-B8E0-4A4F-B0B4-5DCC601DD97C}" destId="{483607DF-A03B-4BC7-93B5-D4BD3357DDA9}" srcOrd="5" destOrd="0" presId="urn:microsoft.com/office/officeart/2005/8/layout/hList2"/>
    <dgm:cxn modelId="{20A48A3B-F7D0-4EC9-9D2F-FB6C9CCEB78A}" type="presParOf" srcId="{02B07391-B8E0-4A4F-B0B4-5DCC601DD97C}" destId="{53B18B3B-4E8F-44A4-B53A-11B822A0AA29}" srcOrd="6" destOrd="0" presId="urn:microsoft.com/office/officeart/2005/8/layout/hList2"/>
    <dgm:cxn modelId="{A8486523-0F6C-4DD3-A6AC-4762F23C0708}" type="presParOf" srcId="{53B18B3B-4E8F-44A4-B53A-11B822A0AA29}" destId="{1D41FBD0-42AC-49F9-AB75-AD4D3FE745C9}" srcOrd="0" destOrd="0" presId="urn:microsoft.com/office/officeart/2005/8/layout/hList2"/>
    <dgm:cxn modelId="{63469FA2-9321-4E39-B9D7-A7BF108A9E3C}" type="presParOf" srcId="{53B18B3B-4E8F-44A4-B53A-11B822A0AA29}" destId="{36B5211B-948B-4AA2-A308-61D1009EFE69}" srcOrd="1" destOrd="0" presId="urn:microsoft.com/office/officeart/2005/8/layout/hList2"/>
    <dgm:cxn modelId="{23882474-7AC4-46B7-B5D1-644A05FFD33A}" type="presParOf" srcId="{53B18B3B-4E8F-44A4-B53A-11B822A0AA29}" destId="{79C6FD75-59C6-4673-B7AC-2B1BE2881128}" srcOrd="2" destOrd="0" presId="urn:microsoft.com/office/officeart/2005/8/layout/hList2"/>
    <dgm:cxn modelId="{7BC61FCB-DC00-431A-AB5C-28D38DE31BD0}" type="presParOf" srcId="{02B07391-B8E0-4A4F-B0B4-5DCC601DD97C}" destId="{F21B2724-A2E9-4A8B-95E0-B3F0DB7ECE18}" srcOrd="7" destOrd="0" presId="urn:microsoft.com/office/officeart/2005/8/layout/hList2"/>
    <dgm:cxn modelId="{A865B1ED-D7A0-4840-A0CB-139D6073623F}" type="presParOf" srcId="{02B07391-B8E0-4A4F-B0B4-5DCC601DD97C}" destId="{FCDC2A88-16DD-4793-89E5-9F43039A1868}" srcOrd="8" destOrd="0" presId="urn:microsoft.com/office/officeart/2005/8/layout/hList2"/>
    <dgm:cxn modelId="{F66F25CC-1563-44DD-B50A-AD0CEB705077}" type="presParOf" srcId="{FCDC2A88-16DD-4793-89E5-9F43039A1868}" destId="{0F0EB6B5-E488-48D0-B4EC-5EB0E45FB777}" srcOrd="0" destOrd="0" presId="urn:microsoft.com/office/officeart/2005/8/layout/hList2"/>
    <dgm:cxn modelId="{DBD08A4B-227D-4CC8-960F-EE2487215D1B}" type="presParOf" srcId="{FCDC2A88-16DD-4793-89E5-9F43039A1868}" destId="{266490F5-B076-4803-B48A-E5D5DC4CDD50}" srcOrd="1" destOrd="0" presId="urn:microsoft.com/office/officeart/2005/8/layout/hList2"/>
    <dgm:cxn modelId="{07D64489-DC70-4328-97F9-B82E34AC6EC3}" type="presParOf" srcId="{FCDC2A88-16DD-4793-89E5-9F43039A1868}" destId="{19F077D5-667F-4073-A132-A0A7695D06FD}" srcOrd="2" destOrd="0" presId="urn:microsoft.com/office/officeart/2005/8/layout/h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85234E-C83B-4C07-8DA3-84D2EF24514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B7F5241-3114-4560-B52F-332B7A13F4BD}">
      <dgm:prSet phldrT="[Text]"/>
      <dgm:spPr>
        <a:solidFill>
          <a:schemeClr val="accent6">
            <a:lumMod val="50000"/>
          </a:schemeClr>
        </a:solidFill>
      </dgm:spPr>
      <dgm:t>
        <a:bodyPr/>
        <a:lstStyle/>
        <a:p>
          <a:pPr algn="just"/>
          <a:r>
            <a:rPr lang="en-US" b="1" dirty="0">
              <a:latin typeface="Candara" panose="020E0502030303020204" pitchFamily="34" charset="0"/>
            </a:rPr>
            <a:t>Information Gathering and Analysis:</a:t>
          </a:r>
          <a:endParaRPr lang="en-US" dirty="0">
            <a:latin typeface="Candara" panose="020E0502030303020204" pitchFamily="34" charset="0"/>
          </a:endParaRPr>
        </a:p>
      </dgm:t>
    </dgm:pt>
    <dgm:pt modelId="{6A99BEC5-73B1-460B-A8B8-6C125CDD576B}" cxnId="{553CE517-39CC-4C11-A7E5-0ECA8F2B431E}" type="parTrans">
      <dgm:prSet/>
      <dgm:spPr/>
      <dgm:t>
        <a:bodyPr/>
        <a:lstStyle/>
        <a:p>
          <a:pPr algn="just"/>
          <a:endParaRPr lang="en-US">
            <a:latin typeface="Candara" panose="020E0502030303020204" pitchFamily="34" charset="0"/>
          </a:endParaRPr>
        </a:p>
      </dgm:t>
    </dgm:pt>
    <dgm:pt modelId="{17911041-0602-496B-93A7-4E3E247CEB66}" cxnId="{553CE517-39CC-4C11-A7E5-0ECA8F2B431E}" type="sibTrans">
      <dgm:prSet/>
      <dgm:spPr/>
      <dgm:t>
        <a:bodyPr/>
        <a:lstStyle/>
        <a:p>
          <a:pPr algn="just"/>
          <a:endParaRPr lang="en-US">
            <a:latin typeface="Candara" panose="020E0502030303020204" pitchFamily="34" charset="0"/>
          </a:endParaRPr>
        </a:p>
      </dgm:t>
    </dgm:pt>
    <dgm:pt modelId="{C7EF2721-517C-456E-B4F9-B5C7D2C32B31}">
      <dgm:prSet/>
      <dgm:spPr>
        <a:solidFill>
          <a:schemeClr val="accent6">
            <a:lumMod val="50000"/>
          </a:schemeClr>
        </a:solidFill>
      </dgm:spPr>
      <dgm:t>
        <a:bodyPr/>
        <a:lstStyle/>
        <a:p>
          <a:pPr algn="just"/>
          <a:r>
            <a:rPr lang="en-US" b="1" dirty="0">
              <a:latin typeface="Candara" panose="020E0502030303020204" pitchFamily="34" charset="0"/>
            </a:rPr>
            <a:t>Detecting Patterns of Suspicious Activity:</a:t>
          </a:r>
          <a:endParaRPr lang="en-US" dirty="0">
            <a:latin typeface="Candara" panose="020E0502030303020204" pitchFamily="34" charset="0"/>
          </a:endParaRPr>
        </a:p>
      </dgm:t>
    </dgm:pt>
    <dgm:pt modelId="{71698AAD-DCFF-43CF-9A77-16DBECE965D6}" cxnId="{9A6266AE-B0DE-43DF-B797-5ECA4A7941FC}" type="parTrans">
      <dgm:prSet/>
      <dgm:spPr/>
      <dgm:t>
        <a:bodyPr/>
        <a:lstStyle/>
        <a:p>
          <a:pPr algn="just"/>
          <a:endParaRPr lang="en-US">
            <a:latin typeface="Candara" panose="020E0502030303020204" pitchFamily="34" charset="0"/>
          </a:endParaRPr>
        </a:p>
      </dgm:t>
    </dgm:pt>
    <dgm:pt modelId="{56E88268-9501-449C-AF7B-BEF444C6393A}" cxnId="{9A6266AE-B0DE-43DF-B797-5ECA4A7941FC}" type="sibTrans">
      <dgm:prSet/>
      <dgm:spPr/>
      <dgm:t>
        <a:bodyPr/>
        <a:lstStyle/>
        <a:p>
          <a:pPr algn="just"/>
          <a:endParaRPr lang="en-US">
            <a:latin typeface="Candara" panose="020E0502030303020204" pitchFamily="34" charset="0"/>
          </a:endParaRPr>
        </a:p>
      </dgm:t>
    </dgm:pt>
    <dgm:pt modelId="{2CA04E47-8ABF-4EEB-BA95-91F704A6708A}">
      <dgm:prSet/>
      <dgm:spPr>
        <a:solidFill>
          <a:schemeClr val="accent6">
            <a:lumMod val="50000"/>
          </a:schemeClr>
        </a:solidFill>
      </dgm:spPr>
      <dgm:t>
        <a:bodyPr/>
        <a:lstStyle/>
        <a:p>
          <a:pPr algn="just"/>
          <a:r>
            <a:rPr lang="en-US">
              <a:latin typeface="Candara" panose="020E0502030303020204" pitchFamily="34" charset="0"/>
            </a:rPr>
            <a:t>FIUs </a:t>
          </a:r>
          <a:r>
            <a:rPr lang="en-US" dirty="0">
              <a:latin typeface="Candara" panose="020E0502030303020204" pitchFamily="34" charset="0"/>
            </a:rPr>
            <a:t>use sophisticated analytical tools and techniques to identify patterns of suspicious financial activity that may indicate money laundering or other illicit behavior. By analyzing large volumes of financial data, they can detect anomalies and trends that may warrant further investigation.</a:t>
          </a:r>
        </a:p>
      </dgm:t>
    </dgm:pt>
    <dgm:pt modelId="{7BB7C960-0967-4ED9-86D4-B7D5377A84EC}" cxnId="{AC9A7DB8-6C66-4423-BD00-EBD84F57EF35}" type="parTrans">
      <dgm:prSet/>
      <dgm:spPr/>
      <dgm:t>
        <a:bodyPr/>
        <a:lstStyle/>
        <a:p>
          <a:pPr algn="just"/>
          <a:endParaRPr lang="en-US"/>
        </a:p>
      </dgm:t>
    </dgm:pt>
    <dgm:pt modelId="{67D55478-E5B3-43EC-9209-24F857EF1671}" cxnId="{AC9A7DB8-6C66-4423-BD00-EBD84F57EF35}" type="sibTrans">
      <dgm:prSet/>
      <dgm:spPr/>
      <dgm:t>
        <a:bodyPr/>
        <a:lstStyle/>
        <a:p>
          <a:pPr algn="just"/>
          <a:endParaRPr lang="en-US"/>
        </a:p>
      </dgm:t>
    </dgm:pt>
    <dgm:pt modelId="{2EB59CDD-4573-4679-AA8A-A15CBBF97B2F}">
      <dgm:prSet phldrT="[Text]"/>
      <dgm:spPr>
        <a:solidFill>
          <a:schemeClr val="accent6">
            <a:lumMod val="50000"/>
          </a:schemeClr>
        </a:solidFill>
      </dgm:spPr>
      <dgm:t>
        <a:bodyPr/>
        <a:lstStyle/>
        <a:p>
          <a:pPr algn="just"/>
          <a:r>
            <a:rPr lang="en-US" dirty="0">
              <a:latin typeface="Candara" panose="020E0502030303020204" pitchFamily="34" charset="0"/>
            </a:rPr>
            <a:t>FIUs collect, analyze, and disseminate financial information obtained from various sources, including financial institutions, government agencies, and international partners. This information often includes suspicious transaction reports (STRs), currency transaction reports (CTRs), and other relevant data.</a:t>
          </a:r>
        </a:p>
      </dgm:t>
    </dgm:pt>
    <dgm:pt modelId="{7ACEB2E3-C983-4128-9FB4-E04E3FF32AAD}" cxnId="{2F563DEB-3CBD-4FA4-88EC-66C216364D13}" type="parTrans">
      <dgm:prSet/>
      <dgm:spPr/>
      <dgm:t>
        <a:bodyPr/>
        <a:lstStyle/>
        <a:p>
          <a:pPr algn="just"/>
          <a:endParaRPr lang="en-US"/>
        </a:p>
      </dgm:t>
    </dgm:pt>
    <dgm:pt modelId="{A6D01873-A2D5-4AB3-9797-03459F3C6318}" cxnId="{2F563DEB-3CBD-4FA4-88EC-66C216364D13}" type="sibTrans">
      <dgm:prSet/>
      <dgm:spPr/>
      <dgm:t>
        <a:bodyPr/>
        <a:lstStyle/>
        <a:p>
          <a:pPr algn="just"/>
          <a:endParaRPr lang="en-US"/>
        </a:p>
      </dgm:t>
    </dgm:pt>
    <dgm:pt modelId="{8756FABE-55A7-44AF-98C6-3DAEB7347BC9}" type="pres">
      <dgm:prSet presAssocID="{4C85234E-C83B-4C07-8DA3-84D2EF245141}" presName="linear" presStyleCnt="0">
        <dgm:presLayoutVars>
          <dgm:dir/>
          <dgm:resizeHandles val="exact"/>
        </dgm:presLayoutVars>
      </dgm:prSet>
      <dgm:spPr/>
    </dgm:pt>
    <dgm:pt modelId="{43BD7BDA-8CC7-492B-BF6B-8C1C9847AB05}" type="pres">
      <dgm:prSet presAssocID="{9B7F5241-3114-4560-B52F-332B7A13F4BD}" presName="comp" presStyleCnt="0"/>
      <dgm:spPr/>
    </dgm:pt>
    <dgm:pt modelId="{0D900813-A0AA-4C4A-BCFC-CC49DF3AF962}" type="pres">
      <dgm:prSet presAssocID="{9B7F5241-3114-4560-B52F-332B7A13F4BD}" presName="box" presStyleLbl="node1" presStyleIdx="0" presStyleCnt="2"/>
      <dgm:spPr/>
    </dgm:pt>
    <dgm:pt modelId="{18BF62C9-0A0B-4DB5-89D9-847BBB7B285E}" type="pres">
      <dgm:prSet presAssocID="{9B7F5241-3114-4560-B52F-332B7A13F4BD}" presName="img" presStyleLbl="fgImgPlace1" presStyleIdx="0" presStyleCnt="2"/>
      <dgm:spPr>
        <a:blipFill rotWithShape="1">
          <a:blip xmlns:r="http://schemas.openxmlformats.org/officeDocument/2006/relationships" r:embed="rId1"/>
          <a:srcRect/>
          <a:stretch>
            <a:fillRect l="-33000" r="-33000"/>
          </a:stretch>
        </a:blipFill>
      </dgm:spPr>
    </dgm:pt>
    <dgm:pt modelId="{4BD337B8-DCBE-440C-9289-ACAC54FE16F9}" type="pres">
      <dgm:prSet presAssocID="{9B7F5241-3114-4560-B52F-332B7A13F4BD}" presName="text" presStyleLbl="node1" presStyleIdx="0" presStyleCnt="2">
        <dgm:presLayoutVars>
          <dgm:bulletEnabled val="1"/>
        </dgm:presLayoutVars>
      </dgm:prSet>
      <dgm:spPr/>
    </dgm:pt>
    <dgm:pt modelId="{4645F90E-F8B0-4F8E-96BA-0F03E807362F}" type="pres">
      <dgm:prSet presAssocID="{17911041-0602-496B-93A7-4E3E247CEB66}" presName="spacer" presStyleCnt="0"/>
      <dgm:spPr/>
    </dgm:pt>
    <dgm:pt modelId="{07628AB6-6613-46FC-A30A-0DEF6A7D88AB}" type="pres">
      <dgm:prSet presAssocID="{C7EF2721-517C-456E-B4F9-B5C7D2C32B31}" presName="comp" presStyleCnt="0"/>
      <dgm:spPr/>
    </dgm:pt>
    <dgm:pt modelId="{059267CC-E41D-45E0-8967-3FE397EB6618}" type="pres">
      <dgm:prSet presAssocID="{C7EF2721-517C-456E-B4F9-B5C7D2C32B31}" presName="box" presStyleLbl="node1" presStyleIdx="1" presStyleCnt="2"/>
      <dgm:spPr/>
    </dgm:pt>
    <dgm:pt modelId="{E193AF2A-80FC-4D5B-BB8A-10EE52F6DF2A}" type="pres">
      <dgm:prSet presAssocID="{C7EF2721-517C-456E-B4F9-B5C7D2C32B31}" presName="img" presStyleLbl="fgImgPlace1" presStyleIdx="1" presStyleCnt="2"/>
      <dgm:spPr>
        <a:blipFill rotWithShape="1">
          <a:blip xmlns:r="http://schemas.openxmlformats.org/officeDocument/2006/relationships" r:embed="rId2"/>
          <a:srcRect/>
          <a:stretch>
            <a:fillRect l="-28000" r="-28000"/>
          </a:stretch>
        </a:blipFill>
      </dgm:spPr>
    </dgm:pt>
    <dgm:pt modelId="{D9F57F58-746D-40E5-8A32-569B32B7C648}" type="pres">
      <dgm:prSet presAssocID="{C7EF2721-517C-456E-B4F9-B5C7D2C32B31}" presName="text" presStyleLbl="node1" presStyleIdx="1" presStyleCnt="2">
        <dgm:presLayoutVars>
          <dgm:bulletEnabled val="1"/>
        </dgm:presLayoutVars>
      </dgm:prSet>
      <dgm:spPr/>
    </dgm:pt>
  </dgm:ptLst>
  <dgm:cxnLst>
    <dgm:cxn modelId="{73160D09-CD95-48FA-A1FF-20B447C61A4A}" type="presOf" srcId="{2EB59CDD-4573-4679-AA8A-A15CBBF97B2F}" destId="{0D900813-A0AA-4C4A-BCFC-CC49DF3AF962}" srcOrd="0" destOrd="1" presId="urn:microsoft.com/office/officeart/2005/8/layout/vList4"/>
    <dgm:cxn modelId="{3ACC6D13-81D8-4C40-907C-1D2A6565F654}" type="presOf" srcId="{2EB59CDD-4573-4679-AA8A-A15CBBF97B2F}" destId="{4BD337B8-DCBE-440C-9289-ACAC54FE16F9}" srcOrd="1" destOrd="1" presId="urn:microsoft.com/office/officeart/2005/8/layout/vList4"/>
    <dgm:cxn modelId="{553CE517-39CC-4C11-A7E5-0ECA8F2B431E}" srcId="{4C85234E-C83B-4C07-8DA3-84D2EF245141}" destId="{9B7F5241-3114-4560-B52F-332B7A13F4BD}" srcOrd="0" destOrd="0" parTransId="{6A99BEC5-73B1-460B-A8B8-6C125CDD576B}" sibTransId="{17911041-0602-496B-93A7-4E3E247CEB66}"/>
    <dgm:cxn modelId="{651B7745-5F48-484A-AC61-6772495394E3}" type="presOf" srcId="{9B7F5241-3114-4560-B52F-332B7A13F4BD}" destId="{0D900813-A0AA-4C4A-BCFC-CC49DF3AF962}" srcOrd="0" destOrd="0" presId="urn:microsoft.com/office/officeart/2005/8/layout/vList4"/>
    <dgm:cxn modelId="{CE022547-A1B7-4E5A-ABEE-4D6D448DEE14}" type="presOf" srcId="{2CA04E47-8ABF-4EEB-BA95-91F704A6708A}" destId="{D9F57F58-746D-40E5-8A32-569B32B7C648}" srcOrd="1" destOrd="1" presId="urn:microsoft.com/office/officeart/2005/8/layout/vList4"/>
    <dgm:cxn modelId="{0A27134A-C43B-4031-BC8F-1FE84EFF83CC}" type="presOf" srcId="{C7EF2721-517C-456E-B4F9-B5C7D2C32B31}" destId="{059267CC-E41D-45E0-8967-3FE397EB6618}" srcOrd="0" destOrd="0" presId="urn:microsoft.com/office/officeart/2005/8/layout/vList4"/>
    <dgm:cxn modelId="{CD649674-A2D6-4D89-98C6-AB0A6F0D256C}" type="presOf" srcId="{C7EF2721-517C-456E-B4F9-B5C7D2C32B31}" destId="{D9F57F58-746D-40E5-8A32-569B32B7C648}" srcOrd="1" destOrd="0" presId="urn:microsoft.com/office/officeart/2005/8/layout/vList4"/>
    <dgm:cxn modelId="{9A6266AE-B0DE-43DF-B797-5ECA4A7941FC}" srcId="{4C85234E-C83B-4C07-8DA3-84D2EF245141}" destId="{C7EF2721-517C-456E-B4F9-B5C7D2C32B31}" srcOrd="1" destOrd="0" parTransId="{71698AAD-DCFF-43CF-9A77-16DBECE965D6}" sibTransId="{56E88268-9501-449C-AF7B-BEF444C6393A}"/>
    <dgm:cxn modelId="{AC9A7DB8-6C66-4423-BD00-EBD84F57EF35}" srcId="{C7EF2721-517C-456E-B4F9-B5C7D2C32B31}" destId="{2CA04E47-8ABF-4EEB-BA95-91F704A6708A}" srcOrd="0" destOrd="0" parTransId="{7BB7C960-0967-4ED9-86D4-B7D5377A84EC}" sibTransId="{67D55478-E5B3-43EC-9209-24F857EF1671}"/>
    <dgm:cxn modelId="{C9396FCA-8132-4595-BEA1-FA8730E9E729}" type="presOf" srcId="{2CA04E47-8ABF-4EEB-BA95-91F704A6708A}" destId="{059267CC-E41D-45E0-8967-3FE397EB6618}" srcOrd="0" destOrd="1" presId="urn:microsoft.com/office/officeart/2005/8/layout/vList4"/>
    <dgm:cxn modelId="{AB4444EA-CA40-4E1E-9ECA-B8158BB40124}" type="presOf" srcId="{4C85234E-C83B-4C07-8DA3-84D2EF245141}" destId="{8756FABE-55A7-44AF-98C6-3DAEB7347BC9}" srcOrd="0" destOrd="0" presId="urn:microsoft.com/office/officeart/2005/8/layout/vList4"/>
    <dgm:cxn modelId="{2F563DEB-3CBD-4FA4-88EC-66C216364D13}" srcId="{9B7F5241-3114-4560-B52F-332B7A13F4BD}" destId="{2EB59CDD-4573-4679-AA8A-A15CBBF97B2F}" srcOrd="0" destOrd="0" parTransId="{7ACEB2E3-C983-4128-9FB4-E04E3FF32AAD}" sibTransId="{A6D01873-A2D5-4AB3-9797-03459F3C6318}"/>
    <dgm:cxn modelId="{5C9D17FF-FB22-41BB-B339-B66FD41D411B}" type="presOf" srcId="{9B7F5241-3114-4560-B52F-332B7A13F4BD}" destId="{4BD337B8-DCBE-440C-9289-ACAC54FE16F9}" srcOrd="1" destOrd="0" presId="urn:microsoft.com/office/officeart/2005/8/layout/vList4"/>
    <dgm:cxn modelId="{BFC0520B-4BE7-40F0-AED0-A865AB536F6A}" type="presParOf" srcId="{8756FABE-55A7-44AF-98C6-3DAEB7347BC9}" destId="{43BD7BDA-8CC7-492B-BF6B-8C1C9847AB05}" srcOrd="0" destOrd="0" presId="urn:microsoft.com/office/officeart/2005/8/layout/vList4"/>
    <dgm:cxn modelId="{FC5AE94B-55AC-47FB-8347-4771DEBE6A61}" type="presParOf" srcId="{43BD7BDA-8CC7-492B-BF6B-8C1C9847AB05}" destId="{0D900813-A0AA-4C4A-BCFC-CC49DF3AF962}" srcOrd="0" destOrd="0" presId="urn:microsoft.com/office/officeart/2005/8/layout/vList4"/>
    <dgm:cxn modelId="{B13659F1-EE90-4A5D-B714-5FDFF49717C1}" type="presParOf" srcId="{43BD7BDA-8CC7-492B-BF6B-8C1C9847AB05}" destId="{18BF62C9-0A0B-4DB5-89D9-847BBB7B285E}" srcOrd="1" destOrd="0" presId="urn:microsoft.com/office/officeart/2005/8/layout/vList4"/>
    <dgm:cxn modelId="{4BC27D64-091B-4096-AA1C-A8370C3AA79F}" type="presParOf" srcId="{43BD7BDA-8CC7-492B-BF6B-8C1C9847AB05}" destId="{4BD337B8-DCBE-440C-9289-ACAC54FE16F9}" srcOrd="2" destOrd="0" presId="urn:microsoft.com/office/officeart/2005/8/layout/vList4"/>
    <dgm:cxn modelId="{6150A6D0-57B1-4E40-AE7D-56EC0FCFCA2A}" type="presParOf" srcId="{8756FABE-55A7-44AF-98C6-3DAEB7347BC9}" destId="{4645F90E-F8B0-4F8E-96BA-0F03E807362F}" srcOrd="1" destOrd="0" presId="urn:microsoft.com/office/officeart/2005/8/layout/vList4"/>
    <dgm:cxn modelId="{67298723-D074-42C3-93BF-58DA793976FE}" type="presParOf" srcId="{8756FABE-55A7-44AF-98C6-3DAEB7347BC9}" destId="{07628AB6-6613-46FC-A30A-0DEF6A7D88AB}" srcOrd="2" destOrd="0" presId="urn:microsoft.com/office/officeart/2005/8/layout/vList4"/>
    <dgm:cxn modelId="{50D41FB6-7F36-4BDF-AEF8-4CC6AB4A68AE}" type="presParOf" srcId="{07628AB6-6613-46FC-A30A-0DEF6A7D88AB}" destId="{059267CC-E41D-45E0-8967-3FE397EB6618}" srcOrd="0" destOrd="0" presId="urn:microsoft.com/office/officeart/2005/8/layout/vList4"/>
    <dgm:cxn modelId="{370DA2AE-9CE1-4EE7-A894-5CBFDCE3D460}" type="presParOf" srcId="{07628AB6-6613-46FC-A30A-0DEF6A7D88AB}" destId="{E193AF2A-80FC-4D5B-BB8A-10EE52F6DF2A}" srcOrd="1" destOrd="0" presId="urn:microsoft.com/office/officeart/2005/8/layout/vList4"/>
    <dgm:cxn modelId="{2A2639BC-1071-4F02-AFAC-AD1113E8D61D}" type="presParOf" srcId="{07628AB6-6613-46FC-A30A-0DEF6A7D88AB}" destId="{D9F57F58-746D-40E5-8A32-569B32B7C648}"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85234E-C83B-4C07-8DA3-84D2EF24514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6C3549B-7D43-45F6-9BF8-8E6018049107}">
      <dgm:prSet/>
      <dgm:spPr>
        <a:solidFill>
          <a:schemeClr val="accent6">
            <a:lumMod val="50000"/>
          </a:schemeClr>
        </a:solidFill>
      </dgm:spPr>
      <dgm:t>
        <a:bodyPr/>
        <a:lstStyle/>
        <a:p>
          <a:pPr algn="just"/>
          <a:r>
            <a:rPr lang="en-US" b="1" dirty="0">
              <a:latin typeface="Candara" panose="020E0502030303020204" pitchFamily="34" charset="0"/>
            </a:rPr>
            <a:t>Facilitating Asset Tracing:</a:t>
          </a:r>
          <a:endParaRPr lang="en-US" dirty="0">
            <a:latin typeface="Candara" panose="020E0502030303020204" pitchFamily="34" charset="0"/>
          </a:endParaRPr>
        </a:p>
      </dgm:t>
    </dgm:pt>
    <dgm:pt modelId="{CFF2C68D-8FC2-44DE-9DCD-F0D53A64E85D}" cxnId="{5962BDE5-3FF6-4D92-97F3-94F2E098F507}" type="parTrans">
      <dgm:prSet/>
      <dgm:spPr/>
      <dgm:t>
        <a:bodyPr/>
        <a:lstStyle/>
        <a:p>
          <a:pPr algn="just"/>
          <a:endParaRPr lang="en-US">
            <a:latin typeface="Candara" panose="020E0502030303020204" pitchFamily="34" charset="0"/>
          </a:endParaRPr>
        </a:p>
      </dgm:t>
    </dgm:pt>
    <dgm:pt modelId="{18CB1999-2D77-4801-BC04-ADB033EB4839}" cxnId="{5962BDE5-3FF6-4D92-97F3-94F2E098F507}" type="sibTrans">
      <dgm:prSet/>
      <dgm:spPr/>
      <dgm:t>
        <a:bodyPr/>
        <a:lstStyle/>
        <a:p>
          <a:pPr algn="just"/>
          <a:endParaRPr lang="en-US">
            <a:latin typeface="Candara" panose="020E0502030303020204" pitchFamily="34" charset="0"/>
          </a:endParaRPr>
        </a:p>
      </dgm:t>
    </dgm:pt>
    <dgm:pt modelId="{7144E224-090E-4DA8-8536-2BE7DD52E54C}">
      <dgm:prSet/>
      <dgm:spPr>
        <a:solidFill>
          <a:schemeClr val="accent6">
            <a:lumMod val="50000"/>
          </a:schemeClr>
        </a:solidFill>
      </dgm:spPr>
      <dgm:t>
        <a:bodyPr/>
        <a:lstStyle/>
        <a:p>
          <a:pPr algn="just"/>
          <a:r>
            <a:rPr lang="en-US" b="1" dirty="0">
              <a:latin typeface="Candara" panose="020E0502030303020204" pitchFamily="34" charset="0"/>
            </a:rPr>
            <a:t>Coordinating with Domestic and International Partners:</a:t>
          </a:r>
          <a:endParaRPr lang="en-US" dirty="0">
            <a:latin typeface="Candara" panose="020E0502030303020204" pitchFamily="34" charset="0"/>
          </a:endParaRPr>
        </a:p>
      </dgm:t>
    </dgm:pt>
    <dgm:pt modelId="{FFB55D07-82F8-4079-8CBA-727EAC9CEA7C}" cxnId="{53CC75BB-A154-45B0-8EC0-C80FE0C2F7A6}" type="parTrans">
      <dgm:prSet/>
      <dgm:spPr/>
      <dgm:t>
        <a:bodyPr/>
        <a:lstStyle/>
        <a:p>
          <a:pPr algn="just"/>
          <a:endParaRPr lang="en-US">
            <a:latin typeface="Candara" panose="020E0502030303020204" pitchFamily="34" charset="0"/>
          </a:endParaRPr>
        </a:p>
      </dgm:t>
    </dgm:pt>
    <dgm:pt modelId="{8CE78484-DD3A-403C-AA8E-4741C6551828}" cxnId="{53CC75BB-A154-45B0-8EC0-C80FE0C2F7A6}" type="sibTrans">
      <dgm:prSet/>
      <dgm:spPr/>
      <dgm:t>
        <a:bodyPr/>
        <a:lstStyle/>
        <a:p>
          <a:pPr algn="just"/>
          <a:endParaRPr lang="en-US">
            <a:latin typeface="Candara" panose="020E0502030303020204" pitchFamily="34" charset="0"/>
          </a:endParaRPr>
        </a:p>
      </dgm:t>
    </dgm:pt>
    <dgm:pt modelId="{860E3C23-251C-4421-B3EA-77CAE4E0BC9D}">
      <dgm:prSet/>
      <dgm:spPr>
        <a:solidFill>
          <a:schemeClr val="accent6">
            <a:lumMod val="50000"/>
          </a:schemeClr>
        </a:solidFill>
      </dgm:spPr>
      <dgm:t>
        <a:bodyPr/>
        <a:lstStyle/>
        <a:p>
          <a:pPr algn="just"/>
          <a:r>
            <a:rPr lang="en-US" dirty="0">
              <a:latin typeface="Candara" panose="020E0502030303020204" pitchFamily="34" charset="0"/>
            </a:rPr>
            <a:t>FIUs assist law enforcement agencies and other authorities in tracing the movement of illicit funds and identifying the assets acquired through criminal activity. This involves tracking financial transactions across multiple jurisdictions and uncovering the complex networks used to launder money and conceal illicit assets.</a:t>
          </a:r>
        </a:p>
      </dgm:t>
    </dgm:pt>
    <dgm:pt modelId="{D11EA344-8D52-4D34-930D-22B53F48D7D8}" cxnId="{CC788C9B-0C6B-4418-BD19-F663BFB1EAE2}" type="parTrans">
      <dgm:prSet/>
      <dgm:spPr/>
      <dgm:t>
        <a:bodyPr/>
        <a:lstStyle/>
        <a:p>
          <a:pPr algn="just"/>
          <a:endParaRPr lang="en-US"/>
        </a:p>
      </dgm:t>
    </dgm:pt>
    <dgm:pt modelId="{02105CE7-1877-4E9A-B431-1EE1F7804D16}" cxnId="{CC788C9B-0C6B-4418-BD19-F663BFB1EAE2}" type="sibTrans">
      <dgm:prSet/>
      <dgm:spPr/>
      <dgm:t>
        <a:bodyPr/>
        <a:lstStyle/>
        <a:p>
          <a:pPr algn="just"/>
          <a:endParaRPr lang="en-US"/>
        </a:p>
      </dgm:t>
    </dgm:pt>
    <dgm:pt modelId="{5AFDFD63-D994-4AF1-B6BA-5F2DF597F01F}">
      <dgm:prSet/>
      <dgm:spPr>
        <a:solidFill>
          <a:schemeClr val="accent6">
            <a:lumMod val="50000"/>
          </a:schemeClr>
        </a:solidFill>
      </dgm:spPr>
      <dgm:t>
        <a:bodyPr/>
        <a:lstStyle/>
        <a:p>
          <a:pPr algn="just"/>
          <a:r>
            <a:rPr lang="en-US" dirty="0">
              <a:latin typeface="Candara" panose="020E0502030303020204" pitchFamily="34" charset="0"/>
            </a:rPr>
            <a:t>FIUs collaborate with domestic and international partners, including law enforcement agencies, regulatory bodies, and other FIUs, to share information and intelligence related to financial crimes. This collaboration is essential for tracing assets that may be located in different jurisdictions and for coordinating efforts to freeze, seize, and repatriate illicit assets.</a:t>
          </a:r>
        </a:p>
      </dgm:t>
    </dgm:pt>
    <dgm:pt modelId="{2282B86D-66F9-4BAF-97D6-7A9D6EC2A522}" cxnId="{49C07DC2-BE29-471E-ACF7-262F1B52097F}" type="parTrans">
      <dgm:prSet/>
      <dgm:spPr/>
      <dgm:t>
        <a:bodyPr/>
        <a:lstStyle/>
        <a:p>
          <a:pPr algn="just"/>
          <a:endParaRPr lang="en-US"/>
        </a:p>
      </dgm:t>
    </dgm:pt>
    <dgm:pt modelId="{D255EE32-F8A1-4152-8260-42B6DEE35AFA}" cxnId="{49C07DC2-BE29-471E-ACF7-262F1B52097F}" type="sibTrans">
      <dgm:prSet/>
      <dgm:spPr/>
      <dgm:t>
        <a:bodyPr/>
        <a:lstStyle/>
        <a:p>
          <a:pPr algn="just"/>
          <a:endParaRPr lang="en-US"/>
        </a:p>
      </dgm:t>
    </dgm:pt>
    <dgm:pt modelId="{8756FABE-55A7-44AF-98C6-3DAEB7347BC9}" type="pres">
      <dgm:prSet presAssocID="{4C85234E-C83B-4C07-8DA3-84D2EF245141}" presName="linear" presStyleCnt="0">
        <dgm:presLayoutVars>
          <dgm:dir/>
          <dgm:resizeHandles val="exact"/>
        </dgm:presLayoutVars>
      </dgm:prSet>
      <dgm:spPr/>
    </dgm:pt>
    <dgm:pt modelId="{4A3B5F89-EC29-47EE-BD9F-A68D00EF2C4D}" type="pres">
      <dgm:prSet presAssocID="{46C3549B-7D43-45F6-9BF8-8E6018049107}" presName="comp" presStyleCnt="0"/>
      <dgm:spPr/>
    </dgm:pt>
    <dgm:pt modelId="{9212EB25-D1E2-4E19-AAF1-4AF1B10F1C9B}" type="pres">
      <dgm:prSet presAssocID="{46C3549B-7D43-45F6-9BF8-8E6018049107}" presName="box" presStyleLbl="node1" presStyleIdx="0" presStyleCnt="2"/>
      <dgm:spPr/>
    </dgm:pt>
    <dgm:pt modelId="{222FD5A8-B8B5-4416-8921-49B19CAFB0BE}" type="pres">
      <dgm:prSet presAssocID="{46C3549B-7D43-45F6-9BF8-8E6018049107}" presName="img" presStyleLbl="fgImgPlace1" presStyleIdx="0" presStyleCnt="2"/>
      <dgm:spPr>
        <a:blipFill rotWithShape="1">
          <a:blip xmlns:r="http://schemas.openxmlformats.org/officeDocument/2006/relationships" r:embed="rId1"/>
          <a:srcRect/>
          <a:stretch>
            <a:fillRect l="-56000" r="-56000"/>
          </a:stretch>
        </a:blipFill>
      </dgm:spPr>
    </dgm:pt>
    <dgm:pt modelId="{CE19F7B3-ED81-4919-B400-5BBD52F7CDCC}" type="pres">
      <dgm:prSet presAssocID="{46C3549B-7D43-45F6-9BF8-8E6018049107}" presName="text" presStyleLbl="node1" presStyleIdx="0" presStyleCnt="2">
        <dgm:presLayoutVars>
          <dgm:bulletEnabled val="1"/>
        </dgm:presLayoutVars>
      </dgm:prSet>
      <dgm:spPr/>
    </dgm:pt>
    <dgm:pt modelId="{DE880249-6C6E-43BF-8D26-4C72D140C5E5}" type="pres">
      <dgm:prSet presAssocID="{18CB1999-2D77-4801-BC04-ADB033EB4839}" presName="spacer" presStyleCnt="0"/>
      <dgm:spPr/>
    </dgm:pt>
    <dgm:pt modelId="{F9E88FBB-D299-4B29-B07E-16BF110AC894}" type="pres">
      <dgm:prSet presAssocID="{7144E224-090E-4DA8-8536-2BE7DD52E54C}" presName="comp" presStyleCnt="0"/>
      <dgm:spPr/>
    </dgm:pt>
    <dgm:pt modelId="{693822CB-078E-4E8A-8D15-DEDAEC998C1F}" type="pres">
      <dgm:prSet presAssocID="{7144E224-090E-4DA8-8536-2BE7DD52E54C}" presName="box" presStyleLbl="node1" presStyleIdx="1" presStyleCnt="2"/>
      <dgm:spPr/>
    </dgm:pt>
    <dgm:pt modelId="{27211EF8-7858-43D6-8297-0D783C3FEECD}" type="pres">
      <dgm:prSet presAssocID="{7144E224-090E-4DA8-8536-2BE7DD52E54C}" presName="img" presStyleLbl="fgImgPlace1" presStyleIdx="1" presStyleCnt="2"/>
      <dgm:spPr>
        <a:blipFill rotWithShape="1">
          <a:blip xmlns:r="http://schemas.openxmlformats.org/officeDocument/2006/relationships" r:embed="rId2"/>
          <a:srcRect/>
          <a:stretch>
            <a:fillRect l="-81000" r="-81000"/>
          </a:stretch>
        </a:blipFill>
      </dgm:spPr>
    </dgm:pt>
    <dgm:pt modelId="{5D9E3757-9F49-4478-82F7-D4B742D68BA8}" type="pres">
      <dgm:prSet presAssocID="{7144E224-090E-4DA8-8536-2BE7DD52E54C}" presName="text" presStyleLbl="node1" presStyleIdx="1" presStyleCnt="2">
        <dgm:presLayoutVars>
          <dgm:bulletEnabled val="1"/>
        </dgm:presLayoutVars>
      </dgm:prSet>
      <dgm:spPr/>
    </dgm:pt>
  </dgm:ptLst>
  <dgm:cxnLst>
    <dgm:cxn modelId="{F832CD14-5F0D-46E8-ACC8-95ED8C6A579E}" type="presOf" srcId="{7144E224-090E-4DA8-8536-2BE7DD52E54C}" destId="{693822CB-078E-4E8A-8D15-DEDAEC998C1F}" srcOrd="0" destOrd="0" presId="urn:microsoft.com/office/officeart/2005/8/layout/vList4"/>
    <dgm:cxn modelId="{4DB6CF15-28F9-409A-8ABF-D0AECD8A7F5F}" type="presOf" srcId="{7144E224-090E-4DA8-8536-2BE7DD52E54C}" destId="{5D9E3757-9F49-4478-82F7-D4B742D68BA8}" srcOrd="1" destOrd="0" presId="urn:microsoft.com/office/officeart/2005/8/layout/vList4"/>
    <dgm:cxn modelId="{EF83B267-64F7-4511-8B22-38BDE36A4796}" type="presOf" srcId="{860E3C23-251C-4421-B3EA-77CAE4E0BC9D}" destId="{9212EB25-D1E2-4E19-AAF1-4AF1B10F1C9B}" srcOrd="0" destOrd="1" presId="urn:microsoft.com/office/officeart/2005/8/layout/vList4"/>
    <dgm:cxn modelId="{4F154254-4E49-4588-94CA-31A579349BCD}" type="presOf" srcId="{5AFDFD63-D994-4AF1-B6BA-5F2DF597F01F}" destId="{5D9E3757-9F49-4478-82F7-D4B742D68BA8}" srcOrd="1" destOrd="1" presId="urn:microsoft.com/office/officeart/2005/8/layout/vList4"/>
    <dgm:cxn modelId="{4B01688D-EEA3-45BD-9D92-3996E395F41C}" type="presOf" srcId="{46C3549B-7D43-45F6-9BF8-8E6018049107}" destId="{9212EB25-D1E2-4E19-AAF1-4AF1B10F1C9B}" srcOrd="0" destOrd="0" presId="urn:microsoft.com/office/officeart/2005/8/layout/vList4"/>
    <dgm:cxn modelId="{F558FE98-5AE6-4FCD-9DC1-DBD802C26DE7}" type="presOf" srcId="{5AFDFD63-D994-4AF1-B6BA-5F2DF597F01F}" destId="{693822CB-078E-4E8A-8D15-DEDAEC998C1F}" srcOrd="0" destOrd="1" presId="urn:microsoft.com/office/officeart/2005/8/layout/vList4"/>
    <dgm:cxn modelId="{CC788C9B-0C6B-4418-BD19-F663BFB1EAE2}" srcId="{46C3549B-7D43-45F6-9BF8-8E6018049107}" destId="{860E3C23-251C-4421-B3EA-77CAE4E0BC9D}" srcOrd="0" destOrd="0" parTransId="{D11EA344-8D52-4D34-930D-22B53F48D7D8}" sibTransId="{02105CE7-1877-4E9A-B431-1EE1F7804D16}"/>
    <dgm:cxn modelId="{53CC75BB-A154-45B0-8EC0-C80FE0C2F7A6}" srcId="{4C85234E-C83B-4C07-8DA3-84D2EF245141}" destId="{7144E224-090E-4DA8-8536-2BE7DD52E54C}" srcOrd="1" destOrd="0" parTransId="{FFB55D07-82F8-4079-8CBA-727EAC9CEA7C}" sibTransId="{8CE78484-DD3A-403C-AA8E-4741C6551828}"/>
    <dgm:cxn modelId="{49C07DC2-BE29-471E-ACF7-262F1B52097F}" srcId="{7144E224-090E-4DA8-8536-2BE7DD52E54C}" destId="{5AFDFD63-D994-4AF1-B6BA-5F2DF597F01F}" srcOrd="0" destOrd="0" parTransId="{2282B86D-66F9-4BAF-97D6-7A9D6EC2A522}" sibTransId="{D255EE32-F8A1-4152-8260-42B6DEE35AFA}"/>
    <dgm:cxn modelId="{BDB0FDD7-3483-46D9-B469-C3B45FF3D061}" type="presOf" srcId="{46C3549B-7D43-45F6-9BF8-8E6018049107}" destId="{CE19F7B3-ED81-4919-B400-5BBD52F7CDCC}" srcOrd="1" destOrd="0" presId="urn:microsoft.com/office/officeart/2005/8/layout/vList4"/>
    <dgm:cxn modelId="{5962BDE5-3FF6-4D92-97F3-94F2E098F507}" srcId="{4C85234E-C83B-4C07-8DA3-84D2EF245141}" destId="{46C3549B-7D43-45F6-9BF8-8E6018049107}" srcOrd="0" destOrd="0" parTransId="{CFF2C68D-8FC2-44DE-9DCD-F0D53A64E85D}" sibTransId="{18CB1999-2D77-4801-BC04-ADB033EB4839}"/>
    <dgm:cxn modelId="{AB4444EA-CA40-4E1E-9ECA-B8158BB40124}" type="presOf" srcId="{4C85234E-C83B-4C07-8DA3-84D2EF245141}" destId="{8756FABE-55A7-44AF-98C6-3DAEB7347BC9}" srcOrd="0" destOrd="0" presId="urn:microsoft.com/office/officeart/2005/8/layout/vList4"/>
    <dgm:cxn modelId="{6BB9A0F2-ED0D-4CDF-80E6-0CF190F564B2}" type="presOf" srcId="{860E3C23-251C-4421-B3EA-77CAE4E0BC9D}" destId="{CE19F7B3-ED81-4919-B400-5BBD52F7CDCC}" srcOrd="1" destOrd="1" presId="urn:microsoft.com/office/officeart/2005/8/layout/vList4"/>
    <dgm:cxn modelId="{65DAF8DD-1991-48FC-9067-D47DAA29317A}" type="presParOf" srcId="{8756FABE-55A7-44AF-98C6-3DAEB7347BC9}" destId="{4A3B5F89-EC29-47EE-BD9F-A68D00EF2C4D}" srcOrd="0" destOrd="0" presId="urn:microsoft.com/office/officeart/2005/8/layout/vList4"/>
    <dgm:cxn modelId="{63538CA3-16F2-4135-B0DB-2F56C5C1146D}" type="presParOf" srcId="{4A3B5F89-EC29-47EE-BD9F-A68D00EF2C4D}" destId="{9212EB25-D1E2-4E19-AAF1-4AF1B10F1C9B}" srcOrd="0" destOrd="0" presId="urn:microsoft.com/office/officeart/2005/8/layout/vList4"/>
    <dgm:cxn modelId="{3723760E-C7B5-4174-A2A8-1CF7533715AD}" type="presParOf" srcId="{4A3B5F89-EC29-47EE-BD9F-A68D00EF2C4D}" destId="{222FD5A8-B8B5-4416-8921-49B19CAFB0BE}" srcOrd="1" destOrd="0" presId="urn:microsoft.com/office/officeart/2005/8/layout/vList4"/>
    <dgm:cxn modelId="{A7964412-5482-4456-9E84-A817748447CE}" type="presParOf" srcId="{4A3B5F89-EC29-47EE-BD9F-A68D00EF2C4D}" destId="{CE19F7B3-ED81-4919-B400-5BBD52F7CDCC}" srcOrd="2" destOrd="0" presId="urn:microsoft.com/office/officeart/2005/8/layout/vList4"/>
    <dgm:cxn modelId="{F27127EC-80FC-49BD-9D68-4D133F0AA00A}" type="presParOf" srcId="{8756FABE-55A7-44AF-98C6-3DAEB7347BC9}" destId="{DE880249-6C6E-43BF-8D26-4C72D140C5E5}" srcOrd="1" destOrd="0" presId="urn:microsoft.com/office/officeart/2005/8/layout/vList4"/>
    <dgm:cxn modelId="{D8AA57DA-758B-43AB-913D-0C31685A1689}" type="presParOf" srcId="{8756FABE-55A7-44AF-98C6-3DAEB7347BC9}" destId="{F9E88FBB-D299-4B29-B07E-16BF110AC894}" srcOrd="2" destOrd="0" presId="urn:microsoft.com/office/officeart/2005/8/layout/vList4"/>
    <dgm:cxn modelId="{5CF97DCF-1028-4E14-BA5E-D386A155C5A3}" type="presParOf" srcId="{F9E88FBB-D299-4B29-B07E-16BF110AC894}" destId="{693822CB-078E-4E8A-8D15-DEDAEC998C1F}" srcOrd="0" destOrd="0" presId="urn:microsoft.com/office/officeart/2005/8/layout/vList4"/>
    <dgm:cxn modelId="{CB2DEE2E-AD7D-4D5C-B611-2F4C8A9EA640}" type="presParOf" srcId="{F9E88FBB-D299-4B29-B07E-16BF110AC894}" destId="{27211EF8-7858-43D6-8297-0D783C3FEECD}" srcOrd="1" destOrd="0" presId="urn:microsoft.com/office/officeart/2005/8/layout/vList4"/>
    <dgm:cxn modelId="{6585BC59-9B2C-40AD-BBCC-30F20D0AB805}" type="presParOf" srcId="{F9E88FBB-D299-4B29-B07E-16BF110AC894}" destId="{5D9E3757-9F49-4478-82F7-D4B742D68BA8}"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85234E-C83B-4C07-8DA3-84D2EF24514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6C3549B-7D43-45F6-9BF8-8E6018049107}">
      <dgm:prSet/>
      <dgm:spPr>
        <a:solidFill>
          <a:srgbClr val="0070C0"/>
        </a:solidFill>
      </dgm:spPr>
      <dgm:t>
        <a:bodyPr/>
        <a:lstStyle/>
        <a:p>
          <a:pPr algn="just"/>
          <a:r>
            <a:rPr lang="en-US" b="1" dirty="0">
              <a:latin typeface="Candara" panose="020E0502030303020204" pitchFamily="34" charset="0"/>
            </a:rPr>
            <a:t>Freezing and Confiscating Assets:</a:t>
          </a:r>
          <a:endParaRPr lang="en-US" dirty="0">
            <a:latin typeface="Candara" panose="020E0502030303020204" pitchFamily="34" charset="0"/>
          </a:endParaRPr>
        </a:p>
      </dgm:t>
    </dgm:pt>
    <dgm:pt modelId="{CFF2C68D-8FC2-44DE-9DCD-F0D53A64E85D}" cxnId="{5962BDE5-3FF6-4D92-97F3-94F2E098F507}" type="parTrans">
      <dgm:prSet/>
      <dgm:spPr/>
      <dgm:t>
        <a:bodyPr/>
        <a:lstStyle/>
        <a:p>
          <a:pPr algn="just"/>
          <a:endParaRPr lang="en-US">
            <a:latin typeface="Candara" panose="020E0502030303020204" pitchFamily="34" charset="0"/>
          </a:endParaRPr>
        </a:p>
      </dgm:t>
    </dgm:pt>
    <dgm:pt modelId="{18CB1999-2D77-4801-BC04-ADB033EB4839}" cxnId="{5962BDE5-3FF6-4D92-97F3-94F2E098F507}" type="sibTrans">
      <dgm:prSet/>
      <dgm:spPr/>
      <dgm:t>
        <a:bodyPr/>
        <a:lstStyle/>
        <a:p>
          <a:pPr algn="just"/>
          <a:endParaRPr lang="en-US">
            <a:latin typeface="Candara" panose="020E0502030303020204" pitchFamily="34" charset="0"/>
          </a:endParaRPr>
        </a:p>
      </dgm:t>
    </dgm:pt>
    <dgm:pt modelId="{7144E224-090E-4DA8-8536-2BE7DD52E54C}">
      <dgm:prSet/>
      <dgm:spPr>
        <a:solidFill>
          <a:srgbClr val="0070C0"/>
        </a:solidFill>
      </dgm:spPr>
      <dgm:t>
        <a:bodyPr/>
        <a:lstStyle/>
        <a:p>
          <a:pPr algn="just"/>
          <a:r>
            <a:rPr lang="en-US" b="1" dirty="0">
              <a:latin typeface="Candara" panose="020E0502030303020204" pitchFamily="34" charset="0"/>
            </a:rPr>
            <a:t>Preventing Future Financial Crimes: </a:t>
          </a:r>
          <a:endParaRPr lang="en-US" dirty="0">
            <a:latin typeface="Candara" panose="020E0502030303020204" pitchFamily="34" charset="0"/>
          </a:endParaRPr>
        </a:p>
      </dgm:t>
    </dgm:pt>
    <dgm:pt modelId="{FFB55D07-82F8-4079-8CBA-727EAC9CEA7C}" cxnId="{53CC75BB-A154-45B0-8EC0-C80FE0C2F7A6}" type="parTrans">
      <dgm:prSet/>
      <dgm:spPr/>
      <dgm:t>
        <a:bodyPr/>
        <a:lstStyle/>
        <a:p>
          <a:pPr algn="just"/>
          <a:endParaRPr lang="en-US">
            <a:latin typeface="Candara" panose="020E0502030303020204" pitchFamily="34" charset="0"/>
          </a:endParaRPr>
        </a:p>
      </dgm:t>
    </dgm:pt>
    <dgm:pt modelId="{8CE78484-DD3A-403C-AA8E-4741C6551828}" cxnId="{53CC75BB-A154-45B0-8EC0-C80FE0C2F7A6}" type="sibTrans">
      <dgm:prSet/>
      <dgm:spPr/>
      <dgm:t>
        <a:bodyPr/>
        <a:lstStyle/>
        <a:p>
          <a:pPr algn="just"/>
          <a:endParaRPr lang="en-US">
            <a:latin typeface="Candara" panose="020E0502030303020204" pitchFamily="34" charset="0"/>
          </a:endParaRPr>
        </a:p>
      </dgm:t>
    </dgm:pt>
    <dgm:pt modelId="{860E3C23-251C-4421-B3EA-77CAE4E0BC9D}">
      <dgm:prSet/>
      <dgm:spPr>
        <a:solidFill>
          <a:srgbClr val="0070C0"/>
        </a:solidFill>
      </dgm:spPr>
      <dgm:t>
        <a:bodyPr/>
        <a:lstStyle/>
        <a:p>
          <a:pPr algn="just"/>
          <a:r>
            <a:rPr lang="en-US" dirty="0">
              <a:latin typeface="Candara" panose="020E0502030303020204" pitchFamily="34" charset="0"/>
            </a:rPr>
            <a:t>FIUs work closely with law enforcement agencies and judicial authorities to initiate legal proceedings for freezing and confiscating assets acquired through criminal activity. This may involve obtaining court orders, issuing asset freezes, and coordinating with financial institutions and other entities to prevent the transfer or disposal of illicit assets.</a:t>
          </a:r>
        </a:p>
      </dgm:t>
    </dgm:pt>
    <dgm:pt modelId="{D11EA344-8D52-4D34-930D-22B53F48D7D8}" cxnId="{CC788C9B-0C6B-4418-BD19-F663BFB1EAE2}" type="parTrans">
      <dgm:prSet/>
      <dgm:spPr/>
      <dgm:t>
        <a:bodyPr/>
        <a:lstStyle/>
        <a:p>
          <a:pPr algn="just"/>
          <a:endParaRPr lang="en-US"/>
        </a:p>
      </dgm:t>
    </dgm:pt>
    <dgm:pt modelId="{02105CE7-1877-4E9A-B431-1EE1F7804D16}" cxnId="{CC788C9B-0C6B-4418-BD19-F663BFB1EAE2}" type="sibTrans">
      <dgm:prSet/>
      <dgm:spPr/>
      <dgm:t>
        <a:bodyPr/>
        <a:lstStyle/>
        <a:p>
          <a:pPr algn="just"/>
          <a:endParaRPr lang="en-US"/>
        </a:p>
      </dgm:t>
    </dgm:pt>
    <dgm:pt modelId="{5AFDFD63-D994-4AF1-B6BA-5F2DF597F01F}">
      <dgm:prSet/>
      <dgm:spPr>
        <a:solidFill>
          <a:srgbClr val="0070C0"/>
        </a:solidFill>
      </dgm:spPr>
      <dgm:t>
        <a:bodyPr/>
        <a:lstStyle/>
        <a:p>
          <a:pPr algn="just"/>
          <a:r>
            <a:rPr lang="en-US" dirty="0">
              <a:latin typeface="Candara" panose="020E0502030303020204" pitchFamily="34" charset="0"/>
            </a:rPr>
            <a:t>In addition to their role in supporting investigating and prosecuting financial crimes, FIUs also play a proactive role in preventing future offenses. By analyzing financial trends, identifying vulnerabilities in the financial system, and providing guidance to regulators and policymakers, FIUs help strengthen anti-money laundering (AML) and counter-terrorism financing (CTF) measures.</a:t>
          </a:r>
        </a:p>
      </dgm:t>
    </dgm:pt>
    <dgm:pt modelId="{2282B86D-66F9-4BAF-97D6-7A9D6EC2A522}" cxnId="{49C07DC2-BE29-471E-ACF7-262F1B52097F}" type="parTrans">
      <dgm:prSet/>
      <dgm:spPr/>
      <dgm:t>
        <a:bodyPr/>
        <a:lstStyle/>
        <a:p>
          <a:pPr algn="just"/>
          <a:endParaRPr lang="en-US"/>
        </a:p>
      </dgm:t>
    </dgm:pt>
    <dgm:pt modelId="{D255EE32-F8A1-4152-8260-42B6DEE35AFA}" cxnId="{49C07DC2-BE29-471E-ACF7-262F1B52097F}" type="sibTrans">
      <dgm:prSet/>
      <dgm:spPr/>
      <dgm:t>
        <a:bodyPr/>
        <a:lstStyle/>
        <a:p>
          <a:pPr algn="just"/>
          <a:endParaRPr lang="en-US"/>
        </a:p>
      </dgm:t>
    </dgm:pt>
    <dgm:pt modelId="{8756FABE-55A7-44AF-98C6-3DAEB7347BC9}" type="pres">
      <dgm:prSet presAssocID="{4C85234E-C83B-4C07-8DA3-84D2EF245141}" presName="linear" presStyleCnt="0">
        <dgm:presLayoutVars>
          <dgm:dir/>
          <dgm:resizeHandles val="exact"/>
        </dgm:presLayoutVars>
      </dgm:prSet>
      <dgm:spPr/>
    </dgm:pt>
    <dgm:pt modelId="{4A3B5F89-EC29-47EE-BD9F-A68D00EF2C4D}" type="pres">
      <dgm:prSet presAssocID="{46C3549B-7D43-45F6-9BF8-8E6018049107}" presName="comp" presStyleCnt="0"/>
      <dgm:spPr/>
    </dgm:pt>
    <dgm:pt modelId="{9212EB25-D1E2-4E19-AAF1-4AF1B10F1C9B}" type="pres">
      <dgm:prSet presAssocID="{46C3549B-7D43-45F6-9BF8-8E6018049107}" presName="box" presStyleLbl="node1" presStyleIdx="0" presStyleCnt="2"/>
      <dgm:spPr/>
    </dgm:pt>
    <dgm:pt modelId="{222FD5A8-B8B5-4416-8921-49B19CAFB0BE}" type="pres">
      <dgm:prSet presAssocID="{46C3549B-7D43-45F6-9BF8-8E6018049107}" presName="img" presStyleLbl="fgImgPlace1" presStyleIdx="0" presStyleCnt="2"/>
      <dgm:spPr>
        <a:blipFill rotWithShape="1">
          <a:blip xmlns:r="http://schemas.openxmlformats.org/officeDocument/2006/relationships" r:embed="rId1"/>
          <a:srcRect/>
          <a:stretch>
            <a:fillRect l="-37000" r="-37000"/>
          </a:stretch>
        </a:blipFill>
      </dgm:spPr>
    </dgm:pt>
    <dgm:pt modelId="{CE19F7B3-ED81-4919-B400-5BBD52F7CDCC}" type="pres">
      <dgm:prSet presAssocID="{46C3549B-7D43-45F6-9BF8-8E6018049107}" presName="text" presStyleLbl="node1" presStyleIdx="0" presStyleCnt="2">
        <dgm:presLayoutVars>
          <dgm:bulletEnabled val="1"/>
        </dgm:presLayoutVars>
      </dgm:prSet>
      <dgm:spPr/>
    </dgm:pt>
    <dgm:pt modelId="{DE880249-6C6E-43BF-8D26-4C72D140C5E5}" type="pres">
      <dgm:prSet presAssocID="{18CB1999-2D77-4801-BC04-ADB033EB4839}" presName="spacer" presStyleCnt="0"/>
      <dgm:spPr/>
    </dgm:pt>
    <dgm:pt modelId="{F9E88FBB-D299-4B29-B07E-16BF110AC894}" type="pres">
      <dgm:prSet presAssocID="{7144E224-090E-4DA8-8536-2BE7DD52E54C}" presName="comp" presStyleCnt="0"/>
      <dgm:spPr/>
    </dgm:pt>
    <dgm:pt modelId="{693822CB-078E-4E8A-8D15-DEDAEC998C1F}" type="pres">
      <dgm:prSet presAssocID="{7144E224-090E-4DA8-8536-2BE7DD52E54C}" presName="box" presStyleLbl="node1" presStyleIdx="1" presStyleCnt="2"/>
      <dgm:spPr/>
    </dgm:pt>
    <dgm:pt modelId="{27211EF8-7858-43D6-8297-0D783C3FEECD}" type="pres">
      <dgm:prSet presAssocID="{7144E224-090E-4DA8-8536-2BE7DD52E54C}" presName="img" presStyleLbl="fgImgPlace1" presStyleIdx="1" presStyleCnt="2"/>
      <dgm:spPr>
        <a:blipFill rotWithShape="1">
          <a:blip xmlns:r="http://schemas.openxmlformats.org/officeDocument/2006/relationships" r:embed="rId2"/>
          <a:srcRect/>
          <a:stretch>
            <a:fillRect l="-31000" r="-31000"/>
          </a:stretch>
        </a:blipFill>
      </dgm:spPr>
    </dgm:pt>
    <dgm:pt modelId="{5D9E3757-9F49-4478-82F7-D4B742D68BA8}" type="pres">
      <dgm:prSet presAssocID="{7144E224-090E-4DA8-8536-2BE7DD52E54C}" presName="text" presStyleLbl="node1" presStyleIdx="1" presStyleCnt="2">
        <dgm:presLayoutVars>
          <dgm:bulletEnabled val="1"/>
        </dgm:presLayoutVars>
      </dgm:prSet>
      <dgm:spPr/>
    </dgm:pt>
  </dgm:ptLst>
  <dgm:cxnLst>
    <dgm:cxn modelId="{F832CD14-5F0D-46E8-ACC8-95ED8C6A579E}" type="presOf" srcId="{7144E224-090E-4DA8-8536-2BE7DD52E54C}" destId="{693822CB-078E-4E8A-8D15-DEDAEC998C1F}" srcOrd="0" destOrd="0" presId="urn:microsoft.com/office/officeart/2005/8/layout/vList4"/>
    <dgm:cxn modelId="{4DB6CF15-28F9-409A-8ABF-D0AECD8A7F5F}" type="presOf" srcId="{7144E224-090E-4DA8-8536-2BE7DD52E54C}" destId="{5D9E3757-9F49-4478-82F7-D4B742D68BA8}" srcOrd="1" destOrd="0" presId="urn:microsoft.com/office/officeart/2005/8/layout/vList4"/>
    <dgm:cxn modelId="{EF83B267-64F7-4511-8B22-38BDE36A4796}" type="presOf" srcId="{860E3C23-251C-4421-B3EA-77CAE4E0BC9D}" destId="{9212EB25-D1E2-4E19-AAF1-4AF1B10F1C9B}" srcOrd="0" destOrd="1" presId="urn:microsoft.com/office/officeart/2005/8/layout/vList4"/>
    <dgm:cxn modelId="{4F154254-4E49-4588-94CA-31A579349BCD}" type="presOf" srcId="{5AFDFD63-D994-4AF1-B6BA-5F2DF597F01F}" destId="{5D9E3757-9F49-4478-82F7-D4B742D68BA8}" srcOrd="1" destOrd="1" presId="urn:microsoft.com/office/officeart/2005/8/layout/vList4"/>
    <dgm:cxn modelId="{4B01688D-EEA3-45BD-9D92-3996E395F41C}" type="presOf" srcId="{46C3549B-7D43-45F6-9BF8-8E6018049107}" destId="{9212EB25-D1E2-4E19-AAF1-4AF1B10F1C9B}" srcOrd="0" destOrd="0" presId="urn:microsoft.com/office/officeart/2005/8/layout/vList4"/>
    <dgm:cxn modelId="{F558FE98-5AE6-4FCD-9DC1-DBD802C26DE7}" type="presOf" srcId="{5AFDFD63-D994-4AF1-B6BA-5F2DF597F01F}" destId="{693822CB-078E-4E8A-8D15-DEDAEC998C1F}" srcOrd="0" destOrd="1" presId="urn:microsoft.com/office/officeart/2005/8/layout/vList4"/>
    <dgm:cxn modelId="{CC788C9B-0C6B-4418-BD19-F663BFB1EAE2}" srcId="{46C3549B-7D43-45F6-9BF8-8E6018049107}" destId="{860E3C23-251C-4421-B3EA-77CAE4E0BC9D}" srcOrd="0" destOrd="0" parTransId="{D11EA344-8D52-4D34-930D-22B53F48D7D8}" sibTransId="{02105CE7-1877-4E9A-B431-1EE1F7804D16}"/>
    <dgm:cxn modelId="{53CC75BB-A154-45B0-8EC0-C80FE0C2F7A6}" srcId="{4C85234E-C83B-4C07-8DA3-84D2EF245141}" destId="{7144E224-090E-4DA8-8536-2BE7DD52E54C}" srcOrd="1" destOrd="0" parTransId="{FFB55D07-82F8-4079-8CBA-727EAC9CEA7C}" sibTransId="{8CE78484-DD3A-403C-AA8E-4741C6551828}"/>
    <dgm:cxn modelId="{49C07DC2-BE29-471E-ACF7-262F1B52097F}" srcId="{7144E224-090E-4DA8-8536-2BE7DD52E54C}" destId="{5AFDFD63-D994-4AF1-B6BA-5F2DF597F01F}" srcOrd="0" destOrd="0" parTransId="{2282B86D-66F9-4BAF-97D6-7A9D6EC2A522}" sibTransId="{D255EE32-F8A1-4152-8260-42B6DEE35AFA}"/>
    <dgm:cxn modelId="{BDB0FDD7-3483-46D9-B469-C3B45FF3D061}" type="presOf" srcId="{46C3549B-7D43-45F6-9BF8-8E6018049107}" destId="{CE19F7B3-ED81-4919-B400-5BBD52F7CDCC}" srcOrd="1" destOrd="0" presId="urn:microsoft.com/office/officeart/2005/8/layout/vList4"/>
    <dgm:cxn modelId="{5962BDE5-3FF6-4D92-97F3-94F2E098F507}" srcId="{4C85234E-C83B-4C07-8DA3-84D2EF245141}" destId="{46C3549B-7D43-45F6-9BF8-8E6018049107}" srcOrd="0" destOrd="0" parTransId="{CFF2C68D-8FC2-44DE-9DCD-F0D53A64E85D}" sibTransId="{18CB1999-2D77-4801-BC04-ADB033EB4839}"/>
    <dgm:cxn modelId="{AB4444EA-CA40-4E1E-9ECA-B8158BB40124}" type="presOf" srcId="{4C85234E-C83B-4C07-8DA3-84D2EF245141}" destId="{8756FABE-55A7-44AF-98C6-3DAEB7347BC9}" srcOrd="0" destOrd="0" presId="urn:microsoft.com/office/officeart/2005/8/layout/vList4"/>
    <dgm:cxn modelId="{6BB9A0F2-ED0D-4CDF-80E6-0CF190F564B2}" type="presOf" srcId="{860E3C23-251C-4421-B3EA-77CAE4E0BC9D}" destId="{CE19F7B3-ED81-4919-B400-5BBD52F7CDCC}" srcOrd="1" destOrd="1" presId="urn:microsoft.com/office/officeart/2005/8/layout/vList4"/>
    <dgm:cxn modelId="{65DAF8DD-1991-48FC-9067-D47DAA29317A}" type="presParOf" srcId="{8756FABE-55A7-44AF-98C6-3DAEB7347BC9}" destId="{4A3B5F89-EC29-47EE-BD9F-A68D00EF2C4D}" srcOrd="0" destOrd="0" presId="urn:microsoft.com/office/officeart/2005/8/layout/vList4"/>
    <dgm:cxn modelId="{63538CA3-16F2-4135-B0DB-2F56C5C1146D}" type="presParOf" srcId="{4A3B5F89-EC29-47EE-BD9F-A68D00EF2C4D}" destId="{9212EB25-D1E2-4E19-AAF1-4AF1B10F1C9B}" srcOrd="0" destOrd="0" presId="urn:microsoft.com/office/officeart/2005/8/layout/vList4"/>
    <dgm:cxn modelId="{3723760E-C7B5-4174-A2A8-1CF7533715AD}" type="presParOf" srcId="{4A3B5F89-EC29-47EE-BD9F-A68D00EF2C4D}" destId="{222FD5A8-B8B5-4416-8921-49B19CAFB0BE}" srcOrd="1" destOrd="0" presId="urn:microsoft.com/office/officeart/2005/8/layout/vList4"/>
    <dgm:cxn modelId="{A7964412-5482-4456-9E84-A817748447CE}" type="presParOf" srcId="{4A3B5F89-EC29-47EE-BD9F-A68D00EF2C4D}" destId="{CE19F7B3-ED81-4919-B400-5BBD52F7CDCC}" srcOrd="2" destOrd="0" presId="urn:microsoft.com/office/officeart/2005/8/layout/vList4"/>
    <dgm:cxn modelId="{F27127EC-80FC-49BD-9D68-4D133F0AA00A}" type="presParOf" srcId="{8756FABE-55A7-44AF-98C6-3DAEB7347BC9}" destId="{DE880249-6C6E-43BF-8D26-4C72D140C5E5}" srcOrd="1" destOrd="0" presId="urn:microsoft.com/office/officeart/2005/8/layout/vList4"/>
    <dgm:cxn modelId="{D8AA57DA-758B-43AB-913D-0C31685A1689}" type="presParOf" srcId="{8756FABE-55A7-44AF-98C6-3DAEB7347BC9}" destId="{F9E88FBB-D299-4B29-B07E-16BF110AC894}" srcOrd="2" destOrd="0" presId="urn:microsoft.com/office/officeart/2005/8/layout/vList4"/>
    <dgm:cxn modelId="{5CF97DCF-1028-4E14-BA5E-D386A155C5A3}" type="presParOf" srcId="{F9E88FBB-D299-4B29-B07E-16BF110AC894}" destId="{693822CB-078E-4E8A-8D15-DEDAEC998C1F}" srcOrd="0" destOrd="0" presId="urn:microsoft.com/office/officeart/2005/8/layout/vList4"/>
    <dgm:cxn modelId="{CB2DEE2E-AD7D-4D5C-B611-2F4C8A9EA640}" type="presParOf" srcId="{F9E88FBB-D299-4B29-B07E-16BF110AC894}" destId="{27211EF8-7858-43D6-8297-0D783C3FEECD}" srcOrd="1" destOrd="0" presId="urn:microsoft.com/office/officeart/2005/8/layout/vList4"/>
    <dgm:cxn modelId="{6585BC59-9B2C-40AD-BBCC-30F20D0AB805}" type="presParOf" srcId="{F9E88FBB-D299-4B29-B07E-16BF110AC894}" destId="{5D9E3757-9F49-4478-82F7-D4B742D68BA8}"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26ED16-9EB5-4D3E-AF22-1CD71A04CE8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3FD3F78F-A5E6-4392-939A-71BFE2144FF1}">
      <dgm:prSet phldrT="[Text]"/>
      <dgm:spPr>
        <a:solidFill>
          <a:schemeClr val="accent2">
            <a:lumMod val="50000"/>
          </a:schemeClr>
        </a:solidFill>
      </dgm:spPr>
      <dgm:t>
        <a:bodyPr/>
        <a:lstStyle/>
        <a:p>
          <a:pPr algn="just"/>
          <a:r>
            <a:rPr lang="en-US">
              <a:latin typeface="Candara" panose="020E0502030303020204" pitchFamily="34" charset="0"/>
            </a:rPr>
            <a:t>Enhanced Information Sharing:</a:t>
          </a:r>
          <a:endParaRPr lang="en-US" dirty="0">
            <a:latin typeface="Candara" panose="020E0502030303020204" pitchFamily="34" charset="0"/>
          </a:endParaRPr>
        </a:p>
      </dgm:t>
    </dgm:pt>
    <dgm:pt modelId="{05930385-B79B-44A2-81C4-23AD596FFF66}" cxnId="{72E41C17-E7ED-4EF5-BE00-BDAE8B19A566}" type="parTrans">
      <dgm:prSet/>
      <dgm:spPr/>
      <dgm:t>
        <a:bodyPr/>
        <a:lstStyle/>
        <a:p>
          <a:pPr algn="just"/>
          <a:endParaRPr lang="en-US">
            <a:latin typeface="Candara" panose="020E0502030303020204" pitchFamily="34" charset="0"/>
          </a:endParaRPr>
        </a:p>
      </dgm:t>
    </dgm:pt>
    <dgm:pt modelId="{67CEAF1B-88E2-4C0C-8EC1-EF4C5B42ECA1}" cxnId="{72E41C17-E7ED-4EF5-BE00-BDAE8B19A566}" type="sibTrans">
      <dgm:prSet/>
      <dgm:spPr/>
      <dgm:t>
        <a:bodyPr/>
        <a:lstStyle/>
        <a:p>
          <a:pPr algn="just"/>
          <a:endParaRPr lang="en-US">
            <a:latin typeface="Candara" panose="020E0502030303020204" pitchFamily="34" charset="0"/>
          </a:endParaRPr>
        </a:p>
      </dgm:t>
    </dgm:pt>
    <dgm:pt modelId="{B718A34A-5E6F-41DE-89B6-22D0B631E230}">
      <dgm:prSet phldrT="[Text]"/>
      <dgm:spPr/>
      <dgm:t>
        <a:bodyPr/>
        <a:lstStyle/>
        <a:p>
          <a:pPr algn="just"/>
          <a:r>
            <a:rPr lang="en-US" dirty="0">
              <a:latin typeface="Candara" panose="020E0502030303020204" pitchFamily="34" charset="0"/>
            </a:rPr>
            <a:t>Collaboration between agencies allows for pooling resources and information, enabling a more comprehensive understanding of asset movements and ownership.</a:t>
          </a:r>
        </a:p>
      </dgm:t>
    </dgm:pt>
    <dgm:pt modelId="{232F3119-ACCF-4430-B0F5-0DBFEB7F2DE8}" cxnId="{D43AFA24-2690-4E1A-91CB-28ACA9270D00}" type="sibTrans">
      <dgm:prSet/>
      <dgm:spPr/>
      <dgm:t>
        <a:bodyPr/>
        <a:lstStyle/>
        <a:p>
          <a:pPr algn="just"/>
          <a:endParaRPr lang="en-US">
            <a:latin typeface="Candara" panose="020E0502030303020204" pitchFamily="34" charset="0"/>
          </a:endParaRPr>
        </a:p>
      </dgm:t>
    </dgm:pt>
    <dgm:pt modelId="{FACBDE43-1AA1-49C0-B7B8-205350C2BAB4}" cxnId="{D43AFA24-2690-4E1A-91CB-28ACA9270D00}" type="parTrans">
      <dgm:prSet/>
      <dgm:spPr/>
      <dgm:t>
        <a:bodyPr/>
        <a:lstStyle/>
        <a:p>
          <a:pPr algn="just"/>
          <a:endParaRPr lang="en-US">
            <a:latin typeface="Candara" panose="020E0502030303020204" pitchFamily="34" charset="0"/>
          </a:endParaRPr>
        </a:p>
      </dgm:t>
    </dgm:pt>
    <dgm:pt modelId="{7727A825-1372-4284-87DD-07F7FD2DFC64}">
      <dgm:prSet/>
      <dgm:spPr>
        <a:solidFill>
          <a:schemeClr val="accent2">
            <a:lumMod val="50000"/>
          </a:schemeClr>
        </a:solidFill>
      </dgm:spPr>
      <dgm:t>
        <a:bodyPr/>
        <a:lstStyle/>
        <a:p>
          <a:pPr algn="just"/>
          <a:r>
            <a:rPr lang="en-US" dirty="0">
              <a:latin typeface="Candara" panose="020E0502030303020204" pitchFamily="34" charset="0"/>
            </a:rPr>
            <a:t>Leveraging Specialized Expertise:</a:t>
          </a:r>
        </a:p>
      </dgm:t>
    </dgm:pt>
    <dgm:pt modelId="{841FFE8B-0CD1-4C38-8D53-ADD35B3B0C63}" cxnId="{D0551D66-C2F7-4ADE-BFE0-6C60457CE32C}" type="sibTrans">
      <dgm:prSet/>
      <dgm:spPr/>
      <dgm:t>
        <a:bodyPr/>
        <a:lstStyle/>
        <a:p>
          <a:pPr algn="just"/>
          <a:endParaRPr lang="en-US">
            <a:latin typeface="Candara" panose="020E0502030303020204" pitchFamily="34" charset="0"/>
          </a:endParaRPr>
        </a:p>
      </dgm:t>
    </dgm:pt>
    <dgm:pt modelId="{E223BC10-D783-486D-B402-5F3495494EF9}" cxnId="{D0551D66-C2F7-4ADE-BFE0-6C60457CE32C}" type="parTrans">
      <dgm:prSet/>
      <dgm:spPr/>
      <dgm:t>
        <a:bodyPr/>
        <a:lstStyle/>
        <a:p>
          <a:pPr algn="just"/>
          <a:endParaRPr lang="en-US">
            <a:latin typeface="Candara" panose="020E0502030303020204" pitchFamily="34" charset="0"/>
          </a:endParaRPr>
        </a:p>
      </dgm:t>
    </dgm:pt>
    <dgm:pt modelId="{EC072494-3B4C-401B-AC4D-E8A43AA242B0}">
      <dgm:prSet/>
      <dgm:spPr/>
      <dgm:t>
        <a:bodyPr/>
        <a:lstStyle/>
        <a:p>
          <a:pPr algn="just"/>
          <a:r>
            <a:rPr lang="en-US" dirty="0">
              <a:latin typeface="Candara" panose="020E0502030303020204" pitchFamily="34" charset="0"/>
            </a:rPr>
            <a:t>Different agencies bring unique skills and perspectives to the table. Working together can leverage each other's expertise to tackle complex cases more effectively.</a:t>
          </a:r>
        </a:p>
      </dgm:t>
    </dgm:pt>
    <dgm:pt modelId="{77C91A8F-4A20-4C0B-947F-490B95F0EE94}" cxnId="{F8249BCD-17DD-4754-9535-95198BB5776F}" type="sibTrans">
      <dgm:prSet/>
      <dgm:spPr/>
      <dgm:t>
        <a:bodyPr/>
        <a:lstStyle/>
        <a:p>
          <a:pPr algn="just"/>
          <a:endParaRPr lang="en-US">
            <a:latin typeface="Candara" panose="020E0502030303020204" pitchFamily="34" charset="0"/>
          </a:endParaRPr>
        </a:p>
      </dgm:t>
    </dgm:pt>
    <dgm:pt modelId="{3C1ED23A-4710-4D45-B693-42CB3ECAC706}" cxnId="{F8249BCD-17DD-4754-9535-95198BB5776F}" type="parTrans">
      <dgm:prSet/>
      <dgm:spPr/>
      <dgm:t>
        <a:bodyPr/>
        <a:lstStyle/>
        <a:p>
          <a:pPr algn="just"/>
          <a:endParaRPr lang="en-US">
            <a:latin typeface="Candara" panose="020E0502030303020204" pitchFamily="34" charset="0"/>
          </a:endParaRPr>
        </a:p>
      </dgm:t>
    </dgm:pt>
    <dgm:pt modelId="{16C384BE-7505-4F5E-AFE2-E1E45292661F}">
      <dgm:prSet/>
      <dgm:spPr>
        <a:solidFill>
          <a:schemeClr val="accent2">
            <a:lumMod val="50000"/>
          </a:schemeClr>
        </a:solidFill>
      </dgm:spPr>
      <dgm:t>
        <a:bodyPr/>
        <a:lstStyle/>
        <a:p>
          <a:pPr algn="just"/>
          <a:r>
            <a:rPr lang="en-US" dirty="0">
              <a:latin typeface="Candara" panose="020E0502030303020204" pitchFamily="34" charset="0"/>
            </a:rPr>
            <a:t>Increased Efficiency:</a:t>
          </a:r>
        </a:p>
      </dgm:t>
    </dgm:pt>
    <dgm:pt modelId="{5761AFAA-AC5F-45CA-9E37-2C340F1479A4}" cxnId="{90FFDD88-ABC3-4066-B45B-94F3A4B58A97}" type="sibTrans">
      <dgm:prSet/>
      <dgm:spPr/>
      <dgm:t>
        <a:bodyPr/>
        <a:lstStyle/>
        <a:p>
          <a:pPr algn="just"/>
          <a:endParaRPr lang="en-US">
            <a:latin typeface="Candara" panose="020E0502030303020204" pitchFamily="34" charset="0"/>
          </a:endParaRPr>
        </a:p>
      </dgm:t>
    </dgm:pt>
    <dgm:pt modelId="{B94C38AF-F051-4119-A1EC-BBEC7AEBBB28}" cxnId="{90FFDD88-ABC3-4066-B45B-94F3A4B58A97}" type="parTrans">
      <dgm:prSet/>
      <dgm:spPr/>
      <dgm:t>
        <a:bodyPr/>
        <a:lstStyle/>
        <a:p>
          <a:pPr algn="just"/>
          <a:endParaRPr lang="en-US">
            <a:latin typeface="Candara" panose="020E0502030303020204" pitchFamily="34" charset="0"/>
          </a:endParaRPr>
        </a:p>
      </dgm:t>
    </dgm:pt>
    <dgm:pt modelId="{A20125C7-4C5D-499F-B8FB-8B02937CA3CE}">
      <dgm:prSet/>
      <dgm:spPr/>
      <dgm:t>
        <a:bodyPr/>
        <a:lstStyle/>
        <a:p>
          <a:pPr algn="just"/>
          <a:r>
            <a:rPr lang="en-US" dirty="0">
              <a:latin typeface="Candara" panose="020E0502030303020204" pitchFamily="34" charset="0"/>
            </a:rPr>
            <a:t>Cooperation reduces duplication of efforts and streamlines processes, leading to faster asset recovery and case resolution.</a:t>
          </a:r>
        </a:p>
      </dgm:t>
    </dgm:pt>
    <dgm:pt modelId="{D66D6299-AA32-44A5-800B-02D06AF072D4}" cxnId="{9362B397-83D9-41FB-8380-542DDD6B8FB0}" type="sibTrans">
      <dgm:prSet/>
      <dgm:spPr/>
      <dgm:t>
        <a:bodyPr/>
        <a:lstStyle/>
        <a:p>
          <a:pPr algn="just"/>
          <a:endParaRPr lang="en-US">
            <a:latin typeface="Candara" panose="020E0502030303020204" pitchFamily="34" charset="0"/>
          </a:endParaRPr>
        </a:p>
      </dgm:t>
    </dgm:pt>
    <dgm:pt modelId="{E8895914-FB52-4EAD-804D-693A2A0A4EE0}" cxnId="{9362B397-83D9-41FB-8380-542DDD6B8FB0}" type="parTrans">
      <dgm:prSet/>
      <dgm:spPr/>
      <dgm:t>
        <a:bodyPr/>
        <a:lstStyle/>
        <a:p>
          <a:pPr algn="just"/>
          <a:endParaRPr lang="en-US">
            <a:latin typeface="Candara" panose="020E0502030303020204" pitchFamily="34" charset="0"/>
          </a:endParaRPr>
        </a:p>
      </dgm:t>
    </dgm:pt>
    <dgm:pt modelId="{FE9BEF67-E62D-4C12-8A0F-D5F0CCA4DBC3}">
      <dgm:prSet/>
      <dgm:spPr>
        <a:solidFill>
          <a:schemeClr val="accent2">
            <a:lumMod val="50000"/>
          </a:schemeClr>
        </a:solidFill>
      </dgm:spPr>
      <dgm:t>
        <a:bodyPr/>
        <a:lstStyle/>
        <a:p>
          <a:pPr algn="just"/>
          <a:r>
            <a:rPr lang="en-US" dirty="0">
              <a:latin typeface="Candara" panose="020E0502030303020204" pitchFamily="34" charset="0"/>
            </a:rPr>
            <a:t>Improved Coordination:</a:t>
          </a:r>
        </a:p>
      </dgm:t>
    </dgm:pt>
    <dgm:pt modelId="{527A2C04-CB16-4861-9602-B8EDA449888B}" cxnId="{B79C87F0-D56B-45EE-ACE6-4A119B4978FB}" type="sibTrans">
      <dgm:prSet/>
      <dgm:spPr/>
      <dgm:t>
        <a:bodyPr/>
        <a:lstStyle/>
        <a:p>
          <a:pPr algn="just"/>
          <a:endParaRPr lang="en-US">
            <a:latin typeface="Candara" panose="020E0502030303020204" pitchFamily="34" charset="0"/>
          </a:endParaRPr>
        </a:p>
      </dgm:t>
    </dgm:pt>
    <dgm:pt modelId="{A6EB294B-9FDE-4F5F-B75F-C5B07DDEB8CA}" cxnId="{B79C87F0-D56B-45EE-ACE6-4A119B4978FB}" type="parTrans">
      <dgm:prSet/>
      <dgm:spPr/>
      <dgm:t>
        <a:bodyPr/>
        <a:lstStyle/>
        <a:p>
          <a:pPr algn="just"/>
          <a:endParaRPr lang="en-US">
            <a:latin typeface="Candara" panose="020E0502030303020204" pitchFamily="34" charset="0"/>
          </a:endParaRPr>
        </a:p>
      </dgm:t>
    </dgm:pt>
    <dgm:pt modelId="{FB61640E-5E5C-495A-8A13-43F16A5A883A}">
      <dgm:prSet/>
      <dgm:spPr/>
      <dgm:t>
        <a:bodyPr/>
        <a:lstStyle/>
        <a:p>
          <a:pPr algn="just"/>
          <a:r>
            <a:rPr lang="en-US" dirty="0">
              <a:latin typeface="Candara" panose="020E0502030303020204" pitchFamily="34" charset="0"/>
            </a:rPr>
            <a:t>A coordinated approach ensures that investigations proceed smoothly and that all relevant aspects of a case are adequately addressed.</a:t>
          </a:r>
        </a:p>
      </dgm:t>
    </dgm:pt>
    <dgm:pt modelId="{C7500108-0425-41AB-9134-C57A49CF4D24}" cxnId="{8487E6CB-77E0-40AD-AC4D-FF38B2F9584C}" type="sibTrans">
      <dgm:prSet/>
      <dgm:spPr/>
      <dgm:t>
        <a:bodyPr/>
        <a:lstStyle/>
        <a:p>
          <a:pPr algn="just"/>
          <a:endParaRPr lang="en-US">
            <a:latin typeface="Candara" panose="020E0502030303020204" pitchFamily="34" charset="0"/>
          </a:endParaRPr>
        </a:p>
      </dgm:t>
    </dgm:pt>
    <dgm:pt modelId="{E5AFDCCF-84E6-4E3E-BADB-4A84C3D75B65}" cxnId="{8487E6CB-77E0-40AD-AC4D-FF38B2F9584C}" type="parTrans">
      <dgm:prSet/>
      <dgm:spPr/>
      <dgm:t>
        <a:bodyPr/>
        <a:lstStyle/>
        <a:p>
          <a:pPr algn="just"/>
          <a:endParaRPr lang="en-US">
            <a:latin typeface="Candara" panose="020E0502030303020204" pitchFamily="34" charset="0"/>
          </a:endParaRPr>
        </a:p>
      </dgm:t>
    </dgm:pt>
    <dgm:pt modelId="{DEDB194D-0F96-4182-ADBD-C351B8230C53}" type="pres">
      <dgm:prSet presAssocID="{0F26ED16-9EB5-4D3E-AF22-1CD71A04CE84}" presName="Name0" presStyleCnt="0">
        <dgm:presLayoutVars>
          <dgm:chMax/>
          <dgm:chPref val="3"/>
          <dgm:dir/>
          <dgm:animOne val="branch"/>
          <dgm:animLvl val="lvl"/>
        </dgm:presLayoutVars>
      </dgm:prSet>
      <dgm:spPr/>
    </dgm:pt>
    <dgm:pt modelId="{22122C80-84DE-46B4-B986-E8301BF246E5}" type="pres">
      <dgm:prSet presAssocID="{3FD3F78F-A5E6-4392-939A-71BFE2144FF1}" presName="composite" presStyleCnt="0"/>
      <dgm:spPr/>
    </dgm:pt>
    <dgm:pt modelId="{143F92B0-60C2-4531-8833-0896B721002F}" type="pres">
      <dgm:prSet presAssocID="{3FD3F78F-A5E6-4392-939A-71BFE2144FF1}" presName="FirstChild" presStyleLbl="revTx" presStyleIdx="0" presStyleCnt="4">
        <dgm:presLayoutVars>
          <dgm:chMax val="0"/>
          <dgm:chPref val="0"/>
          <dgm:bulletEnabled val="1"/>
        </dgm:presLayoutVars>
      </dgm:prSet>
      <dgm:spPr/>
    </dgm:pt>
    <dgm:pt modelId="{46AF33AF-EA3D-4D5D-BE6B-14927F294620}" type="pres">
      <dgm:prSet presAssocID="{3FD3F78F-A5E6-4392-939A-71BFE2144FF1}" presName="Parent" presStyleLbl="alignNode1" presStyleIdx="0" presStyleCnt="4">
        <dgm:presLayoutVars>
          <dgm:chMax val="3"/>
          <dgm:chPref val="3"/>
          <dgm:bulletEnabled val="1"/>
        </dgm:presLayoutVars>
      </dgm:prSet>
      <dgm:spPr/>
    </dgm:pt>
    <dgm:pt modelId="{12AE4D48-6CDC-49CB-8BBB-01F13CBA6A09}" type="pres">
      <dgm:prSet presAssocID="{3FD3F78F-A5E6-4392-939A-71BFE2144FF1}" presName="Accent" presStyleLbl="parChTrans1D1" presStyleIdx="0" presStyleCnt="4"/>
      <dgm:spPr/>
    </dgm:pt>
    <dgm:pt modelId="{B28A09FE-566F-45F1-950D-ABCBFD5C987C}" type="pres">
      <dgm:prSet presAssocID="{67CEAF1B-88E2-4C0C-8EC1-EF4C5B42ECA1}" presName="sibTrans" presStyleCnt="0"/>
      <dgm:spPr/>
    </dgm:pt>
    <dgm:pt modelId="{0C5F92A2-678B-4DB5-B805-60BC4A7869E8}" type="pres">
      <dgm:prSet presAssocID="{7727A825-1372-4284-87DD-07F7FD2DFC64}" presName="composite" presStyleCnt="0"/>
      <dgm:spPr/>
    </dgm:pt>
    <dgm:pt modelId="{34824EB4-D2C6-426A-B4AD-6791AF6B0002}" type="pres">
      <dgm:prSet presAssocID="{7727A825-1372-4284-87DD-07F7FD2DFC64}" presName="FirstChild" presStyleLbl="revTx" presStyleIdx="1" presStyleCnt="4">
        <dgm:presLayoutVars>
          <dgm:chMax val="0"/>
          <dgm:chPref val="0"/>
          <dgm:bulletEnabled val="1"/>
        </dgm:presLayoutVars>
      </dgm:prSet>
      <dgm:spPr/>
    </dgm:pt>
    <dgm:pt modelId="{A10C3BBF-5C04-4E5C-9DA2-D2A267CEEA1E}" type="pres">
      <dgm:prSet presAssocID="{7727A825-1372-4284-87DD-07F7FD2DFC64}" presName="Parent" presStyleLbl="alignNode1" presStyleIdx="1" presStyleCnt="4">
        <dgm:presLayoutVars>
          <dgm:chMax val="3"/>
          <dgm:chPref val="3"/>
          <dgm:bulletEnabled val="1"/>
        </dgm:presLayoutVars>
      </dgm:prSet>
      <dgm:spPr/>
    </dgm:pt>
    <dgm:pt modelId="{999F26E9-4A57-4569-8E31-158BF83777E7}" type="pres">
      <dgm:prSet presAssocID="{7727A825-1372-4284-87DD-07F7FD2DFC64}" presName="Accent" presStyleLbl="parChTrans1D1" presStyleIdx="1" presStyleCnt="4"/>
      <dgm:spPr/>
    </dgm:pt>
    <dgm:pt modelId="{9CF03E19-E924-4A31-8EC5-5BF4D321C1C1}" type="pres">
      <dgm:prSet presAssocID="{841FFE8B-0CD1-4C38-8D53-ADD35B3B0C63}" presName="sibTrans" presStyleCnt="0"/>
      <dgm:spPr/>
    </dgm:pt>
    <dgm:pt modelId="{4C145BD3-5248-4D19-8C11-5965AFFA2F53}" type="pres">
      <dgm:prSet presAssocID="{16C384BE-7505-4F5E-AFE2-E1E45292661F}" presName="composite" presStyleCnt="0"/>
      <dgm:spPr/>
    </dgm:pt>
    <dgm:pt modelId="{C4DD214E-DF3E-4C4D-8C6E-BD13FB364E1B}" type="pres">
      <dgm:prSet presAssocID="{16C384BE-7505-4F5E-AFE2-E1E45292661F}" presName="FirstChild" presStyleLbl="revTx" presStyleIdx="2" presStyleCnt="4">
        <dgm:presLayoutVars>
          <dgm:chMax val="0"/>
          <dgm:chPref val="0"/>
          <dgm:bulletEnabled val="1"/>
        </dgm:presLayoutVars>
      </dgm:prSet>
      <dgm:spPr/>
    </dgm:pt>
    <dgm:pt modelId="{0E0CEAF8-AACB-4BCC-9279-93E9F6944C59}" type="pres">
      <dgm:prSet presAssocID="{16C384BE-7505-4F5E-AFE2-E1E45292661F}" presName="Parent" presStyleLbl="alignNode1" presStyleIdx="2" presStyleCnt="4">
        <dgm:presLayoutVars>
          <dgm:chMax val="3"/>
          <dgm:chPref val="3"/>
          <dgm:bulletEnabled val="1"/>
        </dgm:presLayoutVars>
      </dgm:prSet>
      <dgm:spPr/>
    </dgm:pt>
    <dgm:pt modelId="{D2389795-F9F5-412A-B791-1B36ABF33B65}" type="pres">
      <dgm:prSet presAssocID="{16C384BE-7505-4F5E-AFE2-E1E45292661F}" presName="Accent" presStyleLbl="parChTrans1D1" presStyleIdx="2" presStyleCnt="4"/>
      <dgm:spPr/>
    </dgm:pt>
    <dgm:pt modelId="{B97C053E-9025-4495-B93F-63389C25881F}" type="pres">
      <dgm:prSet presAssocID="{5761AFAA-AC5F-45CA-9E37-2C340F1479A4}" presName="sibTrans" presStyleCnt="0"/>
      <dgm:spPr/>
    </dgm:pt>
    <dgm:pt modelId="{71094ABE-170E-4BC2-8D33-A27C9D546E1C}" type="pres">
      <dgm:prSet presAssocID="{FE9BEF67-E62D-4C12-8A0F-D5F0CCA4DBC3}" presName="composite" presStyleCnt="0"/>
      <dgm:spPr/>
    </dgm:pt>
    <dgm:pt modelId="{0F9EF4FE-EAD6-4A2B-A59A-C41D04E74BEC}" type="pres">
      <dgm:prSet presAssocID="{FE9BEF67-E62D-4C12-8A0F-D5F0CCA4DBC3}" presName="FirstChild" presStyleLbl="revTx" presStyleIdx="3" presStyleCnt="4">
        <dgm:presLayoutVars>
          <dgm:chMax val="0"/>
          <dgm:chPref val="0"/>
          <dgm:bulletEnabled val="1"/>
        </dgm:presLayoutVars>
      </dgm:prSet>
      <dgm:spPr/>
    </dgm:pt>
    <dgm:pt modelId="{EFBBB08D-E049-4703-A32A-0D4257B597FE}" type="pres">
      <dgm:prSet presAssocID="{FE9BEF67-E62D-4C12-8A0F-D5F0CCA4DBC3}" presName="Parent" presStyleLbl="alignNode1" presStyleIdx="3" presStyleCnt="4">
        <dgm:presLayoutVars>
          <dgm:chMax val="3"/>
          <dgm:chPref val="3"/>
          <dgm:bulletEnabled val="1"/>
        </dgm:presLayoutVars>
      </dgm:prSet>
      <dgm:spPr/>
    </dgm:pt>
    <dgm:pt modelId="{A29E2206-0168-4EB8-89B1-F1443F9E0EFD}" type="pres">
      <dgm:prSet presAssocID="{FE9BEF67-E62D-4C12-8A0F-D5F0CCA4DBC3}" presName="Accent" presStyleLbl="parChTrans1D1" presStyleIdx="3" presStyleCnt="4"/>
      <dgm:spPr/>
    </dgm:pt>
  </dgm:ptLst>
  <dgm:cxnLst>
    <dgm:cxn modelId="{974A2E15-0179-423B-82B4-AF36ED7EE1F7}" type="presOf" srcId="{0F26ED16-9EB5-4D3E-AF22-1CD71A04CE84}" destId="{DEDB194D-0F96-4182-ADBD-C351B8230C53}" srcOrd="0" destOrd="0" presId="urn:microsoft.com/office/officeart/2011/layout/TabList"/>
    <dgm:cxn modelId="{72E41C17-E7ED-4EF5-BE00-BDAE8B19A566}" srcId="{0F26ED16-9EB5-4D3E-AF22-1CD71A04CE84}" destId="{3FD3F78F-A5E6-4392-939A-71BFE2144FF1}" srcOrd="0" destOrd="0" parTransId="{05930385-B79B-44A2-81C4-23AD596FFF66}" sibTransId="{67CEAF1B-88E2-4C0C-8EC1-EF4C5B42ECA1}"/>
    <dgm:cxn modelId="{D43AFA24-2690-4E1A-91CB-28ACA9270D00}" srcId="{3FD3F78F-A5E6-4392-939A-71BFE2144FF1}" destId="{B718A34A-5E6F-41DE-89B6-22D0B631E230}" srcOrd="0" destOrd="0" parTransId="{FACBDE43-1AA1-49C0-B7B8-205350C2BAB4}" sibTransId="{232F3119-ACCF-4430-B0F5-0DBFEB7F2DE8}"/>
    <dgm:cxn modelId="{3506DB5B-F5F8-4951-8804-B787CF5674CA}" type="presOf" srcId="{16C384BE-7505-4F5E-AFE2-E1E45292661F}" destId="{0E0CEAF8-AACB-4BCC-9279-93E9F6944C59}" srcOrd="0" destOrd="0" presId="urn:microsoft.com/office/officeart/2011/layout/TabList"/>
    <dgm:cxn modelId="{71B9AC5C-0529-47DB-B99A-0D450FB8E265}" type="presOf" srcId="{3FD3F78F-A5E6-4392-939A-71BFE2144FF1}" destId="{46AF33AF-EA3D-4D5D-BE6B-14927F294620}" srcOrd="0" destOrd="0" presId="urn:microsoft.com/office/officeart/2011/layout/TabList"/>
    <dgm:cxn modelId="{D0551D66-C2F7-4ADE-BFE0-6C60457CE32C}" srcId="{0F26ED16-9EB5-4D3E-AF22-1CD71A04CE84}" destId="{7727A825-1372-4284-87DD-07F7FD2DFC64}" srcOrd="1" destOrd="0" parTransId="{E223BC10-D783-486D-B402-5F3495494EF9}" sibTransId="{841FFE8B-0CD1-4C38-8D53-ADD35B3B0C63}"/>
    <dgm:cxn modelId="{EAC25159-24A5-42F1-9C02-EFC1DA2A850B}" type="presOf" srcId="{FE9BEF67-E62D-4C12-8A0F-D5F0CCA4DBC3}" destId="{EFBBB08D-E049-4703-A32A-0D4257B597FE}" srcOrd="0" destOrd="0" presId="urn:microsoft.com/office/officeart/2011/layout/TabList"/>
    <dgm:cxn modelId="{67DC277C-3139-4388-A593-150CC6762792}" type="presOf" srcId="{B718A34A-5E6F-41DE-89B6-22D0B631E230}" destId="{143F92B0-60C2-4531-8833-0896B721002F}" srcOrd="0" destOrd="0" presId="urn:microsoft.com/office/officeart/2011/layout/TabList"/>
    <dgm:cxn modelId="{90FFDD88-ABC3-4066-B45B-94F3A4B58A97}" srcId="{0F26ED16-9EB5-4D3E-AF22-1CD71A04CE84}" destId="{16C384BE-7505-4F5E-AFE2-E1E45292661F}" srcOrd="2" destOrd="0" parTransId="{B94C38AF-F051-4119-A1EC-BBEC7AEBBB28}" sibTransId="{5761AFAA-AC5F-45CA-9E37-2C340F1479A4}"/>
    <dgm:cxn modelId="{8F87E496-4F9B-450C-B885-868DED1ED5C9}" type="presOf" srcId="{A20125C7-4C5D-499F-B8FB-8B02937CA3CE}" destId="{C4DD214E-DF3E-4C4D-8C6E-BD13FB364E1B}" srcOrd="0" destOrd="0" presId="urn:microsoft.com/office/officeart/2011/layout/TabList"/>
    <dgm:cxn modelId="{9362B397-83D9-41FB-8380-542DDD6B8FB0}" srcId="{16C384BE-7505-4F5E-AFE2-E1E45292661F}" destId="{A20125C7-4C5D-499F-B8FB-8B02937CA3CE}" srcOrd="0" destOrd="0" parTransId="{E8895914-FB52-4EAD-804D-693A2A0A4EE0}" sibTransId="{D66D6299-AA32-44A5-800B-02D06AF072D4}"/>
    <dgm:cxn modelId="{8487E6CB-77E0-40AD-AC4D-FF38B2F9584C}" srcId="{FE9BEF67-E62D-4C12-8A0F-D5F0CCA4DBC3}" destId="{FB61640E-5E5C-495A-8A13-43F16A5A883A}" srcOrd="0" destOrd="0" parTransId="{E5AFDCCF-84E6-4E3E-BADB-4A84C3D75B65}" sibTransId="{C7500108-0425-41AB-9134-C57A49CF4D24}"/>
    <dgm:cxn modelId="{F8249BCD-17DD-4754-9535-95198BB5776F}" srcId="{7727A825-1372-4284-87DD-07F7FD2DFC64}" destId="{EC072494-3B4C-401B-AC4D-E8A43AA242B0}" srcOrd="0" destOrd="0" parTransId="{3C1ED23A-4710-4D45-B693-42CB3ECAC706}" sibTransId="{77C91A8F-4A20-4C0B-947F-490B95F0EE94}"/>
    <dgm:cxn modelId="{C0255FDF-3942-4145-9A8C-B5BF3EB8C813}" type="presOf" srcId="{FB61640E-5E5C-495A-8A13-43F16A5A883A}" destId="{0F9EF4FE-EAD6-4A2B-A59A-C41D04E74BEC}" srcOrd="0" destOrd="0" presId="urn:microsoft.com/office/officeart/2011/layout/TabList"/>
    <dgm:cxn modelId="{4A9990EA-7B55-416A-8470-0181FA049D47}" type="presOf" srcId="{7727A825-1372-4284-87DD-07F7FD2DFC64}" destId="{A10C3BBF-5C04-4E5C-9DA2-D2A267CEEA1E}" srcOrd="0" destOrd="0" presId="urn:microsoft.com/office/officeart/2011/layout/TabList"/>
    <dgm:cxn modelId="{B79C87F0-D56B-45EE-ACE6-4A119B4978FB}" srcId="{0F26ED16-9EB5-4D3E-AF22-1CD71A04CE84}" destId="{FE9BEF67-E62D-4C12-8A0F-D5F0CCA4DBC3}" srcOrd="3" destOrd="0" parTransId="{A6EB294B-9FDE-4F5F-B75F-C5B07DDEB8CA}" sibTransId="{527A2C04-CB16-4861-9602-B8EDA449888B}"/>
    <dgm:cxn modelId="{231790F5-3141-4E16-B371-27F29B2FC136}" type="presOf" srcId="{EC072494-3B4C-401B-AC4D-E8A43AA242B0}" destId="{34824EB4-D2C6-426A-B4AD-6791AF6B0002}" srcOrd="0" destOrd="0" presId="urn:microsoft.com/office/officeart/2011/layout/TabList"/>
    <dgm:cxn modelId="{D0461D08-E4F1-4CDD-8757-41F1EE894EDF}" type="presParOf" srcId="{DEDB194D-0F96-4182-ADBD-C351B8230C53}" destId="{22122C80-84DE-46B4-B986-E8301BF246E5}" srcOrd="0" destOrd="0" presId="urn:microsoft.com/office/officeart/2011/layout/TabList"/>
    <dgm:cxn modelId="{F1D5BBB2-951C-4F19-BA32-E3EAC6DBC945}" type="presParOf" srcId="{22122C80-84DE-46B4-B986-E8301BF246E5}" destId="{143F92B0-60C2-4531-8833-0896B721002F}" srcOrd="0" destOrd="0" presId="urn:microsoft.com/office/officeart/2011/layout/TabList"/>
    <dgm:cxn modelId="{001EE9E3-7B3E-4456-98BF-82D56F4107FD}" type="presParOf" srcId="{22122C80-84DE-46B4-B986-E8301BF246E5}" destId="{46AF33AF-EA3D-4D5D-BE6B-14927F294620}" srcOrd="1" destOrd="0" presId="urn:microsoft.com/office/officeart/2011/layout/TabList"/>
    <dgm:cxn modelId="{BD4AEACF-E57A-4C12-BCAF-834B368B4F6E}" type="presParOf" srcId="{22122C80-84DE-46B4-B986-E8301BF246E5}" destId="{12AE4D48-6CDC-49CB-8BBB-01F13CBA6A09}" srcOrd="2" destOrd="0" presId="urn:microsoft.com/office/officeart/2011/layout/TabList"/>
    <dgm:cxn modelId="{6FCD31C9-94FC-4D42-A7E8-F0C3B6C5F3B4}" type="presParOf" srcId="{DEDB194D-0F96-4182-ADBD-C351B8230C53}" destId="{B28A09FE-566F-45F1-950D-ABCBFD5C987C}" srcOrd="1" destOrd="0" presId="urn:microsoft.com/office/officeart/2011/layout/TabList"/>
    <dgm:cxn modelId="{3DC4E4EC-1C7D-4824-90EC-89C407232FBD}" type="presParOf" srcId="{DEDB194D-0F96-4182-ADBD-C351B8230C53}" destId="{0C5F92A2-678B-4DB5-B805-60BC4A7869E8}" srcOrd="2" destOrd="0" presId="urn:microsoft.com/office/officeart/2011/layout/TabList"/>
    <dgm:cxn modelId="{C6FECC98-A330-471A-A226-5E6566811CFD}" type="presParOf" srcId="{0C5F92A2-678B-4DB5-B805-60BC4A7869E8}" destId="{34824EB4-D2C6-426A-B4AD-6791AF6B0002}" srcOrd="0" destOrd="0" presId="urn:microsoft.com/office/officeart/2011/layout/TabList"/>
    <dgm:cxn modelId="{B0398653-17D3-40CF-8C94-24D3D066449D}" type="presParOf" srcId="{0C5F92A2-678B-4DB5-B805-60BC4A7869E8}" destId="{A10C3BBF-5C04-4E5C-9DA2-D2A267CEEA1E}" srcOrd="1" destOrd="0" presId="urn:microsoft.com/office/officeart/2011/layout/TabList"/>
    <dgm:cxn modelId="{3C447344-5265-4849-B152-5D6753F91596}" type="presParOf" srcId="{0C5F92A2-678B-4DB5-B805-60BC4A7869E8}" destId="{999F26E9-4A57-4569-8E31-158BF83777E7}" srcOrd="2" destOrd="0" presId="urn:microsoft.com/office/officeart/2011/layout/TabList"/>
    <dgm:cxn modelId="{B7B33508-F5A7-4EDB-8685-0D576EC93EE6}" type="presParOf" srcId="{DEDB194D-0F96-4182-ADBD-C351B8230C53}" destId="{9CF03E19-E924-4A31-8EC5-5BF4D321C1C1}" srcOrd="3" destOrd="0" presId="urn:microsoft.com/office/officeart/2011/layout/TabList"/>
    <dgm:cxn modelId="{00B93127-FA78-46B3-923C-6FBB2658360F}" type="presParOf" srcId="{DEDB194D-0F96-4182-ADBD-C351B8230C53}" destId="{4C145BD3-5248-4D19-8C11-5965AFFA2F53}" srcOrd="4" destOrd="0" presId="urn:microsoft.com/office/officeart/2011/layout/TabList"/>
    <dgm:cxn modelId="{1CBB3DD5-1CF9-4DE4-B659-7C564833CACD}" type="presParOf" srcId="{4C145BD3-5248-4D19-8C11-5965AFFA2F53}" destId="{C4DD214E-DF3E-4C4D-8C6E-BD13FB364E1B}" srcOrd="0" destOrd="0" presId="urn:microsoft.com/office/officeart/2011/layout/TabList"/>
    <dgm:cxn modelId="{8AF8DA9F-1C20-45C4-B208-A817E5F60F0B}" type="presParOf" srcId="{4C145BD3-5248-4D19-8C11-5965AFFA2F53}" destId="{0E0CEAF8-AACB-4BCC-9279-93E9F6944C59}" srcOrd="1" destOrd="0" presId="urn:microsoft.com/office/officeart/2011/layout/TabList"/>
    <dgm:cxn modelId="{AFDB1E9A-E87A-4DBB-8ADC-6E8F9AAD3AB2}" type="presParOf" srcId="{4C145BD3-5248-4D19-8C11-5965AFFA2F53}" destId="{D2389795-F9F5-412A-B791-1B36ABF33B65}" srcOrd="2" destOrd="0" presId="urn:microsoft.com/office/officeart/2011/layout/TabList"/>
    <dgm:cxn modelId="{CF91E577-0AF6-4B4F-88D7-51A4AB6EB67C}" type="presParOf" srcId="{DEDB194D-0F96-4182-ADBD-C351B8230C53}" destId="{B97C053E-9025-4495-B93F-63389C25881F}" srcOrd="5" destOrd="0" presId="urn:microsoft.com/office/officeart/2011/layout/TabList"/>
    <dgm:cxn modelId="{53D9019F-466C-4937-AA7F-F928D773A96E}" type="presParOf" srcId="{DEDB194D-0F96-4182-ADBD-C351B8230C53}" destId="{71094ABE-170E-4BC2-8D33-A27C9D546E1C}" srcOrd="6" destOrd="0" presId="urn:microsoft.com/office/officeart/2011/layout/TabList"/>
    <dgm:cxn modelId="{CACFEDC7-B7C5-4683-A157-BE110ACE3664}" type="presParOf" srcId="{71094ABE-170E-4BC2-8D33-A27C9D546E1C}" destId="{0F9EF4FE-EAD6-4A2B-A59A-C41D04E74BEC}" srcOrd="0" destOrd="0" presId="urn:microsoft.com/office/officeart/2011/layout/TabList"/>
    <dgm:cxn modelId="{35B8D6C4-6A5D-4448-B311-25C893075EED}" type="presParOf" srcId="{71094ABE-170E-4BC2-8D33-A27C9D546E1C}" destId="{EFBBB08D-E049-4703-A32A-0D4257B597FE}" srcOrd="1" destOrd="0" presId="urn:microsoft.com/office/officeart/2011/layout/TabList"/>
    <dgm:cxn modelId="{1BDD8F84-B7A7-4DC5-987B-DDCD56884096}" type="presParOf" srcId="{71094ABE-170E-4BC2-8D33-A27C9D546E1C}" destId="{A29E2206-0168-4EB8-89B1-F1443F9E0EFD}" srcOrd="2" destOrd="0" presId="urn:microsoft.com/office/officeart/2011/layout/Tab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26ED16-9EB5-4D3E-AF22-1CD71A04CE8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3FD3F78F-A5E6-4392-939A-71BFE2144FF1}">
      <dgm:prSet phldrT="[Text]"/>
      <dgm:spPr>
        <a:solidFill>
          <a:schemeClr val="accent2">
            <a:lumMod val="50000"/>
          </a:schemeClr>
        </a:solidFill>
      </dgm:spPr>
      <dgm:t>
        <a:bodyPr/>
        <a:lstStyle/>
        <a:p>
          <a:pPr algn="just"/>
          <a:r>
            <a:rPr lang="en-US">
              <a:latin typeface="Candara" panose="020E0502030303020204" pitchFamily="34" charset="0"/>
            </a:rPr>
            <a:t>Broader Jurisdictional Reach:</a:t>
          </a:r>
          <a:endParaRPr lang="en-US" dirty="0">
            <a:latin typeface="Candara" panose="020E0502030303020204" pitchFamily="34" charset="0"/>
          </a:endParaRPr>
        </a:p>
      </dgm:t>
    </dgm:pt>
    <dgm:pt modelId="{05930385-B79B-44A2-81C4-23AD596FFF66}" cxnId="{72E41C17-E7ED-4EF5-BE00-BDAE8B19A566}" type="parTrans">
      <dgm:prSet/>
      <dgm:spPr/>
      <dgm:t>
        <a:bodyPr/>
        <a:lstStyle/>
        <a:p>
          <a:pPr algn="just"/>
          <a:endParaRPr lang="en-US">
            <a:latin typeface="Candara" panose="020E0502030303020204" pitchFamily="34" charset="0"/>
          </a:endParaRPr>
        </a:p>
      </dgm:t>
    </dgm:pt>
    <dgm:pt modelId="{67CEAF1B-88E2-4C0C-8EC1-EF4C5B42ECA1}" cxnId="{72E41C17-E7ED-4EF5-BE00-BDAE8B19A566}" type="sibTrans">
      <dgm:prSet/>
      <dgm:spPr/>
      <dgm:t>
        <a:bodyPr/>
        <a:lstStyle/>
        <a:p>
          <a:pPr algn="just"/>
          <a:endParaRPr lang="en-US">
            <a:latin typeface="Candara" panose="020E0502030303020204" pitchFamily="34" charset="0"/>
          </a:endParaRPr>
        </a:p>
      </dgm:t>
    </dgm:pt>
    <dgm:pt modelId="{FCA106DC-EB0F-4C5F-822F-14B7972872CB}">
      <dgm:prSet/>
      <dgm:spPr/>
      <dgm:t>
        <a:bodyPr/>
        <a:lstStyle/>
        <a:p>
          <a:pPr algn="just"/>
          <a:r>
            <a:rPr lang="en-US" dirty="0">
              <a:latin typeface="Candara" panose="020E0502030303020204" pitchFamily="34" charset="0"/>
            </a:rPr>
            <a:t>Asset recovery often involves cross-border transactions. Collaboration between agencies with jurisdictional reach in different regions can facilitate the recovery of assets hidden overseas.</a:t>
          </a:r>
        </a:p>
      </dgm:t>
    </dgm:pt>
    <dgm:pt modelId="{658E4F23-3EC6-4786-A049-5ED3EDBB63E5}" cxnId="{0BAE12D3-4B9E-4D41-9F5F-5AEDC9E0A36B}" type="parTrans">
      <dgm:prSet/>
      <dgm:spPr/>
      <dgm:t>
        <a:bodyPr/>
        <a:lstStyle/>
        <a:p>
          <a:endParaRPr lang="en-US"/>
        </a:p>
      </dgm:t>
    </dgm:pt>
    <dgm:pt modelId="{AE521558-9C16-400A-BF8A-EE539731AC25}" cxnId="{0BAE12D3-4B9E-4D41-9F5F-5AEDC9E0A36B}" type="sibTrans">
      <dgm:prSet/>
      <dgm:spPr/>
      <dgm:t>
        <a:bodyPr/>
        <a:lstStyle/>
        <a:p>
          <a:endParaRPr lang="en-US"/>
        </a:p>
      </dgm:t>
    </dgm:pt>
    <dgm:pt modelId="{3E81B9D2-AA7A-42B8-B27C-FC570B5F74D9}">
      <dgm:prSet/>
      <dgm:spPr>
        <a:solidFill>
          <a:schemeClr val="accent2">
            <a:lumMod val="50000"/>
          </a:schemeClr>
        </a:solidFill>
      </dgm:spPr>
      <dgm:t>
        <a:bodyPr/>
        <a:lstStyle/>
        <a:p>
          <a:pPr algn="just"/>
          <a:r>
            <a:rPr lang="en-US" dirty="0">
              <a:latin typeface="Candara" panose="020E0502030303020204" pitchFamily="34" charset="0"/>
            </a:rPr>
            <a:t>Enhanced Legal Frameworks: </a:t>
          </a:r>
        </a:p>
      </dgm:t>
    </dgm:pt>
    <dgm:pt modelId="{F72C9D51-3BE2-403B-8ABB-D660187529C9}" cxnId="{67EAB0C0-44F3-4F2D-8BBD-D8D84B87995A}" type="parTrans">
      <dgm:prSet/>
      <dgm:spPr/>
      <dgm:t>
        <a:bodyPr/>
        <a:lstStyle/>
        <a:p>
          <a:endParaRPr lang="en-US"/>
        </a:p>
      </dgm:t>
    </dgm:pt>
    <dgm:pt modelId="{548D4F53-1B28-411A-ACAC-67AC831B625E}" cxnId="{67EAB0C0-44F3-4F2D-8BBD-D8D84B87995A}" type="sibTrans">
      <dgm:prSet/>
      <dgm:spPr/>
      <dgm:t>
        <a:bodyPr/>
        <a:lstStyle/>
        <a:p>
          <a:endParaRPr lang="en-US"/>
        </a:p>
      </dgm:t>
    </dgm:pt>
    <dgm:pt modelId="{45C2C4A4-5396-41B2-8B02-870C75CF9FE8}">
      <dgm:prSet/>
      <dgm:spPr/>
      <dgm:t>
        <a:bodyPr/>
        <a:lstStyle/>
        <a:p>
          <a:pPr algn="just"/>
          <a:r>
            <a:rPr lang="en-US" dirty="0">
              <a:latin typeface="Candara" panose="020E0502030303020204" pitchFamily="34" charset="0"/>
            </a:rPr>
            <a:t>Working together can highlight gaps in existing legal frameworks and facilitate the development of new laws or protocols to better address asset recovery challenges.</a:t>
          </a:r>
        </a:p>
      </dgm:t>
    </dgm:pt>
    <dgm:pt modelId="{F9E2A632-17FB-4DF9-AA95-A26F82C5C5D3}" cxnId="{DB5E2AC8-B05D-4751-A805-22A03448A482}" type="parTrans">
      <dgm:prSet/>
      <dgm:spPr/>
      <dgm:t>
        <a:bodyPr/>
        <a:lstStyle/>
        <a:p>
          <a:endParaRPr lang="en-US"/>
        </a:p>
      </dgm:t>
    </dgm:pt>
    <dgm:pt modelId="{948B3226-ABE2-4F47-BDCF-3F2B2BA44240}" cxnId="{DB5E2AC8-B05D-4751-A805-22A03448A482}" type="sibTrans">
      <dgm:prSet/>
      <dgm:spPr/>
      <dgm:t>
        <a:bodyPr/>
        <a:lstStyle/>
        <a:p>
          <a:endParaRPr lang="en-US"/>
        </a:p>
      </dgm:t>
    </dgm:pt>
    <dgm:pt modelId="{61C04778-E46B-41F4-8D92-43AE2721513B}">
      <dgm:prSet/>
      <dgm:spPr>
        <a:solidFill>
          <a:schemeClr val="accent2">
            <a:lumMod val="50000"/>
          </a:schemeClr>
        </a:solidFill>
      </dgm:spPr>
      <dgm:t>
        <a:bodyPr/>
        <a:lstStyle/>
        <a:p>
          <a:pPr algn="just"/>
          <a:r>
            <a:rPr lang="en-US" dirty="0">
              <a:latin typeface="Candara" panose="020E0502030303020204" pitchFamily="34" charset="0"/>
            </a:rPr>
            <a:t>Strengthened Deterrence: </a:t>
          </a:r>
        </a:p>
      </dgm:t>
    </dgm:pt>
    <dgm:pt modelId="{63BCC43F-1188-41B8-8CA3-DAD69F82AF9A}" cxnId="{C8DDDA91-C67B-47EB-BD84-F00C3B3CDD0C}" type="parTrans">
      <dgm:prSet/>
      <dgm:spPr/>
      <dgm:t>
        <a:bodyPr/>
        <a:lstStyle/>
        <a:p>
          <a:endParaRPr lang="en-US"/>
        </a:p>
      </dgm:t>
    </dgm:pt>
    <dgm:pt modelId="{F5F12D4E-6827-45D3-A818-90246EEC17FF}" cxnId="{C8DDDA91-C67B-47EB-BD84-F00C3B3CDD0C}" type="sibTrans">
      <dgm:prSet/>
      <dgm:spPr/>
      <dgm:t>
        <a:bodyPr/>
        <a:lstStyle/>
        <a:p>
          <a:endParaRPr lang="en-US"/>
        </a:p>
      </dgm:t>
    </dgm:pt>
    <dgm:pt modelId="{2BD6BB19-24A7-481F-8834-23E0A339D4D7}">
      <dgm:prSet/>
      <dgm:spPr/>
      <dgm:t>
        <a:bodyPr/>
        <a:lstStyle/>
        <a:p>
          <a:pPr algn="just"/>
          <a:r>
            <a:rPr lang="en-US" dirty="0">
              <a:latin typeface="Candara" panose="020E0502030303020204" pitchFamily="34" charset="0"/>
            </a:rPr>
            <a:t>Successful asset recovery sends a strong message to perpetrators of financial crimes, acting as a deterrent and reducing the likelihood of future offences.</a:t>
          </a:r>
        </a:p>
      </dgm:t>
    </dgm:pt>
    <dgm:pt modelId="{0A913915-3C8C-4ADF-A800-BD59A7C64263}" cxnId="{A030636D-E681-4265-B57C-4AC7AEC1B5E2}" type="parTrans">
      <dgm:prSet/>
      <dgm:spPr/>
      <dgm:t>
        <a:bodyPr/>
        <a:lstStyle/>
        <a:p>
          <a:endParaRPr lang="en-US"/>
        </a:p>
      </dgm:t>
    </dgm:pt>
    <dgm:pt modelId="{89B1A581-7AE5-472A-B5C1-05FF85804895}" cxnId="{A030636D-E681-4265-B57C-4AC7AEC1B5E2}" type="sibTrans">
      <dgm:prSet/>
      <dgm:spPr/>
      <dgm:t>
        <a:bodyPr/>
        <a:lstStyle/>
        <a:p>
          <a:endParaRPr lang="en-US"/>
        </a:p>
      </dgm:t>
    </dgm:pt>
    <dgm:pt modelId="{DEDB194D-0F96-4182-ADBD-C351B8230C53}" type="pres">
      <dgm:prSet presAssocID="{0F26ED16-9EB5-4D3E-AF22-1CD71A04CE84}" presName="Name0" presStyleCnt="0">
        <dgm:presLayoutVars>
          <dgm:chMax/>
          <dgm:chPref val="3"/>
          <dgm:dir/>
          <dgm:animOne val="branch"/>
          <dgm:animLvl val="lvl"/>
        </dgm:presLayoutVars>
      </dgm:prSet>
      <dgm:spPr/>
    </dgm:pt>
    <dgm:pt modelId="{22122C80-84DE-46B4-B986-E8301BF246E5}" type="pres">
      <dgm:prSet presAssocID="{3FD3F78F-A5E6-4392-939A-71BFE2144FF1}" presName="composite" presStyleCnt="0"/>
      <dgm:spPr/>
    </dgm:pt>
    <dgm:pt modelId="{143F92B0-60C2-4531-8833-0896B721002F}" type="pres">
      <dgm:prSet presAssocID="{3FD3F78F-A5E6-4392-939A-71BFE2144FF1}" presName="FirstChild" presStyleLbl="revTx" presStyleIdx="0" presStyleCnt="3">
        <dgm:presLayoutVars>
          <dgm:chMax val="0"/>
          <dgm:chPref val="0"/>
          <dgm:bulletEnabled val="1"/>
        </dgm:presLayoutVars>
      </dgm:prSet>
      <dgm:spPr/>
    </dgm:pt>
    <dgm:pt modelId="{46AF33AF-EA3D-4D5D-BE6B-14927F294620}" type="pres">
      <dgm:prSet presAssocID="{3FD3F78F-A5E6-4392-939A-71BFE2144FF1}" presName="Parent" presStyleLbl="alignNode1" presStyleIdx="0" presStyleCnt="3">
        <dgm:presLayoutVars>
          <dgm:chMax val="3"/>
          <dgm:chPref val="3"/>
          <dgm:bulletEnabled val="1"/>
        </dgm:presLayoutVars>
      </dgm:prSet>
      <dgm:spPr/>
    </dgm:pt>
    <dgm:pt modelId="{12AE4D48-6CDC-49CB-8BBB-01F13CBA6A09}" type="pres">
      <dgm:prSet presAssocID="{3FD3F78F-A5E6-4392-939A-71BFE2144FF1}" presName="Accent" presStyleLbl="parChTrans1D1" presStyleIdx="0" presStyleCnt="3"/>
      <dgm:spPr/>
    </dgm:pt>
    <dgm:pt modelId="{B28A09FE-566F-45F1-950D-ABCBFD5C987C}" type="pres">
      <dgm:prSet presAssocID="{67CEAF1B-88E2-4C0C-8EC1-EF4C5B42ECA1}" presName="sibTrans" presStyleCnt="0"/>
      <dgm:spPr/>
    </dgm:pt>
    <dgm:pt modelId="{8EAF5F4E-8804-40AD-93F7-E8328D84ABFD}" type="pres">
      <dgm:prSet presAssocID="{3E81B9D2-AA7A-42B8-B27C-FC570B5F74D9}" presName="composite" presStyleCnt="0"/>
      <dgm:spPr/>
    </dgm:pt>
    <dgm:pt modelId="{4A88DBDD-E603-4022-B36B-39DF8911B9A0}" type="pres">
      <dgm:prSet presAssocID="{3E81B9D2-AA7A-42B8-B27C-FC570B5F74D9}" presName="FirstChild" presStyleLbl="revTx" presStyleIdx="1" presStyleCnt="3">
        <dgm:presLayoutVars>
          <dgm:chMax val="0"/>
          <dgm:chPref val="0"/>
          <dgm:bulletEnabled val="1"/>
        </dgm:presLayoutVars>
      </dgm:prSet>
      <dgm:spPr/>
    </dgm:pt>
    <dgm:pt modelId="{1235758E-85C1-4276-B8A5-E29F3419F0B5}" type="pres">
      <dgm:prSet presAssocID="{3E81B9D2-AA7A-42B8-B27C-FC570B5F74D9}" presName="Parent" presStyleLbl="alignNode1" presStyleIdx="1" presStyleCnt="3">
        <dgm:presLayoutVars>
          <dgm:chMax val="3"/>
          <dgm:chPref val="3"/>
          <dgm:bulletEnabled val="1"/>
        </dgm:presLayoutVars>
      </dgm:prSet>
      <dgm:spPr/>
    </dgm:pt>
    <dgm:pt modelId="{90420ED7-D0BD-451A-9FA8-CD51238EA804}" type="pres">
      <dgm:prSet presAssocID="{3E81B9D2-AA7A-42B8-B27C-FC570B5F74D9}" presName="Accent" presStyleLbl="parChTrans1D1" presStyleIdx="1" presStyleCnt="3"/>
      <dgm:spPr/>
    </dgm:pt>
    <dgm:pt modelId="{2A6426FC-5819-46D1-9B89-089E2D92E73D}" type="pres">
      <dgm:prSet presAssocID="{548D4F53-1B28-411A-ACAC-67AC831B625E}" presName="sibTrans" presStyleCnt="0"/>
      <dgm:spPr/>
    </dgm:pt>
    <dgm:pt modelId="{CF35281A-55A1-4B74-B11E-BDC51901BC46}" type="pres">
      <dgm:prSet presAssocID="{61C04778-E46B-41F4-8D92-43AE2721513B}" presName="composite" presStyleCnt="0"/>
      <dgm:spPr/>
    </dgm:pt>
    <dgm:pt modelId="{5A8E4975-D8BB-471F-BC34-C355C0C96606}" type="pres">
      <dgm:prSet presAssocID="{61C04778-E46B-41F4-8D92-43AE2721513B}" presName="FirstChild" presStyleLbl="revTx" presStyleIdx="2" presStyleCnt="3">
        <dgm:presLayoutVars>
          <dgm:chMax val="0"/>
          <dgm:chPref val="0"/>
          <dgm:bulletEnabled val="1"/>
        </dgm:presLayoutVars>
      </dgm:prSet>
      <dgm:spPr/>
    </dgm:pt>
    <dgm:pt modelId="{F3BF6B8F-BE93-4912-9DCA-C14536B26133}" type="pres">
      <dgm:prSet presAssocID="{61C04778-E46B-41F4-8D92-43AE2721513B}" presName="Parent" presStyleLbl="alignNode1" presStyleIdx="2" presStyleCnt="3">
        <dgm:presLayoutVars>
          <dgm:chMax val="3"/>
          <dgm:chPref val="3"/>
          <dgm:bulletEnabled val="1"/>
        </dgm:presLayoutVars>
      </dgm:prSet>
      <dgm:spPr/>
    </dgm:pt>
    <dgm:pt modelId="{B19C7CAE-023C-4434-86AE-6E341F7A1BBB}" type="pres">
      <dgm:prSet presAssocID="{61C04778-E46B-41F4-8D92-43AE2721513B}" presName="Accent" presStyleLbl="parChTrans1D1" presStyleIdx="2" presStyleCnt="3"/>
      <dgm:spPr/>
    </dgm:pt>
  </dgm:ptLst>
  <dgm:cxnLst>
    <dgm:cxn modelId="{974A2E15-0179-423B-82B4-AF36ED7EE1F7}" type="presOf" srcId="{0F26ED16-9EB5-4D3E-AF22-1CD71A04CE84}" destId="{DEDB194D-0F96-4182-ADBD-C351B8230C53}" srcOrd="0" destOrd="0" presId="urn:microsoft.com/office/officeart/2011/layout/TabList"/>
    <dgm:cxn modelId="{72E41C17-E7ED-4EF5-BE00-BDAE8B19A566}" srcId="{0F26ED16-9EB5-4D3E-AF22-1CD71A04CE84}" destId="{3FD3F78F-A5E6-4392-939A-71BFE2144FF1}" srcOrd="0" destOrd="0" parTransId="{05930385-B79B-44A2-81C4-23AD596FFF66}" sibTransId="{67CEAF1B-88E2-4C0C-8EC1-EF4C5B42ECA1}"/>
    <dgm:cxn modelId="{F61E1D38-EF3B-408E-B278-C3C149D1A36A}" type="presOf" srcId="{3E81B9D2-AA7A-42B8-B27C-FC570B5F74D9}" destId="{1235758E-85C1-4276-B8A5-E29F3419F0B5}" srcOrd="0" destOrd="0" presId="urn:microsoft.com/office/officeart/2011/layout/TabList"/>
    <dgm:cxn modelId="{71B9AC5C-0529-47DB-B99A-0D450FB8E265}" type="presOf" srcId="{3FD3F78F-A5E6-4392-939A-71BFE2144FF1}" destId="{46AF33AF-EA3D-4D5D-BE6B-14927F294620}" srcOrd="0" destOrd="0" presId="urn:microsoft.com/office/officeart/2011/layout/TabList"/>
    <dgm:cxn modelId="{90804843-0AD7-49F5-ADEC-B5D655060EA5}" type="presOf" srcId="{FCA106DC-EB0F-4C5F-822F-14B7972872CB}" destId="{143F92B0-60C2-4531-8833-0896B721002F}" srcOrd="0" destOrd="0" presId="urn:microsoft.com/office/officeart/2011/layout/TabList"/>
    <dgm:cxn modelId="{A030636D-E681-4265-B57C-4AC7AEC1B5E2}" srcId="{61C04778-E46B-41F4-8D92-43AE2721513B}" destId="{2BD6BB19-24A7-481F-8834-23E0A339D4D7}" srcOrd="0" destOrd="0" parTransId="{0A913915-3C8C-4ADF-A800-BD59A7C64263}" sibTransId="{89B1A581-7AE5-472A-B5C1-05FF85804895}"/>
    <dgm:cxn modelId="{C8DDDA91-C67B-47EB-BD84-F00C3B3CDD0C}" srcId="{0F26ED16-9EB5-4D3E-AF22-1CD71A04CE84}" destId="{61C04778-E46B-41F4-8D92-43AE2721513B}" srcOrd="2" destOrd="0" parTransId="{63BCC43F-1188-41B8-8CA3-DAD69F82AF9A}" sibTransId="{F5F12D4E-6827-45D3-A818-90246EEC17FF}"/>
    <dgm:cxn modelId="{BA238999-3A87-4CD5-859B-2DB0A7CE50D1}" type="presOf" srcId="{2BD6BB19-24A7-481F-8834-23E0A339D4D7}" destId="{5A8E4975-D8BB-471F-BC34-C355C0C96606}" srcOrd="0" destOrd="0" presId="urn:microsoft.com/office/officeart/2011/layout/TabList"/>
    <dgm:cxn modelId="{67EAB0C0-44F3-4F2D-8BBD-D8D84B87995A}" srcId="{0F26ED16-9EB5-4D3E-AF22-1CD71A04CE84}" destId="{3E81B9D2-AA7A-42B8-B27C-FC570B5F74D9}" srcOrd="1" destOrd="0" parTransId="{F72C9D51-3BE2-403B-8ABB-D660187529C9}" sibTransId="{548D4F53-1B28-411A-ACAC-67AC831B625E}"/>
    <dgm:cxn modelId="{DB5E2AC8-B05D-4751-A805-22A03448A482}" srcId="{3E81B9D2-AA7A-42B8-B27C-FC570B5F74D9}" destId="{45C2C4A4-5396-41B2-8B02-870C75CF9FE8}" srcOrd="0" destOrd="0" parTransId="{F9E2A632-17FB-4DF9-AA95-A26F82C5C5D3}" sibTransId="{948B3226-ABE2-4F47-BDCF-3F2B2BA44240}"/>
    <dgm:cxn modelId="{0BAE12D3-4B9E-4D41-9F5F-5AEDC9E0A36B}" srcId="{3FD3F78F-A5E6-4392-939A-71BFE2144FF1}" destId="{FCA106DC-EB0F-4C5F-822F-14B7972872CB}" srcOrd="0" destOrd="0" parTransId="{658E4F23-3EC6-4786-A049-5ED3EDBB63E5}" sibTransId="{AE521558-9C16-400A-BF8A-EE539731AC25}"/>
    <dgm:cxn modelId="{39ECC0E8-B83A-4A32-AF5A-1EB2C1D0D8C6}" type="presOf" srcId="{61C04778-E46B-41F4-8D92-43AE2721513B}" destId="{F3BF6B8F-BE93-4912-9DCA-C14536B26133}" srcOrd="0" destOrd="0" presId="urn:microsoft.com/office/officeart/2011/layout/TabList"/>
    <dgm:cxn modelId="{85B641F4-7E14-41D4-AC02-9FCDD029227A}" type="presOf" srcId="{45C2C4A4-5396-41B2-8B02-870C75CF9FE8}" destId="{4A88DBDD-E603-4022-B36B-39DF8911B9A0}" srcOrd="0" destOrd="0" presId="urn:microsoft.com/office/officeart/2011/layout/TabList"/>
    <dgm:cxn modelId="{D0461D08-E4F1-4CDD-8757-41F1EE894EDF}" type="presParOf" srcId="{DEDB194D-0F96-4182-ADBD-C351B8230C53}" destId="{22122C80-84DE-46B4-B986-E8301BF246E5}" srcOrd="0" destOrd="0" presId="urn:microsoft.com/office/officeart/2011/layout/TabList"/>
    <dgm:cxn modelId="{F1D5BBB2-951C-4F19-BA32-E3EAC6DBC945}" type="presParOf" srcId="{22122C80-84DE-46B4-B986-E8301BF246E5}" destId="{143F92B0-60C2-4531-8833-0896B721002F}" srcOrd="0" destOrd="0" presId="urn:microsoft.com/office/officeart/2011/layout/TabList"/>
    <dgm:cxn modelId="{001EE9E3-7B3E-4456-98BF-82D56F4107FD}" type="presParOf" srcId="{22122C80-84DE-46B4-B986-E8301BF246E5}" destId="{46AF33AF-EA3D-4D5D-BE6B-14927F294620}" srcOrd="1" destOrd="0" presId="urn:microsoft.com/office/officeart/2011/layout/TabList"/>
    <dgm:cxn modelId="{BD4AEACF-E57A-4C12-BCAF-834B368B4F6E}" type="presParOf" srcId="{22122C80-84DE-46B4-B986-E8301BF246E5}" destId="{12AE4D48-6CDC-49CB-8BBB-01F13CBA6A09}" srcOrd="2" destOrd="0" presId="urn:microsoft.com/office/officeart/2011/layout/TabList"/>
    <dgm:cxn modelId="{6FCD31C9-94FC-4D42-A7E8-F0C3B6C5F3B4}" type="presParOf" srcId="{DEDB194D-0F96-4182-ADBD-C351B8230C53}" destId="{B28A09FE-566F-45F1-950D-ABCBFD5C987C}" srcOrd="1" destOrd="0" presId="urn:microsoft.com/office/officeart/2011/layout/TabList"/>
    <dgm:cxn modelId="{52ABBC7C-4BDD-46BB-BD88-12C740354EB1}" type="presParOf" srcId="{DEDB194D-0F96-4182-ADBD-C351B8230C53}" destId="{8EAF5F4E-8804-40AD-93F7-E8328D84ABFD}" srcOrd="2" destOrd="0" presId="urn:microsoft.com/office/officeart/2011/layout/TabList"/>
    <dgm:cxn modelId="{F129A754-03C4-4994-A230-A04CDD709AEE}" type="presParOf" srcId="{8EAF5F4E-8804-40AD-93F7-E8328D84ABFD}" destId="{4A88DBDD-E603-4022-B36B-39DF8911B9A0}" srcOrd="0" destOrd="0" presId="urn:microsoft.com/office/officeart/2011/layout/TabList"/>
    <dgm:cxn modelId="{3F5E6085-7B87-48ED-91E6-DA0ABA31A058}" type="presParOf" srcId="{8EAF5F4E-8804-40AD-93F7-E8328D84ABFD}" destId="{1235758E-85C1-4276-B8A5-E29F3419F0B5}" srcOrd="1" destOrd="0" presId="urn:microsoft.com/office/officeart/2011/layout/TabList"/>
    <dgm:cxn modelId="{95DDA5D2-30A2-476B-9600-77AA6F71058F}" type="presParOf" srcId="{8EAF5F4E-8804-40AD-93F7-E8328D84ABFD}" destId="{90420ED7-D0BD-451A-9FA8-CD51238EA804}" srcOrd="2" destOrd="0" presId="urn:microsoft.com/office/officeart/2011/layout/TabList"/>
    <dgm:cxn modelId="{89B998EF-8ED7-47CC-AD86-930113A7D9A3}" type="presParOf" srcId="{DEDB194D-0F96-4182-ADBD-C351B8230C53}" destId="{2A6426FC-5819-46D1-9B89-089E2D92E73D}" srcOrd="3" destOrd="0" presId="urn:microsoft.com/office/officeart/2011/layout/TabList"/>
    <dgm:cxn modelId="{D2A56680-7228-46C9-B636-AF05D1493781}" type="presParOf" srcId="{DEDB194D-0F96-4182-ADBD-C351B8230C53}" destId="{CF35281A-55A1-4B74-B11E-BDC51901BC46}" srcOrd="4" destOrd="0" presId="urn:microsoft.com/office/officeart/2011/layout/TabList"/>
    <dgm:cxn modelId="{2C13AA8A-8E7F-45CA-B0CE-2272C9C7772D}" type="presParOf" srcId="{CF35281A-55A1-4B74-B11E-BDC51901BC46}" destId="{5A8E4975-D8BB-471F-BC34-C355C0C96606}" srcOrd="0" destOrd="0" presId="urn:microsoft.com/office/officeart/2011/layout/TabList"/>
    <dgm:cxn modelId="{412617F2-4163-4A20-B696-32E6D8372F31}" type="presParOf" srcId="{CF35281A-55A1-4B74-B11E-BDC51901BC46}" destId="{F3BF6B8F-BE93-4912-9DCA-C14536B26133}" srcOrd="1" destOrd="0" presId="urn:microsoft.com/office/officeart/2011/layout/TabList"/>
    <dgm:cxn modelId="{3A8EC40F-A833-46FE-985B-D1D0FEFF0BF3}" type="presParOf" srcId="{CF35281A-55A1-4B74-B11E-BDC51901BC46}" destId="{B19C7CAE-023C-4434-86AE-6E341F7A1BBB}" srcOrd="2" destOrd="0" presId="urn:microsoft.com/office/officeart/2011/layout/Tab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4C1D1-FED1-452A-A10F-1CD7B23B48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AA87F8-DB22-48C0-8163-6E74988AAD96}">
      <dgm:prSet phldrT="[Text]"/>
      <dgm:spPr>
        <a:solidFill>
          <a:srgbClr val="0070C0"/>
        </a:solidFill>
      </dgm:spPr>
      <dgm:t>
        <a:bodyPr/>
        <a:lstStyle/>
        <a:p>
          <a:pPr algn="just"/>
          <a:r>
            <a:rPr lang="en-US" b="1">
              <a:latin typeface="Candara" panose="020E0502030303020204" pitchFamily="34" charset="0"/>
            </a:rPr>
            <a:t>Asset Tracing</a:t>
          </a:r>
          <a:endParaRPr lang="en-US" b="1" dirty="0">
            <a:latin typeface="Candara" panose="020E0502030303020204" pitchFamily="34" charset="0"/>
          </a:endParaRPr>
        </a:p>
      </dgm:t>
    </dgm:pt>
    <dgm:pt modelId="{AE4CAD54-B265-4908-8D53-6C3F54E5D4C2}" cxnId="{4D27C704-119D-4E72-847C-BC6C0AF18FBF}" type="parTrans">
      <dgm:prSet/>
      <dgm:spPr/>
      <dgm:t>
        <a:bodyPr/>
        <a:lstStyle/>
        <a:p>
          <a:pPr algn="just"/>
          <a:endParaRPr lang="en-US">
            <a:latin typeface="Candara" panose="020E0502030303020204" pitchFamily="34" charset="0"/>
          </a:endParaRPr>
        </a:p>
      </dgm:t>
    </dgm:pt>
    <dgm:pt modelId="{AB8E9208-0DDF-4F89-86A5-5B1E33AEEE3D}" cxnId="{4D27C704-119D-4E72-847C-BC6C0AF18FBF}" type="sibTrans">
      <dgm:prSet/>
      <dgm:spPr/>
      <dgm:t>
        <a:bodyPr/>
        <a:lstStyle/>
        <a:p>
          <a:pPr algn="just"/>
          <a:endParaRPr lang="en-US">
            <a:latin typeface="Candara" panose="020E0502030303020204" pitchFamily="34" charset="0"/>
          </a:endParaRPr>
        </a:p>
      </dgm:t>
    </dgm:pt>
    <dgm:pt modelId="{BE9C77E5-E6DB-4FE8-8999-0BEEC1A39566}">
      <dgm:prSet/>
      <dgm:spPr/>
      <dgm:t>
        <a:bodyPr/>
        <a:lstStyle/>
        <a:p>
          <a:pPr algn="just"/>
          <a:r>
            <a:rPr lang="en-US" dirty="0">
              <a:latin typeface="Candara" panose="020E0502030303020204" pitchFamily="34" charset="0"/>
            </a:rPr>
            <a:t>This involves identifying and tracing the movement of assets, which could include funds, properties, or other valuable items, through various financial transactions or ownership structures. Asset tracing often requires sophisticated investigative techniques and tools to follow the trail of illicit funds or assets through complex networks and jurisdictions.</a:t>
          </a:r>
        </a:p>
      </dgm:t>
    </dgm:pt>
    <dgm:pt modelId="{3DC476B5-8E63-4975-9C89-E510440C1DCC}" cxnId="{53DAF233-5D2E-44BA-897D-320C748601B4}" type="parTrans">
      <dgm:prSet/>
      <dgm:spPr/>
      <dgm:t>
        <a:bodyPr/>
        <a:lstStyle/>
        <a:p>
          <a:pPr algn="just"/>
          <a:endParaRPr lang="en-US">
            <a:latin typeface="Candara" panose="020E0502030303020204" pitchFamily="34" charset="0"/>
          </a:endParaRPr>
        </a:p>
      </dgm:t>
    </dgm:pt>
    <dgm:pt modelId="{A74A5F0A-6162-4C28-9D1F-164BC01F5DC3}" cxnId="{53DAF233-5D2E-44BA-897D-320C748601B4}" type="sibTrans">
      <dgm:prSet/>
      <dgm:spPr/>
      <dgm:t>
        <a:bodyPr/>
        <a:lstStyle/>
        <a:p>
          <a:pPr algn="just"/>
          <a:endParaRPr lang="en-US">
            <a:latin typeface="Candara" panose="020E0502030303020204" pitchFamily="34" charset="0"/>
          </a:endParaRPr>
        </a:p>
      </dgm:t>
    </dgm:pt>
    <dgm:pt modelId="{FD2134C2-FED5-456F-8392-8FDAA4789A02}">
      <dgm:prSet custT="1"/>
      <dgm:spPr>
        <a:solidFill>
          <a:srgbClr val="0070C0"/>
        </a:solidFill>
        <a:ln w="12700" cap="flat" cmpd="sng" algn="ctr">
          <a:solidFill>
            <a:prstClr val="white">
              <a:hueOff val="0"/>
              <a:satOff val="0"/>
              <a:lumOff val="0"/>
              <a:alphaOff val="0"/>
            </a:prstClr>
          </a:solidFill>
          <a:prstDash val="solid"/>
          <a:miter lim="800000"/>
        </a:ln>
        <a:effectLst/>
      </dgm:spPr>
      <dgm:t>
        <a:bodyPr spcFirstLastPara="0" vert="horz" wrap="square" lIns="220980" tIns="220980" rIns="220980" bIns="220980" numCol="1" spcCol="1270" anchor="ctr" anchorCtr="0"/>
        <a:lstStyle/>
        <a:p>
          <a:pPr marL="0" lvl="0" indent="0" algn="just" defTabSz="2578100">
            <a:lnSpc>
              <a:spcPct val="90000"/>
            </a:lnSpc>
            <a:spcBef>
              <a:spcPct val="0"/>
            </a:spcBef>
            <a:spcAft>
              <a:spcPct val="35000"/>
            </a:spcAft>
            <a:buNone/>
          </a:pPr>
          <a:r>
            <a:rPr lang="en-US" sz="5800" b="1" kern="1200" dirty="0">
              <a:solidFill>
                <a:prstClr val="white"/>
              </a:solidFill>
              <a:latin typeface="Candara" panose="020E0502030303020204" pitchFamily="34" charset="0"/>
              <a:ea typeface="+mn-ea"/>
              <a:cs typeface="+mn-cs"/>
            </a:rPr>
            <a:t>Asset Tracking</a:t>
          </a:r>
        </a:p>
      </dgm:t>
    </dgm:pt>
    <dgm:pt modelId="{DE5CBF29-342F-4459-985E-1864A73782DA}" cxnId="{D9898C67-9456-4093-9813-36F6998E3AB2}" type="parTrans">
      <dgm:prSet/>
      <dgm:spPr/>
      <dgm:t>
        <a:bodyPr/>
        <a:lstStyle/>
        <a:p>
          <a:pPr algn="just"/>
          <a:endParaRPr lang="en-US">
            <a:latin typeface="Candara" panose="020E0502030303020204" pitchFamily="34" charset="0"/>
          </a:endParaRPr>
        </a:p>
      </dgm:t>
    </dgm:pt>
    <dgm:pt modelId="{97AF056C-F8B1-4F27-A361-725B1B9DC973}" cxnId="{D9898C67-9456-4093-9813-36F6998E3AB2}" type="sibTrans">
      <dgm:prSet/>
      <dgm:spPr/>
      <dgm:t>
        <a:bodyPr/>
        <a:lstStyle/>
        <a:p>
          <a:pPr algn="just"/>
          <a:endParaRPr lang="en-US">
            <a:latin typeface="Candara" panose="020E0502030303020204" pitchFamily="34" charset="0"/>
          </a:endParaRPr>
        </a:p>
      </dgm:t>
    </dgm:pt>
    <dgm:pt modelId="{25DBE766-25D6-4CAA-8985-6B226A4DF063}">
      <dgm:prSet/>
      <dgm:spPr/>
      <dgm:t>
        <a:bodyPr/>
        <a:lstStyle/>
        <a:p>
          <a:pPr algn="just"/>
          <a:r>
            <a:rPr lang="en-US" dirty="0">
              <a:latin typeface="Candara" panose="020E0502030303020204" pitchFamily="34" charset="0"/>
            </a:rPr>
            <a:t>Once assets have been identified, tracking involves monitoring their movements or changes in ownership over time. This can include monitoring bank accounts, real estate transactions, or other financial activities associated with the assets in question. Advanced tracking technologies such as blockchain analysis or forensic accounting methods may be employed to monitor the flow of assets.</a:t>
          </a:r>
        </a:p>
      </dgm:t>
    </dgm:pt>
    <dgm:pt modelId="{8579ECBB-9506-4FF8-BE20-59DE3BC71962}" cxnId="{4D0B1C6B-45E8-4A98-9481-DB9DD2BF6B36}" type="parTrans">
      <dgm:prSet/>
      <dgm:spPr/>
      <dgm:t>
        <a:bodyPr/>
        <a:lstStyle/>
        <a:p>
          <a:pPr algn="just"/>
          <a:endParaRPr lang="en-US">
            <a:latin typeface="Candara" panose="020E0502030303020204" pitchFamily="34" charset="0"/>
          </a:endParaRPr>
        </a:p>
      </dgm:t>
    </dgm:pt>
    <dgm:pt modelId="{9E25DD9F-E228-46AF-AC10-C125928EDCC5}" cxnId="{4D0B1C6B-45E8-4A98-9481-DB9DD2BF6B36}" type="sibTrans">
      <dgm:prSet/>
      <dgm:spPr/>
      <dgm:t>
        <a:bodyPr/>
        <a:lstStyle/>
        <a:p>
          <a:pPr algn="just"/>
          <a:endParaRPr lang="en-US">
            <a:latin typeface="Candara" panose="020E0502030303020204" pitchFamily="34" charset="0"/>
          </a:endParaRPr>
        </a:p>
      </dgm:t>
    </dgm:pt>
    <dgm:pt modelId="{0AE652E7-154A-4C3E-8F2F-D5A754CC9EB6}" type="pres">
      <dgm:prSet presAssocID="{3684C1D1-FED1-452A-A10F-1CD7B23B487A}" presName="linear" presStyleCnt="0">
        <dgm:presLayoutVars>
          <dgm:animLvl val="lvl"/>
          <dgm:resizeHandles val="exact"/>
        </dgm:presLayoutVars>
      </dgm:prSet>
      <dgm:spPr/>
    </dgm:pt>
    <dgm:pt modelId="{680A3DAF-27A2-4ACA-AB38-C11F6398A26B}" type="pres">
      <dgm:prSet presAssocID="{DDAA87F8-DB22-48C0-8163-6E74988AAD96}" presName="parentText" presStyleLbl="node1" presStyleIdx="0" presStyleCnt="2">
        <dgm:presLayoutVars>
          <dgm:chMax val="0"/>
          <dgm:bulletEnabled val="1"/>
        </dgm:presLayoutVars>
      </dgm:prSet>
      <dgm:spPr/>
    </dgm:pt>
    <dgm:pt modelId="{ECA31D64-1585-411D-9BB0-A460FF068D4C}" type="pres">
      <dgm:prSet presAssocID="{DDAA87F8-DB22-48C0-8163-6E74988AAD96}" presName="childText" presStyleLbl="revTx" presStyleIdx="0" presStyleCnt="2">
        <dgm:presLayoutVars>
          <dgm:bulletEnabled val="1"/>
        </dgm:presLayoutVars>
      </dgm:prSet>
      <dgm:spPr/>
    </dgm:pt>
    <dgm:pt modelId="{60427E6A-1B3A-4D4E-96C8-92A360B4AD25}" type="pres">
      <dgm:prSet presAssocID="{FD2134C2-FED5-456F-8392-8FDAA4789A02}" presName="parentText" presStyleLbl="node1" presStyleIdx="1" presStyleCnt="2">
        <dgm:presLayoutVars>
          <dgm:chMax val="0"/>
          <dgm:bulletEnabled val="1"/>
        </dgm:presLayoutVars>
      </dgm:prSet>
      <dgm:spPr>
        <a:xfrm>
          <a:off x="0" y="5418666"/>
          <a:ext cx="18005576" cy="1391130"/>
        </a:xfrm>
        <a:prstGeom prst="roundRect">
          <a:avLst/>
        </a:prstGeom>
      </dgm:spPr>
    </dgm:pt>
    <dgm:pt modelId="{B56CF2B5-98DC-4884-9719-6FB97DFA720A}" type="pres">
      <dgm:prSet presAssocID="{FD2134C2-FED5-456F-8392-8FDAA4789A02}" presName="childText" presStyleLbl="revTx" presStyleIdx="1" presStyleCnt="2">
        <dgm:presLayoutVars>
          <dgm:bulletEnabled val="1"/>
        </dgm:presLayoutVars>
      </dgm:prSet>
      <dgm:spPr/>
    </dgm:pt>
  </dgm:ptLst>
  <dgm:cxnLst>
    <dgm:cxn modelId="{4D27C704-119D-4E72-847C-BC6C0AF18FBF}" srcId="{3684C1D1-FED1-452A-A10F-1CD7B23B487A}" destId="{DDAA87F8-DB22-48C0-8163-6E74988AAD96}" srcOrd="0" destOrd="0" parTransId="{AE4CAD54-B265-4908-8D53-6C3F54E5D4C2}" sibTransId="{AB8E9208-0DDF-4F89-86A5-5B1E33AEEE3D}"/>
    <dgm:cxn modelId="{53DAF233-5D2E-44BA-897D-320C748601B4}" srcId="{DDAA87F8-DB22-48C0-8163-6E74988AAD96}" destId="{BE9C77E5-E6DB-4FE8-8999-0BEEC1A39566}" srcOrd="0" destOrd="0" parTransId="{3DC476B5-8E63-4975-9C89-E510440C1DCC}" sibTransId="{A74A5F0A-6162-4C28-9D1F-164BC01F5DC3}"/>
    <dgm:cxn modelId="{01C9E362-F617-463C-8FBD-8525176B20C1}" type="presOf" srcId="{3684C1D1-FED1-452A-A10F-1CD7B23B487A}" destId="{0AE652E7-154A-4C3E-8F2F-D5A754CC9EB6}" srcOrd="0" destOrd="0" presId="urn:microsoft.com/office/officeart/2005/8/layout/vList2"/>
    <dgm:cxn modelId="{D9898C67-9456-4093-9813-36F6998E3AB2}" srcId="{3684C1D1-FED1-452A-A10F-1CD7B23B487A}" destId="{FD2134C2-FED5-456F-8392-8FDAA4789A02}" srcOrd="1" destOrd="0" parTransId="{DE5CBF29-342F-4459-985E-1864A73782DA}" sibTransId="{97AF056C-F8B1-4F27-A361-725B1B9DC973}"/>
    <dgm:cxn modelId="{4D0B1C6B-45E8-4A98-9481-DB9DD2BF6B36}" srcId="{FD2134C2-FED5-456F-8392-8FDAA4789A02}" destId="{25DBE766-25D6-4CAA-8985-6B226A4DF063}" srcOrd="0" destOrd="0" parTransId="{8579ECBB-9506-4FF8-BE20-59DE3BC71962}" sibTransId="{9E25DD9F-E228-46AF-AC10-C125928EDCC5}"/>
    <dgm:cxn modelId="{867A546B-7E55-4429-B935-AA0CCCC95020}" type="presOf" srcId="{25DBE766-25D6-4CAA-8985-6B226A4DF063}" destId="{B56CF2B5-98DC-4884-9719-6FB97DFA720A}" srcOrd="0" destOrd="0" presId="urn:microsoft.com/office/officeart/2005/8/layout/vList2"/>
    <dgm:cxn modelId="{6AABEE95-86FE-48EA-AC86-32B5648B23E8}" type="presOf" srcId="{DDAA87F8-DB22-48C0-8163-6E74988AAD96}" destId="{680A3DAF-27A2-4ACA-AB38-C11F6398A26B}" srcOrd="0" destOrd="0" presId="urn:microsoft.com/office/officeart/2005/8/layout/vList2"/>
    <dgm:cxn modelId="{86940999-2866-4B47-8CDB-12F01A1D1AC2}" type="presOf" srcId="{FD2134C2-FED5-456F-8392-8FDAA4789A02}" destId="{60427E6A-1B3A-4D4E-96C8-92A360B4AD25}" srcOrd="0" destOrd="0" presId="urn:microsoft.com/office/officeart/2005/8/layout/vList2"/>
    <dgm:cxn modelId="{0EC4C6B2-03D3-452F-95D6-B569171BA8B3}" type="presOf" srcId="{BE9C77E5-E6DB-4FE8-8999-0BEEC1A39566}" destId="{ECA31D64-1585-411D-9BB0-A460FF068D4C}" srcOrd="0" destOrd="0" presId="urn:microsoft.com/office/officeart/2005/8/layout/vList2"/>
    <dgm:cxn modelId="{581079A8-C22A-4995-A450-83E7B07C8C24}" type="presParOf" srcId="{0AE652E7-154A-4C3E-8F2F-D5A754CC9EB6}" destId="{680A3DAF-27A2-4ACA-AB38-C11F6398A26B}" srcOrd="0" destOrd="0" presId="urn:microsoft.com/office/officeart/2005/8/layout/vList2"/>
    <dgm:cxn modelId="{656C825A-E6F2-4159-9F46-558F01F8AC30}" type="presParOf" srcId="{0AE652E7-154A-4C3E-8F2F-D5A754CC9EB6}" destId="{ECA31D64-1585-411D-9BB0-A460FF068D4C}" srcOrd="1" destOrd="0" presId="urn:microsoft.com/office/officeart/2005/8/layout/vList2"/>
    <dgm:cxn modelId="{E6442C6E-D2B5-4B71-A3D7-CFE6B82BE927}" type="presParOf" srcId="{0AE652E7-154A-4C3E-8F2F-D5A754CC9EB6}" destId="{60427E6A-1B3A-4D4E-96C8-92A360B4AD25}" srcOrd="2" destOrd="0" presId="urn:microsoft.com/office/officeart/2005/8/layout/vList2"/>
    <dgm:cxn modelId="{75E43C61-8A16-4C67-8DEB-FF00DF73D98E}" type="presParOf" srcId="{0AE652E7-154A-4C3E-8F2F-D5A754CC9EB6}" destId="{B56CF2B5-98DC-4884-9719-6FB97DFA720A}" srcOrd="3"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4C1D1-FED1-452A-A10F-1CD7B23B48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AA87F8-DB22-48C0-8163-6E74988AAD96}">
      <dgm:prSet phldrT="[Text]"/>
      <dgm:spPr>
        <a:solidFill>
          <a:srgbClr val="0070C0"/>
        </a:solidFill>
      </dgm:spPr>
      <dgm:t>
        <a:bodyPr/>
        <a:lstStyle/>
        <a:p>
          <a:pPr algn="just"/>
          <a:r>
            <a:rPr lang="en-US" b="1" dirty="0">
              <a:latin typeface="Candara" panose="020E0502030303020204" pitchFamily="34" charset="0"/>
            </a:rPr>
            <a:t>Asset Recovery</a:t>
          </a:r>
        </a:p>
      </dgm:t>
    </dgm:pt>
    <dgm:pt modelId="{AE4CAD54-B265-4908-8D53-6C3F54E5D4C2}" cxnId="{4D27C704-119D-4E72-847C-BC6C0AF18FBF}" type="parTrans">
      <dgm:prSet/>
      <dgm:spPr/>
      <dgm:t>
        <a:bodyPr/>
        <a:lstStyle/>
        <a:p>
          <a:pPr algn="just"/>
          <a:endParaRPr lang="en-US">
            <a:latin typeface="Candara" panose="020E0502030303020204" pitchFamily="34" charset="0"/>
          </a:endParaRPr>
        </a:p>
      </dgm:t>
    </dgm:pt>
    <dgm:pt modelId="{AB8E9208-0DDF-4F89-86A5-5B1E33AEEE3D}" cxnId="{4D27C704-119D-4E72-847C-BC6C0AF18FBF}" type="sibTrans">
      <dgm:prSet/>
      <dgm:spPr/>
      <dgm:t>
        <a:bodyPr/>
        <a:lstStyle/>
        <a:p>
          <a:pPr algn="just"/>
          <a:endParaRPr lang="en-US">
            <a:latin typeface="Candara" panose="020E0502030303020204" pitchFamily="34" charset="0"/>
          </a:endParaRPr>
        </a:p>
      </dgm:t>
    </dgm:pt>
    <dgm:pt modelId="{BE9C77E5-E6DB-4FE8-8999-0BEEC1A39566}">
      <dgm:prSet/>
      <dgm:spPr/>
      <dgm:t>
        <a:bodyPr/>
        <a:lstStyle/>
        <a:p>
          <a:pPr algn="just"/>
          <a:r>
            <a:rPr lang="en-US" dirty="0">
              <a:latin typeface="Candara" panose="020E0502030303020204" pitchFamily="34" charset="0"/>
            </a:rPr>
            <a:t>Asset recovery refers to the process of legally seizing or reclaiming assets that have been identified as proceeds of crime or illicitly obtained. This can involve civil or criminal proceedings, depending on the jurisdiction and the nature of the assets involved. Asset recovery efforts may be pursued domestically or through international cooperation and mutual legal assistance treaties.</a:t>
          </a:r>
        </a:p>
      </dgm:t>
    </dgm:pt>
    <dgm:pt modelId="{3DC476B5-8E63-4975-9C89-E510440C1DCC}" cxnId="{53DAF233-5D2E-44BA-897D-320C748601B4}" type="parTrans">
      <dgm:prSet/>
      <dgm:spPr/>
      <dgm:t>
        <a:bodyPr/>
        <a:lstStyle/>
        <a:p>
          <a:pPr algn="just"/>
          <a:endParaRPr lang="en-US">
            <a:latin typeface="Candara" panose="020E0502030303020204" pitchFamily="34" charset="0"/>
          </a:endParaRPr>
        </a:p>
      </dgm:t>
    </dgm:pt>
    <dgm:pt modelId="{A74A5F0A-6162-4C28-9D1F-164BC01F5DC3}" cxnId="{53DAF233-5D2E-44BA-897D-320C748601B4}" type="sibTrans">
      <dgm:prSet/>
      <dgm:spPr/>
      <dgm:t>
        <a:bodyPr/>
        <a:lstStyle/>
        <a:p>
          <a:pPr algn="just"/>
          <a:endParaRPr lang="en-US">
            <a:latin typeface="Candara" panose="020E0502030303020204" pitchFamily="34" charset="0"/>
          </a:endParaRPr>
        </a:p>
      </dgm:t>
    </dgm:pt>
    <dgm:pt modelId="{373413BF-13A8-4098-898B-767728E3D3B8}">
      <dgm:prSet/>
      <dgm:spPr/>
      <dgm:t>
        <a:bodyPr/>
        <a:lstStyle/>
        <a:p>
          <a:pPr algn="just"/>
          <a:r>
            <a:rPr lang="en-US" dirty="0">
              <a:latin typeface="Candara" panose="020E0502030303020204" pitchFamily="34" charset="0"/>
            </a:rPr>
            <a:t>As outlined in the UN Convention against Corruption (UNCAC Chapter V), asset recovery refers to the process by which the proceeds of corruption are transferred abroad and repatriated to the country from which they were taken or to their rightful owners. Although relevant to corruption-related assets, this definition can also be applied to asset recovery cases in general.</a:t>
          </a:r>
        </a:p>
      </dgm:t>
    </dgm:pt>
    <dgm:pt modelId="{66C5F2D0-43F0-4FCB-BF41-8D8DD60A2E7A}" cxnId="{ADFED0E3-3244-4C83-8764-44B8A934C4D3}" type="sibTrans">
      <dgm:prSet/>
      <dgm:spPr/>
      <dgm:t>
        <a:bodyPr/>
        <a:lstStyle/>
        <a:p>
          <a:endParaRPr lang="en-US"/>
        </a:p>
      </dgm:t>
    </dgm:pt>
    <dgm:pt modelId="{1D895F6E-D0F4-43BB-A5F6-2D1A9138858D}" cxnId="{ADFED0E3-3244-4C83-8764-44B8A934C4D3}" type="parTrans">
      <dgm:prSet/>
      <dgm:spPr/>
      <dgm:t>
        <a:bodyPr/>
        <a:lstStyle/>
        <a:p>
          <a:endParaRPr lang="en-US"/>
        </a:p>
      </dgm:t>
    </dgm:pt>
    <dgm:pt modelId="{BA64351F-F889-4E5D-BECA-E8B555B989BA}">
      <dgm:prSet/>
      <dgm:spPr/>
      <dgm:t>
        <a:bodyPr/>
        <a:lstStyle/>
        <a:p>
          <a:pPr algn="just"/>
          <a:r>
            <a:rPr lang="en-US" dirty="0">
              <a:latin typeface="Candara" panose="020E0502030303020204" pitchFamily="34" charset="0"/>
            </a:rPr>
            <a:t>A similar definition is provided in the FATF report on Best Practices on Confiscation (Recommendations 4 and 38) and a Framework for Ongoing Work on Asset Recovery, where asset recovery is defined as the return or repatriation of illicit proceeds, where those proceeds are located in foreign countries.</a:t>
          </a:r>
        </a:p>
      </dgm:t>
    </dgm:pt>
    <dgm:pt modelId="{125F0032-128E-41D8-B595-BD44129D55C7}" cxnId="{44EFA877-4406-4402-8F05-4E678851B7F9}" type="sibTrans">
      <dgm:prSet/>
      <dgm:spPr/>
      <dgm:t>
        <a:bodyPr/>
        <a:lstStyle/>
        <a:p>
          <a:endParaRPr lang="en-US"/>
        </a:p>
      </dgm:t>
    </dgm:pt>
    <dgm:pt modelId="{F9F5D761-6A82-463A-8B30-C4A0CBF7FA4E}" cxnId="{44EFA877-4406-4402-8F05-4E678851B7F9}" type="parTrans">
      <dgm:prSet/>
      <dgm:spPr/>
      <dgm:t>
        <a:bodyPr/>
        <a:lstStyle/>
        <a:p>
          <a:endParaRPr lang="en-US"/>
        </a:p>
      </dgm:t>
    </dgm:pt>
    <dgm:pt modelId="{0AE652E7-154A-4C3E-8F2F-D5A754CC9EB6}" type="pres">
      <dgm:prSet presAssocID="{3684C1D1-FED1-452A-A10F-1CD7B23B487A}" presName="linear" presStyleCnt="0">
        <dgm:presLayoutVars>
          <dgm:animLvl val="lvl"/>
          <dgm:resizeHandles val="exact"/>
        </dgm:presLayoutVars>
      </dgm:prSet>
      <dgm:spPr/>
    </dgm:pt>
    <dgm:pt modelId="{680A3DAF-27A2-4ACA-AB38-C11F6398A26B}" type="pres">
      <dgm:prSet presAssocID="{DDAA87F8-DB22-48C0-8163-6E74988AAD96}" presName="parentText" presStyleLbl="node1" presStyleIdx="0" presStyleCnt="1">
        <dgm:presLayoutVars>
          <dgm:chMax val="0"/>
          <dgm:bulletEnabled val="1"/>
        </dgm:presLayoutVars>
      </dgm:prSet>
      <dgm:spPr/>
    </dgm:pt>
    <dgm:pt modelId="{ECA31D64-1585-411D-9BB0-A460FF068D4C}" type="pres">
      <dgm:prSet presAssocID="{DDAA87F8-DB22-48C0-8163-6E74988AAD96}" presName="childText" presStyleLbl="revTx" presStyleIdx="0" presStyleCnt="1">
        <dgm:presLayoutVars>
          <dgm:bulletEnabled val="1"/>
        </dgm:presLayoutVars>
      </dgm:prSet>
      <dgm:spPr/>
    </dgm:pt>
  </dgm:ptLst>
  <dgm:cxnLst>
    <dgm:cxn modelId="{4D27C704-119D-4E72-847C-BC6C0AF18FBF}" srcId="{3684C1D1-FED1-452A-A10F-1CD7B23B487A}" destId="{DDAA87F8-DB22-48C0-8163-6E74988AAD96}" srcOrd="0" destOrd="0" parTransId="{AE4CAD54-B265-4908-8D53-6C3F54E5D4C2}" sibTransId="{AB8E9208-0DDF-4F89-86A5-5B1E33AEEE3D}"/>
    <dgm:cxn modelId="{53DAF233-5D2E-44BA-897D-320C748601B4}" srcId="{DDAA87F8-DB22-48C0-8163-6E74988AAD96}" destId="{BE9C77E5-E6DB-4FE8-8999-0BEEC1A39566}" srcOrd="0" destOrd="0" parTransId="{3DC476B5-8E63-4975-9C89-E510440C1DCC}" sibTransId="{A74A5F0A-6162-4C28-9D1F-164BC01F5DC3}"/>
    <dgm:cxn modelId="{01C9E362-F617-463C-8FBD-8525176B20C1}" type="presOf" srcId="{3684C1D1-FED1-452A-A10F-1CD7B23B487A}" destId="{0AE652E7-154A-4C3E-8F2F-D5A754CC9EB6}" srcOrd="0" destOrd="0" presId="urn:microsoft.com/office/officeart/2005/8/layout/vList2"/>
    <dgm:cxn modelId="{44EFA877-4406-4402-8F05-4E678851B7F9}" srcId="{DDAA87F8-DB22-48C0-8163-6E74988AAD96}" destId="{BA64351F-F889-4E5D-BECA-E8B555B989BA}" srcOrd="2" destOrd="0" parTransId="{F9F5D761-6A82-463A-8B30-C4A0CBF7FA4E}" sibTransId="{125F0032-128E-41D8-B595-BD44129D55C7}"/>
    <dgm:cxn modelId="{74C8347F-C14E-450D-9CEA-FEAF128FE819}" type="presOf" srcId="{BA64351F-F889-4E5D-BECA-E8B555B989BA}" destId="{ECA31D64-1585-411D-9BB0-A460FF068D4C}" srcOrd="0" destOrd="2" presId="urn:microsoft.com/office/officeart/2005/8/layout/vList2"/>
    <dgm:cxn modelId="{6AABEE95-86FE-48EA-AC86-32B5648B23E8}" type="presOf" srcId="{DDAA87F8-DB22-48C0-8163-6E74988AAD96}" destId="{680A3DAF-27A2-4ACA-AB38-C11F6398A26B}" srcOrd="0" destOrd="0" presId="urn:microsoft.com/office/officeart/2005/8/layout/vList2"/>
    <dgm:cxn modelId="{F0A6D1A2-B5F4-42A1-A7A2-FAC089F58EFF}" type="presOf" srcId="{373413BF-13A8-4098-898B-767728E3D3B8}" destId="{ECA31D64-1585-411D-9BB0-A460FF068D4C}" srcOrd="0" destOrd="1" presId="urn:microsoft.com/office/officeart/2005/8/layout/vList2"/>
    <dgm:cxn modelId="{0EC4C6B2-03D3-452F-95D6-B569171BA8B3}" type="presOf" srcId="{BE9C77E5-E6DB-4FE8-8999-0BEEC1A39566}" destId="{ECA31D64-1585-411D-9BB0-A460FF068D4C}" srcOrd="0" destOrd="0" presId="urn:microsoft.com/office/officeart/2005/8/layout/vList2"/>
    <dgm:cxn modelId="{ADFED0E3-3244-4C83-8764-44B8A934C4D3}" srcId="{DDAA87F8-DB22-48C0-8163-6E74988AAD96}" destId="{373413BF-13A8-4098-898B-767728E3D3B8}" srcOrd="1" destOrd="0" parTransId="{1D895F6E-D0F4-43BB-A5F6-2D1A9138858D}" sibTransId="{66C5F2D0-43F0-4FCB-BF41-8D8DD60A2E7A}"/>
    <dgm:cxn modelId="{581079A8-C22A-4995-A450-83E7B07C8C24}" type="presParOf" srcId="{0AE652E7-154A-4C3E-8F2F-D5A754CC9EB6}" destId="{680A3DAF-27A2-4ACA-AB38-C11F6398A26B}" srcOrd="0" destOrd="0" presId="urn:microsoft.com/office/officeart/2005/8/layout/vList2"/>
    <dgm:cxn modelId="{656C825A-E6F2-4159-9F46-558F01F8AC30}" type="presParOf" srcId="{0AE652E7-154A-4C3E-8F2F-D5A754CC9EB6}" destId="{ECA31D64-1585-411D-9BB0-A460FF068D4C}" srcOrd="1"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52FE1-D1E3-4053-B84C-342E78A0541E}"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45B5CD9E-06C3-43F5-9BB5-D8EC36F20D64}">
      <dgm:prSet phldrT="[Text]" custT="1"/>
      <dgm:spPr>
        <a:solidFill>
          <a:srgbClr val="0070C0"/>
        </a:solidFill>
      </dgm:spPr>
      <dgm:t>
        <a:bodyPr/>
        <a:lstStyle/>
        <a:p>
          <a:r>
            <a:rPr lang="en-US" sz="3600" b="1" dirty="0">
              <a:latin typeface="Candara" panose="020E0502030303020204" pitchFamily="34" charset="0"/>
            </a:rPr>
            <a:t>Collecting Intelligence and Evidence and Asset Tracing </a:t>
          </a:r>
        </a:p>
      </dgm:t>
    </dgm:pt>
    <dgm:pt modelId="{57E5BC1F-2A84-4B4F-ADCD-EACE584C8EED}" cxnId="{B9E5A4E1-EF82-4FF6-832A-8437B7CCE06F}" type="parTrans">
      <dgm:prSet/>
      <dgm:spPr/>
      <dgm:t>
        <a:bodyPr/>
        <a:lstStyle/>
        <a:p>
          <a:endParaRPr lang="en-US">
            <a:latin typeface="Candara" panose="020E0502030303020204" pitchFamily="34" charset="0"/>
          </a:endParaRPr>
        </a:p>
      </dgm:t>
    </dgm:pt>
    <dgm:pt modelId="{FB96311D-4557-43C6-8E6B-4DB6C5E133A7}" cxnId="{B9E5A4E1-EF82-4FF6-832A-8437B7CCE06F}" type="sibTrans">
      <dgm:prSet/>
      <dgm:spPr/>
      <dgm:t>
        <a:bodyPr/>
        <a:lstStyle/>
        <a:p>
          <a:endParaRPr lang="en-US">
            <a:latin typeface="Candara" panose="020E0502030303020204" pitchFamily="34" charset="0"/>
          </a:endParaRPr>
        </a:p>
      </dgm:t>
    </dgm:pt>
    <dgm:pt modelId="{D23AE111-8FA1-4294-B46C-6E9DC5BC3DD5}">
      <dgm:prSet/>
      <dgm:spPr/>
      <dgm:t>
        <a:bodyPr/>
        <a:lstStyle/>
        <a:p>
          <a:r>
            <a:rPr lang="en-US" dirty="0">
              <a:latin typeface="Candara" panose="020E0502030303020204" pitchFamily="34" charset="0"/>
            </a:rPr>
            <a:t>(Domestically and in Foreign Jurisdictions using MLA)</a:t>
          </a:r>
        </a:p>
      </dgm:t>
    </dgm:pt>
    <dgm:pt modelId="{0F7071D5-1BFA-4BD6-BC02-A3D332872B72}" cxnId="{EB5A4211-ADFD-4EDE-827F-E56D7272F3A2}" type="parTrans">
      <dgm:prSet/>
      <dgm:spPr/>
      <dgm:t>
        <a:bodyPr/>
        <a:lstStyle/>
        <a:p>
          <a:endParaRPr lang="en-US">
            <a:latin typeface="Candara" panose="020E0502030303020204" pitchFamily="34" charset="0"/>
          </a:endParaRPr>
        </a:p>
      </dgm:t>
    </dgm:pt>
    <dgm:pt modelId="{682A4017-8ACD-49FA-8FE2-EAB8D2B23E53}" cxnId="{EB5A4211-ADFD-4EDE-827F-E56D7272F3A2}" type="sibTrans">
      <dgm:prSet/>
      <dgm:spPr/>
      <dgm:t>
        <a:bodyPr/>
        <a:lstStyle/>
        <a:p>
          <a:endParaRPr lang="en-US">
            <a:latin typeface="Candara" panose="020E0502030303020204" pitchFamily="34" charset="0"/>
          </a:endParaRPr>
        </a:p>
      </dgm:t>
    </dgm:pt>
    <dgm:pt modelId="{1B9CC3E8-84DB-4475-AF36-3744FEB76E49}">
      <dgm:prSet custT="1"/>
      <dgm:spPr>
        <a:solidFill>
          <a:srgbClr val="0070C0"/>
        </a:solidFill>
      </dgm:spPr>
      <dgm:t>
        <a:bodyPr/>
        <a:lstStyle/>
        <a:p>
          <a:r>
            <a:rPr lang="en-US" sz="3600" b="1" dirty="0">
              <a:latin typeface="Candara" panose="020E0502030303020204" pitchFamily="34" charset="0"/>
            </a:rPr>
            <a:t>Securing the Assets</a:t>
          </a:r>
        </a:p>
      </dgm:t>
    </dgm:pt>
    <dgm:pt modelId="{E5911C12-D368-4B67-A0FE-F3A38A4F6C89}" cxnId="{00332490-4037-4673-BFD4-4375A44A7BFA}" type="parTrans">
      <dgm:prSet/>
      <dgm:spPr/>
      <dgm:t>
        <a:bodyPr/>
        <a:lstStyle/>
        <a:p>
          <a:endParaRPr lang="en-US">
            <a:latin typeface="Candara" panose="020E0502030303020204" pitchFamily="34" charset="0"/>
          </a:endParaRPr>
        </a:p>
      </dgm:t>
    </dgm:pt>
    <dgm:pt modelId="{AFA9624D-DBDC-43F4-BF06-66B1C59CD11B}" cxnId="{00332490-4037-4673-BFD4-4375A44A7BFA}" type="sibTrans">
      <dgm:prSet/>
      <dgm:spPr/>
      <dgm:t>
        <a:bodyPr/>
        <a:lstStyle/>
        <a:p>
          <a:endParaRPr lang="en-US">
            <a:latin typeface="Candara" panose="020E0502030303020204" pitchFamily="34" charset="0"/>
          </a:endParaRPr>
        </a:p>
      </dgm:t>
    </dgm:pt>
    <dgm:pt modelId="{78170897-B9BB-48CA-8102-0B2E83821A34}">
      <dgm:prSet/>
      <dgm:spPr/>
      <dgm:t>
        <a:bodyPr/>
        <a:lstStyle/>
        <a:p>
          <a:r>
            <a:rPr lang="en-US" dirty="0">
              <a:latin typeface="Candara" panose="020E0502030303020204" pitchFamily="34" charset="0"/>
            </a:rPr>
            <a:t>(Domestically and in Foreign Jurisdictions using MLA)</a:t>
          </a:r>
        </a:p>
      </dgm:t>
    </dgm:pt>
    <dgm:pt modelId="{D7612150-CE09-4053-80D6-FF0963ECFD67}" cxnId="{9FD20DBA-50C0-4C74-BF0B-9D8E63A50747}" type="parTrans">
      <dgm:prSet/>
      <dgm:spPr/>
      <dgm:t>
        <a:bodyPr/>
        <a:lstStyle/>
        <a:p>
          <a:endParaRPr lang="en-US">
            <a:latin typeface="Candara" panose="020E0502030303020204" pitchFamily="34" charset="0"/>
          </a:endParaRPr>
        </a:p>
      </dgm:t>
    </dgm:pt>
    <dgm:pt modelId="{0FD00722-C3DB-4BC0-84F2-A14F231FDC48}" cxnId="{9FD20DBA-50C0-4C74-BF0B-9D8E63A50747}" type="sibTrans">
      <dgm:prSet/>
      <dgm:spPr/>
      <dgm:t>
        <a:bodyPr/>
        <a:lstStyle/>
        <a:p>
          <a:endParaRPr lang="en-US">
            <a:latin typeface="Candara" panose="020E0502030303020204" pitchFamily="34" charset="0"/>
          </a:endParaRPr>
        </a:p>
      </dgm:t>
    </dgm:pt>
    <dgm:pt modelId="{3F0FECA8-43F0-4BEE-B63B-406A8938D487}">
      <dgm:prSet custT="1"/>
      <dgm:spPr>
        <a:solidFill>
          <a:srgbClr val="0070C0"/>
        </a:solidFill>
      </dgm:spPr>
      <dgm:t>
        <a:bodyPr/>
        <a:lstStyle/>
        <a:p>
          <a:r>
            <a:rPr lang="en-US" sz="3600" b="1" dirty="0">
              <a:latin typeface="Candara" panose="020E0502030303020204" pitchFamily="34" charset="0"/>
            </a:rPr>
            <a:t>Court Process</a:t>
          </a:r>
        </a:p>
      </dgm:t>
    </dgm:pt>
    <dgm:pt modelId="{6B85F09B-F87A-4E63-8BC7-CCC3BE456A7A}" cxnId="{76C2F90F-E842-4B3B-99F4-F5BC1CEFFDA3}" type="parTrans">
      <dgm:prSet/>
      <dgm:spPr/>
      <dgm:t>
        <a:bodyPr/>
        <a:lstStyle/>
        <a:p>
          <a:endParaRPr lang="en-US">
            <a:latin typeface="Candara" panose="020E0502030303020204" pitchFamily="34" charset="0"/>
          </a:endParaRPr>
        </a:p>
      </dgm:t>
    </dgm:pt>
    <dgm:pt modelId="{4EB277A7-CF6D-4101-8E48-AD864380C973}" cxnId="{76C2F90F-E842-4B3B-99F4-F5BC1CEFFDA3}" type="sibTrans">
      <dgm:prSet/>
      <dgm:spPr/>
      <dgm:t>
        <a:bodyPr/>
        <a:lstStyle/>
        <a:p>
          <a:endParaRPr lang="en-US">
            <a:latin typeface="Candara" panose="020E0502030303020204" pitchFamily="34" charset="0"/>
          </a:endParaRPr>
        </a:p>
      </dgm:t>
    </dgm:pt>
    <dgm:pt modelId="{B7C80C05-85DA-49E5-9089-C0A6BD524122}">
      <dgm:prSet/>
      <dgm:spPr/>
      <dgm:t>
        <a:bodyPr/>
        <a:lstStyle/>
        <a:p>
          <a:r>
            <a:rPr lang="en-US" dirty="0">
              <a:latin typeface="Candara" panose="020E0502030303020204" pitchFamily="34" charset="0"/>
            </a:rPr>
            <a:t>(To obtain conviction [if possible], Confiscation, fines, damages, and/or compensation)</a:t>
          </a:r>
        </a:p>
      </dgm:t>
    </dgm:pt>
    <dgm:pt modelId="{CCA6726F-1E1C-4BB8-946A-B61C9B3AFD79}" cxnId="{598F538B-F645-4EC6-BD96-AA4E125D2EE0}" type="parTrans">
      <dgm:prSet/>
      <dgm:spPr/>
      <dgm:t>
        <a:bodyPr/>
        <a:lstStyle/>
        <a:p>
          <a:endParaRPr lang="en-US">
            <a:latin typeface="Candara" panose="020E0502030303020204" pitchFamily="34" charset="0"/>
          </a:endParaRPr>
        </a:p>
      </dgm:t>
    </dgm:pt>
    <dgm:pt modelId="{A7489C39-4643-420B-B624-94A126B814C3}" cxnId="{598F538B-F645-4EC6-BD96-AA4E125D2EE0}" type="sibTrans">
      <dgm:prSet/>
      <dgm:spPr/>
      <dgm:t>
        <a:bodyPr/>
        <a:lstStyle/>
        <a:p>
          <a:endParaRPr lang="en-US">
            <a:latin typeface="Candara" panose="020E0502030303020204" pitchFamily="34" charset="0"/>
          </a:endParaRPr>
        </a:p>
      </dgm:t>
    </dgm:pt>
    <dgm:pt modelId="{494D2287-2E40-4285-8A6D-4CE6D76D995D}">
      <dgm:prSet custT="1"/>
      <dgm:spPr>
        <a:solidFill>
          <a:srgbClr val="0070C0"/>
        </a:solidFill>
      </dgm:spPr>
      <dgm:t>
        <a:bodyPr/>
        <a:lstStyle/>
        <a:p>
          <a:r>
            <a:rPr lang="en-US" sz="3600" b="1" dirty="0">
              <a:latin typeface="Candara" panose="020E0502030303020204" pitchFamily="34" charset="0"/>
            </a:rPr>
            <a:t>Enforcing Orders</a:t>
          </a:r>
        </a:p>
      </dgm:t>
    </dgm:pt>
    <dgm:pt modelId="{EDE8F63C-A0BD-4665-9FF2-A0073DA54615}" cxnId="{B0DEFE91-FD60-47A7-A378-1D02BF4BCFCF}" type="parTrans">
      <dgm:prSet/>
      <dgm:spPr/>
      <dgm:t>
        <a:bodyPr/>
        <a:lstStyle/>
        <a:p>
          <a:endParaRPr lang="en-US">
            <a:latin typeface="Candara" panose="020E0502030303020204" pitchFamily="34" charset="0"/>
          </a:endParaRPr>
        </a:p>
      </dgm:t>
    </dgm:pt>
    <dgm:pt modelId="{496A4360-E929-4868-ABBA-0F92A2F4BAE1}" cxnId="{B0DEFE91-FD60-47A7-A378-1D02BF4BCFCF}" type="sibTrans">
      <dgm:prSet/>
      <dgm:spPr/>
      <dgm:t>
        <a:bodyPr/>
        <a:lstStyle/>
        <a:p>
          <a:endParaRPr lang="en-US">
            <a:latin typeface="Candara" panose="020E0502030303020204" pitchFamily="34" charset="0"/>
          </a:endParaRPr>
        </a:p>
      </dgm:t>
    </dgm:pt>
    <dgm:pt modelId="{4D73FB63-1552-44A0-AEF5-D96224C9AA97}">
      <dgm:prSet/>
      <dgm:spPr/>
      <dgm:t>
        <a:bodyPr/>
        <a:lstStyle/>
        <a:p>
          <a:r>
            <a:rPr lang="en-US" dirty="0">
              <a:latin typeface="Candara" panose="020E0502030303020204" pitchFamily="34" charset="0"/>
            </a:rPr>
            <a:t>(Domestically and in Foreign Jurisdictions using MLA)</a:t>
          </a:r>
        </a:p>
      </dgm:t>
    </dgm:pt>
    <dgm:pt modelId="{305F1E60-EA60-4090-879C-BE489507ABD5}" cxnId="{496C5412-FE16-431B-B3F5-9D05DC9FA45E}" type="parTrans">
      <dgm:prSet/>
      <dgm:spPr/>
      <dgm:t>
        <a:bodyPr/>
        <a:lstStyle/>
        <a:p>
          <a:endParaRPr lang="en-US">
            <a:latin typeface="Candara" panose="020E0502030303020204" pitchFamily="34" charset="0"/>
          </a:endParaRPr>
        </a:p>
      </dgm:t>
    </dgm:pt>
    <dgm:pt modelId="{1C86CA0B-9E76-415F-A1C3-6AA5FD14BE59}" cxnId="{496C5412-FE16-431B-B3F5-9D05DC9FA45E}" type="sibTrans">
      <dgm:prSet/>
      <dgm:spPr/>
      <dgm:t>
        <a:bodyPr/>
        <a:lstStyle/>
        <a:p>
          <a:endParaRPr lang="en-US">
            <a:latin typeface="Candara" panose="020E0502030303020204" pitchFamily="34" charset="0"/>
          </a:endParaRPr>
        </a:p>
      </dgm:t>
    </dgm:pt>
    <dgm:pt modelId="{5CC4B10A-ECDF-40A5-9084-789C704D9743}">
      <dgm:prSet custT="1"/>
      <dgm:spPr>
        <a:solidFill>
          <a:srgbClr val="0070C0"/>
        </a:solidFill>
      </dgm:spPr>
      <dgm:t>
        <a:bodyPr/>
        <a:lstStyle/>
        <a:p>
          <a:r>
            <a:rPr lang="en-US" sz="3600" b="1" dirty="0">
              <a:latin typeface="Candara" panose="020E0502030303020204" pitchFamily="34" charset="0"/>
            </a:rPr>
            <a:t>Return of Assets</a:t>
          </a:r>
        </a:p>
      </dgm:t>
    </dgm:pt>
    <dgm:pt modelId="{97DB501A-76E2-47BB-9029-BAFF3AA3572D}" cxnId="{BAE71E55-1136-4854-90E2-F5055A151291}" type="parTrans">
      <dgm:prSet/>
      <dgm:spPr/>
      <dgm:t>
        <a:bodyPr/>
        <a:lstStyle/>
        <a:p>
          <a:endParaRPr lang="en-US">
            <a:latin typeface="Candara" panose="020E0502030303020204" pitchFamily="34" charset="0"/>
          </a:endParaRPr>
        </a:p>
      </dgm:t>
    </dgm:pt>
    <dgm:pt modelId="{91BBF694-8516-42E7-86B5-DB3F2DDD3D53}" cxnId="{BAE71E55-1136-4854-90E2-F5055A151291}" type="sibTrans">
      <dgm:prSet/>
      <dgm:spPr/>
      <dgm:t>
        <a:bodyPr/>
        <a:lstStyle/>
        <a:p>
          <a:endParaRPr lang="en-US">
            <a:latin typeface="Candara" panose="020E0502030303020204" pitchFamily="34" charset="0"/>
          </a:endParaRPr>
        </a:p>
      </dgm:t>
    </dgm:pt>
    <dgm:pt modelId="{B8D9E3F2-969D-4843-91E6-61CBF542276C}" type="pres">
      <dgm:prSet presAssocID="{DBD52FE1-D1E3-4053-B84C-342E78A0541E}" presName="Name0" presStyleCnt="0">
        <dgm:presLayoutVars>
          <dgm:dir/>
          <dgm:animLvl val="lvl"/>
          <dgm:resizeHandles val="exact"/>
        </dgm:presLayoutVars>
      </dgm:prSet>
      <dgm:spPr/>
    </dgm:pt>
    <dgm:pt modelId="{70D9128F-0435-4318-8B68-D232C6A3E91A}" type="pres">
      <dgm:prSet presAssocID="{5CC4B10A-ECDF-40A5-9084-789C704D9743}" presName="boxAndChildren" presStyleCnt="0"/>
      <dgm:spPr/>
    </dgm:pt>
    <dgm:pt modelId="{8E55948D-B033-4A84-AE0E-1715CD80CEE6}" type="pres">
      <dgm:prSet presAssocID="{5CC4B10A-ECDF-40A5-9084-789C704D9743}" presName="parentTextBox" presStyleLbl="node1" presStyleIdx="0" presStyleCnt="5"/>
      <dgm:spPr/>
    </dgm:pt>
    <dgm:pt modelId="{C95BBFFA-6BC4-46FA-BE46-76F40E11DE43}" type="pres">
      <dgm:prSet presAssocID="{496A4360-E929-4868-ABBA-0F92A2F4BAE1}" presName="sp" presStyleCnt="0"/>
      <dgm:spPr/>
    </dgm:pt>
    <dgm:pt modelId="{7819E7B9-62F2-4DCD-AFF2-01DE8190BDC8}" type="pres">
      <dgm:prSet presAssocID="{494D2287-2E40-4285-8A6D-4CE6D76D995D}" presName="arrowAndChildren" presStyleCnt="0"/>
      <dgm:spPr/>
    </dgm:pt>
    <dgm:pt modelId="{77C3C131-9C6E-48BF-8C99-B11CE99F5749}" type="pres">
      <dgm:prSet presAssocID="{494D2287-2E40-4285-8A6D-4CE6D76D995D}" presName="parentTextArrow" presStyleLbl="node1" presStyleIdx="0" presStyleCnt="5"/>
      <dgm:spPr/>
    </dgm:pt>
    <dgm:pt modelId="{DB7C1013-DC8D-4231-8366-A147A88B2D95}" type="pres">
      <dgm:prSet presAssocID="{494D2287-2E40-4285-8A6D-4CE6D76D995D}" presName="arrow" presStyleLbl="node1" presStyleIdx="1" presStyleCnt="5"/>
      <dgm:spPr/>
    </dgm:pt>
    <dgm:pt modelId="{7ADFB83B-6F82-4324-AFD2-988560F9B744}" type="pres">
      <dgm:prSet presAssocID="{494D2287-2E40-4285-8A6D-4CE6D76D995D}" presName="descendantArrow" presStyleCnt="0"/>
      <dgm:spPr/>
    </dgm:pt>
    <dgm:pt modelId="{0EE48B19-D630-4E35-991C-A63D0BF6A31F}" type="pres">
      <dgm:prSet presAssocID="{4D73FB63-1552-44A0-AEF5-D96224C9AA97}" presName="childTextArrow" presStyleLbl="fgAccFollowNode1" presStyleIdx="0" presStyleCnt="4">
        <dgm:presLayoutVars>
          <dgm:bulletEnabled val="1"/>
        </dgm:presLayoutVars>
      </dgm:prSet>
      <dgm:spPr/>
    </dgm:pt>
    <dgm:pt modelId="{1F26F051-FA94-4A76-8E27-E484447B78D3}" type="pres">
      <dgm:prSet presAssocID="{4EB277A7-CF6D-4101-8E48-AD864380C973}" presName="sp" presStyleCnt="0"/>
      <dgm:spPr/>
    </dgm:pt>
    <dgm:pt modelId="{14B3745C-9E9B-40F2-8D33-306B767E6DB2}" type="pres">
      <dgm:prSet presAssocID="{3F0FECA8-43F0-4BEE-B63B-406A8938D487}" presName="arrowAndChildren" presStyleCnt="0"/>
      <dgm:spPr/>
    </dgm:pt>
    <dgm:pt modelId="{C1A4B5AB-9E0E-4AE4-9655-7D829E284155}" type="pres">
      <dgm:prSet presAssocID="{3F0FECA8-43F0-4BEE-B63B-406A8938D487}" presName="parentTextArrow" presStyleLbl="node1" presStyleIdx="1" presStyleCnt="5"/>
      <dgm:spPr/>
    </dgm:pt>
    <dgm:pt modelId="{75098D9A-DAFD-4239-B752-244C2CE2ABB3}" type="pres">
      <dgm:prSet presAssocID="{3F0FECA8-43F0-4BEE-B63B-406A8938D487}" presName="arrow" presStyleLbl="node1" presStyleIdx="2" presStyleCnt="5"/>
      <dgm:spPr/>
    </dgm:pt>
    <dgm:pt modelId="{1E4CA31D-4634-42B4-B402-8A4AD7296F62}" type="pres">
      <dgm:prSet presAssocID="{3F0FECA8-43F0-4BEE-B63B-406A8938D487}" presName="descendantArrow" presStyleCnt="0"/>
      <dgm:spPr/>
    </dgm:pt>
    <dgm:pt modelId="{4776A851-3946-408D-98BC-352BC4A1CCE3}" type="pres">
      <dgm:prSet presAssocID="{B7C80C05-85DA-49E5-9089-C0A6BD524122}" presName="childTextArrow" presStyleLbl="fgAccFollowNode1" presStyleIdx="1" presStyleCnt="4">
        <dgm:presLayoutVars>
          <dgm:bulletEnabled val="1"/>
        </dgm:presLayoutVars>
      </dgm:prSet>
      <dgm:spPr/>
    </dgm:pt>
    <dgm:pt modelId="{D73C42DE-9736-4A67-B31E-B736A73CE2E4}" type="pres">
      <dgm:prSet presAssocID="{AFA9624D-DBDC-43F4-BF06-66B1C59CD11B}" presName="sp" presStyleCnt="0"/>
      <dgm:spPr/>
    </dgm:pt>
    <dgm:pt modelId="{047730DC-F001-48D4-93C0-CCC3FE765B3C}" type="pres">
      <dgm:prSet presAssocID="{1B9CC3E8-84DB-4475-AF36-3744FEB76E49}" presName="arrowAndChildren" presStyleCnt="0"/>
      <dgm:spPr/>
    </dgm:pt>
    <dgm:pt modelId="{463A49F3-69C7-4979-AAD4-3F8FBB6AD91E}" type="pres">
      <dgm:prSet presAssocID="{1B9CC3E8-84DB-4475-AF36-3744FEB76E49}" presName="parentTextArrow" presStyleLbl="node1" presStyleIdx="2" presStyleCnt="5"/>
      <dgm:spPr/>
    </dgm:pt>
    <dgm:pt modelId="{06AA6C19-6EAA-4B22-AB89-CF27B73AB9B0}" type="pres">
      <dgm:prSet presAssocID="{1B9CC3E8-84DB-4475-AF36-3744FEB76E49}" presName="arrow" presStyleLbl="node1" presStyleIdx="3" presStyleCnt="5"/>
      <dgm:spPr/>
    </dgm:pt>
    <dgm:pt modelId="{EF24E624-6B6E-4241-BFD1-26BBD8FDB125}" type="pres">
      <dgm:prSet presAssocID="{1B9CC3E8-84DB-4475-AF36-3744FEB76E49}" presName="descendantArrow" presStyleCnt="0"/>
      <dgm:spPr/>
    </dgm:pt>
    <dgm:pt modelId="{1D5643B6-430D-43AF-96DC-AC7E9507B7FF}" type="pres">
      <dgm:prSet presAssocID="{78170897-B9BB-48CA-8102-0B2E83821A34}" presName="childTextArrow" presStyleLbl="fgAccFollowNode1" presStyleIdx="2" presStyleCnt="4">
        <dgm:presLayoutVars>
          <dgm:bulletEnabled val="1"/>
        </dgm:presLayoutVars>
      </dgm:prSet>
      <dgm:spPr/>
    </dgm:pt>
    <dgm:pt modelId="{47FE609C-C5E8-427A-BC88-4F416A940FE4}" type="pres">
      <dgm:prSet presAssocID="{FB96311D-4557-43C6-8E6B-4DB6C5E133A7}" presName="sp" presStyleCnt="0"/>
      <dgm:spPr/>
    </dgm:pt>
    <dgm:pt modelId="{4D1069EB-6E30-4919-8ABC-0C5F9CFEDAC3}" type="pres">
      <dgm:prSet presAssocID="{45B5CD9E-06C3-43F5-9BB5-D8EC36F20D64}" presName="arrowAndChildren" presStyleCnt="0"/>
      <dgm:spPr/>
    </dgm:pt>
    <dgm:pt modelId="{62CCF743-182C-4B99-814C-A854D1EDE8C5}" type="pres">
      <dgm:prSet presAssocID="{45B5CD9E-06C3-43F5-9BB5-D8EC36F20D64}" presName="parentTextArrow" presStyleLbl="node1" presStyleIdx="3" presStyleCnt="5"/>
      <dgm:spPr/>
    </dgm:pt>
    <dgm:pt modelId="{7AE558EC-75BB-42CF-85AC-66BC575D40B7}" type="pres">
      <dgm:prSet presAssocID="{45B5CD9E-06C3-43F5-9BB5-D8EC36F20D64}" presName="arrow" presStyleLbl="node1" presStyleIdx="4" presStyleCnt="5"/>
      <dgm:spPr/>
    </dgm:pt>
    <dgm:pt modelId="{785BB28E-251A-48CE-84AD-78B7DA60CF53}" type="pres">
      <dgm:prSet presAssocID="{45B5CD9E-06C3-43F5-9BB5-D8EC36F20D64}" presName="descendantArrow" presStyleCnt="0"/>
      <dgm:spPr/>
    </dgm:pt>
    <dgm:pt modelId="{DF718DD4-789C-4C2F-83AA-7F073AB05155}" type="pres">
      <dgm:prSet presAssocID="{D23AE111-8FA1-4294-B46C-6E9DC5BC3DD5}" presName="childTextArrow" presStyleLbl="fgAccFollowNode1" presStyleIdx="3" presStyleCnt="4">
        <dgm:presLayoutVars>
          <dgm:bulletEnabled val="1"/>
        </dgm:presLayoutVars>
      </dgm:prSet>
      <dgm:spPr/>
    </dgm:pt>
  </dgm:ptLst>
  <dgm:cxnLst>
    <dgm:cxn modelId="{B0191004-15EC-4A8E-9E2E-EB0E3C4FF7BA}" type="presOf" srcId="{494D2287-2E40-4285-8A6D-4CE6D76D995D}" destId="{DB7C1013-DC8D-4231-8366-A147A88B2D95}" srcOrd="1" destOrd="0" presId="urn:microsoft.com/office/officeart/2005/8/layout/process4"/>
    <dgm:cxn modelId="{E8EDD505-1811-4740-8C56-7F2EFCA3939D}" type="presOf" srcId="{1B9CC3E8-84DB-4475-AF36-3744FEB76E49}" destId="{06AA6C19-6EAA-4B22-AB89-CF27B73AB9B0}" srcOrd="1" destOrd="0" presId="urn:microsoft.com/office/officeart/2005/8/layout/process4"/>
    <dgm:cxn modelId="{76C2F90F-E842-4B3B-99F4-F5BC1CEFFDA3}" srcId="{DBD52FE1-D1E3-4053-B84C-342E78A0541E}" destId="{3F0FECA8-43F0-4BEE-B63B-406A8938D487}" srcOrd="2" destOrd="0" parTransId="{6B85F09B-F87A-4E63-8BC7-CCC3BE456A7A}" sibTransId="{4EB277A7-CF6D-4101-8E48-AD864380C973}"/>
    <dgm:cxn modelId="{CA6F8E10-2672-4E83-B7BA-A544E7140762}" type="presOf" srcId="{45B5CD9E-06C3-43F5-9BB5-D8EC36F20D64}" destId="{62CCF743-182C-4B99-814C-A854D1EDE8C5}" srcOrd="0" destOrd="0" presId="urn:microsoft.com/office/officeart/2005/8/layout/process4"/>
    <dgm:cxn modelId="{EB5A4211-ADFD-4EDE-827F-E56D7272F3A2}" srcId="{45B5CD9E-06C3-43F5-9BB5-D8EC36F20D64}" destId="{D23AE111-8FA1-4294-B46C-6E9DC5BC3DD5}" srcOrd="0" destOrd="0" parTransId="{0F7071D5-1BFA-4BD6-BC02-A3D332872B72}" sibTransId="{682A4017-8ACD-49FA-8FE2-EAB8D2B23E53}"/>
    <dgm:cxn modelId="{496C5412-FE16-431B-B3F5-9D05DC9FA45E}" srcId="{494D2287-2E40-4285-8A6D-4CE6D76D995D}" destId="{4D73FB63-1552-44A0-AEF5-D96224C9AA97}" srcOrd="0" destOrd="0" parTransId="{305F1E60-EA60-4090-879C-BE489507ABD5}" sibTransId="{1C86CA0B-9E76-415F-A1C3-6AA5FD14BE59}"/>
    <dgm:cxn modelId="{5B0ACD3F-17E5-4AA2-A951-2243F587B0E2}" type="presOf" srcId="{45B5CD9E-06C3-43F5-9BB5-D8EC36F20D64}" destId="{7AE558EC-75BB-42CF-85AC-66BC575D40B7}" srcOrd="1" destOrd="0" presId="urn:microsoft.com/office/officeart/2005/8/layout/process4"/>
    <dgm:cxn modelId="{BAE71E55-1136-4854-90E2-F5055A151291}" srcId="{DBD52FE1-D1E3-4053-B84C-342E78A0541E}" destId="{5CC4B10A-ECDF-40A5-9084-789C704D9743}" srcOrd="4" destOrd="0" parTransId="{97DB501A-76E2-47BB-9029-BAFF3AA3572D}" sibTransId="{91BBF694-8516-42E7-86B5-DB3F2DDD3D53}"/>
    <dgm:cxn modelId="{619E1559-1C60-4288-8863-81558FAA67F4}" type="presOf" srcId="{494D2287-2E40-4285-8A6D-4CE6D76D995D}" destId="{77C3C131-9C6E-48BF-8C99-B11CE99F5749}" srcOrd="0" destOrd="0" presId="urn:microsoft.com/office/officeart/2005/8/layout/process4"/>
    <dgm:cxn modelId="{B693868A-EADC-4934-A61C-0FC753959CDF}" type="presOf" srcId="{4D73FB63-1552-44A0-AEF5-D96224C9AA97}" destId="{0EE48B19-D630-4E35-991C-A63D0BF6A31F}" srcOrd="0" destOrd="0" presId="urn:microsoft.com/office/officeart/2005/8/layout/process4"/>
    <dgm:cxn modelId="{598F538B-F645-4EC6-BD96-AA4E125D2EE0}" srcId="{3F0FECA8-43F0-4BEE-B63B-406A8938D487}" destId="{B7C80C05-85DA-49E5-9089-C0A6BD524122}" srcOrd="0" destOrd="0" parTransId="{CCA6726F-1E1C-4BB8-946A-B61C9B3AFD79}" sibTransId="{A7489C39-4643-420B-B624-94A126B814C3}"/>
    <dgm:cxn modelId="{00332490-4037-4673-BFD4-4375A44A7BFA}" srcId="{DBD52FE1-D1E3-4053-B84C-342E78A0541E}" destId="{1B9CC3E8-84DB-4475-AF36-3744FEB76E49}" srcOrd="1" destOrd="0" parTransId="{E5911C12-D368-4B67-A0FE-F3A38A4F6C89}" sibTransId="{AFA9624D-DBDC-43F4-BF06-66B1C59CD11B}"/>
    <dgm:cxn modelId="{B0DEFE91-FD60-47A7-A378-1D02BF4BCFCF}" srcId="{DBD52FE1-D1E3-4053-B84C-342E78A0541E}" destId="{494D2287-2E40-4285-8A6D-4CE6D76D995D}" srcOrd="3" destOrd="0" parTransId="{EDE8F63C-A0BD-4665-9FF2-A0073DA54615}" sibTransId="{496A4360-E929-4868-ABBA-0F92A2F4BAE1}"/>
    <dgm:cxn modelId="{E8CE039A-F7FC-47D8-AC6B-7BCCA6E64401}" type="presOf" srcId="{78170897-B9BB-48CA-8102-0B2E83821A34}" destId="{1D5643B6-430D-43AF-96DC-AC7E9507B7FF}" srcOrd="0" destOrd="0" presId="urn:microsoft.com/office/officeart/2005/8/layout/process4"/>
    <dgm:cxn modelId="{35C10F9F-74B7-44FE-97CC-A524A2FE5986}" type="presOf" srcId="{B7C80C05-85DA-49E5-9089-C0A6BD524122}" destId="{4776A851-3946-408D-98BC-352BC4A1CCE3}" srcOrd="0" destOrd="0" presId="urn:microsoft.com/office/officeart/2005/8/layout/process4"/>
    <dgm:cxn modelId="{0206BFA0-7C6B-429D-BC16-2B6CD1F0BB0D}" type="presOf" srcId="{3F0FECA8-43F0-4BEE-B63B-406A8938D487}" destId="{C1A4B5AB-9E0E-4AE4-9655-7D829E284155}" srcOrd="0" destOrd="0" presId="urn:microsoft.com/office/officeart/2005/8/layout/process4"/>
    <dgm:cxn modelId="{AB2910AE-7844-4161-A6CA-026678E0C8AD}" type="presOf" srcId="{D23AE111-8FA1-4294-B46C-6E9DC5BC3DD5}" destId="{DF718DD4-789C-4C2F-83AA-7F073AB05155}" srcOrd="0" destOrd="0" presId="urn:microsoft.com/office/officeart/2005/8/layout/process4"/>
    <dgm:cxn modelId="{9FD20DBA-50C0-4C74-BF0B-9D8E63A50747}" srcId="{1B9CC3E8-84DB-4475-AF36-3744FEB76E49}" destId="{78170897-B9BB-48CA-8102-0B2E83821A34}" srcOrd="0" destOrd="0" parTransId="{D7612150-CE09-4053-80D6-FF0963ECFD67}" sibTransId="{0FD00722-C3DB-4BC0-84F2-A14F231FDC48}"/>
    <dgm:cxn modelId="{8E7540D1-B10D-428B-B31B-82CBA37BF084}" type="presOf" srcId="{DBD52FE1-D1E3-4053-B84C-342E78A0541E}" destId="{B8D9E3F2-969D-4843-91E6-61CBF542276C}" srcOrd="0" destOrd="0" presId="urn:microsoft.com/office/officeart/2005/8/layout/process4"/>
    <dgm:cxn modelId="{DFF725D9-73FF-4A46-80B3-D0967087EAC6}" type="presOf" srcId="{1B9CC3E8-84DB-4475-AF36-3744FEB76E49}" destId="{463A49F3-69C7-4979-AAD4-3F8FBB6AD91E}" srcOrd="0" destOrd="0" presId="urn:microsoft.com/office/officeart/2005/8/layout/process4"/>
    <dgm:cxn modelId="{B9E5A4E1-EF82-4FF6-832A-8437B7CCE06F}" srcId="{DBD52FE1-D1E3-4053-B84C-342E78A0541E}" destId="{45B5CD9E-06C3-43F5-9BB5-D8EC36F20D64}" srcOrd="0" destOrd="0" parTransId="{57E5BC1F-2A84-4B4F-ADCD-EACE584C8EED}" sibTransId="{FB96311D-4557-43C6-8E6B-4DB6C5E133A7}"/>
    <dgm:cxn modelId="{601FCFED-F092-4E51-AC5D-0A2AD7B8976A}" type="presOf" srcId="{3F0FECA8-43F0-4BEE-B63B-406A8938D487}" destId="{75098D9A-DAFD-4239-B752-244C2CE2ABB3}" srcOrd="1" destOrd="0" presId="urn:microsoft.com/office/officeart/2005/8/layout/process4"/>
    <dgm:cxn modelId="{8685F3FB-5F53-43EA-B1F6-1BB67E9DBE41}" type="presOf" srcId="{5CC4B10A-ECDF-40A5-9084-789C704D9743}" destId="{8E55948D-B033-4A84-AE0E-1715CD80CEE6}" srcOrd="0" destOrd="0" presId="urn:microsoft.com/office/officeart/2005/8/layout/process4"/>
    <dgm:cxn modelId="{1E56FF96-D47B-4A17-A547-7F6C2E94ACA7}" type="presParOf" srcId="{B8D9E3F2-969D-4843-91E6-61CBF542276C}" destId="{70D9128F-0435-4318-8B68-D232C6A3E91A}" srcOrd="0" destOrd="0" presId="urn:microsoft.com/office/officeart/2005/8/layout/process4"/>
    <dgm:cxn modelId="{B936B80C-6C86-434F-BE79-CE6782408A5C}" type="presParOf" srcId="{70D9128F-0435-4318-8B68-D232C6A3E91A}" destId="{8E55948D-B033-4A84-AE0E-1715CD80CEE6}" srcOrd="0" destOrd="0" presId="urn:microsoft.com/office/officeart/2005/8/layout/process4"/>
    <dgm:cxn modelId="{5AA297C4-1CB0-4B12-8149-1CA9EA48F385}" type="presParOf" srcId="{B8D9E3F2-969D-4843-91E6-61CBF542276C}" destId="{C95BBFFA-6BC4-46FA-BE46-76F40E11DE43}" srcOrd="1" destOrd="0" presId="urn:microsoft.com/office/officeart/2005/8/layout/process4"/>
    <dgm:cxn modelId="{ED0BCB0E-3029-4D4B-BFC6-19A8D34D4383}" type="presParOf" srcId="{B8D9E3F2-969D-4843-91E6-61CBF542276C}" destId="{7819E7B9-62F2-4DCD-AFF2-01DE8190BDC8}" srcOrd="2" destOrd="0" presId="urn:microsoft.com/office/officeart/2005/8/layout/process4"/>
    <dgm:cxn modelId="{F32BF128-1D8E-4212-8100-62FBCFA38BE1}" type="presParOf" srcId="{7819E7B9-62F2-4DCD-AFF2-01DE8190BDC8}" destId="{77C3C131-9C6E-48BF-8C99-B11CE99F5749}" srcOrd="0" destOrd="0" presId="urn:microsoft.com/office/officeart/2005/8/layout/process4"/>
    <dgm:cxn modelId="{49BF17F4-CE59-4028-8827-4D9A0AB0EB05}" type="presParOf" srcId="{7819E7B9-62F2-4DCD-AFF2-01DE8190BDC8}" destId="{DB7C1013-DC8D-4231-8366-A147A88B2D95}" srcOrd="1" destOrd="0" presId="urn:microsoft.com/office/officeart/2005/8/layout/process4"/>
    <dgm:cxn modelId="{0303A31B-D42D-48A8-9774-778B36958EEA}" type="presParOf" srcId="{7819E7B9-62F2-4DCD-AFF2-01DE8190BDC8}" destId="{7ADFB83B-6F82-4324-AFD2-988560F9B744}" srcOrd="2" destOrd="0" presId="urn:microsoft.com/office/officeart/2005/8/layout/process4"/>
    <dgm:cxn modelId="{89A228E1-5889-4E2B-BA07-F4957A3C6D8B}" type="presParOf" srcId="{7ADFB83B-6F82-4324-AFD2-988560F9B744}" destId="{0EE48B19-D630-4E35-991C-A63D0BF6A31F}" srcOrd="0" destOrd="0" presId="urn:microsoft.com/office/officeart/2005/8/layout/process4"/>
    <dgm:cxn modelId="{8B3C671E-004B-4262-AA7F-D5CDB501744E}" type="presParOf" srcId="{B8D9E3F2-969D-4843-91E6-61CBF542276C}" destId="{1F26F051-FA94-4A76-8E27-E484447B78D3}" srcOrd="3" destOrd="0" presId="urn:microsoft.com/office/officeart/2005/8/layout/process4"/>
    <dgm:cxn modelId="{1174F04D-3705-42B8-9F1B-C14843B6E098}" type="presParOf" srcId="{B8D9E3F2-969D-4843-91E6-61CBF542276C}" destId="{14B3745C-9E9B-40F2-8D33-306B767E6DB2}" srcOrd="4" destOrd="0" presId="urn:microsoft.com/office/officeart/2005/8/layout/process4"/>
    <dgm:cxn modelId="{5FEE5E51-F3F2-4A28-B94B-7CABF3C1B8B8}" type="presParOf" srcId="{14B3745C-9E9B-40F2-8D33-306B767E6DB2}" destId="{C1A4B5AB-9E0E-4AE4-9655-7D829E284155}" srcOrd="0" destOrd="0" presId="urn:microsoft.com/office/officeart/2005/8/layout/process4"/>
    <dgm:cxn modelId="{17CE0E3B-010F-4459-B120-36EFD49FB6EF}" type="presParOf" srcId="{14B3745C-9E9B-40F2-8D33-306B767E6DB2}" destId="{75098D9A-DAFD-4239-B752-244C2CE2ABB3}" srcOrd="1" destOrd="0" presId="urn:microsoft.com/office/officeart/2005/8/layout/process4"/>
    <dgm:cxn modelId="{0415528C-B300-4C8E-84E4-16BA594C3133}" type="presParOf" srcId="{14B3745C-9E9B-40F2-8D33-306B767E6DB2}" destId="{1E4CA31D-4634-42B4-B402-8A4AD7296F62}" srcOrd="2" destOrd="0" presId="urn:microsoft.com/office/officeart/2005/8/layout/process4"/>
    <dgm:cxn modelId="{680EDDC7-EB50-4A80-855C-ACCEA9F5F96A}" type="presParOf" srcId="{1E4CA31D-4634-42B4-B402-8A4AD7296F62}" destId="{4776A851-3946-408D-98BC-352BC4A1CCE3}" srcOrd="0" destOrd="0" presId="urn:microsoft.com/office/officeart/2005/8/layout/process4"/>
    <dgm:cxn modelId="{38D3BA86-399B-4847-86F9-7AE08957FBE9}" type="presParOf" srcId="{B8D9E3F2-969D-4843-91E6-61CBF542276C}" destId="{D73C42DE-9736-4A67-B31E-B736A73CE2E4}" srcOrd="5" destOrd="0" presId="urn:microsoft.com/office/officeart/2005/8/layout/process4"/>
    <dgm:cxn modelId="{7FBAA9D8-A663-4D51-9366-6D899DBCF6F1}" type="presParOf" srcId="{B8D9E3F2-969D-4843-91E6-61CBF542276C}" destId="{047730DC-F001-48D4-93C0-CCC3FE765B3C}" srcOrd="6" destOrd="0" presId="urn:microsoft.com/office/officeart/2005/8/layout/process4"/>
    <dgm:cxn modelId="{CE783257-31BE-4366-9DAA-59500ADD7487}" type="presParOf" srcId="{047730DC-F001-48D4-93C0-CCC3FE765B3C}" destId="{463A49F3-69C7-4979-AAD4-3F8FBB6AD91E}" srcOrd="0" destOrd="0" presId="urn:microsoft.com/office/officeart/2005/8/layout/process4"/>
    <dgm:cxn modelId="{EB46AE81-9F3F-4DFA-B005-01BCE5EC6717}" type="presParOf" srcId="{047730DC-F001-48D4-93C0-CCC3FE765B3C}" destId="{06AA6C19-6EAA-4B22-AB89-CF27B73AB9B0}" srcOrd="1" destOrd="0" presId="urn:microsoft.com/office/officeart/2005/8/layout/process4"/>
    <dgm:cxn modelId="{605B07D8-6200-4CA2-BDA7-802D46072313}" type="presParOf" srcId="{047730DC-F001-48D4-93C0-CCC3FE765B3C}" destId="{EF24E624-6B6E-4241-BFD1-26BBD8FDB125}" srcOrd="2" destOrd="0" presId="urn:microsoft.com/office/officeart/2005/8/layout/process4"/>
    <dgm:cxn modelId="{9D959ACE-0C84-4B5E-9C19-F1466AD41156}" type="presParOf" srcId="{EF24E624-6B6E-4241-BFD1-26BBD8FDB125}" destId="{1D5643B6-430D-43AF-96DC-AC7E9507B7FF}" srcOrd="0" destOrd="0" presId="urn:microsoft.com/office/officeart/2005/8/layout/process4"/>
    <dgm:cxn modelId="{3D0BF44A-D543-41EC-B439-C57EFFA7A83A}" type="presParOf" srcId="{B8D9E3F2-969D-4843-91E6-61CBF542276C}" destId="{47FE609C-C5E8-427A-BC88-4F416A940FE4}" srcOrd="7" destOrd="0" presId="urn:microsoft.com/office/officeart/2005/8/layout/process4"/>
    <dgm:cxn modelId="{A7C40029-5CB8-4702-87A8-F8AD9A20CFB1}" type="presParOf" srcId="{B8D9E3F2-969D-4843-91E6-61CBF542276C}" destId="{4D1069EB-6E30-4919-8ABC-0C5F9CFEDAC3}" srcOrd="8" destOrd="0" presId="urn:microsoft.com/office/officeart/2005/8/layout/process4"/>
    <dgm:cxn modelId="{DC78F2F6-7A3D-4CF6-AE09-95592608FEBD}" type="presParOf" srcId="{4D1069EB-6E30-4919-8ABC-0C5F9CFEDAC3}" destId="{62CCF743-182C-4B99-814C-A854D1EDE8C5}" srcOrd="0" destOrd="0" presId="urn:microsoft.com/office/officeart/2005/8/layout/process4"/>
    <dgm:cxn modelId="{129B88D4-A2A0-4F4F-B64C-DEC4FF8C8740}" type="presParOf" srcId="{4D1069EB-6E30-4919-8ABC-0C5F9CFEDAC3}" destId="{7AE558EC-75BB-42CF-85AC-66BC575D40B7}" srcOrd="1" destOrd="0" presId="urn:microsoft.com/office/officeart/2005/8/layout/process4"/>
    <dgm:cxn modelId="{3D283539-1EAA-4423-8BB4-C936340F240A}" type="presParOf" srcId="{4D1069EB-6E30-4919-8ABC-0C5F9CFEDAC3}" destId="{785BB28E-251A-48CE-84AD-78B7DA60CF53}" srcOrd="2" destOrd="0" presId="urn:microsoft.com/office/officeart/2005/8/layout/process4"/>
    <dgm:cxn modelId="{BFB47C15-2C42-47AE-981C-64075A5DDD3F}" type="presParOf" srcId="{785BB28E-251A-48CE-84AD-78B7DA60CF53}" destId="{DF718DD4-789C-4C2F-83AA-7F073AB05155}" srcOrd="0" destOrd="0" presId="urn:microsoft.com/office/officeart/2005/8/layout/process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84C1D1-FED1-452A-A10F-1CD7B23B48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AA87F8-DB22-48C0-8163-6E74988AAD96}">
      <dgm:prSet phldrT="[Text]"/>
      <dgm:spPr>
        <a:solidFill>
          <a:srgbClr val="0070C0"/>
        </a:solidFill>
      </dgm:spPr>
      <dgm:t>
        <a:bodyPr/>
        <a:lstStyle/>
        <a:p>
          <a:pPr algn="just"/>
          <a:r>
            <a:rPr lang="en-US" b="1" dirty="0">
              <a:latin typeface="Candara" panose="020E0502030303020204" pitchFamily="34" charset="0"/>
            </a:rPr>
            <a:t>Asset Confiscation</a:t>
          </a:r>
        </a:p>
      </dgm:t>
    </dgm:pt>
    <dgm:pt modelId="{AE4CAD54-B265-4908-8D53-6C3F54E5D4C2}" cxnId="{4D27C704-119D-4E72-847C-BC6C0AF18FBF}" type="parTrans">
      <dgm:prSet/>
      <dgm:spPr/>
      <dgm:t>
        <a:bodyPr/>
        <a:lstStyle/>
        <a:p>
          <a:pPr algn="just"/>
          <a:endParaRPr lang="en-US">
            <a:latin typeface="Candara" panose="020E0502030303020204" pitchFamily="34" charset="0"/>
          </a:endParaRPr>
        </a:p>
      </dgm:t>
    </dgm:pt>
    <dgm:pt modelId="{AB8E9208-0DDF-4F89-86A5-5B1E33AEEE3D}" cxnId="{4D27C704-119D-4E72-847C-BC6C0AF18FBF}" type="sibTrans">
      <dgm:prSet/>
      <dgm:spPr/>
      <dgm:t>
        <a:bodyPr/>
        <a:lstStyle/>
        <a:p>
          <a:pPr algn="just"/>
          <a:endParaRPr lang="en-US">
            <a:latin typeface="Candara" panose="020E0502030303020204" pitchFamily="34" charset="0"/>
          </a:endParaRPr>
        </a:p>
      </dgm:t>
    </dgm:pt>
    <dgm:pt modelId="{BE9C77E5-E6DB-4FE8-8999-0BEEC1A39566}">
      <dgm:prSet/>
      <dgm:spPr/>
      <dgm:t>
        <a:bodyPr/>
        <a:lstStyle/>
        <a:p>
          <a:pPr algn="just"/>
          <a:r>
            <a:rPr lang="en-US" dirty="0">
              <a:latin typeface="Candara" panose="020E0502030303020204" pitchFamily="34" charset="0"/>
            </a:rPr>
            <a:t>Confiscation involves law enforcement or regulatory authorities' legal seizure and forfeiture of assets. Confiscated assets are typically taken out of the hands of criminals and may be used to compensate victims, fund law enforcement activities, or contribute to social programs. Confiscation orders can be issued as part of criminal prosecutions or civil proceedings against individuals or entities involved in illegal activities.</a:t>
          </a:r>
        </a:p>
      </dgm:t>
    </dgm:pt>
    <dgm:pt modelId="{3DC476B5-8E63-4975-9C89-E510440C1DCC}" cxnId="{53DAF233-5D2E-44BA-897D-320C748601B4}" type="parTrans">
      <dgm:prSet/>
      <dgm:spPr/>
      <dgm:t>
        <a:bodyPr/>
        <a:lstStyle/>
        <a:p>
          <a:pPr algn="just"/>
          <a:endParaRPr lang="en-US">
            <a:latin typeface="Candara" panose="020E0502030303020204" pitchFamily="34" charset="0"/>
          </a:endParaRPr>
        </a:p>
      </dgm:t>
    </dgm:pt>
    <dgm:pt modelId="{A74A5F0A-6162-4C28-9D1F-164BC01F5DC3}" cxnId="{53DAF233-5D2E-44BA-897D-320C748601B4}" type="sibTrans">
      <dgm:prSet/>
      <dgm:spPr/>
      <dgm:t>
        <a:bodyPr/>
        <a:lstStyle/>
        <a:p>
          <a:pPr algn="just"/>
          <a:endParaRPr lang="en-US">
            <a:latin typeface="Candara" panose="020E0502030303020204" pitchFamily="34" charset="0"/>
          </a:endParaRPr>
        </a:p>
      </dgm:t>
    </dgm:pt>
    <dgm:pt modelId="{9A76693D-3173-4F38-B422-48097AC0ADC9}">
      <dgm:prSet/>
      <dgm:spPr/>
      <dgm:t>
        <a:bodyPr/>
        <a:lstStyle/>
        <a:p>
          <a:pPr algn="just"/>
          <a:r>
            <a:rPr lang="en-US" dirty="0">
              <a:latin typeface="Candara" panose="020E0502030303020204" pitchFamily="34" charset="0"/>
            </a:rPr>
            <a:t>According to FATF, Confiscation is the permanent deprivation of funds or other assets by a competent authority or a court (includes forfeiture, where applicable). Confiscation or forfeiture occurs through a judicial or administrative process that transfers the ownership of specified funds or other assets to the State. </a:t>
          </a:r>
        </a:p>
      </dgm:t>
    </dgm:pt>
    <dgm:pt modelId="{8615BE2B-6596-4610-94BE-667AF96F192C}" cxnId="{4C6D101C-A7C3-4397-A1A7-824F2AF19DD5}" type="parTrans">
      <dgm:prSet/>
      <dgm:spPr/>
      <dgm:t>
        <a:bodyPr/>
        <a:lstStyle/>
        <a:p>
          <a:endParaRPr lang="en-US"/>
        </a:p>
      </dgm:t>
    </dgm:pt>
    <dgm:pt modelId="{EC397046-3019-4A20-85FE-4E1FC05DDBA2}" cxnId="{4C6D101C-A7C3-4397-A1A7-824F2AF19DD5}" type="sibTrans">
      <dgm:prSet/>
      <dgm:spPr/>
      <dgm:t>
        <a:bodyPr/>
        <a:lstStyle/>
        <a:p>
          <a:endParaRPr lang="en-US"/>
        </a:p>
      </dgm:t>
    </dgm:pt>
    <dgm:pt modelId="{0AE652E7-154A-4C3E-8F2F-D5A754CC9EB6}" type="pres">
      <dgm:prSet presAssocID="{3684C1D1-FED1-452A-A10F-1CD7B23B487A}" presName="linear" presStyleCnt="0">
        <dgm:presLayoutVars>
          <dgm:animLvl val="lvl"/>
          <dgm:resizeHandles val="exact"/>
        </dgm:presLayoutVars>
      </dgm:prSet>
      <dgm:spPr/>
    </dgm:pt>
    <dgm:pt modelId="{680A3DAF-27A2-4ACA-AB38-C11F6398A26B}" type="pres">
      <dgm:prSet presAssocID="{DDAA87F8-DB22-48C0-8163-6E74988AAD96}" presName="parentText" presStyleLbl="node1" presStyleIdx="0" presStyleCnt="1">
        <dgm:presLayoutVars>
          <dgm:chMax val="0"/>
          <dgm:bulletEnabled val="1"/>
        </dgm:presLayoutVars>
      </dgm:prSet>
      <dgm:spPr/>
    </dgm:pt>
    <dgm:pt modelId="{ECA31D64-1585-411D-9BB0-A460FF068D4C}" type="pres">
      <dgm:prSet presAssocID="{DDAA87F8-DB22-48C0-8163-6E74988AAD96}" presName="childText" presStyleLbl="revTx" presStyleIdx="0" presStyleCnt="1">
        <dgm:presLayoutVars>
          <dgm:bulletEnabled val="1"/>
        </dgm:presLayoutVars>
      </dgm:prSet>
      <dgm:spPr/>
    </dgm:pt>
  </dgm:ptLst>
  <dgm:cxnLst>
    <dgm:cxn modelId="{4D27C704-119D-4E72-847C-BC6C0AF18FBF}" srcId="{3684C1D1-FED1-452A-A10F-1CD7B23B487A}" destId="{DDAA87F8-DB22-48C0-8163-6E74988AAD96}" srcOrd="0" destOrd="0" parTransId="{AE4CAD54-B265-4908-8D53-6C3F54E5D4C2}" sibTransId="{AB8E9208-0DDF-4F89-86A5-5B1E33AEEE3D}"/>
    <dgm:cxn modelId="{4C6D101C-A7C3-4397-A1A7-824F2AF19DD5}" srcId="{DDAA87F8-DB22-48C0-8163-6E74988AAD96}" destId="{9A76693D-3173-4F38-B422-48097AC0ADC9}" srcOrd="1" destOrd="0" parTransId="{8615BE2B-6596-4610-94BE-667AF96F192C}" sibTransId="{EC397046-3019-4A20-85FE-4E1FC05DDBA2}"/>
    <dgm:cxn modelId="{53DAF233-5D2E-44BA-897D-320C748601B4}" srcId="{DDAA87F8-DB22-48C0-8163-6E74988AAD96}" destId="{BE9C77E5-E6DB-4FE8-8999-0BEEC1A39566}" srcOrd="0" destOrd="0" parTransId="{3DC476B5-8E63-4975-9C89-E510440C1DCC}" sibTransId="{A74A5F0A-6162-4C28-9D1F-164BC01F5DC3}"/>
    <dgm:cxn modelId="{01C9E362-F617-463C-8FBD-8525176B20C1}" type="presOf" srcId="{3684C1D1-FED1-452A-A10F-1CD7B23B487A}" destId="{0AE652E7-154A-4C3E-8F2F-D5A754CC9EB6}" srcOrd="0" destOrd="0" presId="urn:microsoft.com/office/officeart/2005/8/layout/vList2"/>
    <dgm:cxn modelId="{6AABEE95-86FE-48EA-AC86-32B5648B23E8}" type="presOf" srcId="{DDAA87F8-DB22-48C0-8163-6E74988AAD96}" destId="{680A3DAF-27A2-4ACA-AB38-C11F6398A26B}" srcOrd="0" destOrd="0" presId="urn:microsoft.com/office/officeart/2005/8/layout/vList2"/>
    <dgm:cxn modelId="{0EC4C6B2-03D3-452F-95D6-B569171BA8B3}" type="presOf" srcId="{BE9C77E5-E6DB-4FE8-8999-0BEEC1A39566}" destId="{ECA31D64-1585-411D-9BB0-A460FF068D4C}" srcOrd="0" destOrd="0" presId="urn:microsoft.com/office/officeart/2005/8/layout/vList2"/>
    <dgm:cxn modelId="{211B79B9-6F09-406B-BA33-ECE3996F4F1E}" type="presOf" srcId="{9A76693D-3173-4F38-B422-48097AC0ADC9}" destId="{ECA31D64-1585-411D-9BB0-A460FF068D4C}" srcOrd="0" destOrd="1" presId="urn:microsoft.com/office/officeart/2005/8/layout/vList2"/>
    <dgm:cxn modelId="{581079A8-C22A-4995-A450-83E7B07C8C24}" type="presParOf" srcId="{0AE652E7-154A-4C3E-8F2F-D5A754CC9EB6}" destId="{680A3DAF-27A2-4ACA-AB38-C11F6398A26B}" srcOrd="0" destOrd="0" presId="urn:microsoft.com/office/officeart/2005/8/layout/vList2"/>
    <dgm:cxn modelId="{656C825A-E6F2-4159-9F46-558F01F8AC30}" type="presParOf" srcId="{0AE652E7-154A-4C3E-8F2F-D5A754CC9EB6}" destId="{ECA31D64-1585-411D-9BB0-A460FF068D4C}" srcOrd="1"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4C1D1-FED1-452A-A10F-1CD7B23B48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AA87F8-DB22-48C0-8163-6E74988AAD96}">
      <dgm:prSet phldrT="[Text]"/>
      <dgm:spPr>
        <a:solidFill>
          <a:srgbClr val="0070C0"/>
        </a:solidFill>
      </dgm:spPr>
      <dgm:t>
        <a:bodyPr/>
        <a:lstStyle/>
        <a:p>
          <a:pPr algn="just"/>
          <a:r>
            <a:rPr lang="en-US" b="1" dirty="0">
              <a:latin typeface="Candara" panose="020E0502030303020204" pitchFamily="34" charset="0"/>
            </a:rPr>
            <a:t>Asset Confiscation</a:t>
          </a:r>
        </a:p>
      </dgm:t>
    </dgm:pt>
    <dgm:pt modelId="{AE4CAD54-B265-4908-8D53-6C3F54E5D4C2}" cxnId="{4D27C704-119D-4E72-847C-BC6C0AF18FBF}" type="parTrans">
      <dgm:prSet/>
      <dgm:spPr/>
      <dgm:t>
        <a:bodyPr/>
        <a:lstStyle/>
        <a:p>
          <a:pPr algn="just"/>
          <a:endParaRPr lang="en-US">
            <a:latin typeface="Candara" panose="020E0502030303020204" pitchFamily="34" charset="0"/>
          </a:endParaRPr>
        </a:p>
      </dgm:t>
    </dgm:pt>
    <dgm:pt modelId="{AB8E9208-0DDF-4F89-86A5-5B1E33AEEE3D}" cxnId="{4D27C704-119D-4E72-847C-BC6C0AF18FBF}" type="sibTrans">
      <dgm:prSet/>
      <dgm:spPr/>
      <dgm:t>
        <a:bodyPr/>
        <a:lstStyle/>
        <a:p>
          <a:pPr algn="just"/>
          <a:endParaRPr lang="en-US">
            <a:latin typeface="Candara" panose="020E0502030303020204" pitchFamily="34" charset="0"/>
          </a:endParaRPr>
        </a:p>
      </dgm:t>
    </dgm:pt>
    <dgm:pt modelId="{BE9C77E5-E6DB-4FE8-8999-0BEEC1A39566}">
      <dgm:prSet/>
      <dgm:spPr/>
      <dgm:t>
        <a:bodyPr/>
        <a:lstStyle/>
        <a:p>
          <a:pPr algn="just"/>
          <a:r>
            <a:rPr lang="en-US" dirty="0">
              <a:latin typeface="Candara" panose="020E0502030303020204" pitchFamily="34" charset="0"/>
            </a:rPr>
            <a:t>Confiscation involves law enforcement or regulatory authorities' legal seizure and forfeiture of assets. Confiscated assets are typically taken out of the hands of criminals and may be used to compensate victims, fund law enforcement activities, or contribute to social programs. Confiscation orders can be issued as part of criminal prosecutions or civil proceedings against individuals or entities involved in illegal activities.</a:t>
          </a:r>
        </a:p>
      </dgm:t>
    </dgm:pt>
    <dgm:pt modelId="{3DC476B5-8E63-4975-9C89-E510440C1DCC}" cxnId="{53DAF233-5D2E-44BA-897D-320C748601B4}" type="parTrans">
      <dgm:prSet/>
      <dgm:spPr/>
      <dgm:t>
        <a:bodyPr/>
        <a:lstStyle/>
        <a:p>
          <a:pPr algn="just"/>
          <a:endParaRPr lang="en-US">
            <a:latin typeface="Candara" panose="020E0502030303020204" pitchFamily="34" charset="0"/>
          </a:endParaRPr>
        </a:p>
      </dgm:t>
    </dgm:pt>
    <dgm:pt modelId="{A74A5F0A-6162-4C28-9D1F-164BC01F5DC3}" cxnId="{53DAF233-5D2E-44BA-897D-320C748601B4}" type="sibTrans">
      <dgm:prSet/>
      <dgm:spPr/>
      <dgm:t>
        <a:bodyPr/>
        <a:lstStyle/>
        <a:p>
          <a:pPr algn="just"/>
          <a:endParaRPr lang="en-US">
            <a:latin typeface="Candara" panose="020E0502030303020204" pitchFamily="34" charset="0"/>
          </a:endParaRPr>
        </a:p>
      </dgm:t>
    </dgm:pt>
    <dgm:pt modelId="{9A76693D-3173-4F38-B422-48097AC0ADC9}">
      <dgm:prSet/>
      <dgm:spPr/>
      <dgm:t>
        <a:bodyPr/>
        <a:lstStyle/>
        <a:p>
          <a:pPr algn="just"/>
          <a:r>
            <a:rPr lang="en-US" dirty="0">
              <a:latin typeface="Candara" panose="020E0502030303020204" pitchFamily="34" charset="0"/>
            </a:rPr>
            <a:t>According to FATF, Confiscation is the permanent deprivation of funds or other assets by a competent authority or a court (includes forfeiture, where applicable). Confiscation or forfeiture occurs through a judicial or administrative process that transfers the ownership of specified funds or other assets to the State. </a:t>
          </a:r>
        </a:p>
      </dgm:t>
    </dgm:pt>
    <dgm:pt modelId="{8615BE2B-6596-4610-94BE-667AF96F192C}" cxnId="{4C6D101C-A7C3-4397-A1A7-824F2AF19DD5}" type="parTrans">
      <dgm:prSet/>
      <dgm:spPr/>
      <dgm:t>
        <a:bodyPr/>
        <a:lstStyle/>
        <a:p>
          <a:endParaRPr lang="en-US"/>
        </a:p>
      </dgm:t>
    </dgm:pt>
    <dgm:pt modelId="{EC397046-3019-4A20-85FE-4E1FC05DDBA2}" cxnId="{4C6D101C-A7C3-4397-A1A7-824F2AF19DD5}" type="sibTrans">
      <dgm:prSet/>
      <dgm:spPr/>
      <dgm:t>
        <a:bodyPr/>
        <a:lstStyle/>
        <a:p>
          <a:endParaRPr lang="en-US"/>
        </a:p>
      </dgm:t>
    </dgm:pt>
    <dgm:pt modelId="{2124DB09-58C3-4D1B-A4AD-D34E6ABDCB82}">
      <dgm:prSet custT="1"/>
      <dgm:spPr>
        <a:solidFill>
          <a:srgbClr val="0070C0"/>
        </a:solidFill>
        <a:ln w="12700" cap="flat" cmpd="sng" algn="ctr">
          <a:solidFill>
            <a:prstClr val="white">
              <a:hueOff val="0"/>
              <a:satOff val="0"/>
              <a:lumOff val="0"/>
              <a:alphaOff val="0"/>
            </a:prstClr>
          </a:solidFill>
          <a:prstDash val="solid"/>
          <a:miter lim="800000"/>
        </a:ln>
        <a:effectLst/>
      </dgm:spPr>
      <dgm:t>
        <a:bodyPr spcFirstLastPara="0" vert="horz" wrap="square" lIns="186690" tIns="186690" rIns="186690" bIns="186690" numCol="1" spcCol="1270" anchor="ctr" anchorCtr="0"/>
        <a:lstStyle/>
        <a:p>
          <a:pPr marL="0" lvl="0" indent="0" algn="just" defTabSz="2178050">
            <a:lnSpc>
              <a:spcPct val="90000"/>
            </a:lnSpc>
            <a:spcBef>
              <a:spcPct val="0"/>
            </a:spcBef>
            <a:spcAft>
              <a:spcPct val="35000"/>
            </a:spcAft>
            <a:buNone/>
          </a:pPr>
          <a:r>
            <a:rPr lang="en-US" sz="4900" b="1" kern="1200" dirty="0">
              <a:solidFill>
                <a:prstClr val="white"/>
              </a:solidFill>
              <a:latin typeface="Candara" panose="020E0502030303020204" pitchFamily="34" charset="0"/>
              <a:ea typeface="+mn-ea"/>
              <a:cs typeface="+mn-cs"/>
            </a:rPr>
            <a:t>Asset Management</a:t>
          </a:r>
        </a:p>
      </dgm:t>
    </dgm:pt>
    <dgm:pt modelId="{407BECD4-9CF0-4009-B764-A7B131DD53C8}" cxnId="{B4217582-C0EF-433F-8449-B7C5608EA146}" type="parTrans">
      <dgm:prSet/>
      <dgm:spPr/>
      <dgm:t>
        <a:bodyPr/>
        <a:lstStyle/>
        <a:p>
          <a:endParaRPr lang="en-US"/>
        </a:p>
      </dgm:t>
    </dgm:pt>
    <dgm:pt modelId="{61E1E471-EA2D-465A-8447-1482A6B41129}" cxnId="{B4217582-C0EF-433F-8449-B7C5608EA146}" type="sibTrans">
      <dgm:prSet/>
      <dgm:spPr/>
      <dgm:t>
        <a:bodyPr/>
        <a:lstStyle/>
        <a:p>
          <a:endParaRPr lang="en-US"/>
        </a:p>
      </dgm:t>
    </dgm:pt>
    <dgm:pt modelId="{D8F7B069-CC24-4B06-9011-BD00B29B4CCD}">
      <dgm:prSet/>
      <dgm:spPr/>
      <dgm:t>
        <a:bodyPr/>
        <a:lstStyle/>
        <a:p>
          <a:pPr algn="just"/>
          <a:r>
            <a:rPr lang="en-US" dirty="0">
              <a:latin typeface="Candara" panose="020E0502030303020204" pitchFamily="34" charset="0"/>
            </a:rPr>
            <a:t>Once assets have been recovered or confiscated, they need to be managed effectively to preserve their value and ensure they are put to lawful use. Asset management may involve selling seized assets, repatriating funds to victims, or managing confiscated properties or financial instruments. Proper asset management is essential to prevent the dissipation or loss of recovered assets and to maximise their potential benefits.</a:t>
          </a:r>
        </a:p>
      </dgm:t>
    </dgm:pt>
    <dgm:pt modelId="{B0C1BF2C-A025-44B5-8451-AF9DF77DB061}" cxnId="{85B3AB9A-DE77-4C1E-9026-AC0644904E5D}" type="parTrans">
      <dgm:prSet/>
      <dgm:spPr/>
      <dgm:t>
        <a:bodyPr/>
        <a:lstStyle/>
        <a:p>
          <a:endParaRPr lang="en-US"/>
        </a:p>
      </dgm:t>
    </dgm:pt>
    <dgm:pt modelId="{214E00F0-189A-44A7-AB92-DEF2EE869B9F}" cxnId="{85B3AB9A-DE77-4C1E-9026-AC0644904E5D}" type="sibTrans">
      <dgm:prSet/>
      <dgm:spPr/>
      <dgm:t>
        <a:bodyPr/>
        <a:lstStyle/>
        <a:p>
          <a:endParaRPr lang="en-US"/>
        </a:p>
      </dgm:t>
    </dgm:pt>
    <dgm:pt modelId="{0AE652E7-154A-4C3E-8F2F-D5A754CC9EB6}" type="pres">
      <dgm:prSet presAssocID="{3684C1D1-FED1-452A-A10F-1CD7B23B487A}" presName="linear" presStyleCnt="0">
        <dgm:presLayoutVars>
          <dgm:animLvl val="lvl"/>
          <dgm:resizeHandles val="exact"/>
        </dgm:presLayoutVars>
      </dgm:prSet>
      <dgm:spPr/>
    </dgm:pt>
    <dgm:pt modelId="{680A3DAF-27A2-4ACA-AB38-C11F6398A26B}" type="pres">
      <dgm:prSet presAssocID="{DDAA87F8-DB22-48C0-8163-6E74988AAD96}" presName="parentText" presStyleLbl="node1" presStyleIdx="0" presStyleCnt="2">
        <dgm:presLayoutVars>
          <dgm:chMax val="0"/>
          <dgm:bulletEnabled val="1"/>
        </dgm:presLayoutVars>
      </dgm:prSet>
      <dgm:spPr/>
    </dgm:pt>
    <dgm:pt modelId="{ECA31D64-1585-411D-9BB0-A460FF068D4C}" type="pres">
      <dgm:prSet presAssocID="{DDAA87F8-DB22-48C0-8163-6E74988AAD96}" presName="childText" presStyleLbl="revTx" presStyleIdx="0" presStyleCnt="2">
        <dgm:presLayoutVars>
          <dgm:bulletEnabled val="1"/>
        </dgm:presLayoutVars>
      </dgm:prSet>
      <dgm:spPr/>
    </dgm:pt>
    <dgm:pt modelId="{734D2DF6-D198-4FF5-90F3-2778EDD46589}" type="pres">
      <dgm:prSet presAssocID="{2124DB09-58C3-4D1B-A4AD-D34E6ABDCB82}" presName="parentText" presStyleLbl="node1" presStyleIdx="1" presStyleCnt="2">
        <dgm:presLayoutVars>
          <dgm:chMax val="0"/>
          <dgm:bulletEnabled val="1"/>
        </dgm:presLayoutVars>
      </dgm:prSet>
      <dgm:spPr>
        <a:xfrm>
          <a:off x="0" y="6865466"/>
          <a:ext cx="18005576" cy="1175264"/>
        </a:xfrm>
        <a:prstGeom prst="roundRect">
          <a:avLst/>
        </a:prstGeom>
      </dgm:spPr>
    </dgm:pt>
    <dgm:pt modelId="{4081B1AB-8EE4-4C63-AD65-0630FBEC314D}" type="pres">
      <dgm:prSet presAssocID="{2124DB09-58C3-4D1B-A4AD-D34E6ABDCB82}" presName="childText" presStyleLbl="revTx" presStyleIdx="1" presStyleCnt="2">
        <dgm:presLayoutVars>
          <dgm:bulletEnabled val="1"/>
        </dgm:presLayoutVars>
      </dgm:prSet>
      <dgm:spPr/>
    </dgm:pt>
  </dgm:ptLst>
  <dgm:cxnLst>
    <dgm:cxn modelId="{4D27C704-119D-4E72-847C-BC6C0AF18FBF}" srcId="{3684C1D1-FED1-452A-A10F-1CD7B23B487A}" destId="{DDAA87F8-DB22-48C0-8163-6E74988AAD96}" srcOrd="0" destOrd="0" parTransId="{AE4CAD54-B265-4908-8D53-6C3F54E5D4C2}" sibTransId="{AB8E9208-0DDF-4F89-86A5-5B1E33AEEE3D}"/>
    <dgm:cxn modelId="{EFE16317-0F3F-48ED-B989-DCAD7DDD4CE0}" type="presOf" srcId="{D8F7B069-CC24-4B06-9011-BD00B29B4CCD}" destId="{4081B1AB-8EE4-4C63-AD65-0630FBEC314D}" srcOrd="0" destOrd="0" presId="urn:microsoft.com/office/officeart/2005/8/layout/vList2"/>
    <dgm:cxn modelId="{4C6D101C-A7C3-4397-A1A7-824F2AF19DD5}" srcId="{DDAA87F8-DB22-48C0-8163-6E74988AAD96}" destId="{9A76693D-3173-4F38-B422-48097AC0ADC9}" srcOrd="1" destOrd="0" parTransId="{8615BE2B-6596-4610-94BE-667AF96F192C}" sibTransId="{EC397046-3019-4A20-85FE-4E1FC05DDBA2}"/>
    <dgm:cxn modelId="{53DAF233-5D2E-44BA-897D-320C748601B4}" srcId="{DDAA87F8-DB22-48C0-8163-6E74988AAD96}" destId="{BE9C77E5-E6DB-4FE8-8999-0BEEC1A39566}" srcOrd="0" destOrd="0" parTransId="{3DC476B5-8E63-4975-9C89-E510440C1DCC}" sibTransId="{A74A5F0A-6162-4C28-9D1F-164BC01F5DC3}"/>
    <dgm:cxn modelId="{01C9E362-F617-463C-8FBD-8525176B20C1}" type="presOf" srcId="{3684C1D1-FED1-452A-A10F-1CD7B23B487A}" destId="{0AE652E7-154A-4C3E-8F2F-D5A754CC9EB6}" srcOrd="0" destOrd="0" presId="urn:microsoft.com/office/officeart/2005/8/layout/vList2"/>
    <dgm:cxn modelId="{93A4BA5A-6CB8-48A3-A70A-D8138C1D6CE3}" type="presOf" srcId="{2124DB09-58C3-4D1B-A4AD-D34E6ABDCB82}" destId="{734D2DF6-D198-4FF5-90F3-2778EDD46589}" srcOrd="0" destOrd="0" presId="urn:microsoft.com/office/officeart/2005/8/layout/vList2"/>
    <dgm:cxn modelId="{B4217582-C0EF-433F-8449-B7C5608EA146}" srcId="{3684C1D1-FED1-452A-A10F-1CD7B23B487A}" destId="{2124DB09-58C3-4D1B-A4AD-D34E6ABDCB82}" srcOrd="1" destOrd="0" parTransId="{407BECD4-9CF0-4009-B764-A7B131DD53C8}" sibTransId="{61E1E471-EA2D-465A-8447-1482A6B41129}"/>
    <dgm:cxn modelId="{6AABEE95-86FE-48EA-AC86-32B5648B23E8}" type="presOf" srcId="{DDAA87F8-DB22-48C0-8163-6E74988AAD96}" destId="{680A3DAF-27A2-4ACA-AB38-C11F6398A26B}" srcOrd="0" destOrd="0" presId="urn:microsoft.com/office/officeart/2005/8/layout/vList2"/>
    <dgm:cxn modelId="{85B3AB9A-DE77-4C1E-9026-AC0644904E5D}" srcId="{2124DB09-58C3-4D1B-A4AD-D34E6ABDCB82}" destId="{D8F7B069-CC24-4B06-9011-BD00B29B4CCD}" srcOrd="0" destOrd="0" parTransId="{B0C1BF2C-A025-44B5-8451-AF9DF77DB061}" sibTransId="{214E00F0-189A-44A7-AB92-DEF2EE869B9F}"/>
    <dgm:cxn modelId="{0EC4C6B2-03D3-452F-95D6-B569171BA8B3}" type="presOf" srcId="{BE9C77E5-E6DB-4FE8-8999-0BEEC1A39566}" destId="{ECA31D64-1585-411D-9BB0-A460FF068D4C}" srcOrd="0" destOrd="0" presId="urn:microsoft.com/office/officeart/2005/8/layout/vList2"/>
    <dgm:cxn modelId="{211B79B9-6F09-406B-BA33-ECE3996F4F1E}" type="presOf" srcId="{9A76693D-3173-4F38-B422-48097AC0ADC9}" destId="{ECA31D64-1585-411D-9BB0-A460FF068D4C}" srcOrd="0" destOrd="1" presId="urn:microsoft.com/office/officeart/2005/8/layout/vList2"/>
    <dgm:cxn modelId="{581079A8-C22A-4995-A450-83E7B07C8C24}" type="presParOf" srcId="{0AE652E7-154A-4C3E-8F2F-D5A754CC9EB6}" destId="{680A3DAF-27A2-4ACA-AB38-C11F6398A26B}" srcOrd="0" destOrd="0" presId="urn:microsoft.com/office/officeart/2005/8/layout/vList2"/>
    <dgm:cxn modelId="{656C825A-E6F2-4159-9F46-558F01F8AC30}" type="presParOf" srcId="{0AE652E7-154A-4C3E-8F2F-D5A754CC9EB6}" destId="{ECA31D64-1585-411D-9BB0-A460FF068D4C}" srcOrd="1" destOrd="0" presId="urn:microsoft.com/office/officeart/2005/8/layout/vList2"/>
    <dgm:cxn modelId="{F9D46780-D8DC-4C9D-9618-E88959FC16E1}" type="presParOf" srcId="{0AE652E7-154A-4C3E-8F2F-D5A754CC9EB6}" destId="{734D2DF6-D198-4FF5-90F3-2778EDD46589}" srcOrd="2" destOrd="0" presId="urn:microsoft.com/office/officeart/2005/8/layout/vList2"/>
    <dgm:cxn modelId="{47597A3A-9E9A-4F10-8E32-4509FF5DD4D0}" type="presParOf" srcId="{0AE652E7-154A-4C3E-8F2F-D5A754CC9EB6}" destId="{4081B1AB-8EE4-4C63-AD65-0630FBEC314D}" srcOrd="3"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970EB3-9FA1-40E8-9740-FFB8421C062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E0681B94-FE62-42C7-A0E9-71E8FDF96C8F}">
      <dgm:prSet phldrT="[Text]"/>
      <dgm:spPr>
        <a:solidFill>
          <a:srgbClr val="00B050"/>
        </a:solidFill>
      </dgm:spPr>
      <dgm:t>
        <a:bodyPr/>
        <a:lstStyle/>
        <a:p>
          <a:pPr algn="just"/>
          <a:r>
            <a:rPr lang="en-US" dirty="0">
              <a:latin typeface="Candara" panose="020E0502030303020204" pitchFamily="34" charset="0"/>
            </a:rPr>
            <a:t>On 12th May 2022, President Muhammadu Buhari signed into Law the Proceeds of Crime (Recovery and Management) Act, 2022 (“the Act”) in a bid to boost Nigeria’s fight against corruption, money laundering, and illicit financial flows of stolen funds. The Act contains comprehensive provisions for seizure, confiscation, forfeiture, and management of properties derived from unlawful activities and other related matters.</a:t>
          </a:r>
        </a:p>
      </dgm:t>
    </dgm:pt>
    <dgm:pt modelId="{55D9D52D-4A22-4572-874E-6700B19AFB1B}" cxnId="{B1CDF00F-6F1E-45EE-8E01-5FB3934A5951}" type="parTrans">
      <dgm:prSet/>
      <dgm:spPr/>
      <dgm:t>
        <a:bodyPr/>
        <a:lstStyle/>
        <a:p>
          <a:pPr algn="just"/>
          <a:endParaRPr lang="en-US">
            <a:latin typeface="Candara" panose="020E0502030303020204" pitchFamily="34" charset="0"/>
          </a:endParaRPr>
        </a:p>
      </dgm:t>
    </dgm:pt>
    <dgm:pt modelId="{49B56412-43BC-438C-8578-E6766ECAEC06}" cxnId="{B1CDF00F-6F1E-45EE-8E01-5FB3934A5951}" type="sibTrans">
      <dgm:prSet/>
      <dgm:spPr/>
      <dgm:t>
        <a:bodyPr/>
        <a:lstStyle/>
        <a:p>
          <a:pPr algn="just"/>
          <a:endParaRPr lang="en-US">
            <a:latin typeface="Candara" panose="020E0502030303020204" pitchFamily="34" charset="0"/>
          </a:endParaRPr>
        </a:p>
      </dgm:t>
    </dgm:pt>
    <dgm:pt modelId="{E7D95232-FE05-419F-AC3C-E36E716CA963}">
      <dgm:prSet/>
      <dgm:spPr>
        <a:solidFill>
          <a:srgbClr val="00B050"/>
        </a:solidFill>
      </dgm:spPr>
      <dgm:t>
        <a:bodyPr/>
        <a:lstStyle/>
        <a:p>
          <a:pPr algn="just"/>
          <a:r>
            <a:rPr lang="en-US" dirty="0">
              <a:latin typeface="Candara" panose="020E0502030303020204" pitchFamily="34" charset="0"/>
            </a:rPr>
            <a:t>The Act seeks to provide an effective legal and institutional framework for the recovery and management of the proceeds of crime, a non-conviction-based procedure for the recovery of proceeds of crime, a strengthened criminal confiscation procedure, and collaboration among the relevant organizations in tracing properties reasonably suspected to be proceeds of unlawful activity.</a:t>
          </a:r>
        </a:p>
      </dgm:t>
    </dgm:pt>
    <dgm:pt modelId="{35CE0B39-098C-486B-BCDF-CD01A886C03C}" cxnId="{D724015D-C697-4CEC-B607-1B67A8E77ACD}" type="parTrans">
      <dgm:prSet/>
      <dgm:spPr/>
      <dgm:t>
        <a:bodyPr/>
        <a:lstStyle/>
        <a:p>
          <a:pPr algn="just"/>
          <a:endParaRPr lang="en-US">
            <a:latin typeface="Candara" panose="020E0502030303020204" pitchFamily="34" charset="0"/>
          </a:endParaRPr>
        </a:p>
      </dgm:t>
    </dgm:pt>
    <dgm:pt modelId="{47637708-B209-435C-B498-5795EBD8A400}" cxnId="{D724015D-C697-4CEC-B607-1B67A8E77ACD}" type="sibTrans">
      <dgm:prSet/>
      <dgm:spPr/>
      <dgm:t>
        <a:bodyPr/>
        <a:lstStyle/>
        <a:p>
          <a:pPr algn="just"/>
          <a:endParaRPr lang="en-US">
            <a:latin typeface="Candara" panose="020E0502030303020204" pitchFamily="34" charset="0"/>
          </a:endParaRPr>
        </a:p>
      </dgm:t>
    </dgm:pt>
    <dgm:pt modelId="{3658A6C7-AE4F-40F4-9729-EA131ACFC5C0}" type="pres">
      <dgm:prSet presAssocID="{68970EB3-9FA1-40E8-9740-FFB8421C0620}" presName="linear" presStyleCnt="0">
        <dgm:presLayoutVars>
          <dgm:dir/>
          <dgm:resizeHandles val="exact"/>
        </dgm:presLayoutVars>
      </dgm:prSet>
      <dgm:spPr/>
    </dgm:pt>
    <dgm:pt modelId="{2ECFDD92-FA0E-4C59-838D-B9E77ACC9802}" type="pres">
      <dgm:prSet presAssocID="{E0681B94-FE62-42C7-A0E9-71E8FDF96C8F}" presName="comp" presStyleCnt="0"/>
      <dgm:spPr/>
    </dgm:pt>
    <dgm:pt modelId="{63C8BBF5-29C4-4B0F-9AE6-1A7C1876875F}" type="pres">
      <dgm:prSet presAssocID="{E0681B94-FE62-42C7-A0E9-71E8FDF96C8F}" presName="box" presStyleLbl="node1" presStyleIdx="0" presStyleCnt="2"/>
      <dgm:spPr/>
    </dgm:pt>
    <dgm:pt modelId="{E3BBD70A-BB03-42D0-897D-B1C4A048E6C7}" type="pres">
      <dgm:prSet presAssocID="{E0681B94-FE62-42C7-A0E9-71E8FDF96C8F}" presName="img" presStyleLbl="fgImgPlace1" presStyleIdx="0" presStyleCnt="2"/>
      <dgm:spPr>
        <a:blipFill rotWithShape="1">
          <a:blip xmlns:r="http://schemas.openxmlformats.org/officeDocument/2006/relationships" r:embed="rId1"/>
          <a:srcRect/>
          <a:stretch>
            <a:fillRect l="-40000" r="-40000"/>
          </a:stretch>
        </a:blipFill>
      </dgm:spPr>
    </dgm:pt>
    <dgm:pt modelId="{3DAF853A-F303-47A0-BCF3-31BA4083F185}" type="pres">
      <dgm:prSet presAssocID="{E0681B94-FE62-42C7-A0E9-71E8FDF96C8F}" presName="text" presStyleLbl="node1" presStyleIdx="0" presStyleCnt="2">
        <dgm:presLayoutVars>
          <dgm:bulletEnabled val="1"/>
        </dgm:presLayoutVars>
      </dgm:prSet>
      <dgm:spPr/>
    </dgm:pt>
    <dgm:pt modelId="{CFF9BF4D-166C-4F29-8281-594432EB1C93}" type="pres">
      <dgm:prSet presAssocID="{49B56412-43BC-438C-8578-E6766ECAEC06}" presName="spacer" presStyleCnt="0"/>
      <dgm:spPr/>
    </dgm:pt>
    <dgm:pt modelId="{228263AE-09A9-46CE-A326-45B78EDA2546}" type="pres">
      <dgm:prSet presAssocID="{E7D95232-FE05-419F-AC3C-E36E716CA963}" presName="comp" presStyleCnt="0"/>
      <dgm:spPr/>
    </dgm:pt>
    <dgm:pt modelId="{8153D9CF-8ED6-4D8A-A89A-DA53CCE39A53}" type="pres">
      <dgm:prSet presAssocID="{E7D95232-FE05-419F-AC3C-E36E716CA963}" presName="box" presStyleLbl="node1" presStyleIdx="1" presStyleCnt="2"/>
      <dgm:spPr/>
    </dgm:pt>
    <dgm:pt modelId="{CEF569A6-6122-46B1-BF3F-9F7DB40F8EA8}" type="pres">
      <dgm:prSet presAssocID="{E7D95232-FE05-419F-AC3C-E36E716CA963}" presName="img" presStyleLbl="fgImgPlace1" presStyleIdx="1" presStyleCnt="2"/>
      <dgm:spPr>
        <a:blipFill rotWithShape="1">
          <a:blip xmlns:r="http://schemas.openxmlformats.org/officeDocument/2006/relationships" r:embed="rId2"/>
          <a:srcRect/>
          <a:stretch>
            <a:fillRect l="-51000" r="-51000"/>
          </a:stretch>
        </a:blipFill>
      </dgm:spPr>
    </dgm:pt>
    <dgm:pt modelId="{CAF0073B-7065-4EED-A957-38A6D26B401E}" type="pres">
      <dgm:prSet presAssocID="{E7D95232-FE05-419F-AC3C-E36E716CA963}" presName="text" presStyleLbl="node1" presStyleIdx="1" presStyleCnt="2">
        <dgm:presLayoutVars>
          <dgm:bulletEnabled val="1"/>
        </dgm:presLayoutVars>
      </dgm:prSet>
      <dgm:spPr/>
    </dgm:pt>
  </dgm:ptLst>
  <dgm:cxnLst>
    <dgm:cxn modelId="{B1CDF00F-6F1E-45EE-8E01-5FB3934A5951}" srcId="{68970EB3-9FA1-40E8-9740-FFB8421C0620}" destId="{E0681B94-FE62-42C7-A0E9-71E8FDF96C8F}" srcOrd="0" destOrd="0" parTransId="{55D9D52D-4A22-4572-874E-6700B19AFB1B}" sibTransId="{49B56412-43BC-438C-8578-E6766ECAEC06}"/>
    <dgm:cxn modelId="{6A5AB214-4E29-4864-99C4-DCE40CEB194E}" type="presOf" srcId="{68970EB3-9FA1-40E8-9740-FFB8421C0620}" destId="{3658A6C7-AE4F-40F4-9729-EA131ACFC5C0}" srcOrd="0" destOrd="0" presId="urn:microsoft.com/office/officeart/2005/8/layout/vList4"/>
    <dgm:cxn modelId="{52415217-5281-4628-9862-F67E47539B01}" type="presOf" srcId="{E7D95232-FE05-419F-AC3C-E36E716CA963}" destId="{8153D9CF-8ED6-4D8A-A89A-DA53CCE39A53}" srcOrd="0" destOrd="0" presId="urn:microsoft.com/office/officeart/2005/8/layout/vList4"/>
    <dgm:cxn modelId="{3152A52A-C73D-4EAB-9B4D-B4FAA29B53AA}" type="presOf" srcId="{E0681B94-FE62-42C7-A0E9-71E8FDF96C8F}" destId="{63C8BBF5-29C4-4B0F-9AE6-1A7C1876875F}" srcOrd="0" destOrd="0" presId="urn:microsoft.com/office/officeart/2005/8/layout/vList4"/>
    <dgm:cxn modelId="{D724015D-C697-4CEC-B607-1B67A8E77ACD}" srcId="{68970EB3-9FA1-40E8-9740-FFB8421C0620}" destId="{E7D95232-FE05-419F-AC3C-E36E716CA963}" srcOrd="1" destOrd="0" parTransId="{35CE0B39-098C-486B-BCDF-CD01A886C03C}" sibTransId="{47637708-B209-435C-B498-5795EBD8A400}"/>
    <dgm:cxn modelId="{BE384079-54D3-4E41-A818-66D81D919670}" type="presOf" srcId="{E0681B94-FE62-42C7-A0E9-71E8FDF96C8F}" destId="{3DAF853A-F303-47A0-BCF3-31BA4083F185}" srcOrd="1" destOrd="0" presId="urn:microsoft.com/office/officeart/2005/8/layout/vList4"/>
    <dgm:cxn modelId="{53515ABD-9BB1-4591-BF55-53C4C0B2B6CA}" type="presOf" srcId="{E7D95232-FE05-419F-AC3C-E36E716CA963}" destId="{CAF0073B-7065-4EED-A957-38A6D26B401E}" srcOrd="1" destOrd="0" presId="urn:microsoft.com/office/officeart/2005/8/layout/vList4"/>
    <dgm:cxn modelId="{D9CAB981-0FFA-4B27-829A-49F312A8A5C1}" type="presParOf" srcId="{3658A6C7-AE4F-40F4-9729-EA131ACFC5C0}" destId="{2ECFDD92-FA0E-4C59-838D-B9E77ACC9802}" srcOrd="0" destOrd="0" presId="urn:microsoft.com/office/officeart/2005/8/layout/vList4"/>
    <dgm:cxn modelId="{D4DBD12E-B674-424D-80DC-FF17DD8D2694}" type="presParOf" srcId="{2ECFDD92-FA0E-4C59-838D-B9E77ACC9802}" destId="{63C8BBF5-29C4-4B0F-9AE6-1A7C1876875F}" srcOrd="0" destOrd="0" presId="urn:microsoft.com/office/officeart/2005/8/layout/vList4"/>
    <dgm:cxn modelId="{EDC67537-7F3E-4C83-9070-F542518D447A}" type="presParOf" srcId="{2ECFDD92-FA0E-4C59-838D-B9E77ACC9802}" destId="{E3BBD70A-BB03-42D0-897D-B1C4A048E6C7}" srcOrd="1" destOrd="0" presId="urn:microsoft.com/office/officeart/2005/8/layout/vList4"/>
    <dgm:cxn modelId="{FF7328C1-1B4E-415C-A0A4-592631C584F7}" type="presParOf" srcId="{2ECFDD92-FA0E-4C59-838D-B9E77ACC9802}" destId="{3DAF853A-F303-47A0-BCF3-31BA4083F185}" srcOrd="2" destOrd="0" presId="urn:microsoft.com/office/officeart/2005/8/layout/vList4"/>
    <dgm:cxn modelId="{03A0BB8A-441A-481E-9423-DAD667E26DDE}" type="presParOf" srcId="{3658A6C7-AE4F-40F4-9729-EA131ACFC5C0}" destId="{CFF9BF4D-166C-4F29-8281-594432EB1C93}" srcOrd="1" destOrd="0" presId="urn:microsoft.com/office/officeart/2005/8/layout/vList4"/>
    <dgm:cxn modelId="{D8BC0882-FEEE-4815-A82A-0D72D0FC7F68}" type="presParOf" srcId="{3658A6C7-AE4F-40F4-9729-EA131ACFC5C0}" destId="{228263AE-09A9-46CE-A326-45B78EDA2546}" srcOrd="2" destOrd="0" presId="urn:microsoft.com/office/officeart/2005/8/layout/vList4"/>
    <dgm:cxn modelId="{0C5D79ED-60AA-4EDE-AB05-15A33A1B29C8}" type="presParOf" srcId="{228263AE-09A9-46CE-A326-45B78EDA2546}" destId="{8153D9CF-8ED6-4D8A-A89A-DA53CCE39A53}" srcOrd="0" destOrd="0" presId="urn:microsoft.com/office/officeart/2005/8/layout/vList4"/>
    <dgm:cxn modelId="{4C0927C8-AB66-4A3F-8070-6142D33F66D4}" type="presParOf" srcId="{228263AE-09A9-46CE-A326-45B78EDA2546}" destId="{CEF569A6-6122-46B1-BF3F-9F7DB40F8EA8}" srcOrd="1" destOrd="0" presId="urn:microsoft.com/office/officeart/2005/8/layout/vList4"/>
    <dgm:cxn modelId="{D55968A7-2C28-4A48-9AE2-9A48A0AE1752}" type="presParOf" srcId="{228263AE-09A9-46CE-A326-45B78EDA2546}" destId="{CAF0073B-7065-4EED-A957-38A6D26B401E}" srcOrd="2" destOrd="0" presId="urn:microsoft.com/office/officeart/2005/8/layout/vList4"/>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DB76B0-73F9-4094-BA28-F70C945703F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661536D0-31C7-4701-9F61-108850EEE110}">
      <dgm:prSet phldrT="[Text]"/>
      <dgm:spPr>
        <a:solidFill>
          <a:srgbClr val="00B050"/>
        </a:solidFill>
      </dgm:spPr>
      <dgm:t>
        <a:bodyPr/>
        <a:lstStyle/>
        <a:p>
          <a:r>
            <a:rPr lang="en-US" b="1">
              <a:latin typeface="Candara" panose="020E0502030303020204" pitchFamily="34" charset="0"/>
            </a:rPr>
            <a:t>EFCC</a:t>
          </a:r>
          <a:endParaRPr lang="en-US" b="1" dirty="0">
            <a:latin typeface="Candara" panose="020E0502030303020204" pitchFamily="34" charset="0"/>
          </a:endParaRPr>
        </a:p>
      </dgm:t>
    </dgm:pt>
    <dgm:pt modelId="{4775B36C-E147-4A1B-9C94-A63B1560AB37}" cxnId="{16D4AE1A-2109-4866-B6BC-22661209B506}" type="parTrans">
      <dgm:prSet/>
      <dgm:spPr/>
      <dgm:t>
        <a:bodyPr/>
        <a:lstStyle/>
        <a:p>
          <a:endParaRPr lang="en-US" b="1">
            <a:latin typeface="Candara" panose="020E0502030303020204" pitchFamily="34" charset="0"/>
          </a:endParaRPr>
        </a:p>
      </dgm:t>
    </dgm:pt>
    <dgm:pt modelId="{8E19DDC7-F9CD-40FF-B84E-4A1008D7F81C}" cxnId="{16D4AE1A-2109-4866-B6BC-22661209B506}" type="sibTrans">
      <dgm:prSet/>
      <dgm:spPr/>
      <dgm:t>
        <a:bodyPr/>
        <a:lstStyle/>
        <a:p>
          <a:endParaRPr lang="en-US" b="1">
            <a:latin typeface="Candara" panose="020E0502030303020204" pitchFamily="34" charset="0"/>
          </a:endParaRPr>
        </a:p>
      </dgm:t>
    </dgm:pt>
    <dgm:pt modelId="{8CD36BCD-0287-4ED5-AB88-2EC10337276F}">
      <dgm:prSet/>
      <dgm:spPr>
        <a:solidFill>
          <a:srgbClr val="00B050"/>
        </a:solidFill>
      </dgm:spPr>
      <dgm:t>
        <a:bodyPr/>
        <a:lstStyle/>
        <a:p>
          <a:r>
            <a:rPr lang="en-US" b="1" dirty="0">
              <a:latin typeface="Candara" panose="020E0502030303020204" pitchFamily="34" charset="0"/>
            </a:rPr>
            <a:t>ICPC</a:t>
          </a:r>
        </a:p>
      </dgm:t>
    </dgm:pt>
    <dgm:pt modelId="{D63EC647-6EB6-46BB-92B5-FC4776A03639}" cxnId="{ABAD9A2E-318F-4DCE-B08F-A2789D5DBCCE}" type="parTrans">
      <dgm:prSet/>
      <dgm:spPr/>
      <dgm:t>
        <a:bodyPr/>
        <a:lstStyle/>
        <a:p>
          <a:endParaRPr lang="en-US" b="1">
            <a:latin typeface="Candara" panose="020E0502030303020204" pitchFamily="34" charset="0"/>
          </a:endParaRPr>
        </a:p>
      </dgm:t>
    </dgm:pt>
    <dgm:pt modelId="{1BBE32AC-F6AB-45DD-B135-1568D078B33D}" cxnId="{ABAD9A2E-318F-4DCE-B08F-A2789D5DBCCE}" type="sibTrans">
      <dgm:prSet/>
      <dgm:spPr/>
      <dgm:t>
        <a:bodyPr/>
        <a:lstStyle/>
        <a:p>
          <a:endParaRPr lang="en-US" b="1">
            <a:latin typeface="Candara" panose="020E0502030303020204" pitchFamily="34" charset="0"/>
          </a:endParaRPr>
        </a:p>
      </dgm:t>
    </dgm:pt>
    <dgm:pt modelId="{4AA83857-C2A0-475B-94DA-59B30FF3A957}">
      <dgm:prSet/>
      <dgm:spPr>
        <a:solidFill>
          <a:srgbClr val="00B050"/>
        </a:solidFill>
      </dgm:spPr>
      <dgm:t>
        <a:bodyPr/>
        <a:lstStyle/>
        <a:p>
          <a:r>
            <a:rPr lang="en-US" b="1" dirty="0">
              <a:latin typeface="Candara" panose="020E0502030303020204" pitchFamily="34" charset="0"/>
            </a:rPr>
            <a:t>NDLEA</a:t>
          </a:r>
        </a:p>
      </dgm:t>
    </dgm:pt>
    <dgm:pt modelId="{A50DCB0A-3424-4914-B760-56CAEE37362E}" cxnId="{95B630E0-A00D-4DC0-8829-DB7A318155CA}" type="parTrans">
      <dgm:prSet/>
      <dgm:spPr/>
      <dgm:t>
        <a:bodyPr/>
        <a:lstStyle/>
        <a:p>
          <a:endParaRPr lang="en-US" b="1">
            <a:latin typeface="Candara" panose="020E0502030303020204" pitchFamily="34" charset="0"/>
          </a:endParaRPr>
        </a:p>
      </dgm:t>
    </dgm:pt>
    <dgm:pt modelId="{3EE7C48B-4F26-4479-97D2-0722186F874C}" cxnId="{95B630E0-A00D-4DC0-8829-DB7A318155CA}" type="sibTrans">
      <dgm:prSet/>
      <dgm:spPr/>
      <dgm:t>
        <a:bodyPr/>
        <a:lstStyle/>
        <a:p>
          <a:endParaRPr lang="en-US" b="1">
            <a:latin typeface="Candara" panose="020E0502030303020204" pitchFamily="34" charset="0"/>
          </a:endParaRPr>
        </a:p>
      </dgm:t>
    </dgm:pt>
    <dgm:pt modelId="{6CF911D0-833B-48D6-8546-BABC3A40F706}">
      <dgm:prSet/>
      <dgm:spPr>
        <a:solidFill>
          <a:srgbClr val="00B050"/>
        </a:solidFill>
      </dgm:spPr>
      <dgm:t>
        <a:bodyPr/>
        <a:lstStyle/>
        <a:p>
          <a:r>
            <a:rPr lang="en-US" b="1" dirty="0">
              <a:latin typeface="Candara" panose="020E0502030303020204" pitchFamily="34" charset="0"/>
            </a:rPr>
            <a:t>NAPTIP</a:t>
          </a:r>
        </a:p>
      </dgm:t>
    </dgm:pt>
    <dgm:pt modelId="{FD068870-9BAB-4BB2-B09D-F5ECAE7B698A}" cxnId="{EAED37F7-7F61-4F0E-972C-36F82F32CEBE}" type="parTrans">
      <dgm:prSet/>
      <dgm:spPr/>
      <dgm:t>
        <a:bodyPr/>
        <a:lstStyle/>
        <a:p>
          <a:endParaRPr lang="en-US" b="1">
            <a:latin typeface="Candara" panose="020E0502030303020204" pitchFamily="34" charset="0"/>
          </a:endParaRPr>
        </a:p>
      </dgm:t>
    </dgm:pt>
    <dgm:pt modelId="{F4B2FDE8-B2E0-4296-83C3-780EE4282D4E}" cxnId="{EAED37F7-7F61-4F0E-972C-36F82F32CEBE}" type="sibTrans">
      <dgm:prSet/>
      <dgm:spPr/>
      <dgm:t>
        <a:bodyPr/>
        <a:lstStyle/>
        <a:p>
          <a:endParaRPr lang="en-US" b="1">
            <a:latin typeface="Candara" panose="020E0502030303020204" pitchFamily="34" charset="0"/>
          </a:endParaRPr>
        </a:p>
      </dgm:t>
    </dgm:pt>
    <dgm:pt modelId="{26151753-A402-4070-8F21-116AEA3622F9}">
      <dgm:prSet/>
      <dgm:spPr>
        <a:solidFill>
          <a:srgbClr val="00B050"/>
        </a:solidFill>
      </dgm:spPr>
      <dgm:t>
        <a:bodyPr/>
        <a:lstStyle/>
        <a:p>
          <a:r>
            <a:rPr lang="en-US" b="1" dirty="0">
              <a:latin typeface="Candara" panose="020E0502030303020204" pitchFamily="34" charset="0"/>
            </a:rPr>
            <a:t>NAFDAC</a:t>
          </a:r>
        </a:p>
      </dgm:t>
    </dgm:pt>
    <dgm:pt modelId="{A622D7F7-8BB6-4F07-A6BF-9072935F27CD}" cxnId="{20DA9003-708D-4C83-9B64-97993CF2D27E}" type="parTrans">
      <dgm:prSet/>
      <dgm:spPr/>
      <dgm:t>
        <a:bodyPr/>
        <a:lstStyle/>
        <a:p>
          <a:endParaRPr lang="en-US" b="1">
            <a:latin typeface="Candara" panose="020E0502030303020204" pitchFamily="34" charset="0"/>
          </a:endParaRPr>
        </a:p>
      </dgm:t>
    </dgm:pt>
    <dgm:pt modelId="{EBD2FE54-6389-422B-848A-7D5AEB7291FF}" cxnId="{20DA9003-708D-4C83-9B64-97993CF2D27E}" type="sibTrans">
      <dgm:prSet/>
      <dgm:spPr/>
      <dgm:t>
        <a:bodyPr/>
        <a:lstStyle/>
        <a:p>
          <a:endParaRPr lang="en-US" b="1">
            <a:latin typeface="Candara" panose="020E0502030303020204" pitchFamily="34" charset="0"/>
          </a:endParaRPr>
        </a:p>
      </dgm:t>
    </dgm:pt>
    <dgm:pt modelId="{45D49675-6C78-4EB0-8626-BC413F6E61A2}">
      <dgm:prSet/>
      <dgm:spPr>
        <a:solidFill>
          <a:srgbClr val="00B050"/>
        </a:solidFill>
      </dgm:spPr>
      <dgm:t>
        <a:bodyPr/>
        <a:lstStyle/>
        <a:p>
          <a:r>
            <a:rPr lang="en-US" b="1" dirty="0">
              <a:latin typeface="Candara" panose="020E0502030303020204" pitchFamily="34" charset="0"/>
            </a:rPr>
            <a:t>NCS</a:t>
          </a:r>
        </a:p>
      </dgm:t>
    </dgm:pt>
    <dgm:pt modelId="{4DF8C983-A628-4833-9033-B9E8DDC3E8C8}" cxnId="{D26828E5-CC56-4C09-A8CC-726BD4582F4D}" type="parTrans">
      <dgm:prSet/>
      <dgm:spPr/>
      <dgm:t>
        <a:bodyPr/>
        <a:lstStyle/>
        <a:p>
          <a:endParaRPr lang="en-US" b="1">
            <a:latin typeface="Candara" panose="020E0502030303020204" pitchFamily="34" charset="0"/>
          </a:endParaRPr>
        </a:p>
      </dgm:t>
    </dgm:pt>
    <dgm:pt modelId="{37A3C27B-8802-43B2-B950-6F41884C8542}" cxnId="{D26828E5-CC56-4C09-A8CC-726BD4582F4D}" type="sibTrans">
      <dgm:prSet/>
      <dgm:spPr/>
      <dgm:t>
        <a:bodyPr/>
        <a:lstStyle/>
        <a:p>
          <a:endParaRPr lang="en-US" b="1">
            <a:latin typeface="Candara" panose="020E0502030303020204" pitchFamily="34" charset="0"/>
          </a:endParaRPr>
        </a:p>
      </dgm:t>
    </dgm:pt>
    <dgm:pt modelId="{C912DE7F-2C82-4EB4-AC8E-9226E22E1D77}">
      <dgm:prSet/>
      <dgm:spPr>
        <a:solidFill>
          <a:srgbClr val="00B050"/>
        </a:solidFill>
      </dgm:spPr>
      <dgm:t>
        <a:bodyPr/>
        <a:lstStyle/>
        <a:p>
          <a:r>
            <a:rPr lang="en-US" b="1" dirty="0">
              <a:latin typeface="Candara" panose="020E0502030303020204" pitchFamily="34" charset="0"/>
            </a:rPr>
            <a:t>NFIU</a:t>
          </a:r>
        </a:p>
      </dgm:t>
    </dgm:pt>
    <dgm:pt modelId="{2BC88820-60F5-4265-BF95-C9B948387E92}" cxnId="{7FC4003D-1834-41CC-8A34-4F23C957E4DA}" type="parTrans">
      <dgm:prSet/>
      <dgm:spPr/>
      <dgm:t>
        <a:bodyPr/>
        <a:lstStyle/>
        <a:p>
          <a:endParaRPr lang="en-US" b="1">
            <a:latin typeface="Candara" panose="020E0502030303020204" pitchFamily="34" charset="0"/>
          </a:endParaRPr>
        </a:p>
      </dgm:t>
    </dgm:pt>
    <dgm:pt modelId="{666BDD85-164B-460B-AE1E-AE362179619D}" cxnId="{7FC4003D-1834-41CC-8A34-4F23C957E4DA}" type="sibTrans">
      <dgm:prSet/>
      <dgm:spPr/>
      <dgm:t>
        <a:bodyPr/>
        <a:lstStyle/>
        <a:p>
          <a:endParaRPr lang="en-US" b="1">
            <a:latin typeface="Candara" panose="020E0502030303020204" pitchFamily="34" charset="0"/>
          </a:endParaRPr>
        </a:p>
      </dgm:t>
    </dgm:pt>
    <dgm:pt modelId="{4C72BC4D-A3D8-4EA1-B3D6-1156AF805B9C}">
      <dgm:prSet/>
      <dgm:spPr>
        <a:solidFill>
          <a:srgbClr val="00B050"/>
        </a:solidFill>
      </dgm:spPr>
      <dgm:t>
        <a:bodyPr/>
        <a:lstStyle/>
        <a:p>
          <a:r>
            <a:rPr lang="en-US" b="1" dirty="0">
              <a:latin typeface="Candara" panose="020E0502030303020204" pitchFamily="34" charset="0"/>
            </a:rPr>
            <a:t>CCB</a:t>
          </a:r>
        </a:p>
      </dgm:t>
    </dgm:pt>
    <dgm:pt modelId="{FCEEAA39-0894-42D0-B772-577AD6CA0B66}" cxnId="{D588CFFD-3981-41E8-B034-DD630C524921}" type="parTrans">
      <dgm:prSet/>
      <dgm:spPr/>
      <dgm:t>
        <a:bodyPr/>
        <a:lstStyle/>
        <a:p>
          <a:endParaRPr lang="en-US" b="1">
            <a:latin typeface="Candara" panose="020E0502030303020204" pitchFamily="34" charset="0"/>
          </a:endParaRPr>
        </a:p>
      </dgm:t>
    </dgm:pt>
    <dgm:pt modelId="{7724474E-C2D3-4DA8-898F-B46770D1E72D}" cxnId="{D588CFFD-3981-41E8-B034-DD630C524921}" type="sibTrans">
      <dgm:prSet/>
      <dgm:spPr/>
      <dgm:t>
        <a:bodyPr/>
        <a:lstStyle/>
        <a:p>
          <a:endParaRPr lang="en-US" b="1">
            <a:latin typeface="Candara" panose="020E0502030303020204" pitchFamily="34" charset="0"/>
          </a:endParaRPr>
        </a:p>
      </dgm:t>
    </dgm:pt>
    <dgm:pt modelId="{BBC8A86D-48F0-4B95-B20C-2D2D0413EA28}">
      <dgm:prSet/>
      <dgm:spPr>
        <a:solidFill>
          <a:srgbClr val="00B050"/>
        </a:solidFill>
      </dgm:spPr>
      <dgm:t>
        <a:bodyPr/>
        <a:lstStyle/>
        <a:p>
          <a:r>
            <a:rPr lang="en-US" b="1" dirty="0">
              <a:latin typeface="Candara" panose="020E0502030303020204" pitchFamily="34" charset="0"/>
            </a:rPr>
            <a:t>NPF</a:t>
          </a:r>
        </a:p>
      </dgm:t>
    </dgm:pt>
    <dgm:pt modelId="{C5954A2E-C53A-4C5A-9D11-8C8E75D2B6B7}" cxnId="{DC5640F6-417F-47AE-99F2-60618F4BBE60}" type="parTrans">
      <dgm:prSet/>
      <dgm:spPr/>
      <dgm:t>
        <a:bodyPr/>
        <a:lstStyle/>
        <a:p>
          <a:endParaRPr lang="en-US" b="1">
            <a:latin typeface="Candara" panose="020E0502030303020204" pitchFamily="34" charset="0"/>
          </a:endParaRPr>
        </a:p>
      </dgm:t>
    </dgm:pt>
    <dgm:pt modelId="{9EA14CCE-F82C-4A25-BFF2-C222DEB00403}" cxnId="{DC5640F6-417F-47AE-99F2-60618F4BBE60}" type="sibTrans">
      <dgm:prSet/>
      <dgm:spPr/>
      <dgm:t>
        <a:bodyPr/>
        <a:lstStyle/>
        <a:p>
          <a:endParaRPr lang="en-US" b="1">
            <a:latin typeface="Candara" panose="020E0502030303020204" pitchFamily="34" charset="0"/>
          </a:endParaRPr>
        </a:p>
      </dgm:t>
    </dgm:pt>
    <dgm:pt modelId="{EBD5EC4B-5682-4C00-AF40-DA95690D4AE2}">
      <dgm:prSet/>
      <dgm:spPr>
        <a:solidFill>
          <a:srgbClr val="00B050"/>
        </a:solidFill>
      </dgm:spPr>
      <dgm:t>
        <a:bodyPr/>
        <a:lstStyle/>
        <a:p>
          <a:r>
            <a:rPr lang="en-US" b="1" dirty="0">
              <a:latin typeface="Candara" panose="020E0502030303020204" pitchFamily="34" charset="0"/>
            </a:rPr>
            <a:t>DSS</a:t>
          </a:r>
        </a:p>
      </dgm:t>
    </dgm:pt>
    <dgm:pt modelId="{DBDEE60B-A4EA-4524-9A93-3448ECAD0AA1}" cxnId="{4D34212F-5D5D-4AAA-82CD-43713C9E2155}" type="parTrans">
      <dgm:prSet/>
      <dgm:spPr/>
      <dgm:t>
        <a:bodyPr/>
        <a:lstStyle/>
        <a:p>
          <a:endParaRPr lang="en-US" b="1">
            <a:latin typeface="Candara" panose="020E0502030303020204" pitchFamily="34" charset="0"/>
          </a:endParaRPr>
        </a:p>
      </dgm:t>
    </dgm:pt>
    <dgm:pt modelId="{9BD6A192-554B-4ADD-85C0-F7475DC5F056}" cxnId="{4D34212F-5D5D-4AAA-82CD-43713C9E2155}" type="sibTrans">
      <dgm:prSet/>
      <dgm:spPr/>
      <dgm:t>
        <a:bodyPr/>
        <a:lstStyle/>
        <a:p>
          <a:endParaRPr lang="en-US" b="1">
            <a:latin typeface="Candara" panose="020E0502030303020204" pitchFamily="34" charset="0"/>
          </a:endParaRPr>
        </a:p>
      </dgm:t>
    </dgm:pt>
    <dgm:pt modelId="{088F932E-FFB4-4CC8-8BFF-B769FB400429}">
      <dgm:prSet/>
      <dgm:spPr>
        <a:solidFill>
          <a:srgbClr val="00B050"/>
        </a:solidFill>
      </dgm:spPr>
      <dgm:t>
        <a:bodyPr/>
        <a:lstStyle/>
        <a:p>
          <a:r>
            <a:rPr lang="en-US" b="1" dirty="0">
              <a:latin typeface="Candara" panose="020E0502030303020204" pitchFamily="34" charset="0"/>
            </a:rPr>
            <a:t>Armed Forces</a:t>
          </a:r>
        </a:p>
      </dgm:t>
    </dgm:pt>
    <dgm:pt modelId="{11CEA2B0-4962-4026-85F8-A612B140BB05}" cxnId="{92FBC5CD-B2F2-47A1-AFA2-A5BEF1984A96}" type="parTrans">
      <dgm:prSet/>
      <dgm:spPr/>
      <dgm:t>
        <a:bodyPr/>
        <a:lstStyle/>
        <a:p>
          <a:endParaRPr lang="en-US" b="1">
            <a:latin typeface="Candara" panose="020E0502030303020204" pitchFamily="34" charset="0"/>
          </a:endParaRPr>
        </a:p>
      </dgm:t>
    </dgm:pt>
    <dgm:pt modelId="{0188EDFF-3C0A-4C93-96DE-82910846FDF0}" cxnId="{92FBC5CD-B2F2-47A1-AFA2-A5BEF1984A96}" type="sibTrans">
      <dgm:prSet/>
      <dgm:spPr/>
      <dgm:t>
        <a:bodyPr/>
        <a:lstStyle/>
        <a:p>
          <a:endParaRPr lang="en-US" b="1">
            <a:latin typeface="Candara" panose="020E0502030303020204" pitchFamily="34" charset="0"/>
          </a:endParaRPr>
        </a:p>
      </dgm:t>
    </dgm:pt>
    <dgm:pt modelId="{68CEDB22-5C61-4F07-B172-3D29EDFA9976}">
      <dgm:prSet/>
      <dgm:spPr>
        <a:solidFill>
          <a:srgbClr val="00B050"/>
        </a:solidFill>
      </dgm:spPr>
      <dgm:t>
        <a:bodyPr/>
        <a:lstStyle/>
        <a:p>
          <a:r>
            <a:rPr lang="en-US" b="1" dirty="0">
              <a:latin typeface="Candara" panose="020E0502030303020204" pitchFamily="34" charset="0"/>
            </a:rPr>
            <a:t>SON</a:t>
          </a:r>
        </a:p>
      </dgm:t>
    </dgm:pt>
    <dgm:pt modelId="{2DF7CFEA-9C76-409F-A46D-8926A56FB89F}" cxnId="{F1B5561A-FC77-48A5-B31F-6CA4E3D420E0}" type="parTrans">
      <dgm:prSet/>
      <dgm:spPr/>
      <dgm:t>
        <a:bodyPr/>
        <a:lstStyle/>
        <a:p>
          <a:endParaRPr lang="en-US" b="1">
            <a:latin typeface="Candara" panose="020E0502030303020204" pitchFamily="34" charset="0"/>
          </a:endParaRPr>
        </a:p>
      </dgm:t>
    </dgm:pt>
    <dgm:pt modelId="{005536D2-FD10-415A-9AC2-66F1CE596347}" cxnId="{F1B5561A-FC77-48A5-B31F-6CA4E3D420E0}" type="sibTrans">
      <dgm:prSet/>
      <dgm:spPr/>
      <dgm:t>
        <a:bodyPr/>
        <a:lstStyle/>
        <a:p>
          <a:endParaRPr lang="en-US" b="1">
            <a:latin typeface="Candara" panose="020E0502030303020204" pitchFamily="34" charset="0"/>
          </a:endParaRPr>
        </a:p>
      </dgm:t>
    </dgm:pt>
    <dgm:pt modelId="{D8E66E42-4BC6-4EEB-B39A-3944B6A284EC}">
      <dgm:prSet/>
      <dgm:spPr>
        <a:solidFill>
          <a:srgbClr val="00B050"/>
        </a:solidFill>
      </dgm:spPr>
      <dgm:t>
        <a:bodyPr/>
        <a:lstStyle/>
        <a:p>
          <a:r>
            <a:rPr lang="en-US" b="1" dirty="0">
              <a:latin typeface="Candara" panose="020E0502030303020204" pitchFamily="34" charset="0"/>
            </a:rPr>
            <a:t>NIMASA</a:t>
          </a:r>
        </a:p>
      </dgm:t>
    </dgm:pt>
    <dgm:pt modelId="{658BBA0D-4A97-41DE-AAF2-E266625F80CE}" cxnId="{551E5E13-CC7C-4653-8B7D-7147A31AC727}" type="parTrans">
      <dgm:prSet/>
      <dgm:spPr/>
      <dgm:t>
        <a:bodyPr/>
        <a:lstStyle/>
        <a:p>
          <a:endParaRPr lang="en-US" b="1">
            <a:latin typeface="Candara" panose="020E0502030303020204" pitchFamily="34" charset="0"/>
          </a:endParaRPr>
        </a:p>
      </dgm:t>
    </dgm:pt>
    <dgm:pt modelId="{AF5E295C-1CFB-4310-B142-5B7D352D9F97}" cxnId="{551E5E13-CC7C-4653-8B7D-7147A31AC727}" type="sibTrans">
      <dgm:prSet/>
      <dgm:spPr/>
      <dgm:t>
        <a:bodyPr/>
        <a:lstStyle/>
        <a:p>
          <a:endParaRPr lang="en-US" b="1">
            <a:latin typeface="Candara" panose="020E0502030303020204" pitchFamily="34" charset="0"/>
          </a:endParaRPr>
        </a:p>
      </dgm:t>
    </dgm:pt>
    <dgm:pt modelId="{FF9BBC63-BE1A-416B-863C-DBDEEE9A8EBF}">
      <dgm:prSet/>
      <dgm:spPr>
        <a:solidFill>
          <a:srgbClr val="00B050"/>
        </a:solidFill>
      </dgm:spPr>
      <dgm:t>
        <a:bodyPr/>
        <a:lstStyle/>
        <a:p>
          <a:r>
            <a:rPr lang="en-US" b="1" dirty="0">
              <a:latin typeface="Candara" panose="020E0502030303020204" pitchFamily="34" charset="0"/>
            </a:rPr>
            <a:t>NIS</a:t>
          </a:r>
        </a:p>
      </dgm:t>
    </dgm:pt>
    <dgm:pt modelId="{FB94FB3B-3E9F-4898-81F2-85FC6232AE1F}" cxnId="{9248F397-C913-41ED-B64A-1F0FD6716E36}" type="parTrans">
      <dgm:prSet/>
      <dgm:spPr/>
      <dgm:t>
        <a:bodyPr/>
        <a:lstStyle/>
        <a:p>
          <a:endParaRPr lang="en-US" b="1">
            <a:latin typeface="Candara" panose="020E0502030303020204" pitchFamily="34" charset="0"/>
          </a:endParaRPr>
        </a:p>
      </dgm:t>
    </dgm:pt>
    <dgm:pt modelId="{4AD4C0CE-CB49-4D01-9026-30C2EAF2B18A}" cxnId="{9248F397-C913-41ED-B64A-1F0FD6716E36}" type="sibTrans">
      <dgm:prSet/>
      <dgm:spPr/>
      <dgm:t>
        <a:bodyPr/>
        <a:lstStyle/>
        <a:p>
          <a:endParaRPr lang="en-US" b="1">
            <a:latin typeface="Candara" panose="020E0502030303020204" pitchFamily="34" charset="0"/>
          </a:endParaRPr>
        </a:p>
      </dgm:t>
    </dgm:pt>
    <dgm:pt modelId="{6410A447-1F12-4C6D-BF5A-C6D0102E37ED}">
      <dgm:prSet/>
      <dgm:spPr>
        <a:solidFill>
          <a:srgbClr val="00B050"/>
        </a:solidFill>
      </dgm:spPr>
      <dgm:t>
        <a:bodyPr/>
        <a:lstStyle/>
        <a:p>
          <a:r>
            <a:rPr lang="en-US" b="1" dirty="0">
              <a:latin typeface="Candara" panose="020E0502030303020204" pitchFamily="34" charset="0"/>
            </a:rPr>
            <a:t>NPA</a:t>
          </a:r>
        </a:p>
      </dgm:t>
    </dgm:pt>
    <dgm:pt modelId="{F8E1B03B-B7F1-488C-B0C2-59330B508B58}" cxnId="{71B36D95-7FB0-4158-97DC-23AE12D27EEB}" type="parTrans">
      <dgm:prSet/>
      <dgm:spPr/>
      <dgm:t>
        <a:bodyPr/>
        <a:lstStyle/>
        <a:p>
          <a:endParaRPr lang="en-US" b="1">
            <a:latin typeface="Candara" panose="020E0502030303020204" pitchFamily="34" charset="0"/>
          </a:endParaRPr>
        </a:p>
      </dgm:t>
    </dgm:pt>
    <dgm:pt modelId="{90CFF5D0-18F2-4AA9-9189-A20DB37723DF}" cxnId="{71B36D95-7FB0-4158-97DC-23AE12D27EEB}" type="sibTrans">
      <dgm:prSet/>
      <dgm:spPr/>
      <dgm:t>
        <a:bodyPr/>
        <a:lstStyle/>
        <a:p>
          <a:endParaRPr lang="en-US" b="1">
            <a:latin typeface="Candara" panose="020E0502030303020204" pitchFamily="34" charset="0"/>
          </a:endParaRPr>
        </a:p>
      </dgm:t>
    </dgm:pt>
    <dgm:pt modelId="{4C7AB324-38DB-4783-B8AB-3206CB6DE9E6}">
      <dgm:prSet/>
      <dgm:spPr>
        <a:solidFill>
          <a:srgbClr val="00B050"/>
        </a:solidFill>
      </dgm:spPr>
      <dgm:t>
        <a:bodyPr/>
        <a:lstStyle/>
        <a:p>
          <a:r>
            <a:rPr lang="en-US" b="1" dirty="0">
              <a:latin typeface="Candara" panose="020E0502030303020204" pitchFamily="34" charset="0"/>
            </a:rPr>
            <a:t>NIWA</a:t>
          </a:r>
        </a:p>
      </dgm:t>
    </dgm:pt>
    <dgm:pt modelId="{03F08FF9-D4E8-490A-A0EF-9C2BE23817EC}" cxnId="{8CE6F062-95DB-4ED1-B1E4-197A180B7F4E}" type="parTrans">
      <dgm:prSet/>
      <dgm:spPr/>
      <dgm:t>
        <a:bodyPr/>
        <a:lstStyle/>
        <a:p>
          <a:endParaRPr lang="en-US" b="1">
            <a:latin typeface="Candara" panose="020E0502030303020204" pitchFamily="34" charset="0"/>
          </a:endParaRPr>
        </a:p>
      </dgm:t>
    </dgm:pt>
    <dgm:pt modelId="{FD6AD74C-12FF-4426-8FF0-0BA48CD64221}" cxnId="{8CE6F062-95DB-4ED1-B1E4-197A180B7F4E}" type="sibTrans">
      <dgm:prSet/>
      <dgm:spPr/>
      <dgm:t>
        <a:bodyPr/>
        <a:lstStyle/>
        <a:p>
          <a:endParaRPr lang="en-US" b="1">
            <a:latin typeface="Candara" panose="020E0502030303020204" pitchFamily="34" charset="0"/>
          </a:endParaRPr>
        </a:p>
      </dgm:t>
    </dgm:pt>
    <dgm:pt modelId="{54E122BF-C722-4725-A527-2CA67AA70DF4}">
      <dgm:prSet/>
      <dgm:spPr>
        <a:solidFill>
          <a:srgbClr val="00B050"/>
        </a:solidFill>
      </dgm:spPr>
      <dgm:t>
        <a:bodyPr/>
        <a:lstStyle/>
        <a:p>
          <a:r>
            <a:rPr lang="en-US" b="1" dirty="0">
              <a:latin typeface="Candara" panose="020E0502030303020204" pitchFamily="34" charset="0"/>
            </a:rPr>
            <a:t>NSCDC</a:t>
          </a:r>
        </a:p>
      </dgm:t>
    </dgm:pt>
    <dgm:pt modelId="{62A92AB8-B3FA-4095-B9BB-98662A424F7A}" cxnId="{3194F4E7-D07E-4FED-AB29-90564CE004A2}" type="parTrans">
      <dgm:prSet/>
      <dgm:spPr/>
      <dgm:t>
        <a:bodyPr/>
        <a:lstStyle/>
        <a:p>
          <a:endParaRPr lang="en-US" b="1">
            <a:latin typeface="Candara" panose="020E0502030303020204" pitchFamily="34" charset="0"/>
          </a:endParaRPr>
        </a:p>
      </dgm:t>
    </dgm:pt>
    <dgm:pt modelId="{663B68BB-5D95-43CC-993C-03E5E5CC67A8}" cxnId="{3194F4E7-D07E-4FED-AB29-90564CE004A2}" type="sibTrans">
      <dgm:prSet/>
      <dgm:spPr/>
      <dgm:t>
        <a:bodyPr/>
        <a:lstStyle/>
        <a:p>
          <a:endParaRPr lang="en-US" b="1">
            <a:latin typeface="Candara" panose="020E0502030303020204" pitchFamily="34" charset="0"/>
          </a:endParaRPr>
        </a:p>
      </dgm:t>
    </dgm:pt>
    <dgm:pt modelId="{DD2804E4-BCCB-49C4-AE61-6DB53981458D}">
      <dgm:prSet/>
      <dgm:spPr>
        <a:solidFill>
          <a:srgbClr val="00B050"/>
        </a:solidFill>
      </dgm:spPr>
      <dgm:t>
        <a:bodyPr/>
        <a:lstStyle/>
        <a:p>
          <a:r>
            <a:rPr lang="en-US" b="1" dirty="0">
              <a:latin typeface="Candara" panose="020E0502030303020204" pitchFamily="34" charset="0"/>
            </a:rPr>
            <a:t>FIRS</a:t>
          </a:r>
        </a:p>
      </dgm:t>
    </dgm:pt>
    <dgm:pt modelId="{5B9B47FF-158A-434D-A07D-2C68C099E689}" cxnId="{6223DEE3-EBF3-4D27-B0B4-F899510AFABF}" type="parTrans">
      <dgm:prSet/>
      <dgm:spPr/>
      <dgm:t>
        <a:bodyPr/>
        <a:lstStyle/>
        <a:p>
          <a:endParaRPr lang="en-US" b="1">
            <a:latin typeface="Candara" panose="020E0502030303020204" pitchFamily="34" charset="0"/>
          </a:endParaRPr>
        </a:p>
      </dgm:t>
    </dgm:pt>
    <dgm:pt modelId="{162EC56A-71C4-4972-8157-32ABB6AAA719}" cxnId="{6223DEE3-EBF3-4D27-B0B4-F899510AFABF}" type="sibTrans">
      <dgm:prSet/>
      <dgm:spPr/>
      <dgm:t>
        <a:bodyPr/>
        <a:lstStyle/>
        <a:p>
          <a:endParaRPr lang="en-US" b="1">
            <a:latin typeface="Candara" panose="020E0502030303020204" pitchFamily="34" charset="0"/>
          </a:endParaRPr>
        </a:p>
      </dgm:t>
    </dgm:pt>
    <dgm:pt modelId="{FF2EFBEE-B6EA-4B17-B908-F004E020267A}">
      <dgm:prSet/>
      <dgm:spPr>
        <a:solidFill>
          <a:srgbClr val="006600"/>
        </a:solidFill>
      </dgm:spPr>
      <dgm:t>
        <a:bodyPr/>
        <a:lstStyle/>
        <a:p>
          <a:r>
            <a:rPr lang="en-US" b="1" dirty="0">
              <a:latin typeface="Candara" panose="020E0502030303020204" pitchFamily="34" charset="0"/>
            </a:rPr>
            <a:t>Others</a:t>
          </a:r>
        </a:p>
      </dgm:t>
    </dgm:pt>
    <dgm:pt modelId="{AA790D72-FCAC-4101-AA8C-450BA63DE4A7}" cxnId="{D048E25C-E5A3-4D3A-A105-91E25BFCA356}" type="parTrans">
      <dgm:prSet/>
      <dgm:spPr/>
      <dgm:t>
        <a:bodyPr/>
        <a:lstStyle/>
        <a:p>
          <a:endParaRPr lang="en-US" b="1">
            <a:latin typeface="Candara" panose="020E0502030303020204" pitchFamily="34" charset="0"/>
          </a:endParaRPr>
        </a:p>
      </dgm:t>
    </dgm:pt>
    <dgm:pt modelId="{C2B963F8-0D17-46FA-8F9A-C7D0FD760AD3}" cxnId="{D048E25C-E5A3-4D3A-A105-91E25BFCA356}" type="sibTrans">
      <dgm:prSet/>
      <dgm:spPr/>
      <dgm:t>
        <a:bodyPr/>
        <a:lstStyle/>
        <a:p>
          <a:endParaRPr lang="en-US" b="1">
            <a:latin typeface="Candara" panose="020E0502030303020204" pitchFamily="34" charset="0"/>
          </a:endParaRPr>
        </a:p>
      </dgm:t>
    </dgm:pt>
    <dgm:pt modelId="{7C064EF8-CC51-4E56-8027-2E2819A756D2}" type="pres">
      <dgm:prSet presAssocID="{06DB76B0-73F9-4094-BA28-F70C945703FE}" presName="Name0" presStyleCnt="0">
        <dgm:presLayoutVars>
          <dgm:dir/>
          <dgm:resizeHandles val="exact"/>
        </dgm:presLayoutVars>
      </dgm:prSet>
      <dgm:spPr/>
    </dgm:pt>
    <dgm:pt modelId="{1EC14514-B856-4FBA-8D58-E27DFAC81409}" type="pres">
      <dgm:prSet presAssocID="{661536D0-31C7-4701-9F61-108850EEE110}" presName="composite" presStyleCnt="0"/>
      <dgm:spPr/>
    </dgm:pt>
    <dgm:pt modelId="{248C31B8-8AF4-40BE-B022-002640B27AE0}" type="pres">
      <dgm:prSet presAssocID="{661536D0-31C7-4701-9F61-108850EEE110}" presName="rect1" presStyleLbl="bgImgPlace1" presStyleIdx="0" presStyleCnt="19"/>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pt>
    <dgm:pt modelId="{2C8644FF-7029-4FF6-BE5E-E0447507D26A}" type="pres">
      <dgm:prSet presAssocID="{661536D0-31C7-4701-9F61-108850EEE110}" presName="wedgeRectCallout1" presStyleLbl="node1" presStyleIdx="0" presStyleCnt="19">
        <dgm:presLayoutVars>
          <dgm:bulletEnabled val="1"/>
        </dgm:presLayoutVars>
      </dgm:prSet>
      <dgm:spPr/>
    </dgm:pt>
    <dgm:pt modelId="{92CDA342-7368-45E6-99E7-66AC0A210C05}" type="pres">
      <dgm:prSet presAssocID="{8E19DDC7-F9CD-40FF-B84E-4A1008D7F81C}" presName="sibTrans" presStyleCnt="0"/>
      <dgm:spPr/>
    </dgm:pt>
    <dgm:pt modelId="{3A867244-40C6-4FF7-AF68-CEA70BE70A70}" type="pres">
      <dgm:prSet presAssocID="{8CD36BCD-0287-4ED5-AB88-2EC10337276F}" presName="composite" presStyleCnt="0"/>
      <dgm:spPr/>
    </dgm:pt>
    <dgm:pt modelId="{3C81080B-2610-4E62-9735-A210A258F2A7}" type="pres">
      <dgm:prSet presAssocID="{8CD36BCD-0287-4ED5-AB88-2EC10337276F}" presName="rect1" presStyleLbl="bgImgPlace1" presStyleIdx="1" presStyleCnt="19"/>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C843FC82-C146-49EB-8302-269287E3AE90}" type="pres">
      <dgm:prSet presAssocID="{8CD36BCD-0287-4ED5-AB88-2EC10337276F}" presName="wedgeRectCallout1" presStyleLbl="node1" presStyleIdx="1" presStyleCnt="19">
        <dgm:presLayoutVars>
          <dgm:bulletEnabled val="1"/>
        </dgm:presLayoutVars>
      </dgm:prSet>
      <dgm:spPr/>
    </dgm:pt>
    <dgm:pt modelId="{DF7DC309-FBC9-4E46-839D-4D7B51A7B19E}" type="pres">
      <dgm:prSet presAssocID="{1BBE32AC-F6AB-45DD-B135-1568D078B33D}" presName="sibTrans" presStyleCnt="0"/>
      <dgm:spPr/>
    </dgm:pt>
    <dgm:pt modelId="{555A85BD-055E-4C9A-9E1F-67754990CE16}" type="pres">
      <dgm:prSet presAssocID="{4AA83857-C2A0-475B-94DA-59B30FF3A957}" presName="composite" presStyleCnt="0"/>
      <dgm:spPr/>
    </dgm:pt>
    <dgm:pt modelId="{E63BADB2-FB5A-4D35-BE82-2D771CAC9AAE}" type="pres">
      <dgm:prSet presAssocID="{4AA83857-C2A0-475B-94DA-59B30FF3A957}" presName="rect1" presStyleLbl="bgImgPlace1" presStyleIdx="2" presStyleCnt="19"/>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8AD19FA7-9088-4502-BDD5-85D1ABA6EED0}" type="pres">
      <dgm:prSet presAssocID="{4AA83857-C2A0-475B-94DA-59B30FF3A957}" presName="wedgeRectCallout1" presStyleLbl="node1" presStyleIdx="2" presStyleCnt="19">
        <dgm:presLayoutVars>
          <dgm:bulletEnabled val="1"/>
        </dgm:presLayoutVars>
      </dgm:prSet>
      <dgm:spPr/>
    </dgm:pt>
    <dgm:pt modelId="{82934AA7-3F0A-4B9A-B728-9E2A202CB729}" type="pres">
      <dgm:prSet presAssocID="{3EE7C48B-4F26-4479-97D2-0722186F874C}" presName="sibTrans" presStyleCnt="0"/>
      <dgm:spPr/>
    </dgm:pt>
    <dgm:pt modelId="{08335785-DD6F-40D6-897D-F36E65C62328}" type="pres">
      <dgm:prSet presAssocID="{6CF911D0-833B-48D6-8546-BABC3A40F706}" presName="composite" presStyleCnt="0"/>
      <dgm:spPr/>
    </dgm:pt>
    <dgm:pt modelId="{810EA108-DF8C-4097-9166-BEB3ECEF0573}" type="pres">
      <dgm:prSet presAssocID="{6CF911D0-833B-48D6-8546-BABC3A40F706}" presName="rect1" presStyleLbl="bgImgPlace1" presStyleIdx="3" presStyleCnt="19"/>
      <dgm:spPr>
        <a:blipFill rotWithShape="1">
          <a:blip xmlns:r="http://schemas.openxmlformats.org/officeDocument/2006/relationships" r:embed="rId4"/>
          <a:srcRect/>
          <a:stretch>
            <a:fillRect t="-22000" b="-22000"/>
          </a:stretch>
        </a:blipFill>
      </dgm:spPr>
    </dgm:pt>
    <dgm:pt modelId="{6F82BC51-3593-41F9-8E2C-D7CEF6EFE358}" type="pres">
      <dgm:prSet presAssocID="{6CF911D0-833B-48D6-8546-BABC3A40F706}" presName="wedgeRectCallout1" presStyleLbl="node1" presStyleIdx="3" presStyleCnt="19">
        <dgm:presLayoutVars>
          <dgm:bulletEnabled val="1"/>
        </dgm:presLayoutVars>
      </dgm:prSet>
      <dgm:spPr/>
    </dgm:pt>
    <dgm:pt modelId="{E35CA05C-04F0-4A39-9669-2B9B19A7427F}" type="pres">
      <dgm:prSet presAssocID="{F4B2FDE8-B2E0-4296-83C3-780EE4282D4E}" presName="sibTrans" presStyleCnt="0"/>
      <dgm:spPr/>
    </dgm:pt>
    <dgm:pt modelId="{3430B267-F1EA-4E53-AF3E-DF55447093A2}" type="pres">
      <dgm:prSet presAssocID="{26151753-A402-4070-8F21-116AEA3622F9}" presName="composite" presStyleCnt="0"/>
      <dgm:spPr/>
    </dgm:pt>
    <dgm:pt modelId="{712FFE06-672B-4A5A-97CE-01F990076C05}" type="pres">
      <dgm:prSet presAssocID="{26151753-A402-4070-8F21-116AEA3622F9}" presName="rect1" presStyleLbl="bgImgPlace1" presStyleIdx="4" presStyleCnt="19"/>
      <dgm:spPr>
        <a:blipFill rotWithShape="1">
          <a:blip xmlns:r="http://schemas.openxmlformats.org/officeDocument/2006/relationships" r:embed="rId5"/>
          <a:srcRect/>
          <a:stretch>
            <a:fillRect t="-7000" b="-7000"/>
          </a:stretch>
        </a:blipFill>
      </dgm:spPr>
    </dgm:pt>
    <dgm:pt modelId="{B7BA2337-E4A5-4B99-93FB-D473CC143D66}" type="pres">
      <dgm:prSet presAssocID="{26151753-A402-4070-8F21-116AEA3622F9}" presName="wedgeRectCallout1" presStyleLbl="node1" presStyleIdx="4" presStyleCnt="19">
        <dgm:presLayoutVars>
          <dgm:bulletEnabled val="1"/>
        </dgm:presLayoutVars>
      </dgm:prSet>
      <dgm:spPr/>
    </dgm:pt>
    <dgm:pt modelId="{1B90F9DB-1D17-45A5-8078-7FCCFE890CDA}" type="pres">
      <dgm:prSet presAssocID="{EBD2FE54-6389-422B-848A-7D5AEB7291FF}" presName="sibTrans" presStyleCnt="0"/>
      <dgm:spPr/>
    </dgm:pt>
    <dgm:pt modelId="{9483F8E4-C867-4BF0-89F3-98565F6359BB}" type="pres">
      <dgm:prSet presAssocID="{45D49675-6C78-4EB0-8626-BC413F6E61A2}" presName="composite" presStyleCnt="0"/>
      <dgm:spPr/>
    </dgm:pt>
    <dgm:pt modelId="{2ADCCF65-0309-4855-AE46-3FA440090261}" type="pres">
      <dgm:prSet presAssocID="{45D49675-6C78-4EB0-8626-BC413F6E61A2}" presName="rect1" presStyleLbl="bgImgPlace1" presStyleIdx="5" presStyleCnt="19"/>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pt>
    <dgm:pt modelId="{56CFE184-8C8F-44DB-A374-6033C24DB185}" type="pres">
      <dgm:prSet presAssocID="{45D49675-6C78-4EB0-8626-BC413F6E61A2}" presName="wedgeRectCallout1" presStyleLbl="node1" presStyleIdx="5" presStyleCnt="19">
        <dgm:presLayoutVars>
          <dgm:bulletEnabled val="1"/>
        </dgm:presLayoutVars>
      </dgm:prSet>
      <dgm:spPr/>
    </dgm:pt>
    <dgm:pt modelId="{AF2BF088-4A9C-483C-B38A-6EC6005947EC}" type="pres">
      <dgm:prSet presAssocID="{37A3C27B-8802-43B2-B950-6F41884C8542}" presName="sibTrans" presStyleCnt="0"/>
      <dgm:spPr/>
    </dgm:pt>
    <dgm:pt modelId="{833D9756-8E00-4EA0-8EB7-3A28BCCD8D03}" type="pres">
      <dgm:prSet presAssocID="{C912DE7F-2C82-4EB4-AC8E-9226E22E1D77}" presName="composite" presStyleCnt="0"/>
      <dgm:spPr/>
    </dgm:pt>
    <dgm:pt modelId="{0525F6D7-7712-453C-991D-645EF4EB552B}" type="pres">
      <dgm:prSet presAssocID="{C912DE7F-2C82-4EB4-AC8E-9226E22E1D77}" presName="rect1" presStyleLbl="bgImgPlace1" presStyleIdx="6" presStyleCnt="19"/>
      <dgm:spPr>
        <a:blipFill>
          <a:blip xmlns:r="http://schemas.openxmlformats.org/officeDocument/2006/relationships" r:embed="rId7">
            <a:extLst>
              <a:ext uri="{28A0092B-C50C-407E-A947-70E740481C1C}">
                <a14:useLocalDpi xmlns:a14="http://schemas.microsoft.com/office/drawing/2010/main" val="0"/>
              </a:ext>
            </a:extLst>
          </a:blip>
          <a:srcRect/>
          <a:stretch>
            <a:fillRect t="-24000" b="-24000"/>
          </a:stretch>
        </a:blipFill>
      </dgm:spPr>
    </dgm:pt>
    <dgm:pt modelId="{F58ADCBA-5C24-48F4-8FA0-E4BBC9E74BC5}" type="pres">
      <dgm:prSet presAssocID="{C912DE7F-2C82-4EB4-AC8E-9226E22E1D77}" presName="wedgeRectCallout1" presStyleLbl="node1" presStyleIdx="6" presStyleCnt="19">
        <dgm:presLayoutVars>
          <dgm:bulletEnabled val="1"/>
        </dgm:presLayoutVars>
      </dgm:prSet>
      <dgm:spPr/>
    </dgm:pt>
    <dgm:pt modelId="{5A082B76-30DF-42CA-AF71-6AFD2DF049DB}" type="pres">
      <dgm:prSet presAssocID="{666BDD85-164B-460B-AE1E-AE362179619D}" presName="sibTrans" presStyleCnt="0"/>
      <dgm:spPr/>
    </dgm:pt>
    <dgm:pt modelId="{FA09297E-5753-4705-875A-32779361E6B1}" type="pres">
      <dgm:prSet presAssocID="{4C72BC4D-A3D8-4EA1-B3D6-1156AF805B9C}" presName="composite" presStyleCnt="0"/>
      <dgm:spPr/>
    </dgm:pt>
    <dgm:pt modelId="{486B189F-02F6-46EB-B62A-737C806C63D2}" type="pres">
      <dgm:prSet presAssocID="{4C72BC4D-A3D8-4EA1-B3D6-1156AF805B9C}" presName="rect1" presStyleLbl="bgImgPlace1" presStyleIdx="7" presStyleCnt="19"/>
      <dgm:spPr>
        <a:blipFill rotWithShape="1">
          <a:blip xmlns:r="http://schemas.openxmlformats.org/officeDocument/2006/relationships" r:embed="rId8"/>
          <a:srcRect/>
          <a:stretch>
            <a:fillRect t="-5000" b="-5000"/>
          </a:stretch>
        </a:blipFill>
      </dgm:spPr>
    </dgm:pt>
    <dgm:pt modelId="{4B2D2C3A-0AB0-4766-B589-704BCEF3B719}" type="pres">
      <dgm:prSet presAssocID="{4C72BC4D-A3D8-4EA1-B3D6-1156AF805B9C}" presName="wedgeRectCallout1" presStyleLbl="node1" presStyleIdx="7" presStyleCnt="19">
        <dgm:presLayoutVars>
          <dgm:bulletEnabled val="1"/>
        </dgm:presLayoutVars>
      </dgm:prSet>
      <dgm:spPr/>
    </dgm:pt>
    <dgm:pt modelId="{268AF70F-0826-4A60-A719-85B9D2F1AC24}" type="pres">
      <dgm:prSet presAssocID="{7724474E-C2D3-4DA8-898F-B46770D1E72D}" presName="sibTrans" presStyleCnt="0"/>
      <dgm:spPr/>
    </dgm:pt>
    <dgm:pt modelId="{64A209E6-FCEC-4111-B225-CB89D417B20F}" type="pres">
      <dgm:prSet presAssocID="{BBC8A86D-48F0-4B95-B20C-2D2D0413EA28}" presName="composite" presStyleCnt="0"/>
      <dgm:spPr/>
    </dgm:pt>
    <dgm:pt modelId="{2633FC4B-18B4-4FD4-8B7F-21D5CED7E3D3}" type="pres">
      <dgm:prSet presAssocID="{BBC8A86D-48F0-4B95-B20C-2D2D0413EA28}" presName="rect1" presStyleLbl="bgImgPlace1" presStyleIdx="8" presStyleCnt="19"/>
      <dgm:spPr>
        <a:blipFill>
          <a:blip xmlns:r="http://schemas.openxmlformats.org/officeDocument/2006/relationships" r:embed="rId9">
            <a:extLst>
              <a:ext uri="{28A0092B-C50C-407E-A947-70E740481C1C}">
                <a14:useLocalDpi xmlns:a14="http://schemas.microsoft.com/office/drawing/2010/main" val="0"/>
              </a:ext>
            </a:extLst>
          </a:blip>
          <a:srcRect/>
          <a:stretch>
            <a:fillRect t="-13000" b="-13000"/>
          </a:stretch>
        </a:blipFill>
      </dgm:spPr>
    </dgm:pt>
    <dgm:pt modelId="{554E5990-3CEA-45F6-9092-A56E036BBFD5}" type="pres">
      <dgm:prSet presAssocID="{BBC8A86D-48F0-4B95-B20C-2D2D0413EA28}" presName="wedgeRectCallout1" presStyleLbl="node1" presStyleIdx="8" presStyleCnt="19">
        <dgm:presLayoutVars>
          <dgm:bulletEnabled val="1"/>
        </dgm:presLayoutVars>
      </dgm:prSet>
      <dgm:spPr/>
    </dgm:pt>
    <dgm:pt modelId="{B4F98EDD-CA9E-4233-A96C-0BFD7B62DC76}" type="pres">
      <dgm:prSet presAssocID="{9EA14CCE-F82C-4A25-BFF2-C222DEB00403}" presName="sibTrans" presStyleCnt="0"/>
      <dgm:spPr/>
    </dgm:pt>
    <dgm:pt modelId="{8A58160C-636C-4159-BB87-B64AB483E564}" type="pres">
      <dgm:prSet presAssocID="{EBD5EC4B-5682-4C00-AF40-DA95690D4AE2}" presName="composite" presStyleCnt="0"/>
      <dgm:spPr/>
    </dgm:pt>
    <dgm:pt modelId="{BEC00080-B780-47E2-BF41-8B5DD2109D3A}" type="pres">
      <dgm:prSet presAssocID="{EBD5EC4B-5682-4C00-AF40-DA95690D4AE2}" presName="rect1" presStyleLbl="bgImgPlace1" presStyleIdx="9" presStyleCnt="19"/>
      <dgm:spPr>
        <a:blipFill>
          <a:blip xmlns:r="http://schemas.openxmlformats.org/officeDocument/2006/relationships" r:embed="rId10">
            <a:extLst>
              <a:ext uri="{28A0092B-C50C-407E-A947-70E740481C1C}">
                <a14:useLocalDpi xmlns:a14="http://schemas.microsoft.com/office/drawing/2010/main" val="0"/>
              </a:ext>
            </a:extLst>
          </a:blip>
          <a:srcRect/>
          <a:stretch>
            <a:fillRect t="-15000" b="-15000"/>
          </a:stretch>
        </a:blipFill>
      </dgm:spPr>
    </dgm:pt>
    <dgm:pt modelId="{E8605CCF-4590-47AA-9B83-B56A146E1247}" type="pres">
      <dgm:prSet presAssocID="{EBD5EC4B-5682-4C00-AF40-DA95690D4AE2}" presName="wedgeRectCallout1" presStyleLbl="node1" presStyleIdx="9" presStyleCnt="19">
        <dgm:presLayoutVars>
          <dgm:bulletEnabled val="1"/>
        </dgm:presLayoutVars>
      </dgm:prSet>
      <dgm:spPr/>
    </dgm:pt>
    <dgm:pt modelId="{D8AC929B-77C7-465E-AF4C-B80D05942E42}" type="pres">
      <dgm:prSet presAssocID="{9BD6A192-554B-4ADD-85C0-F7475DC5F056}" presName="sibTrans" presStyleCnt="0"/>
      <dgm:spPr/>
    </dgm:pt>
    <dgm:pt modelId="{BA1323C4-9826-4D88-9FB6-50603049C071}" type="pres">
      <dgm:prSet presAssocID="{088F932E-FFB4-4CC8-8BFF-B769FB400429}" presName="composite" presStyleCnt="0"/>
      <dgm:spPr/>
    </dgm:pt>
    <dgm:pt modelId="{CCBF4298-55EF-48E3-AD4F-1A8B3448C324}" type="pres">
      <dgm:prSet presAssocID="{088F932E-FFB4-4CC8-8BFF-B769FB400429}" presName="rect1" presStyleLbl="bgImgPlace1" presStyleIdx="10" presStyleCnt="19"/>
      <dgm:spPr>
        <a:blipFill rotWithShape="1">
          <a:blip xmlns:r="http://schemas.openxmlformats.org/officeDocument/2006/relationships" r:embed="rId11"/>
          <a:srcRect/>
          <a:stretch>
            <a:fillRect l="-19000" r="-19000"/>
          </a:stretch>
        </a:blipFill>
      </dgm:spPr>
    </dgm:pt>
    <dgm:pt modelId="{5BB05A45-6534-4943-8AFE-3EA32E8C51EE}" type="pres">
      <dgm:prSet presAssocID="{088F932E-FFB4-4CC8-8BFF-B769FB400429}" presName="wedgeRectCallout1" presStyleLbl="node1" presStyleIdx="10" presStyleCnt="19">
        <dgm:presLayoutVars>
          <dgm:bulletEnabled val="1"/>
        </dgm:presLayoutVars>
      </dgm:prSet>
      <dgm:spPr/>
    </dgm:pt>
    <dgm:pt modelId="{5C0EC595-F0BB-4639-B8A2-339AE7678D05}" type="pres">
      <dgm:prSet presAssocID="{0188EDFF-3C0A-4C93-96DE-82910846FDF0}" presName="sibTrans" presStyleCnt="0"/>
      <dgm:spPr/>
    </dgm:pt>
    <dgm:pt modelId="{08FE7E0A-A0C6-4BBB-86BB-3154AF462E5A}" type="pres">
      <dgm:prSet presAssocID="{68CEDB22-5C61-4F07-B172-3D29EDFA9976}" presName="composite" presStyleCnt="0"/>
      <dgm:spPr/>
    </dgm:pt>
    <dgm:pt modelId="{2CD14D71-4DE1-41F0-8CD1-376272047617}" type="pres">
      <dgm:prSet presAssocID="{68CEDB22-5C61-4F07-B172-3D29EDFA9976}" presName="rect1" presStyleLbl="bgImgPlace1" presStyleIdx="11" presStyleCnt="19"/>
      <dgm:spPr>
        <a:blipFill rotWithShape="1">
          <a:blip xmlns:r="http://schemas.openxmlformats.org/officeDocument/2006/relationships" r:embed="rId12"/>
          <a:srcRect/>
          <a:stretch>
            <a:fillRect t="-13000" b="-13000"/>
          </a:stretch>
        </a:blipFill>
      </dgm:spPr>
    </dgm:pt>
    <dgm:pt modelId="{35721832-58F3-48EF-B532-FF31545BA15F}" type="pres">
      <dgm:prSet presAssocID="{68CEDB22-5C61-4F07-B172-3D29EDFA9976}" presName="wedgeRectCallout1" presStyleLbl="node1" presStyleIdx="11" presStyleCnt="19">
        <dgm:presLayoutVars>
          <dgm:bulletEnabled val="1"/>
        </dgm:presLayoutVars>
      </dgm:prSet>
      <dgm:spPr/>
    </dgm:pt>
    <dgm:pt modelId="{3B9DFA14-DFE9-4EE4-9E79-2D3861F971E2}" type="pres">
      <dgm:prSet presAssocID="{005536D2-FD10-415A-9AC2-66F1CE596347}" presName="sibTrans" presStyleCnt="0"/>
      <dgm:spPr/>
    </dgm:pt>
    <dgm:pt modelId="{748B2578-3B97-4249-AA86-FE323873155F}" type="pres">
      <dgm:prSet presAssocID="{D8E66E42-4BC6-4EEB-B39A-3944B6A284EC}" presName="composite" presStyleCnt="0"/>
      <dgm:spPr/>
    </dgm:pt>
    <dgm:pt modelId="{6BD400F4-0849-40E5-B4EE-A4D01A786983}" type="pres">
      <dgm:prSet presAssocID="{D8E66E42-4BC6-4EEB-B39A-3944B6A284EC}" presName="rect1" presStyleLbl="bgImgPlace1" presStyleIdx="12" presStyleCnt="19"/>
      <dgm:spPr>
        <a:blipFill rotWithShape="1">
          <a:blip xmlns:r="http://schemas.openxmlformats.org/officeDocument/2006/relationships" r:embed="rId13"/>
          <a:srcRect/>
          <a:stretch>
            <a:fillRect l="-5000" r="-5000"/>
          </a:stretch>
        </a:blipFill>
      </dgm:spPr>
    </dgm:pt>
    <dgm:pt modelId="{B10E70F6-4B6B-4156-983F-177B7700EC32}" type="pres">
      <dgm:prSet presAssocID="{D8E66E42-4BC6-4EEB-B39A-3944B6A284EC}" presName="wedgeRectCallout1" presStyleLbl="node1" presStyleIdx="12" presStyleCnt="19">
        <dgm:presLayoutVars>
          <dgm:bulletEnabled val="1"/>
        </dgm:presLayoutVars>
      </dgm:prSet>
      <dgm:spPr/>
    </dgm:pt>
    <dgm:pt modelId="{B46F83FE-40AA-4F60-8579-9B60803E4746}" type="pres">
      <dgm:prSet presAssocID="{AF5E295C-1CFB-4310-B142-5B7D352D9F97}" presName="sibTrans" presStyleCnt="0"/>
      <dgm:spPr/>
    </dgm:pt>
    <dgm:pt modelId="{BC1D0B47-B235-486C-97AE-63BDB63A48ED}" type="pres">
      <dgm:prSet presAssocID="{FF9BBC63-BE1A-416B-863C-DBDEEE9A8EBF}" presName="composite" presStyleCnt="0"/>
      <dgm:spPr/>
    </dgm:pt>
    <dgm:pt modelId="{62E53A25-478E-4FEB-9853-7A925C3C2E18}" type="pres">
      <dgm:prSet presAssocID="{FF9BBC63-BE1A-416B-863C-DBDEEE9A8EBF}" presName="rect1" presStyleLbl="bgImgPlace1" presStyleIdx="13" presStyleCnt="19"/>
      <dgm:spPr>
        <a:blipFill>
          <a:blip xmlns:r="http://schemas.openxmlformats.org/officeDocument/2006/relationships" r:embed="rId14">
            <a:extLst>
              <a:ext uri="{28A0092B-C50C-407E-A947-70E740481C1C}">
                <a14:useLocalDpi xmlns:a14="http://schemas.microsoft.com/office/drawing/2010/main" val="0"/>
              </a:ext>
            </a:extLst>
          </a:blip>
          <a:srcRect/>
          <a:stretch>
            <a:fillRect t="-10000" b="-10000"/>
          </a:stretch>
        </a:blipFill>
      </dgm:spPr>
    </dgm:pt>
    <dgm:pt modelId="{C5C3E9F8-2216-4376-B7DB-DFFF68C99655}" type="pres">
      <dgm:prSet presAssocID="{FF9BBC63-BE1A-416B-863C-DBDEEE9A8EBF}" presName="wedgeRectCallout1" presStyleLbl="node1" presStyleIdx="13" presStyleCnt="19">
        <dgm:presLayoutVars>
          <dgm:bulletEnabled val="1"/>
        </dgm:presLayoutVars>
      </dgm:prSet>
      <dgm:spPr/>
    </dgm:pt>
    <dgm:pt modelId="{0F50A554-FB28-473B-B84C-A7ECFF7C9C29}" type="pres">
      <dgm:prSet presAssocID="{4AD4C0CE-CB49-4D01-9026-30C2EAF2B18A}" presName="sibTrans" presStyleCnt="0"/>
      <dgm:spPr/>
    </dgm:pt>
    <dgm:pt modelId="{BC4E1DA5-2276-4A39-A98B-3C48D40634CB}" type="pres">
      <dgm:prSet presAssocID="{6410A447-1F12-4C6D-BF5A-C6D0102E37ED}" presName="composite" presStyleCnt="0"/>
      <dgm:spPr/>
    </dgm:pt>
    <dgm:pt modelId="{EFEB1DF9-3457-4C54-A276-0B849578BF7C}" type="pres">
      <dgm:prSet presAssocID="{6410A447-1F12-4C6D-BF5A-C6D0102E37ED}" presName="rect1" presStyleLbl="bgImgPlace1" presStyleIdx="14" presStyleCnt="19"/>
      <dgm:spPr>
        <a:blipFill rotWithShape="1">
          <a:blip xmlns:r="http://schemas.openxmlformats.org/officeDocument/2006/relationships" r:embed="rId15"/>
          <a:srcRect/>
          <a:stretch>
            <a:fillRect t="-15000" b="-15000"/>
          </a:stretch>
        </a:blipFill>
      </dgm:spPr>
    </dgm:pt>
    <dgm:pt modelId="{B194EEA4-2916-4E1F-AFE1-258AFDE1F998}" type="pres">
      <dgm:prSet presAssocID="{6410A447-1F12-4C6D-BF5A-C6D0102E37ED}" presName="wedgeRectCallout1" presStyleLbl="node1" presStyleIdx="14" presStyleCnt="19">
        <dgm:presLayoutVars>
          <dgm:bulletEnabled val="1"/>
        </dgm:presLayoutVars>
      </dgm:prSet>
      <dgm:spPr/>
    </dgm:pt>
    <dgm:pt modelId="{FD57D0CC-6D1F-40B6-941E-753F49E6852A}" type="pres">
      <dgm:prSet presAssocID="{90CFF5D0-18F2-4AA9-9189-A20DB37723DF}" presName="sibTrans" presStyleCnt="0"/>
      <dgm:spPr/>
    </dgm:pt>
    <dgm:pt modelId="{7D5E4296-DE03-4617-80C6-06996184056B}" type="pres">
      <dgm:prSet presAssocID="{4C7AB324-38DB-4783-B8AB-3206CB6DE9E6}" presName="composite" presStyleCnt="0"/>
      <dgm:spPr/>
    </dgm:pt>
    <dgm:pt modelId="{4B1C90B9-9A22-4433-8C47-AE2517D19023}" type="pres">
      <dgm:prSet presAssocID="{4C7AB324-38DB-4783-B8AB-3206CB6DE9E6}" presName="rect1" presStyleLbl="bgImgPlace1" presStyleIdx="15" presStyleCnt="19"/>
      <dgm:spPr>
        <a:blipFill rotWithShape="1">
          <a:blip xmlns:r="http://schemas.openxmlformats.org/officeDocument/2006/relationships" r:embed="rId16"/>
          <a:srcRect/>
          <a:stretch>
            <a:fillRect t="-7000" b="-7000"/>
          </a:stretch>
        </a:blipFill>
      </dgm:spPr>
    </dgm:pt>
    <dgm:pt modelId="{FF0461D3-C6FB-4167-B537-28CF20EFBB8B}" type="pres">
      <dgm:prSet presAssocID="{4C7AB324-38DB-4783-B8AB-3206CB6DE9E6}" presName="wedgeRectCallout1" presStyleLbl="node1" presStyleIdx="15" presStyleCnt="19">
        <dgm:presLayoutVars>
          <dgm:bulletEnabled val="1"/>
        </dgm:presLayoutVars>
      </dgm:prSet>
      <dgm:spPr/>
    </dgm:pt>
    <dgm:pt modelId="{87044665-4030-4445-BBD1-379621D2CD92}" type="pres">
      <dgm:prSet presAssocID="{FD6AD74C-12FF-4426-8FF0-0BA48CD64221}" presName="sibTrans" presStyleCnt="0"/>
      <dgm:spPr/>
    </dgm:pt>
    <dgm:pt modelId="{4840C3EB-F40D-43C5-8B83-BA099A4187FE}" type="pres">
      <dgm:prSet presAssocID="{54E122BF-C722-4725-A527-2CA67AA70DF4}" presName="composite" presStyleCnt="0"/>
      <dgm:spPr/>
    </dgm:pt>
    <dgm:pt modelId="{EAF2473C-EE5B-4BF3-9EC8-8B72AE016FFB}" type="pres">
      <dgm:prSet presAssocID="{54E122BF-C722-4725-A527-2CA67AA70DF4}" presName="rect1" presStyleLbl="bgImgPlace1" presStyleIdx="16" presStyleCnt="19"/>
      <dgm:spPr>
        <a:blipFill>
          <a:blip xmlns:r="http://schemas.openxmlformats.org/officeDocument/2006/relationships" r:embed="rId17">
            <a:extLst>
              <a:ext uri="{28A0092B-C50C-407E-A947-70E740481C1C}">
                <a14:useLocalDpi xmlns:a14="http://schemas.microsoft.com/office/drawing/2010/main" val="0"/>
              </a:ext>
            </a:extLst>
          </a:blip>
          <a:srcRect/>
          <a:stretch>
            <a:fillRect t="-13000" b="-13000"/>
          </a:stretch>
        </a:blipFill>
      </dgm:spPr>
    </dgm:pt>
    <dgm:pt modelId="{271EBE36-729A-45DA-BE0A-5F6B4E703522}" type="pres">
      <dgm:prSet presAssocID="{54E122BF-C722-4725-A527-2CA67AA70DF4}" presName="wedgeRectCallout1" presStyleLbl="node1" presStyleIdx="16" presStyleCnt="19">
        <dgm:presLayoutVars>
          <dgm:bulletEnabled val="1"/>
        </dgm:presLayoutVars>
      </dgm:prSet>
      <dgm:spPr/>
    </dgm:pt>
    <dgm:pt modelId="{E6B64B3C-D245-4B15-815B-0958A88BA3B4}" type="pres">
      <dgm:prSet presAssocID="{663B68BB-5D95-43CC-993C-03E5E5CC67A8}" presName="sibTrans" presStyleCnt="0"/>
      <dgm:spPr/>
    </dgm:pt>
    <dgm:pt modelId="{809EB082-5B72-4FD1-A2FC-28A8FFFFAC9F}" type="pres">
      <dgm:prSet presAssocID="{DD2804E4-BCCB-49C4-AE61-6DB53981458D}" presName="composite" presStyleCnt="0"/>
      <dgm:spPr/>
    </dgm:pt>
    <dgm:pt modelId="{98B47A1D-A86F-4C35-A0E0-F3DB952C3F11}" type="pres">
      <dgm:prSet presAssocID="{DD2804E4-BCCB-49C4-AE61-6DB53981458D}" presName="rect1" presStyleLbl="bgImgPlace1" presStyleIdx="17" presStyleCnt="19"/>
      <dgm:spPr>
        <a:blipFill>
          <a:blip xmlns:r="http://schemas.openxmlformats.org/officeDocument/2006/relationships" r:embed="rId18">
            <a:extLst>
              <a:ext uri="{28A0092B-C50C-407E-A947-70E740481C1C}">
                <a14:useLocalDpi xmlns:a14="http://schemas.microsoft.com/office/drawing/2010/main" val="0"/>
              </a:ext>
            </a:extLst>
          </a:blip>
          <a:srcRect/>
          <a:stretch>
            <a:fillRect t="-3000" b="-3000"/>
          </a:stretch>
        </a:blipFill>
      </dgm:spPr>
    </dgm:pt>
    <dgm:pt modelId="{C7A02329-4D44-47BE-86D5-B7FA5ACBF631}" type="pres">
      <dgm:prSet presAssocID="{DD2804E4-BCCB-49C4-AE61-6DB53981458D}" presName="wedgeRectCallout1" presStyleLbl="node1" presStyleIdx="17" presStyleCnt="19">
        <dgm:presLayoutVars>
          <dgm:bulletEnabled val="1"/>
        </dgm:presLayoutVars>
      </dgm:prSet>
      <dgm:spPr/>
    </dgm:pt>
    <dgm:pt modelId="{41E88F2C-CAC7-4F7C-9FF9-E8DCDDFE9181}" type="pres">
      <dgm:prSet presAssocID="{162EC56A-71C4-4972-8157-32ABB6AAA719}" presName="sibTrans" presStyleCnt="0"/>
      <dgm:spPr/>
    </dgm:pt>
    <dgm:pt modelId="{F95F0018-4C4E-4E6B-BCB2-8AF78AC3EDE7}" type="pres">
      <dgm:prSet presAssocID="{FF2EFBEE-B6EA-4B17-B908-F004E020267A}" presName="composite" presStyleCnt="0"/>
      <dgm:spPr/>
    </dgm:pt>
    <dgm:pt modelId="{05B950AE-42FD-4DE6-A53E-5E6E231E1614}" type="pres">
      <dgm:prSet presAssocID="{FF2EFBEE-B6EA-4B17-B908-F004E020267A}" presName="rect1" presStyleLbl="bgImgPlace1" presStyleIdx="18" presStyleCnt="19"/>
      <dgm:spPr>
        <a:blipFill>
          <a:blip xmlns:r="http://schemas.openxmlformats.org/officeDocument/2006/relationships" r:embed="rId19">
            <a:extLst>
              <a:ext uri="{28A0092B-C50C-407E-A947-70E740481C1C}">
                <a14:useLocalDpi xmlns:a14="http://schemas.microsoft.com/office/drawing/2010/main" val="0"/>
              </a:ext>
            </a:extLst>
          </a:blip>
          <a:srcRect/>
          <a:stretch>
            <a:fillRect t="-13000" b="-13000"/>
          </a:stretch>
        </a:blipFill>
      </dgm:spPr>
    </dgm:pt>
    <dgm:pt modelId="{5208C030-87B0-43D9-BD8A-AB69FB720C41}" type="pres">
      <dgm:prSet presAssocID="{FF2EFBEE-B6EA-4B17-B908-F004E020267A}" presName="wedgeRectCallout1" presStyleLbl="node1" presStyleIdx="18" presStyleCnt="19">
        <dgm:presLayoutVars>
          <dgm:bulletEnabled val="1"/>
        </dgm:presLayoutVars>
      </dgm:prSet>
      <dgm:spPr/>
    </dgm:pt>
  </dgm:ptLst>
  <dgm:cxnLst>
    <dgm:cxn modelId="{20DA9003-708D-4C83-9B64-97993CF2D27E}" srcId="{06DB76B0-73F9-4094-BA28-F70C945703FE}" destId="{26151753-A402-4070-8F21-116AEA3622F9}" srcOrd="4" destOrd="0" parTransId="{A622D7F7-8BB6-4F07-A6BF-9072935F27CD}" sibTransId="{EBD2FE54-6389-422B-848A-7D5AEB7291FF}"/>
    <dgm:cxn modelId="{512E210E-E3E4-4666-B556-65BA260944D1}" type="presOf" srcId="{4C7AB324-38DB-4783-B8AB-3206CB6DE9E6}" destId="{FF0461D3-C6FB-4167-B537-28CF20EFBB8B}" srcOrd="0" destOrd="0" presId="urn:microsoft.com/office/officeart/2008/layout/BendingPictureCaptionList"/>
    <dgm:cxn modelId="{551E5E13-CC7C-4653-8B7D-7147A31AC727}" srcId="{06DB76B0-73F9-4094-BA28-F70C945703FE}" destId="{D8E66E42-4BC6-4EEB-B39A-3944B6A284EC}" srcOrd="12" destOrd="0" parTransId="{658BBA0D-4A97-41DE-AAF2-E266625F80CE}" sibTransId="{AF5E295C-1CFB-4310-B142-5B7D352D9F97}"/>
    <dgm:cxn modelId="{F1B5561A-FC77-48A5-B31F-6CA4E3D420E0}" srcId="{06DB76B0-73F9-4094-BA28-F70C945703FE}" destId="{68CEDB22-5C61-4F07-B172-3D29EDFA9976}" srcOrd="11" destOrd="0" parTransId="{2DF7CFEA-9C76-409F-A46D-8926A56FB89F}" sibTransId="{005536D2-FD10-415A-9AC2-66F1CE596347}"/>
    <dgm:cxn modelId="{16D4AE1A-2109-4866-B6BC-22661209B506}" srcId="{06DB76B0-73F9-4094-BA28-F70C945703FE}" destId="{661536D0-31C7-4701-9F61-108850EEE110}" srcOrd="0" destOrd="0" parTransId="{4775B36C-E147-4A1B-9C94-A63B1560AB37}" sibTransId="{8E19DDC7-F9CD-40FF-B84E-4A1008D7F81C}"/>
    <dgm:cxn modelId="{CDACAD1F-3D8B-444A-9A23-FB42661AB0D5}" type="presOf" srcId="{8CD36BCD-0287-4ED5-AB88-2EC10337276F}" destId="{C843FC82-C146-49EB-8302-269287E3AE90}" srcOrd="0" destOrd="0" presId="urn:microsoft.com/office/officeart/2008/layout/BendingPictureCaptionList"/>
    <dgm:cxn modelId="{865FBC27-296B-4A80-A3B9-5905B968FDFC}" type="presOf" srcId="{FF2EFBEE-B6EA-4B17-B908-F004E020267A}" destId="{5208C030-87B0-43D9-BD8A-AB69FB720C41}" srcOrd="0" destOrd="0" presId="urn:microsoft.com/office/officeart/2008/layout/BendingPictureCaptionList"/>
    <dgm:cxn modelId="{88C2FB2A-1599-45E6-8661-3AD52EA503AA}" type="presOf" srcId="{DD2804E4-BCCB-49C4-AE61-6DB53981458D}" destId="{C7A02329-4D44-47BE-86D5-B7FA5ACBF631}" srcOrd="0" destOrd="0" presId="urn:microsoft.com/office/officeart/2008/layout/BendingPictureCaptionList"/>
    <dgm:cxn modelId="{9FD5F92C-458B-484F-8191-B92EF00ADFE4}" type="presOf" srcId="{C912DE7F-2C82-4EB4-AC8E-9226E22E1D77}" destId="{F58ADCBA-5C24-48F4-8FA0-E4BBC9E74BC5}" srcOrd="0" destOrd="0" presId="urn:microsoft.com/office/officeart/2008/layout/BendingPictureCaptionList"/>
    <dgm:cxn modelId="{ABAD9A2E-318F-4DCE-B08F-A2789D5DBCCE}" srcId="{06DB76B0-73F9-4094-BA28-F70C945703FE}" destId="{8CD36BCD-0287-4ED5-AB88-2EC10337276F}" srcOrd="1" destOrd="0" parTransId="{D63EC647-6EB6-46BB-92B5-FC4776A03639}" sibTransId="{1BBE32AC-F6AB-45DD-B135-1568D078B33D}"/>
    <dgm:cxn modelId="{4D34212F-5D5D-4AAA-82CD-43713C9E2155}" srcId="{06DB76B0-73F9-4094-BA28-F70C945703FE}" destId="{EBD5EC4B-5682-4C00-AF40-DA95690D4AE2}" srcOrd="9" destOrd="0" parTransId="{DBDEE60B-A4EA-4524-9A93-3448ECAD0AA1}" sibTransId="{9BD6A192-554B-4ADD-85C0-F7475DC5F056}"/>
    <dgm:cxn modelId="{7FC4003D-1834-41CC-8A34-4F23C957E4DA}" srcId="{06DB76B0-73F9-4094-BA28-F70C945703FE}" destId="{C912DE7F-2C82-4EB4-AC8E-9226E22E1D77}" srcOrd="6" destOrd="0" parTransId="{2BC88820-60F5-4265-BF95-C9B948387E92}" sibTransId="{666BDD85-164B-460B-AE1E-AE362179619D}"/>
    <dgm:cxn modelId="{D048E25C-E5A3-4D3A-A105-91E25BFCA356}" srcId="{06DB76B0-73F9-4094-BA28-F70C945703FE}" destId="{FF2EFBEE-B6EA-4B17-B908-F004E020267A}" srcOrd="18" destOrd="0" parTransId="{AA790D72-FCAC-4101-AA8C-450BA63DE4A7}" sibTransId="{C2B963F8-0D17-46FA-8F9A-C7D0FD760AD3}"/>
    <dgm:cxn modelId="{8CE6F062-95DB-4ED1-B1E4-197A180B7F4E}" srcId="{06DB76B0-73F9-4094-BA28-F70C945703FE}" destId="{4C7AB324-38DB-4783-B8AB-3206CB6DE9E6}" srcOrd="15" destOrd="0" parTransId="{03F08FF9-D4E8-490A-A0EF-9C2BE23817EC}" sibTransId="{FD6AD74C-12FF-4426-8FF0-0BA48CD64221}"/>
    <dgm:cxn modelId="{981E8053-CC05-43A5-BDFB-D0CCCC3A6AFD}" type="presOf" srcId="{D8E66E42-4BC6-4EEB-B39A-3944B6A284EC}" destId="{B10E70F6-4B6B-4156-983F-177B7700EC32}" srcOrd="0" destOrd="0" presId="urn:microsoft.com/office/officeart/2008/layout/BendingPictureCaptionList"/>
    <dgm:cxn modelId="{0AE8795A-3B96-4A33-B005-F81987B4EA2F}" type="presOf" srcId="{68CEDB22-5C61-4F07-B172-3D29EDFA9976}" destId="{35721832-58F3-48EF-B532-FF31545BA15F}" srcOrd="0" destOrd="0" presId="urn:microsoft.com/office/officeart/2008/layout/BendingPictureCaptionList"/>
    <dgm:cxn modelId="{F61C9A8A-3F85-4C15-BCE0-CAA8E53FFE31}" type="presOf" srcId="{BBC8A86D-48F0-4B95-B20C-2D2D0413EA28}" destId="{554E5990-3CEA-45F6-9092-A56E036BBFD5}" srcOrd="0" destOrd="0" presId="urn:microsoft.com/office/officeart/2008/layout/BendingPictureCaptionList"/>
    <dgm:cxn modelId="{FBA90B8E-4C78-4752-9D62-5846321963EE}" type="presOf" srcId="{45D49675-6C78-4EB0-8626-BC413F6E61A2}" destId="{56CFE184-8C8F-44DB-A374-6033C24DB185}" srcOrd="0" destOrd="0" presId="urn:microsoft.com/office/officeart/2008/layout/BendingPictureCaptionList"/>
    <dgm:cxn modelId="{681BA490-8640-446E-BFFD-F70C7A8B332D}" type="presOf" srcId="{FF9BBC63-BE1A-416B-863C-DBDEEE9A8EBF}" destId="{C5C3E9F8-2216-4376-B7DB-DFFF68C99655}" srcOrd="0" destOrd="0" presId="urn:microsoft.com/office/officeart/2008/layout/BendingPictureCaptionList"/>
    <dgm:cxn modelId="{71B36D95-7FB0-4158-97DC-23AE12D27EEB}" srcId="{06DB76B0-73F9-4094-BA28-F70C945703FE}" destId="{6410A447-1F12-4C6D-BF5A-C6D0102E37ED}" srcOrd="14" destOrd="0" parTransId="{F8E1B03B-B7F1-488C-B0C2-59330B508B58}" sibTransId="{90CFF5D0-18F2-4AA9-9189-A20DB37723DF}"/>
    <dgm:cxn modelId="{9248F397-C913-41ED-B64A-1F0FD6716E36}" srcId="{06DB76B0-73F9-4094-BA28-F70C945703FE}" destId="{FF9BBC63-BE1A-416B-863C-DBDEEE9A8EBF}" srcOrd="13" destOrd="0" parTransId="{FB94FB3B-3E9F-4898-81F2-85FC6232AE1F}" sibTransId="{4AD4C0CE-CB49-4D01-9026-30C2EAF2B18A}"/>
    <dgm:cxn modelId="{C7F067B3-A8D3-4708-83A1-12BD751697B9}" type="presOf" srcId="{EBD5EC4B-5682-4C00-AF40-DA95690D4AE2}" destId="{E8605CCF-4590-47AA-9B83-B56A146E1247}" srcOrd="0" destOrd="0" presId="urn:microsoft.com/office/officeart/2008/layout/BendingPictureCaptionList"/>
    <dgm:cxn modelId="{9BA645CB-A8C9-4BA4-9785-8D5B9BFAB3CB}" type="presOf" srcId="{661536D0-31C7-4701-9F61-108850EEE110}" destId="{2C8644FF-7029-4FF6-BE5E-E0447507D26A}" srcOrd="0" destOrd="0" presId="urn:microsoft.com/office/officeart/2008/layout/BendingPictureCaptionList"/>
    <dgm:cxn modelId="{92FBC5CD-B2F2-47A1-AFA2-A5BEF1984A96}" srcId="{06DB76B0-73F9-4094-BA28-F70C945703FE}" destId="{088F932E-FFB4-4CC8-8BFF-B769FB400429}" srcOrd="10" destOrd="0" parTransId="{11CEA2B0-4962-4026-85F8-A612B140BB05}" sibTransId="{0188EDFF-3C0A-4C93-96DE-82910846FDF0}"/>
    <dgm:cxn modelId="{44B51AD9-6836-4F06-B765-0A2176728C06}" type="presOf" srcId="{26151753-A402-4070-8F21-116AEA3622F9}" destId="{B7BA2337-E4A5-4B99-93FB-D473CC143D66}" srcOrd="0" destOrd="0" presId="urn:microsoft.com/office/officeart/2008/layout/BendingPictureCaptionList"/>
    <dgm:cxn modelId="{BD697BDB-4F0E-42B7-88C9-626BC5654161}" type="presOf" srcId="{088F932E-FFB4-4CC8-8BFF-B769FB400429}" destId="{5BB05A45-6534-4943-8AFE-3EA32E8C51EE}" srcOrd="0" destOrd="0" presId="urn:microsoft.com/office/officeart/2008/layout/BendingPictureCaptionList"/>
    <dgm:cxn modelId="{95B630E0-A00D-4DC0-8829-DB7A318155CA}" srcId="{06DB76B0-73F9-4094-BA28-F70C945703FE}" destId="{4AA83857-C2A0-475B-94DA-59B30FF3A957}" srcOrd="2" destOrd="0" parTransId="{A50DCB0A-3424-4914-B760-56CAEE37362E}" sibTransId="{3EE7C48B-4F26-4479-97D2-0722186F874C}"/>
    <dgm:cxn modelId="{6223DEE3-EBF3-4D27-B0B4-F899510AFABF}" srcId="{06DB76B0-73F9-4094-BA28-F70C945703FE}" destId="{DD2804E4-BCCB-49C4-AE61-6DB53981458D}" srcOrd="17" destOrd="0" parTransId="{5B9B47FF-158A-434D-A07D-2C68C099E689}" sibTransId="{162EC56A-71C4-4972-8157-32ABB6AAA719}"/>
    <dgm:cxn modelId="{D26828E5-CC56-4C09-A8CC-726BD4582F4D}" srcId="{06DB76B0-73F9-4094-BA28-F70C945703FE}" destId="{45D49675-6C78-4EB0-8626-BC413F6E61A2}" srcOrd="5" destOrd="0" parTransId="{4DF8C983-A628-4833-9033-B9E8DDC3E8C8}" sibTransId="{37A3C27B-8802-43B2-B950-6F41884C8542}"/>
    <dgm:cxn modelId="{3194F4E7-D07E-4FED-AB29-90564CE004A2}" srcId="{06DB76B0-73F9-4094-BA28-F70C945703FE}" destId="{54E122BF-C722-4725-A527-2CA67AA70DF4}" srcOrd="16" destOrd="0" parTransId="{62A92AB8-B3FA-4095-B9BB-98662A424F7A}" sibTransId="{663B68BB-5D95-43CC-993C-03E5E5CC67A8}"/>
    <dgm:cxn modelId="{01B0CEE8-8C65-48B6-92F7-C3785E61AC2A}" type="presOf" srcId="{6410A447-1F12-4C6D-BF5A-C6D0102E37ED}" destId="{B194EEA4-2916-4E1F-AFE1-258AFDE1F998}" srcOrd="0" destOrd="0" presId="urn:microsoft.com/office/officeart/2008/layout/BendingPictureCaptionList"/>
    <dgm:cxn modelId="{001237F3-8E8F-4D48-BF50-8DFDD4A3383E}" type="presOf" srcId="{06DB76B0-73F9-4094-BA28-F70C945703FE}" destId="{7C064EF8-CC51-4E56-8027-2E2819A756D2}" srcOrd="0" destOrd="0" presId="urn:microsoft.com/office/officeart/2008/layout/BendingPictureCaptionList"/>
    <dgm:cxn modelId="{DC5640F6-417F-47AE-99F2-60618F4BBE60}" srcId="{06DB76B0-73F9-4094-BA28-F70C945703FE}" destId="{BBC8A86D-48F0-4B95-B20C-2D2D0413EA28}" srcOrd="8" destOrd="0" parTransId="{C5954A2E-C53A-4C5A-9D11-8C8E75D2B6B7}" sibTransId="{9EA14CCE-F82C-4A25-BFF2-C222DEB00403}"/>
    <dgm:cxn modelId="{EAED37F7-7F61-4F0E-972C-36F82F32CEBE}" srcId="{06DB76B0-73F9-4094-BA28-F70C945703FE}" destId="{6CF911D0-833B-48D6-8546-BABC3A40F706}" srcOrd="3" destOrd="0" parTransId="{FD068870-9BAB-4BB2-B09D-F5ECAE7B698A}" sibTransId="{F4B2FDE8-B2E0-4296-83C3-780EE4282D4E}"/>
    <dgm:cxn modelId="{4C7293F8-5E77-4830-AD07-D6902318A1D2}" type="presOf" srcId="{4AA83857-C2A0-475B-94DA-59B30FF3A957}" destId="{8AD19FA7-9088-4502-BDD5-85D1ABA6EED0}" srcOrd="0" destOrd="0" presId="urn:microsoft.com/office/officeart/2008/layout/BendingPictureCaptionList"/>
    <dgm:cxn modelId="{B644EAF8-8429-4B58-BE75-003684772D04}" type="presOf" srcId="{54E122BF-C722-4725-A527-2CA67AA70DF4}" destId="{271EBE36-729A-45DA-BE0A-5F6B4E703522}" srcOrd="0" destOrd="0" presId="urn:microsoft.com/office/officeart/2008/layout/BendingPictureCaptionList"/>
    <dgm:cxn modelId="{7785E2FB-C036-4891-9642-1BC947F3AA1B}" type="presOf" srcId="{6CF911D0-833B-48D6-8546-BABC3A40F706}" destId="{6F82BC51-3593-41F9-8E2C-D7CEF6EFE358}" srcOrd="0" destOrd="0" presId="urn:microsoft.com/office/officeart/2008/layout/BendingPictureCaptionList"/>
    <dgm:cxn modelId="{5A77E6FC-4F8E-4A17-89EC-172A4DB5FB59}" type="presOf" srcId="{4C72BC4D-A3D8-4EA1-B3D6-1156AF805B9C}" destId="{4B2D2C3A-0AB0-4766-B589-704BCEF3B719}" srcOrd="0" destOrd="0" presId="urn:microsoft.com/office/officeart/2008/layout/BendingPictureCaptionList"/>
    <dgm:cxn modelId="{D588CFFD-3981-41E8-B034-DD630C524921}" srcId="{06DB76B0-73F9-4094-BA28-F70C945703FE}" destId="{4C72BC4D-A3D8-4EA1-B3D6-1156AF805B9C}" srcOrd="7" destOrd="0" parTransId="{FCEEAA39-0894-42D0-B772-577AD6CA0B66}" sibTransId="{7724474E-C2D3-4DA8-898F-B46770D1E72D}"/>
    <dgm:cxn modelId="{0F54FD58-94EC-42CF-8A45-0AF3446794BE}" type="presParOf" srcId="{7C064EF8-CC51-4E56-8027-2E2819A756D2}" destId="{1EC14514-B856-4FBA-8D58-E27DFAC81409}" srcOrd="0" destOrd="0" presId="urn:microsoft.com/office/officeart/2008/layout/BendingPictureCaptionList"/>
    <dgm:cxn modelId="{299A42AF-98F9-41E2-928D-1DFE81D039FD}" type="presParOf" srcId="{1EC14514-B856-4FBA-8D58-E27DFAC81409}" destId="{248C31B8-8AF4-40BE-B022-002640B27AE0}" srcOrd="0" destOrd="0" presId="urn:microsoft.com/office/officeart/2008/layout/BendingPictureCaptionList"/>
    <dgm:cxn modelId="{45858CF7-B278-46A1-9275-B8AA5B4E4081}" type="presParOf" srcId="{1EC14514-B856-4FBA-8D58-E27DFAC81409}" destId="{2C8644FF-7029-4FF6-BE5E-E0447507D26A}" srcOrd="1" destOrd="0" presId="urn:microsoft.com/office/officeart/2008/layout/BendingPictureCaptionList"/>
    <dgm:cxn modelId="{C0965887-8CD2-4041-8E2A-CCB868E70A1E}" type="presParOf" srcId="{7C064EF8-CC51-4E56-8027-2E2819A756D2}" destId="{92CDA342-7368-45E6-99E7-66AC0A210C05}" srcOrd="1" destOrd="0" presId="urn:microsoft.com/office/officeart/2008/layout/BendingPictureCaptionList"/>
    <dgm:cxn modelId="{0BC1E7F8-4675-4788-9096-A4DF2F73A8CC}" type="presParOf" srcId="{7C064EF8-CC51-4E56-8027-2E2819A756D2}" destId="{3A867244-40C6-4FF7-AF68-CEA70BE70A70}" srcOrd="2" destOrd="0" presId="urn:microsoft.com/office/officeart/2008/layout/BendingPictureCaptionList"/>
    <dgm:cxn modelId="{7B4A6B86-ED58-4554-8854-DCEFDB06CF23}" type="presParOf" srcId="{3A867244-40C6-4FF7-AF68-CEA70BE70A70}" destId="{3C81080B-2610-4E62-9735-A210A258F2A7}" srcOrd="0" destOrd="0" presId="urn:microsoft.com/office/officeart/2008/layout/BendingPictureCaptionList"/>
    <dgm:cxn modelId="{F066AF72-7F55-4BD2-88A0-17115D3083E8}" type="presParOf" srcId="{3A867244-40C6-4FF7-AF68-CEA70BE70A70}" destId="{C843FC82-C146-49EB-8302-269287E3AE90}" srcOrd="1" destOrd="0" presId="urn:microsoft.com/office/officeart/2008/layout/BendingPictureCaptionList"/>
    <dgm:cxn modelId="{3F360EC8-C04A-4129-8062-4558DD94C48A}" type="presParOf" srcId="{7C064EF8-CC51-4E56-8027-2E2819A756D2}" destId="{DF7DC309-FBC9-4E46-839D-4D7B51A7B19E}" srcOrd="3" destOrd="0" presId="urn:microsoft.com/office/officeart/2008/layout/BendingPictureCaptionList"/>
    <dgm:cxn modelId="{66949C24-27D9-4D4B-B22F-16412F2E8E99}" type="presParOf" srcId="{7C064EF8-CC51-4E56-8027-2E2819A756D2}" destId="{555A85BD-055E-4C9A-9E1F-67754990CE16}" srcOrd="4" destOrd="0" presId="urn:microsoft.com/office/officeart/2008/layout/BendingPictureCaptionList"/>
    <dgm:cxn modelId="{206692BC-3027-4A20-96F5-E75C8538B55C}" type="presParOf" srcId="{555A85BD-055E-4C9A-9E1F-67754990CE16}" destId="{E63BADB2-FB5A-4D35-BE82-2D771CAC9AAE}" srcOrd="0" destOrd="0" presId="urn:microsoft.com/office/officeart/2008/layout/BendingPictureCaptionList"/>
    <dgm:cxn modelId="{69E5637F-E0ED-4802-A138-C311D2DBCE1A}" type="presParOf" srcId="{555A85BD-055E-4C9A-9E1F-67754990CE16}" destId="{8AD19FA7-9088-4502-BDD5-85D1ABA6EED0}" srcOrd="1" destOrd="0" presId="urn:microsoft.com/office/officeart/2008/layout/BendingPictureCaptionList"/>
    <dgm:cxn modelId="{DE1C0A90-42BE-4608-A614-0661D1AA6910}" type="presParOf" srcId="{7C064EF8-CC51-4E56-8027-2E2819A756D2}" destId="{82934AA7-3F0A-4B9A-B728-9E2A202CB729}" srcOrd="5" destOrd="0" presId="urn:microsoft.com/office/officeart/2008/layout/BendingPictureCaptionList"/>
    <dgm:cxn modelId="{68A65221-3FCE-45C8-9CC6-EA78EB0683C3}" type="presParOf" srcId="{7C064EF8-CC51-4E56-8027-2E2819A756D2}" destId="{08335785-DD6F-40D6-897D-F36E65C62328}" srcOrd="6" destOrd="0" presId="urn:microsoft.com/office/officeart/2008/layout/BendingPictureCaptionList"/>
    <dgm:cxn modelId="{3EE0FD62-367A-49A1-B2FB-1CE13458D39D}" type="presParOf" srcId="{08335785-DD6F-40D6-897D-F36E65C62328}" destId="{810EA108-DF8C-4097-9166-BEB3ECEF0573}" srcOrd="0" destOrd="0" presId="urn:microsoft.com/office/officeart/2008/layout/BendingPictureCaptionList"/>
    <dgm:cxn modelId="{537BA7D5-097A-4EC3-AC93-273C887FB4A0}" type="presParOf" srcId="{08335785-DD6F-40D6-897D-F36E65C62328}" destId="{6F82BC51-3593-41F9-8E2C-D7CEF6EFE358}" srcOrd="1" destOrd="0" presId="urn:microsoft.com/office/officeart/2008/layout/BendingPictureCaptionList"/>
    <dgm:cxn modelId="{1710ADF6-C175-4D51-92FE-D3D1770B8959}" type="presParOf" srcId="{7C064EF8-CC51-4E56-8027-2E2819A756D2}" destId="{E35CA05C-04F0-4A39-9669-2B9B19A7427F}" srcOrd="7" destOrd="0" presId="urn:microsoft.com/office/officeart/2008/layout/BendingPictureCaptionList"/>
    <dgm:cxn modelId="{CEE80B47-3A76-4501-9FD6-2C6D7CC956C3}" type="presParOf" srcId="{7C064EF8-CC51-4E56-8027-2E2819A756D2}" destId="{3430B267-F1EA-4E53-AF3E-DF55447093A2}" srcOrd="8" destOrd="0" presId="urn:microsoft.com/office/officeart/2008/layout/BendingPictureCaptionList"/>
    <dgm:cxn modelId="{9815A204-77CF-4336-8A28-E92996B1D9BC}" type="presParOf" srcId="{3430B267-F1EA-4E53-AF3E-DF55447093A2}" destId="{712FFE06-672B-4A5A-97CE-01F990076C05}" srcOrd="0" destOrd="0" presId="urn:microsoft.com/office/officeart/2008/layout/BendingPictureCaptionList"/>
    <dgm:cxn modelId="{A053EC2E-4017-473C-B131-C2EB93EA34F3}" type="presParOf" srcId="{3430B267-F1EA-4E53-AF3E-DF55447093A2}" destId="{B7BA2337-E4A5-4B99-93FB-D473CC143D66}" srcOrd="1" destOrd="0" presId="urn:microsoft.com/office/officeart/2008/layout/BendingPictureCaptionList"/>
    <dgm:cxn modelId="{6B32A9B6-B183-4375-97BF-F64078F44318}" type="presParOf" srcId="{7C064EF8-CC51-4E56-8027-2E2819A756D2}" destId="{1B90F9DB-1D17-45A5-8078-7FCCFE890CDA}" srcOrd="9" destOrd="0" presId="urn:microsoft.com/office/officeart/2008/layout/BendingPictureCaptionList"/>
    <dgm:cxn modelId="{7A1F8116-ACEC-4616-93AB-3573AED61567}" type="presParOf" srcId="{7C064EF8-CC51-4E56-8027-2E2819A756D2}" destId="{9483F8E4-C867-4BF0-89F3-98565F6359BB}" srcOrd="10" destOrd="0" presId="urn:microsoft.com/office/officeart/2008/layout/BendingPictureCaptionList"/>
    <dgm:cxn modelId="{215E7244-9430-4E8C-B2C6-8EAC9B42A576}" type="presParOf" srcId="{9483F8E4-C867-4BF0-89F3-98565F6359BB}" destId="{2ADCCF65-0309-4855-AE46-3FA440090261}" srcOrd="0" destOrd="0" presId="urn:microsoft.com/office/officeart/2008/layout/BendingPictureCaptionList"/>
    <dgm:cxn modelId="{C3BCD555-8FEE-4D4E-B07C-8D0AA32759D4}" type="presParOf" srcId="{9483F8E4-C867-4BF0-89F3-98565F6359BB}" destId="{56CFE184-8C8F-44DB-A374-6033C24DB185}" srcOrd="1" destOrd="0" presId="urn:microsoft.com/office/officeart/2008/layout/BendingPictureCaptionList"/>
    <dgm:cxn modelId="{614568FF-EA06-4D6B-B678-F9D2FDB37574}" type="presParOf" srcId="{7C064EF8-CC51-4E56-8027-2E2819A756D2}" destId="{AF2BF088-4A9C-483C-B38A-6EC6005947EC}" srcOrd="11" destOrd="0" presId="urn:microsoft.com/office/officeart/2008/layout/BendingPictureCaptionList"/>
    <dgm:cxn modelId="{E25A573B-FB1C-469F-8E65-D91A7E33FBF8}" type="presParOf" srcId="{7C064EF8-CC51-4E56-8027-2E2819A756D2}" destId="{833D9756-8E00-4EA0-8EB7-3A28BCCD8D03}" srcOrd="12" destOrd="0" presId="urn:microsoft.com/office/officeart/2008/layout/BendingPictureCaptionList"/>
    <dgm:cxn modelId="{1C4F1D25-6708-4F5E-BAD6-349D398A1E88}" type="presParOf" srcId="{833D9756-8E00-4EA0-8EB7-3A28BCCD8D03}" destId="{0525F6D7-7712-453C-991D-645EF4EB552B}" srcOrd="0" destOrd="0" presId="urn:microsoft.com/office/officeart/2008/layout/BendingPictureCaptionList"/>
    <dgm:cxn modelId="{34AA04F0-621E-4BA7-AC32-86FC81872AE1}" type="presParOf" srcId="{833D9756-8E00-4EA0-8EB7-3A28BCCD8D03}" destId="{F58ADCBA-5C24-48F4-8FA0-E4BBC9E74BC5}" srcOrd="1" destOrd="0" presId="urn:microsoft.com/office/officeart/2008/layout/BendingPictureCaptionList"/>
    <dgm:cxn modelId="{7934129A-6931-40F4-9369-66F65F2E616A}" type="presParOf" srcId="{7C064EF8-CC51-4E56-8027-2E2819A756D2}" destId="{5A082B76-30DF-42CA-AF71-6AFD2DF049DB}" srcOrd="13" destOrd="0" presId="urn:microsoft.com/office/officeart/2008/layout/BendingPictureCaptionList"/>
    <dgm:cxn modelId="{FF488259-3BF8-46F1-9AF5-5603BF0279B9}" type="presParOf" srcId="{7C064EF8-CC51-4E56-8027-2E2819A756D2}" destId="{FA09297E-5753-4705-875A-32779361E6B1}" srcOrd="14" destOrd="0" presId="urn:microsoft.com/office/officeart/2008/layout/BendingPictureCaptionList"/>
    <dgm:cxn modelId="{68D8487A-339C-449F-860C-1DB2EBA2A773}" type="presParOf" srcId="{FA09297E-5753-4705-875A-32779361E6B1}" destId="{486B189F-02F6-46EB-B62A-737C806C63D2}" srcOrd="0" destOrd="0" presId="urn:microsoft.com/office/officeart/2008/layout/BendingPictureCaptionList"/>
    <dgm:cxn modelId="{FBE4A2D2-E5FB-46ED-9BA7-F907F8295AF3}" type="presParOf" srcId="{FA09297E-5753-4705-875A-32779361E6B1}" destId="{4B2D2C3A-0AB0-4766-B589-704BCEF3B719}" srcOrd="1" destOrd="0" presId="urn:microsoft.com/office/officeart/2008/layout/BendingPictureCaptionList"/>
    <dgm:cxn modelId="{B016B577-49F8-460F-BC3A-31E91E9E5581}" type="presParOf" srcId="{7C064EF8-CC51-4E56-8027-2E2819A756D2}" destId="{268AF70F-0826-4A60-A719-85B9D2F1AC24}" srcOrd="15" destOrd="0" presId="urn:microsoft.com/office/officeart/2008/layout/BendingPictureCaptionList"/>
    <dgm:cxn modelId="{E60D70F8-2897-44FD-A664-6F87C1B92162}" type="presParOf" srcId="{7C064EF8-CC51-4E56-8027-2E2819A756D2}" destId="{64A209E6-FCEC-4111-B225-CB89D417B20F}" srcOrd="16" destOrd="0" presId="urn:microsoft.com/office/officeart/2008/layout/BendingPictureCaptionList"/>
    <dgm:cxn modelId="{9150C227-57DD-4854-8585-0C33990C241E}" type="presParOf" srcId="{64A209E6-FCEC-4111-B225-CB89D417B20F}" destId="{2633FC4B-18B4-4FD4-8B7F-21D5CED7E3D3}" srcOrd="0" destOrd="0" presId="urn:microsoft.com/office/officeart/2008/layout/BendingPictureCaptionList"/>
    <dgm:cxn modelId="{56A5D08E-CD65-4425-B515-C9123B37E86E}" type="presParOf" srcId="{64A209E6-FCEC-4111-B225-CB89D417B20F}" destId="{554E5990-3CEA-45F6-9092-A56E036BBFD5}" srcOrd="1" destOrd="0" presId="urn:microsoft.com/office/officeart/2008/layout/BendingPictureCaptionList"/>
    <dgm:cxn modelId="{EE0BE1F0-6DEA-4A1D-AA47-41595C457B29}" type="presParOf" srcId="{7C064EF8-CC51-4E56-8027-2E2819A756D2}" destId="{B4F98EDD-CA9E-4233-A96C-0BFD7B62DC76}" srcOrd="17" destOrd="0" presId="urn:microsoft.com/office/officeart/2008/layout/BendingPictureCaptionList"/>
    <dgm:cxn modelId="{1DFF394D-5490-444D-BC9C-36E3983AA97B}" type="presParOf" srcId="{7C064EF8-CC51-4E56-8027-2E2819A756D2}" destId="{8A58160C-636C-4159-BB87-B64AB483E564}" srcOrd="18" destOrd="0" presId="urn:microsoft.com/office/officeart/2008/layout/BendingPictureCaptionList"/>
    <dgm:cxn modelId="{78F17ABE-D606-4FF3-8265-6B9A831C390C}" type="presParOf" srcId="{8A58160C-636C-4159-BB87-B64AB483E564}" destId="{BEC00080-B780-47E2-BF41-8B5DD2109D3A}" srcOrd="0" destOrd="0" presId="urn:microsoft.com/office/officeart/2008/layout/BendingPictureCaptionList"/>
    <dgm:cxn modelId="{6364C1F2-8D10-4729-8ABF-3BD80089F618}" type="presParOf" srcId="{8A58160C-636C-4159-BB87-B64AB483E564}" destId="{E8605CCF-4590-47AA-9B83-B56A146E1247}" srcOrd="1" destOrd="0" presId="urn:microsoft.com/office/officeart/2008/layout/BendingPictureCaptionList"/>
    <dgm:cxn modelId="{8FF702BC-5105-4CFF-9AF4-5B975B620732}" type="presParOf" srcId="{7C064EF8-CC51-4E56-8027-2E2819A756D2}" destId="{D8AC929B-77C7-465E-AF4C-B80D05942E42}" srcOrd="19" destOrd="0" presId="urn:microsoft.com/office/officeart/2008/layout/BendingPictureCaptionList"/>
    <dgm:cxn modelId="{D79B324B-23FA-418F-9AEA-6C09E6365F17}" type="presParOf" srcId="{7C064EF8-CC51-4E56-8027-2E2819A756D2}" destId="{BA1323C4-9826-4D88-9FB6-50603049C071}" srcOrd="20" destOrd="0" presId="urn:microsoft.com/office/officeart/2008/layout/BendingPictureCaptionList"/>
    <dgm:cxn modelId="{239A30B6-2407-4B87-82C4-5054CAD11A57}" type="presParOf" srcId="{BA1323C4-9826-4D88-9FB6-50603049C071}" destId="{CCBF4298-55EF-48E3-AD4F-1A8B3448C324}" srcOrd="0" destOrd="0" presId="urn:microsoft.com/office/officeart/2008/layout/BendingPictureCaptionList"/>
    <dgm:cxn modelId="{6E74190C-02B0-4F21-B5AC-73665BB66A67}" type="presParOf" srcId="{BA1323C4-9826-4D88-9FB6-50603049C071}" destId="{5BB05A45-6534-4943-8AFE-3EA32E8C51EE}" srcOrd="1" destOrd="0" presId="urn:microsoft.com/office/officeart/2008/layout/BendingPictureCaptionList"/>
    <dgm:cxn modelId="{A14D345D-7DA9-4B3D-87F5-FFE6EE5FADB9}" type="presParOf" srcId="{7C064EF8-CC51-4E56-8027-2E2819A756D2}" destId="{5C0EC595-F0BB-4639-B8A2-339AE7678D05}" srcOrd="21" destOrd="0" presId="urn:microsoft.com/office/officeart/2008/layout/BendingPictureCaptionList"/>
    <dgm:cxn modelId="{B5FECD8E-E747-48AB-9C99-E6D108FCA5B2}" type="presParOf" srcId="{7C064EF8-CC51-4E56-8027-2E2819A756D2}" destId="{08FE7E0A-A0C6-4BBB-86BB-3154AF462E5A}" srcOrd="22" destOrd="0" presId="urn:microsoft.com/office/officeart/2008/layout/BendingPictureCaptionList"/>
    <dgm:cxn modelId="{0356BE35-777D-435C-9ADD-D2C9A85AF112}" type="presParOf" srcId="{08FE7E0A-A0C6-4BBB-86BB-3154AF462E5A}" destId="{2CD14D71-4DE1-41F0-8CD1-376272047617}" srcOrd="0" destOrd="0" presId="urn:microsoft.com/office/officeart/2008/layout/BendingPictureCaptionList"/>
    <dgm:cxn modelId="{B326B947-9DF2-4EEE-9BEF-B8444A5C00D6}" type="presParOf" srcId="{08FE7E0A-A0C6-4BBB-86BB-3154AF462E5A}" destId="{35721832-58F3-48EF-B532-FF31545BA15F}" srcOrd="1" destOrd="0" presId="urn:microsoft.com/office/officeart/2008/layout/BendingPictureCaptionList"/>
    <dgm:cxn modelId="{D97A6FD2-CA1B-4F01-8606-CD2575F92202}" type="presParOf" srcId="{7C064EF8-CC51-4E56-8027-2E2819A756D2}" destId="{3B9DFA14-DFE9-4EE4-9E79-2D3861F971E2}" srcOrd="23" destOrd="0" presId="urn:microsoft.com/office/officeart/2008/layout/BendingPictureCaptionList"/>
    <dgm:cxn modelId="{25F0CE48-4CE2-47AD-A858-6B845B60836D}" type="presParOf" srcId="{7C064EF8-CC51-4E56-8027-2E2819A756D2}" destId="{748B2578-3B97-4249-AA86-FE323873155F}" srcOrd="24" destOrd="0" presId="urn:microsoft.com/office/officeart/2008/layout/BendingPictureCaptionList"/>
    <dgm:cxn modelId="{DA57432A-08D0-4F8A-B332-17D5A5BE1C77}" type="presParOf" srcId="{748B2578-3B97-4249-AA86-FE323873155F}" destId="{6BD400F4-0849-40E5-B4EE-A4D01A786983}" srcOrd="0" destOrd="0" presId="urn:microsoft.com/office/officeart/2008/layout/BendingPictureCaptionList"/>
    <dgm:cxn modelId="{A88749E9-A93A-420C-BFC2-C83FDE6EC423}" type="presParOf" srcId="{748B2578-3B97-4249-AA86-FE323873155F}" destId="{B10E70F6-4B6B-4156-983F-177B7700EC32}" srcOrd="1" destOrd="0" presId="urn:microsoft.com/office/officeart/2008/layout/BendingPictureCaptionList"/>
    <dgm:cxn modelId="{7186B3CC-8BC2-4836-9C0D-D70F2C5AA19D}" type="presParOf" srcId="{7C064EF8-CC51-4E56-8027-2E2819A756D2}" destId="{B46F83FE-40AA-4F60-8579-9B60803E4746}" srcOrd="25" destOrd="0" presId="urn:microsoft.com/office/officeart/2008/layout/BendingPictureCaptionList"/>
    <dgm:cxn modelId="{E4BDF090-ABB3-43CE-9A1F-72F8EE25AC4D}" type="presParOf" srcId="{7C064EF8-CC51-4E56-8027-2E2819A756D2}" destId="{BC1D0B47-B235-486C-97AE-63BDB63A48ED}" srcOrd="26" destOrd="0" presId="urn:microsoft.com/office/officeart/2008/layout/BendingPictureCaptionList"/>
    <dgm:cxn modelId="{7F64DFCC-A6DF-42EC-A60F-DCA876E55A1C}" type="presParOf" srcId="{BC1D0B47-B235-486C-97AE-63BDB63A48ED}" destId="{62E53A25-478E-4FEB-9853-7A925C3C2E18}" srcOrd="0" destOrd="0" presId="urn:microsoft.com/office/officeart/2008/layout/BendingPictureCaptionList"/>
    <dgm:cxn modelId="{0027DAF0-7B8C-49F8-83FD-B889489EF4DE}" type="presParOf" srcId="{BC1D0B47-B235-486C-97AE-63BDB63A48ED}" destId="{C5C3E9F8-2216-4376-B7DB-DFFF68C99655}" srcOrd="1" destOrd="0" presId="urn:microsoft.com/office/officeart/2008/layout/BendingPictureCaptionList"/>
    <dgm:cxn modelId="{AEEAED12-1C37-4849-B184-673FC1C91CC5}" type="presParOf" srcId="{7C064EF8-CC51-4E56-8027-2E2819A756D2}" destId="{0F50A554-FB28-473B-B84C-A7ECFF7C9C29}" srcOrd="27" destOrd="0" presId="urn:microsoft.com/office/officeart/2008/layout/BendingPictureCaptionList"/>
    <dgm:cxn modelId="{C7F1C66E-53FE-47C3-8A39-F7D1F2A3A3E4}" type="presParOf" srcId="{7C064EF8-CC51-4E56-8027-2E2819A756D2}" destId="{BC4E1DA5-2276-4A39-A98B-3C48D40634CB}" srcOrd="28" destOrd="0" presId="urn:microsoft.com/office/officeart/2008/layout/BendingPictureCaptionList"/>
    <dgm:cxn modelId="{D676B5C1-B5F6-4651-BECD-990D98937B1C}" type="presParOf" srcId="{BC4E1DA5-2276-4A39-A98B-3C48D40634CB}" destId="{EFEB1DF9-3457-4C54-A276-0B849578BF7C}" srcOrd="0" destOrd="0" presId="urn:microsoft.com/office/officeart/2008/layout/BendingPictureCaptionList"/>
    <dgm:cxn modelId="{860C529C-3AB5-4180-B272-A12ACC5CBC23}" type="presParOf" srcId="{BC4E1DA5-2276-4A39-A98B-3C48D40634CB}" destId="{B194EEA4-2916-4E1F-AFE1-258AFDE1F998}" srcOrd="1" destOrd="0" presId="urn:microsoft.com/office/officeart/2008/layout/BendingPictureCaptionList"/>
    <dgm:cxn modelId="{AA52B623-F6AD-4CD5-AA41-6F846BBD258D}" type="presParOf" srcId="{7C064EF8-CC51-4E56-8027-2E2819A756D2}" destId="{FD57D0CC-6D1F-40B6-941E-753F49E6852A}" srcOrd="29" destOrd="0" presId="urn:microsoft.com/office/officeart/2008/layout/BendingPictureCaptionList"/>
    <dgm:cxn modelId="{82A16B7D-24ED-4348-8E43-FE5321D543FF}" type="presParOf" srcId="{7C064EF8-CC51-4E56-8027-2E2819A756D2}" destId="{7D5E4296-DE03-4617-80C6-06996184056B}" srcOrd="30" destOrd="0" presId="urn:microsoft.com/office/officeart/2008/layout/BendingPictureCaptionList"/>
    <dgm:cxn modelId="{23B7196D-CD7A-496C-81DA-3DCA4AB64BF5}" type="presParOf" srcId="{7D5E4296-DE03-4617-80C6-06996184056B}" destId="{4B1C90B9-9A22-4433-8C47-AE2517D19023}" srcOrd="0" destOrd="0" presId="urn:microsoft.com/office/officeart/2008/layout/BendingPictureCaptionList"/>
    <dgm:cxn modelId="{CDBAC302-22E2-4D87-8205-C3EBAE4C8C57}" type="presParOf" srcId="{7D5E4296-DE03-4617-80C6-06996184056B}" destId="{FF0461D3-C6FB-4167-B537-28CF20EFBB8B}" srcOrd="1" destOrd="0" presId="urn:microsoft.com/office/officeart/2008/layout/BendingPictureCaptionList"/>
    <dgm:cxn modelId="{96753C90-6AA1-4AD5-8F0F-E3FC25523A70}" type="presParOf" srcId="{7C064EF8-CC51-4E56-8027-2E2819A756D2}" destId="{87044665-4030-4445-BBD1-379621D2CD92}" srcOrd="31" destOrd="0" presId="urn:microsoft.com/office/officeart/2008/layout/BendingPictureCaptionList"/>
    <dgm:cxn modelId="{454707BF-F5CD-47C4-9824-61904E85FE7E}" type="presParOf" srcId="{7C064EF8-CC51-4E56-8027-2E2819A756D2}" destId="{4840C3EB-F40D-43C5-8B83-BA099A4187FE}" srcOrd="32" destOrd="0" presId="urn:microsoft.com/office/officeart/2008/layout/BendingPictureCaptionList"/>
    <dgm:cxn modelId="{3C5C5168-1A1D-4EC7-A9CF-6BF6CBFC765A}" type="presParOf" srcId="{4840C3EB-F40D-43C5-8B83-BA099A4187FE}" destId="{EAF2473C-EE5B-4BF3-9EC8-8B72AE016FFB}" srcOrd="0" destOrd="0" presId="urn:microsoft.com/office/officeart/2008/layout/BendingPictureCaptionList"/>
    <dgm:cxn modelId="{06821762-1EC5-4E72-BCC0-A83FD9E530C7}" type="presParOf" srcId="{4840C3EB-F40D-43C5-8B83-BA099A4187FE}" destId="{271EBE36-729A-45DA-BE0A-5F6B4E703522}" srcOrd="1" destOrd="0" presId="urn:microsoft.com/office/officeart/2008/layout/BendingPictureCaptionList"/>
    <dgm:cxn modelId="{61C17958-89DA-461B-8B82-5F5AB905E54A}" type="presParOf" srcId="{7C064EF8-CC51-4E56-8027-2E2819A756D2}" destId="{E6B64B3C-D245-4B15-815B-0958A88BA3B4}" srcOrd="33" destOrd="0" presId="urn:microsoft.com/office/officeart/2008/layout/BendingPictureCaptionList"/>
    <dgm:cxn modelId="{171D78CC-AE8E-426A-81C1-1D48CFBDA6AD}" type="presParOf" srcId="{7C064EF8-CC51-4E56-8027-2E2819A756D2}" destId="{809EB082-5B72-4FD1-A2FC-28A8FFFFAC9F}" srcOrd="34" destOrd="0" presId="urn:microsoft.com/office/officeart/2008/layout/BendingPictureCaptionList"/>
    <dgm:cxn modelId="{DEE06EE2-4595-4B8E-9A3F-88FBD335902F}" type="presParOf" srcId="{809EB082-5B72-4FD1-A2FC-28A8FFFFAC9F}" destId="{98B47A1D-A86F-4C35-A0E0-F3DB952C3F11}" srcOrd="0" destOrd="0" presId="urn:microsoft.com/office/officeart/2008/layout/BendingPictureCaptionList"/>
    <dgm:cxn modelId="{45C010A3-E0A5-472C-A33A-C4A77762D770}" type="presParOf" srcId="{809EB082-5B72-4FD1-A2FC-28A8FFFFAC9F}" destId="{C7A02329-4D44-47BE-86D5-B7FA5ACBF631}" srcOrd="1" destOrd="0" presId="urn:microsoft.com/office/officeart/2008/layout/BendingPictureCaptionList"/>
    <dgm:cxn modelId="{7EDE6A0C-8E81-4480-8ED7-B16AF592F431}" type="presParOf" srcId="{7C064EF8-CC51-4E56-8027-2E2819A756D2}" destId="{41E88F2C-CAC7-4F7C-9FF9-E8DCDDFE9181}" srcOrd="35" destOrd="0" presId="urn:microsoft.com/office/officeart/2008/layout/BendingPictureCaptionList"/>
    <dgm:cxn modelId="{7246A096-75A3-494D-9E6B-D938B89AB4C1}" type="presParOf" srcId="{7C064EF8-CC51-4E56-8027-2E2819A756D2}" destId="{F95F0018-4C4E-4E6B-BCB2-8AF78AC3EDE7}" srcOrd="36" destOrd="0" presId="urn:microsoft.com/office/officeart/2008/layout/BendingPictureCaptionList"/>
    <dgm:cxn modelId="{DF71F573-4C89-4EB7-A9C9-A1611F53D7EF}" type="presParOf" srcId="{F95F0018-4C4E-4E6B-BCB2-8AF78AC3EDE7}" destId="{05B950AE-42FD-4DE6-A53E-5E6E231E1614}" srcOrd="0" destOrd="0" presId="urn:microsoft.com/office/officeart/2008/layout/BendingPictureCaptionList"/>
    <dgm:cxn modelId="{29CDF4CA-BB3D-46FE-8F61-FC22F08EF2A3}" type="presParOf" srcId="{F95F0018-4C4E-4E6B-BCB2-8AF78AC3EDE7}" destId="{5208C030-87B0-43D9-BD8A-AB69FB720C41}" srcOrd="1" destOrd="0" presId="urn:microsoft.com/office/officeart/2008/layout/BendingPictureCaptionList"/>
  </dgm:cxnLst>
  <dgm:bg>
    <a:solidFill>
      <a:schemeClr val="accent6">
        <a:lumMod val="60000"/>
        <a:lumOff val="40000"/>
      </a:schemeClr>
    </a:solid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F1AC57-2D1C-4CBD-8E5D-600887D931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344B857-0F2C-4E87-9E55-8BB6EFEBF3E7}">
      <dgm:prSet phldrT="[Text]" custT="1"/>
      <dgm:spPr>
        <a:solidFill>
          <a:srgbClr val="00B050"/>
        </a:solidFill>
      </dgm:spPr>
      <dgm:t>
        <a:bodyPr/>
        <a:lstStyle/>
        <a:p>
          <a:r>
            <a:rPr lang="en-US" sz="3600" b="1" dirty="0">
              <a:latin typeface="Candara" panose="020E0502030303020204" pitchFamily="34" charset="0"/>
            </a:rPr>
            <a:t>PART I—Objectives and application of this Act  (Section 1-2)</a:t>
          </a:r>
        </a:p>
      </dgm:t>
    </dgm:pt>
    <dgm:pt modelId="{6857F8A8-F738-45AC-86BD-ED18F1859D59}" cxnId="{B65DCA15-A7E3-4958-8F9D-0B333D98363A}" type="parTrans">
      <dgm:prSet/>
      <dgm:spPr/>
      <dgm:t>
        <a:bodyPr/>
        <a:lstStyle/>
        <a:p>
          <a:endParaRPr lang="en-US" sz="2000">
            <a:latin typeface="Candara" panose="020E0502030303020204" pitchFamily="34" charset="0"/>
          </a:endParaRPr>
        </a:p>
      </dgm:t>
    </dgm:pt>
    <dgm:pt modelId="{561A3B23-3A2A-4C0F-898A-3C32C80AADC8}" cxnId="{B65DCA15-A7E3-4958-8F9D-0B333D98363A}" type="sibTrans">
      <dgm:prSet/>
      <dgm:spPr/>
      <dgm:t>
        <a:bodyPr/>
        <a:lstStyle/>
        <a:p>
          <a:endParaRPr lang="en-US" sz="2000">
            <a:latin typeface="Candara" panose="020E0502030303020204" pitchFamily="34" charset="0"/>
          </a:endParaRPr>
        </a:p>
      </dgm:t>
    </dgm:pt>
    <dgm:pt modelId="{6BE4E39D-BF09-4252-A1E3-F5E004F0B748}">
      <dgm:prSet custT="1"/>
      <dgm:spPr/>
      <dgm:t>
        <a:bodyPr/>
        <a:lstStyle/>
        <a:p>
          <a:r>
            <a:rPr lang="en-US" sz="2800" dirty="0">
              <a:latin typeface="Candara" panose="020E0502030303020204" pitchFamily="34" charset="0"/>
            </a:rPr>
            <a:t>Objectives and Application.</a:t>
          </a:r>
        </a:p>
      </dgm:t>
    </dgm:pt>
    <dgm:pt modelId="{58F8F172-B696-49BD-A117-507CA1709103}" cxnId="{6BCDCE2A-01BC-431D-9D3E-A982438598DA}" type="parTrans">
      <dgm:prSet/>
      <dgm:spPr/>
      <dgm:t>
        <a:bodyPr/>
        <a:lstStyle/>
        <a:p>
          <a:endParaRPr lang="en-US" sz="2000">
            <a:latin typeface="Candara" panose="020E0502030303020204" pitchFamily="34" charset="0"/>
          </a:endParaRPr>
        </a:p>
      </dgm:t>
    </dgm:pt>
    <dgm:pt modelId="{91F79C62-4116-458C-8811-362711EDACF9}" cxnId="{6BCDCE2A-01BC-431D-9D3E-A982438598DA}" type="sibTrans">
      <dgm:prSet/>
      <dgm:spPr/>
      <dgm:t>
        <a:bodyPr/>
        <a:lstStyle/>
        <a:p>
          <a:endParaRPr lang="en-US" sz="2000">
            <a:latin typeface="Candara" panose="020E0502030303020204" pitchFamily="34" charset="0"/>
          </a:endParaRPr>
        </a:p>
      </dgm:t>
    </dgm:pt>
    <dgm:pt modelId="{06ECE1BE-EF7B-4143-B48F-B738A1569C16}">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7160" tIns="137160" rIns="137160" bIns="137160" numCol="1" spcCol="1270" anchor="ctr" anchorCtr="0"/>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II—Proceeds of Crime Management Directorate (Section  3-5)</a:t>
          </a:r>
        </a:p>
      </dgm:t>
    </dgm:pt>
    <dgm:pt modelId="{FFA9A093-00EB-42B0-99B3-41DD319E69B4}" cxnId="{C8C9F456-ECE5-4DFF-8D63-76A0D70AEE44}" type="parTrans">
      <dgm:prSet/>
      <dgm:spPr/>
      <dgm:t>
        <a:bodyPr/>
        <a:lstStyle/>
        <a:p>
          <a:endParaRPr lang="en-US" sz="2000">
            <a:latin typeface="Candara" panose="020E0502030303020204" pitchFamily="34" charset="0"/>
          </a:endParaRPr>
        </a:p>
      </dgm:t>
    </dgm:pt>
    <dgm:pt modelId="{6FFA3074-4E6C-4040-B994-B46CD4F63168}" cxnId="{C8C9F456-ECE5-4DFF-8D63-76A0D70AEE44}" type="sibTrans">
      <dgm:prSet/>
      <dgm:spPr/>
      <dgm:t>
        <a:bodyPr/>
        <a:lstStyle/>
        <a:p>
          <a:endParaRPr lang="en-US" sz="2000">
            <a:latin typeface="Candara" panose="020E0502030303020204" pitchFamily="34" charset="0"/>
          </a:endParaRPr>
        </a:p>
      </dgm:t>
    </dgm:pt>
    <dgm:pt modelId="{16D5EF6C-C127-480B-A75B-DC8685C67D38}">
      <dgm:prSet custT="1"/>
      <dgm:spPr/>
      <dgm:t>
        <a:bodyPr/>
        <a:lstStyle/>
        <a:p>
          <a:r>
            <a:rPr lang="en-US" sz="2800" dirty="0">
              <a:latin typeface="Candara" panose="020E0502030303020204" pitchFamily="34" charset="0"/>
            </a:rPr>
            <a:t>Establishment and functions of the Proceeds of Crime Management Directorate in the relevant organisation., Powers of the relevant organisation, Role of the Directorate in the process of management of forfeited properties.</a:t>
          </a:r>
        </a:p>
      </dgm:t>
    </dgm:pt>
    <dgm:pt modelId="{3949289A-90F4-40C7-B525-209622B7E784}" cxnId="{28962107-FCFE-4F76-A04F-E3B148975547}" type="parTrans">
      <dgm:prSet/>
      <dgm:spPr/>
      <dgm:t>
        <a:bodyPr/>
        <a:lstStyle/>
        <a:p>
          <a:endParaRPr lang="en-US" sz="2000">
            <a:latin typeface="Candara" panose="020E0502030303020204" pitchFamily="34" charset="0"/>
          </a:endParaRPr>
        </a:p>
      </dgm:t>
    </dgm:pt>
    <dgm:pt modelId="{B3A04F1D-CAD4-46E6-9BD7-288818F6F281}" cxnId="{28962107-FCFE-4F76-A04F-E3B148975547}" type="sibTrans">
      <dgm:prSet/>
      <dgm:spPr/>
      <dgm:t>
        <a:bodyPr/>
        <a:lstStyle/>
        <a:p>
          <a:endParaRPr lang="en-US" sz="2000">
            <a:latin typeface="Candara" panose="020E0502030303020204" pitchFamily="34" charset="0"/>
          </a:endParaRPr>
        </a:p>
      </dgm:t>
    </dgm:pt>
    <dgm:pt modelId="{400652CE-99F7-4960-89A3-8A7E51A8C54F}">
      <dgm:prSet custT="1"/>
      <dgm:spPr>
        <a:solidFill>
          <a:srgbClr val="00B050"/>
        </a:solidFill>
      </dgm:spPr>
      <dgm:t>
        <a:bodyPr/>
        <a:lstStyle/>
        <a:p>
          <a:r>
            <a:rPr lang="en-US" sz="3600" b="1" dirty="0">
              <a:latin typeface="Candara" panose="020E0502030303020204" pitchFamily="34" charset="0"/>
            </a:rPr>
            <a:t>PART III—Relationship between the Relevant Organisation and other Entities (section  6-25)</a:t>
          </a:r>
        </a:p>
      </dgm:t>
    </dgm:pt>
    <dgm:pt modelId="{44883FD8-2C59-456A-B695-6BA1B507E831}" cxnId="{378985BE-13B2-4DE7-9916-80D7846CC89C}" type="parTrans">
      <dgm:prSet/>
      <dgm:spPr/>
      <dgm:t>
        <a:bodyPr/>
        <a:lstStyle/>
        <a:p>
          <a:endParaRPr lang="en-US" sz="2000">
            <a:latin typeface="Candara" panose="020E0502030303020204" pitchFamily="34" charset="0"/>
          </a:endParaRPr>
        </a:p>
      </dgm:t>
    </dgm:pt>
    <dgm:pt modelId="{BA217F57-ACAC-4D26-8DCA-5496ED032526}" cxnId="{378985BE-13B2-4DE7-9916-80D7846CC89C}" type="sibTrans">
      <dgm:prSet/>
      <dgm:spPr/>
      <dgm:t>
        <a:bodyPr/>
        <a:lstStyle/>
        <a:p>
          <a:endParaRPr lang="en-US" sz="2000">
            <a:latin typeface="Candara" panose="020E0502030303020204" pitchFamily="34" charset="0"/>
          </a:endParaRPr>
        </a:p>
      </dgm:t>
    </dgm:pt>
    <dgm:pt modelId="{CD4648EC-0131-40F8-A8F4-258A67FADAE5}">
      <dgm:prSet custT="1"/>
      <dgm:spPr/>
      <dgm:t>
        <a:bodyPr/>
        <a:lstStyle/>
        <a:p>
          <a:r>
            <a:rPr lang="en-US" sz="2800" dirty="0">
              <a:latin typeface="Candara" panose="020E0502030303020204" pitchFamily="34" charset="0"/>
            </a:rPr>
            <a:t>Co-operation between relevant organisation and other entities.</a:t>
          </a:r>
        </a:p>
      </dgm:t>
    </dgm:pt>
    <dgm:pt modelId="{5427A155-76B2-4051-88AB-D639BEF34144}" cxnId="{4B1F9187-A5A3-41E4-8954-B1FAF7106FA4}" type="parTrans">
      <dgm:prSet/>
      <dgm:spPr/>
      <dgm:t>
        <a:bodyPr/>
        <a:lstStyle/>
        <a:p>
          <a:endParaRPr lang="en-US" sz="2000">
            <a:latin typeface="Candara" panose="020E0502030303020204" pitchFamily="34" charset="0"/>
          </a:endParaRPr>
        </a:p>
      </dgm:t>
    </dgm:pt>
    <dgm:pt modelId="{E27715DF-62B8-44FD-B4B8-418F29835FCE}" cxnId="{4B1F9187-A5A3-41E4-8954-B1FAF7106FA4}" type="sibTrans">
      <dgm:prSet/>
      <dgm:spPr/>
      <dgm:t>
        <a:bodyPr/>
        <a:lstStyle/>
        <a:p>
          <a:endParaRPr lang="en-US" sz="2000">
            <a:latin typeface="Candara" panose="020E0502030303020204" pitchFamily="34" charset="0"/>
          </a:endParaRPr>
        </a:p>
      </dgm:t>
    </dgm:pt>
    <dgm:pt modelId="{E1BC265B-DC2C-4E9C-A87F-AF0A08C32C7C}">
      <dgm:prSet custT="1"/>
      <dgm:spPr>
        <a:solidFill>
          <a:srgbClr val="00B050"/>
        </a:solidFill>
      </dgm:spPr>
      <dgm:t>
        <a:bodyPr/>
        <a:lstStyle/>
        <a:p>
          <a:r>
            <a:rPr lang="en-US" sz="3600" b="1" dirty="0">
              <a:latin typeface="Candara" panose="020E0502030303020204" pitchFamily="34" charset="0"/>
            </a:rPr>
            <a:t>PART IV—Non–conviction based recovery of the Proceeds of Crime  (section  6) </a:t>
          </a:r>
        </a:p>
      </dgm:t>
    </dgm:pt>
    <dgm:pt modelId="{03FB716B-F793-4303-A483-E4B341283E07}" cxnId="{F9FA049C-E3EC-4A31-B7D9-FA2EF0A4AF23}" type="parTrans">
      <dgm:prSet/>
      <dgm:spPr/>
      <dgm:t>
        <a:bodyPr/>
        <a:lstStyle/>
        <a:p>
          <a:endParaRPr lang="en-US" sz="2000">
            <a:latin typeface="Candara" panose="020E0502030303020204" pitchFamily="34" charset="0"/>
          </a:endParaRPr>
        </a:p>
      </dgm:t>
    </dgm:pt>
    <dgm:pt modelId="{6D4D8ACD-DCBA-4A91-9694-F77C8898404D}" cxnId="{F9FA049C-E3EC-4A31-B7D9-FA2EF0A4AF23}" type="sibTrans">
      <dgm:prSet/>
      <dgm:spPr/>
      <dgm:t>
        <a:bodyPr/>
        <a:lstStyle/>
        <a:p>
          <a:endParaRPr lang="en-US" sz="2000">
            <a:latin typeface="Candara" panose="020E0502030303020204" pitchFamily="34" charset="0"/>
          </a:endParaRPr>
        </a:p>
      </dgm:t>
    </dgm:pt>
    <dgm:pt modelId="{A4576869-5194-4A26-A921-E4741D90EE13}">
      <dgm:prSet custT="1"/>
      <dgm:spPr/>
      <dgm:t>
        <a:bodyPr/>
        <a:lstStyle/>
        <a:p>
          <a:r>
            <a:rPr lang="en-US" sz="2800" dirty="0">
              <a:latin typeface="Candara" panose="020E0502030303020204" pitchFamily="34" charset="0"/>
            </a:rPr>
            <a:t>Preservation order: Notice, Duration, Renewal and Disposal of property subject to preservation order. Appointment of asset manager for property subject to a preservation order.  Forfeiture order: Application, Service, etc</a:t>
          </a:r>
        </a:p>
      </dgm:t>
    </dgm:pt>
    <dgm:pt modelId="{2CEE1270-90BD-4B51-98D2-480A2B77B1D2}" cxnId="{3877B50C-30A2-43D3-AC4B-F75F915152CB}" type="parTrans">
      <dgm:prSet/>
      <dgm:spPr/>
      <dgm:t>
        <a:bodyPr/>
        <a:lstStyle/>
        <a:p>
          <a:endParaRPr lang="en-US" sz="2000">
            <a:latin typeface="Candara" panose="020E0502030303020204" pitchFamily="34" charset="0"/>
          </a:endParaRPr>
        </a:p>
      </dgm:t>
    </dgm:pt>
    <dgm:pt modelId="{8900FE06-ADD5-4510-83E5-EB3315DF9532}" cxnId="{3877B50C-30A2-43D3-AC4B-F75F915152CB}" type="sibTrans">
      <dgm:prSet/>
      <dgm:spPr/>
      <dgm:t>
        <a:bodyPr/>
        <a:lstStyle/>
        <a:p>
          <a:endParaRPr lang="en-US" sz="2000">
            <a:latin typeface="Candara" panose="020E0502030303020204" pitchFamily="34" charset="0"/>
          </a:endParaRPr>
        </a:p>
      </dgm:t>
    </dgm:pt>
    <dgm:pt modelId="{09A36781-1644-47F4-BBEC-34965B78EB10}">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7160" tIns="137160" rIns="137160" bIns="137160" numCol="1" spcCol="1270" anchor="ctr" anchorCtr="0"/>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V—Recovery of Cash (Section  26-32) </a:t>
          </a:r>
        </a:p>
      </dgm:t>
    </dgm:pt>
    <dgm:pt modelId="{6B81DDCD-EFA1-4DE5-BCBF-32CFD87F1EDC}" cxnId="{948A0F1E-98CE-43BF-A40F-2B67793EED62}" type="parTrans">
      <dgm:prSet/>
      <dgm:spPr/>
      <dgm:t>
        <a:bodyPr/>
        <a:lstStyle/>
        <a:p>
          <a:endParaRPr lang="en-US"/>
        </a:p>
      </dgm:t>
    </dgm:pt>
    <dgm:pt modelId="{79E0CE3D-259E-437A-9882-9DD3B4CDE5FE}" cxnId="{948A0F1E-98CE-43BF-A40F-2B67793EED62}" type="sibTrans">
      <dgm:prSet/>
      <dgm:spPr/>
      <dgm:t>
        <a:bodyPr/>
        <a:lstStyle/>
        <a:p>
          <a:endParaRPr lang="en-US"/>
        </a:p>
      </dgm:t>
    </dgm:pt>
    <dgm:pt modelId="{191A9FD8-05B4-4443-BEA8-BBB6CC26B6FE}">
      <dgm:prSet custT="1"/>
      <dgm:spPr/>
      <dgm:t>
        <a:bodyPr/>
        <a:lstStyle/>
        <a:p>
          <a:r>
            <a:rPr lang="en-US" sz="2800" dirty="0">
              <a:latin typeface="Candara" panose="020E0502030303020204" pitchFamily="34" charset="0"/>
            </a:rPr>
            <a:t>Seizure and detention of cash. Detention of seized cash. Interest to be paid on seized cash. Release of detained cash. Application for forfeiture of seized or detained cash. Appeals. Other owners or claimants.</a:t>
          </a:r>
        </a:p>
      </dgm:t>
    </dgm:pt>
    <dgm:pt modelId="{7B83E408-68CA-416A-A916-B05C125AC5B0}" cxnId="{2E48C6C8-E6F8-46FD-AF9E-A6C65084809A}" type="parTrans">
      <dgm:prSet/>
      <dgm:spPr/>
      <dgm:t>
        <a:bodyPr/>
        <a:lstStyle/>
        <a:p>
          <a:endParaRPr lang="en-US"/>
        </a:p>
      </dgm:t>
    </dgm:pt>
    <dgm:pt modelId="{1A87BF25-F8E9-43D0-AE5E-3706980CE0B2}" cxnId="{2E48C6C8-E6F8-46FD-AF9E-A6C65084809A}" type="sibTrans">
      <dgm:prSet/>
      <dgm:spPr/>
      <dgm:t>
        <a:bodyPr/>
        <a:lstStyle/>
        <a:p>
          <a:endParaRPr lang="en-US"/>
        </a:p>
      </dgm:t>
    </dgm:pt>
    <dgm:pt modelId="{74459AC9-2F69-493F-A96F-084BCD83D747}">
      <dgm:prSet custT="1"/>
      <dgm:spPr>
        <a:solidFill>
          <a:srgbClr val="00B050"/>
        </a:solidFill>
        <a:ln w="12700" cap="flat" cmpd="sng" algn="ctr">
          <a:solidFill>
            <a:prstClr val="white">
              <a:hueOff val="0"/>
              <a:satOff val="0"/>
              <a:lumOff val="0"/>
              <a:alphaOff val="0"/>
            </a:prstClr>
          </a:solidFill>
          <a:prstDash val="solid"/>
          <a:miter lim="800000"/>
        </a:ln>
        <a:effectLst/>
      </dgm:spPr>
      <dgm:t>
        <a:bodyPr spcFirstLastPara="0" vert="horz" wrap="square" lIns="137160" tIns="137160" rIns="137160" bIns="137160" numCol="1" spcCol="1270" anchor="ctr" anchorCtr="0"/>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VI—Confiscation of Proceeds Of Crime (Section  33-52)</a:t>
          </a:r>
        </a:p>
      </dgm:t>
    </dgm:pt>
    <dgm:pt modelId="{4BA9B413-C6F7-4C45-A47B-7FF9B1587320}" cxnId="{8AAB5ED3-B0E3-4CDF-8044-9F906D39985D}" type="parTrans">
      <dgm:prSet/>
      <dgm:spPr/>
      <dgm:t>
        <a:bodyPr/>
        <a:lstStyle/>
        <a:p>
          <a:endParaRPr lang="en-US"/>
        </a:p>
      </dgm:t>
    </dgm:pt>
    <dgm:pt modelId="{8A51810B-7947-4A10-A9BD-16A1F8A8C1F1}" cxnId="{8AAB5ED3-B0E3-4CDF-8044-9F906D39985D}" type="sibTrans">
      <dgm:prSet/>
      <dgm:spPr/>
      <dgm:t>
        <a:bodyPr/>
        <a:lstStyle/>
        <a:p>
          <a:endParaRPr lang="en-US"/>
        </a:p>
      </dgm:t>
    </dgm:pt>
    <dgm:pt modelId="{49124616-A410-49D1-8C40-11C0B4D72235}">
      <dgm:prSet custT="1"/>
      <dgm:spPr/>
      <dgm:t>
        <a:bodyPr/>
        <a:lstStyle/>
        <a:p>
          <a:r>
            <a:rPr lang="en-US" sz="2800" dirty="0">
              <a:latin typeface="Candara" panose="020E0502030303020204" pitchFamily="34" charset="0"/>
            </a:rPr>
            <a:t>Restraint order: Purposes , Property subject to a restraint order. Affidavit, Notice, Registration of restraint order. Setting aside a disposition contravening a restraint order, Confiscation orders: Enforcement of confiscation orders</a:t>
          </a:r>
        </a:p>
      </dgm:t>
    </dgm:pt>
    <dgm:pt modelId="{59F590A7-2422-4645-A9E5-DC7ECE2E5CAA}" cxnId="{E7964B28-4358-4FE9-A194-9D333EDA21F8}" type="parTrans">
      <dgm:prSet/>
      <dgm:spPr/>
      <dgm:t>
        <a:bodyPr/>
        <a:lstStyle/>
        <a:p>
          <a:endParaRPr lang="en-US"/>
        </a:p>
      </dgm:t>
    </dgm:pt>
    <dgm:pt modelId="{2A2F1407-18B7-4100-98DA-D5A4859D2664}" cxnId="{E7964B28-4358-4FE9-A194-9D333EDA21F8}" type="sibTrans">
      <dgm:prSet/>
      <dgm:spPr/>
      <dgm:t>
        <a:bodyPr/>
        <a:lstStyle/>
        <a:p>
          <a:endParaRPr lang="en-US"/>
        </a:p>
      </dgm:t>
    </dgm:pt>
    <dgm:pt modelId="{C1EB3A35-F054-4B73-9A20-7090C779EA11}" type="pres">
      <dgm:prSet presAssocID="{81F1AC57-2D1C-4CBD-8E5D-600887D931FF}" presName="linear" presStyleCnt="0">
        <dgm:presLayoutVars>
          <dgm:animLvl val="lvl"/>
          <dgm:resizeHandles val="exact"/>
        </dgm:presLayoutVars>
      </dgm:prSet>
      <dgm:spPr/>
    </dgm:pt>
    <dgm:pt modelId="{A612783F-368C-42AA-9006-994C2D14BEC3}" type="pres">
      <dgm:prSet presAssocID="{A344B857-0F2C-4E87-9E55-8BB6EFEBF3E7}" presName="parentText" presStyleLbl="node1" presStyleIdx="0" presStyleCnt="6">
        <dgm:presLayoutVars>
          <dgm:chMax val="0"/>
          <dgm:bulletEnabled val="1"/>
        </dgm:presLayoutVars>
      </dgm:prSet>
      <dgm:spPr/>
    </dgm:pt>
    <dgm:pt modelId="{80A4FF86-DD83-41B2-8B2B-BCDAC4CFF7D0}" type="pres">
      <dgm:prSet presAssocID="{A344B857-0F2C-4E87-9E55-8BB6EFEBF3E7}" presName="childText" presStyleLbl="revTx" presStyleIdx="0" presStyleCnt="6">
        <dgm:presLayoutVars>
          <dgm:bulletEnabled val="1"/>
        </dgm:presLayoutVars>
      </dgm:prSet>
      <dgm:spPr/>
    </dgm:pt>
    <dgm:pt modelId="{F11DF317-E102-4FF4-8213-90D1F37422AA}" type="pres">
      <dgm:prSet presAssocID="{06ECE1BE-EF7B-4143-B48F-B738A1569C16}" presName="parentText" presStyleLbl="node1" presStyleIdx="1" presStyleCnt="6">
        <dgm:presLayoutVars>
          <dgm:chMax val="0"/>
          <dgm:bulletEnabled val="1"/>
        </dgm:presLayoutVars>
      </dgm:prSet>
      <dgm:spPr>
        <a:xfrm>
          <a:off x="0" y="3314522"/>
          <a:ext cx="18572254" cy="1444949"/>
        </a:xfrm>
        <a:prstGeom prst="roundRect">
          <a:avLst/>
        </a:prstGeom>
      </dgm:spPr>
    </dgm:pt>
    <dgm:pt modelId="{4E30772E-9D32-4668-910E-5B3EE17F3696}" type="pres">
      <dgm:prSet presAssocID="{06ECE1BE-EF7B-4143-B48F-B738A1569C16}" presName="childText" presStyleLbl="revTx" presStyleIdx="1" presStyleCnt="6">
        <dgm:presLayoutVars>
          <dgm:bulletEnabled val="1"/>
        </dgm:presLayoutVars>
      </dgm:prSet>
      <dgm:spPr/>
    </dgm:pt>
    <dgm:pt modelId="{94327694-8819-449B-B976-97D058A994DE}" type="pres">
      <dgm:prSet presAssocID="{400652CE-99F7-4960-89A3-8A7E51A8C54F}" presName="parentText" presStyleLbl="node1" presStyleIdx="2" presStyleCnt="6">
        <dgm:presLayoutVars>
          <dgm:chMax val="0"/>
          <dgm:bulletEnabled val="1"/>
        </dgm:presLayoutVars>
      </dgm:prSet>
      <dgm:spPr/>
    </dgm:pt>
    <dgm:pt modelId="{FA2F4B15-5B70-4832-8935-A0ABD9E967B0}" type="pres">
      <dgm:prSet presAssocID="{400652CE-99F7-4960-89A3-8A7E51A8C54F}" presName="childText" presStyleLbl="revTx" presStyleIdx="2" presStyleCnt="6">
        <dgm:presLayoutVars>
          <dgm:bulletEnabled val="1"/>
        </dgm:presLayoutVars>
      </dgm:prSet>
      <dgm:spPr/>
    </dgm:pt>
    <dgm:pt modelId="{F63E93E7-971C-40EE-9A32-CF5F62D1F84A}" type="pres">
      <dgm:prSet presAssocID="{E1BC265B-DC2C-4E9C-A87F-AF0A08C32C7C}" presName="parentText" presStyleLbl="node1" presStyleIdx="3" presStyleCnt="6">
        <dgm:presLayoutVars>
          <dgm:chMax val="0"/>
          <dgm:bulletEnabled val="1"/>
        </dgm:presLayoutVars>
      </dgm:prSet>
      <dgm:spPr/>
    </dgm:pt>
    <dgm:pt modelId="{432EE60A-5E38-4A7B-8927-3262F6F88F72}" type="pres">
      <dgm:prSet presAssocID="{E1BC265B-DC2C-4E9C-A87F-AF0A08C32C7C}" presName="childText" presStyleLbl="revTx" presStyleIdx="3" presStyleCnt="6">
        <dgm:presLayoutVars>
          <dgm:bulletEnabled val="1"/>
        </dgm:presLayoutVars>
      </dgm:prSet>
      <dgm:spPr/>
    </dgm:pt>
    <dgm:pt modelId="{4B8A678F-D6AE-4CA0-9DDC-6EF28495FD1F}" type="pres">
      <dgm:prSet presAssocID="{09A36781-1644-47F4-BBEC-34965B78EB10}" presName="parentText" presStyleLbl="node1" presStyleIdx="4" presStyleCnt="6">
        <dgm:presLayoutVars>
          <dgm:chMax val="0"/>
          <dgm:bulletEnabled val="1"/>
        </dgm:presLayoutVars>
      </dgm:prSet>
      <dgm:spPr>
        <a:xfrm>
          <a:off x="0" y="6944242"/>
          <a:ext cx="18572254" cy="898560"/>
        </a:xfrm>
        <a:prstGeom prst="roundRect">
          <a:avLst/>
        </a:prstGeom>
      </dgm:spPr>
    </dgm:pt>
    <dgm:pt modelId="{A0FBDC9B-FD7E-4AF5-8309-6584F65101D3}" type="pres">
      <dgm:prSet presAssocID="{09A36781-1644-47F4-BBEC-34965B78EB10}" presName="childText" presStyleLbl="revTx" presStyleIdx="4" presStyleCnt="6">
        <dgm:presLayoutVars>
          <dgm:bulletEnabled val="1"/>
        </dgm:presLayoutVars>
      </dgm:prSet>
      <dgm:spPr/>
    </dgm:pt>
    <dgm:pt modelId="{F4E1EA61-BAD8-406B-8DB3-EF64AE5DEE98}" type="pres">
      <dgm:prSet presAssocID="{74459AC9-2F69-493F-A96F-084BCD83D747}" presName="parentText" presStyleLbl="node1" presStyleIdx="5" presStyleCnt="6">
        <dgm:presLayoutVars>
          <dgm:chMax val="0"/>
          <dgm:bulletEnabled val="1"/>
        </dgm:presLayoutVars>
      </dgm:prSet>
      <dgm:spPr>
        <a:xfrm>
          <a:off x="0" y="8712202"/>
          <a:ext cx="18572254" cy="898560"/>
        </a:xfrm>
        <a:prstGeom prst="roundRect">
          <a:avLst/>
        </a:prstGeom>
      </dgm:spPr>
    </dgm:pt>
    <dgm:pt modelId="{B110CBB6-62D8-4E90-8398-3B3AA78315BA}" type="pres">
      <dgm:prSet presAssocID="{74459AC9-2F69-493F-A96F-084BCD83D747}" presName="childText" presStyleLbl="revTx" presStyleIdx="5" presStyleCnt="6">
        <dgm:presLayoutVars>
          <dgm:bulletEnabled val="1"/>
        </dgm:presLayoutVars>
      </dgm:prSet>
      <dgm:spPr/>
    </dgm:pt>
  </dgm:ptLst>
  <dgm:cxnLst>
    <dgm:cxn modelId="{28962107-FCFE-4F76-A04F-E3B148975547}" srcId="{06ECE1BE-EF7B-4143-B48F-B738A1569C16}" destId="{16D5EF6C-C127-480B-A75B-DC8685C67D38}" srcOrd="0" destOrd="0" parTransId="{3949289A-90F4-40C7-B525-209622B7E784}" sibTransId="{B3A04F1D-CAD4-46E6-9BD7-288818F6F281}"/>
    <dgm:cxn modelId="{6B4C2707-DEF5-4E1F-AE37-C0B9CBEA0317}" type="presOf" srcId="{81F1AC57-2D1C-4CBD-8E5D-600887D931FF}" destId="{C1EB3A35-F054-4B73-9A20-7090C779EA11}" srcOrd="0" destOrd="0" presId="urn:microsoft.com/office/officeart/2005/8/layout/vList2"/>
    <dgm:cxn modelId="{3877B50C-30A2-43D3-AC4B-F75F915152CB}" srcId="{E1BC265B-DC2C-4E9C-A87F-AF0A08C32C7C}" destId="{A4576869-5194-4A26-A921-E4741D90EE13}" srcOrd="0" destOrd="0" parTransId="{2CEE1270-90BD-4B51-98D2-480A2B77B1D2}" sibTransId="{8900FE06-ADD5-4510-83E5-EB3315DF9532}"/>
    <dgm:cxn modelId="{B65DCA15-A7E3-4958-8F9D-0B333D98363A}" srcId="{81F1AC57-2D1C-4CBD-8E5D-600887D931FF}" destId="{A344B857-0F2C-4E87-9E55-8BB6EFEBF3E7}" srcOrd="0" destOrd="0" parTransId="{6857F8A8-F738-45AC-86BD-ED18F1859D59}" sibTransId="{561A3B23-3A2A-4C0F-898A-3C32C80AADC8}"/>
    <dgm:cxn modelId="{948A0F1E-98CE-43BF-A40F-2B67793EED62}" srcId="{81F1AC57-2D1C-4CBD-8E5D-600887D931FF}" destId="{09A36781-1644-47F4-BBEC-34965B78EB10}" srcOrd="4" destOrd="0" parTransId="{6B81DDCD-EFA1-4DE5-BCBF-32CFD87F1EDC}" sibTransId="{79E0CE3D-259E-437A-9882-9DD3B4CDE5FE}"/>
    <dgm:cxn modelId="{E7964B28-4358-4FE9-A194-9D333EDA21F8}" srcId="{74459AC9-2F69-493F-A96F-084BCD83D747}" destId="{49124616-A410-49D1-8C40-11C0B4D72235}" srcOrd="0" destOrd="0" parTransId="{59F590A7-2422-4645-A9E5-DC7ECE2E5CAA}" sibTransId="{2A2F1407-18B7-4100-98DA-D5A4859D2664}"/>
    <dgm:cxn modelId="{6BCDCE2A-01BC-431D-9D3E-A982438598DA}" srcId="{A344B857-0F2C-4E87-9E55-8BB6EFEBF3E7}" destId="{6BE4E39D-BF09-4252-A1E3-F5E004F0B748}" srcOrd="0" destOrd="0" parTransId="{58F8F172-B696-49BD-A117-507CA1709103}" sibTransId="{91F79C62-4116-458C-8811-362711EDACF9}"/>
    <dgm:cxn modelId="{C8C9F456-ECE5-4DFF-8D63-76A0D70AEE44}" srcId="{81F1AC57-2D1C-4CBD-8E5D-600887D931FF}" destId="{06ECE1BE-EF7B-4143-B48F-B738A1569C16}" srcOrd="1" destOrd="0" parTransId="{FFA9A093-00EB-42B0-99B3-41DD319E69B4}" sibTransId="{6FFA3074-4E6C-4040-B994-B46CD4F63168}"/>
    <dgm:cxn modelId="{6BE36982-A566-4CC8-BE65-25FC528A5653}" type="presOf" srcId="{6BE4E39D-BF09-4252-A1E3-F5E004F0B748}" destId="{80A4FF86-DD83-41B2-8B2B-BCDAC4CFF7D0}" srcOrd="0" destOrd="0" presId="urn:microsoft.com/office/officeart/2005/8/layout/vList2"/>
    <dgm:cxn modelId="{4B1F9187-A5A3-41E4-8954-B1FAF7106FA4}" srcId="{400652CE-99F7-4960-89A3-8A7E51A8C54F}" destId="{CD4648EC-0131-40F8-A8F4-258A67FADAE5}" srcOrd="0" destOrd="0" parTransId="{5427A155-76B2-4051-88AB-D639BEF34144}" sibTransId="{E27715DF-62B8-44FD-B4B8-418F29835FCE}"/>
    <dgm:cxn modelId="{BC8F648C-9AFC-4C47-ACBF-69E92A683E2B}" type="presOf" srcId="{74459AC9-2F69-493F-A96F-084BCD83D747}" destId="{F4E1EA61-BAD8-406B-8DB3-EF64AE5DEE98}" srcOrd="0" destOrd="0" presId="urn:microsoft.com/office/officeart/2005/8/layout/vList2"/>
    <dgm:cxn modelId="{8A606696-89B7-44F8-A0D0-28E6F54D2444}" type="presOf" srcId="{09A36781-1644-47F4-BBEC-34965B78EB10}" destId="{4B8A678F-D6AE-4CA0-9DDC-6EF28495FD1F}" srcOrd="0" destOrd="0" presId="urn:microsoft.com/office/officeart/2005/8/layout/vList2"/>
    <dgm:cxn modelId="{F9FA049C-E3EC-4A31-B7D9-FA2EF0A4AF23}" srcId="{81F1AC57-2D1C-4CBD-8E5D-600887D931FF}" destId="{E1BC265B-DC2C-4E9C-A87F-AF0A08C32C7C}" srcOrd="3" destOrd="0" parTransId="{03FB716B-F793-4303-A483-E4B341283E07}" sibTransId="{6D4D8ACD-DCBA-4A91-9694-F77C8898404D}"/>
    <dgm:cxn modelId="{2B41B7B7-41BB-48CF-8D3D-CC68A7DA4877}" type="presOf" srcId="{CD4648EC-0131-40F8-A8F4-258A67FADAE5}" destId="{FA2F4B15-5B70-4832-8935-A0ABD9E967B0}" srcOrd="0" destOrd="0" presId="urn:microsoft.com/office/officeart/2005/8/layout/vList2"/>
    <dgm:cxn modelId="{E04136BA-4C42-4742-B618-DDB505BEEC5F}" type="presOf" srcId="{A4576869-5194-4A26-A921-E4741D90EE13}" destId="{432EE60A-5E38-4A7B-8927-3262F6F88F72}" srcOrd="0" destOrd="0" presId="urn:microsoft.com/office/officeart/2005/8/layout/vList2"/>
    <dgm:cxn modelId="{378985BE-13B2-4DE7-9916-80D7846CC89C}" srcId="{81F1AC57-2D1C-4CBD-8E5D-600887D931FF}" destId="{400652CE-99F7-4960-89A3-8A7E51A8C54F}" srcOrd="2" destOrd="0" parTransId="{44883FD8-2C59-456A-B695-6BA1B507E831}" sibTransId="{BA217F57-ACAC-4D26-8DCA-5496ED032526}"/>
    <dgm:cxn modelId="{5E7F1CC3-A4AA-4949-823A-E4EB4E7B58B8}" type="presOf" srcId="{16D5EF6C-C127-480B-A75B-DC8685C67D38}" destId="{4E30772E-9D32-4668-910E-5B3EE17F3696}" srcOrd="0" destOrd="0" presId="urn:microsoft.com/office/officeart/2005/8/layout/vList2"/>
    <dgm:cxn modelId="{2E48C6C8-E6F8-46FD-AF9E-A6C65084809A}" srcId="{09A36781-1644-47F4-BBEC-34965B78EB10}" destId="{191A9FD8-05B4-4443-BEA8-BBB6CC26B6FE}" srcOrd="0" destOrd="0" parTransId="{7B83E408-68CA-416A-A916-B05C125AC5B0}" sibTransId="{1A87BF25-F8E9-43D0-AE5E-3706980CE0B2}"/>
    <dgm:cxn modelId="{9C6DADC9-E5BF-40BB-A9F1-7FE1487B6D4A}" type="presOf" srcId="{191A9FD8-05B4-4443-BEA8-BBB6CC26B6FE}" destId="{A0FBDC9B-FD7E-4AF5-8309-6584F65101D3}" srcOrd="0" destOrd="0" presId="urn:microsoft.com/office/officeart/2005/8/layout/vList2"/>
    <dgm:cxn modelId="{8AAB5ED3-B0E3-4CDF-8044-9F906D39985D}" srcId="{81F1AC57-2D1C-4CBD-8E5D-600887D931FF}" destId="{74459AC9-2F69-493F-A96F-084BCD83D747}" srcOrd="5" destOrd="0" parTransId="{4BA9B413-C6F7-4C45-A47B-7FF9B1587320}" sibTransId="{8A51810B-7947-4A10-A9BD-16A1F8A8C1F1}"/>
    <dgm:cxn modelId="{102D0ADE-D5B7-4BEC-ADA1-BB741EE49AC8}" type="presOf" srcId="{A344B857-0F2C-4E87-9E55-8BB6EFEBF3E7}" destId="{A612783F-368C-42AA-9006-994C2D14BEC3}" srcOrd="0" destOrd="0" presId="urn:microsoft.com/office/officeart/2005/8/layout/vList2"/>
    <dgm:cxn modelId="{9E6A81E6-7791-4A0A-840A-4C7F7EDA6F00}" type="presOf" srcId="{E1BC265B-DC2C-4E9C-A87F-AF0A08C32C7C}" destId="{F63E93E7-971C-40EE-9A32-CF5F62D1F84A}" srcOrd="0" destOrd="0" presId="urn:microsoft.com/office/officeart/2005/8/layout/vList2"/>
    <dgm:cxn modelId="{4C2E5CEA-8B96-42B6-9BE1-8BD20B4270B1}" type="presOf" srcId="{06ECE1BE-EF7B-4143-B48F-B738A1569C16}" destId="{F11DF317-E102-4FF4-8213-90D1F37422AA}" srcOrd="0" destOrd="0" presId="urn:microsoft.com/office/officeart/2005/8/layout/vList2"/>
    <dgm:cxn modelId="{F1A984F4-9195-4D81-87FB-9FF52F81F356}" type="presOf" srcId="{400652CE-99F7-4960-89A3-8A7E51A8C54F}" destId="{94327694-8819-449B-B976-97D058A994DE}" srcOrd="0" destOrd="0" presId="urn:microsoft.com/office/officeart/2005/8/layout/vList2"/>
    <dgm:cxn modelId="{297281F6-3200-40F2-A97C-220F204FDC80}" type="presOf" srcId="{49124616-A410-49D1-8C40-11C0B4D72235}" destId="{B110CBB6-62D8-4E90-8398-3B3AA78315BA}" srcOrd="0" destOrd="0" presId="urn:microsoft.com/office/officeart/2005/8/layout/vList2"/>
    <dgm:cxn modelId="{AE2E35B5-AED7-45C5-AEA9-FE4166FBEB0A}" type="presParOf" srcId="{C1EB3A35-F054-4B73-9A20-7090C779EA11}" destId="{A612783F-368C-42AA-9006-994C2D14BEC3}" srcOrd="0" destOrd="0" presId="urn:microsoft.com/office/officeart/2005/8/layout/vList2"/>
    <dgm:cxn modelId="{CE573FEC-9404-4436-A815-4D1129014BFA}" type="presParOf" srcId="{C1EB3A35-F054-4B73-9A20-7090C779EA11}" destId="{80A4FF86-DD83-41B2-8B2B-BCDAC4CFF7D0}" srcOrd="1" destOrd="0" presId="urn:microsoft.com/office/officeart/2005/8/layout/vList2"/>
    <dgm:cxn modelId="{20241FB1-E227-46D2-9064-8C264BB644D4}" type="presParOf" srcId="{C1EB3A35-F054-4B73-9A20-7090C779EA11}" destId="{F11DF317-E102-4FF4-8213-90D1F37422AA}" srcOrd="2" destOrd="0" presId="urn:microsoft.com/office/officeart/2005/8/layout/vList2"/>
    <dgm:cxn modelId="{84141283-EA03-4D3D-A43D-52A87B36AEEB}" type="presParOf" srcId="{C1EB3A35-F054-4B73-9A20-7090C779EA11}" destId="{4E30772E-9D32-4668-910E-5B3EE17F3696}" srcOrd="3" destOrd="0" presId="urn:microsoft.com/office/officeart/2005/8/layout/vList2"/>
    <dgm:cxn modelId="{3826995B-AC15-4ED0-BF27-F52D045A0BA2}" type="presParOf" srcId="{C1EB3A35-F054-4B73-9A20-7090C779EA11}" destId="{94327694-8819-449B-B976-97D058A994DE}" srcOrd="4" destOrd="0" presId="urn:microsoft.com/office/officeart/2005/8/layout/vList2"/>
    <dgm:cxn modelId="{9379AB36-893A-4EEE-A0FE-89EE59F98F80}" type="presParOf" srcId="{C1EB3A35-F054-4B73-9A20-7090C779EA11}" destId="{FA2F4B15-5B70-4832-8935-A0ABD9E967B0}" srcOrd="5" destOrd="0" presId="urn:microsoft.com/office/officeart/2005/8/layout/vList2"/>
    <dgm:cxn modelId="{588C4A1B-C964-4A1D-927B-5CA716FC911F}" type="presParOf" srcId="{C1EB3A35-F054-4B73-9A20-7090C779EA11}" destId="{F63E93E7-971C-40EE-9A32-CF5F62D1F84A}" srcOrd="6" destOrd="0" presId="urn:microsoft.com/office/officeart/2005/8/layout/vList2"/>
    <dgm:cxn modelId="{6CFBE222-F4A5-4BA8-A250-A57A2C2A7997}" type="presParOf" srcId="{C1EB3A35-F054-4B73-9A20-7090C779EA11}" destId="{432EE60A-5E38-4A7B-8927-3262F6F88F72}" srcOrd="7" destOrd="0" presId="urn:microsoft.com/office/officeart/2005/8/layout/vList2"/>
    <dgm:cxn modelId="{DE426596-CBB8-46B2-8D6E-F9A5F8466286}" type="presParOf" srcId="{C1EB3A35-F054-4B73-9A20-7090C779EA11}" destId="{4B8A678F-D6AE-4CA0-9DDC-6EF28495FD1F}" srcOrd="8" destOrd="0" presId="urn:microsoft.com/office/officeart/2005/8/layout/vList2"/>
    <dgm:cxn modelId="{616E089D-B99E-4C20-9A44-05C94FF83E7A}" type="presParOf" srcId="{C1EB3A35-F054-4B73-9A20-7090C779EA11}" destId="{A0FBDC9B-FD7E-4AF5-8309-6584F65101D3}" srcOrd="9" destOrd="0" presId="urn:microsoft.com/office/officeart/2005/8/layout/vList2"/>
    <dgm:cxn modelId="{AC03CCDE-0778-46D0-9AA4-C2E7BD2584D5}" type="presParOf" srcId="{C1EB3A35-F054-4B73-9A20-7090C779EA11}" destId="{F4E1EA61-BAD8-406B-8DB3-EF64AE5DEE98}" srcOrd="10" destOrd="0" presId="urn:microsoft.com/office/officeart/2005/8/layout/vList2"/>
    <dgm:cxn modelId="{9F18D4D8-1660-410E-A431-1EC61CAD0D3C}" type="presParOf" srcId="{C1EB3A35-F054-4B73-9A20-7090C779EA11}" destId="{B110CBB6-62D8-4E90-8398-3B3AA78315BA}" srcOrd="1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7161064" cy="5304204"/>
        <a:chOff x="0" y="0"/>
        <a:chExt cx="17161064" cy="5304204"/>
      </a:xfrm>
    </dsp:grpSpPr>
    <dsp:sp modelId="{98F38012-F860-44AF-85A7-A484BCE0BF94}">
      <dsp:nvSpPr>
        <dsp:cNvPr id="3" name="Rounded Rectangle 2"/>
        <dsp:cNvSpPr/>
      </dsp:nvSpPr>
      <dsp:spPr bwMode="white">
        <a:xfrm>
          <a:off x="0" y="0"/>
          <a:ext cx="17161064" cy="2525811"/>
        </a:xfrm>
        <a:prstGeom prst="roundRect">
          <a:avLst>
            <a:gd name="adj" fmla="val 10000"/>
          </a:avLst>
        </a:prstGeom>
        <a:solidFill>
          <a:srgbClr val="006600"/>
        </a:solidFill>
      </dsp:spPr>
      <dsp:style>
        <a:lnRef idx="2">
          <a:schemeClr val="lt1"/>
        </a:lnRef>
        <a:fillRef idx="1">
          <a:schemeClr val="accent1"/>
        </a:fillRef>
        <a:effectRef idx="0">
          <a:scrgbClr r="0" g="0" b="0"/>
        </a:effectRef>
        <a:fontRef idx="minor">
          <a:schemeClr val="lt1"/>
        </a:fontRef>
      </dsp:style>
      <dsp:txBody>
        <a:bodyPr lIns="156210" tIns="156210" rIns="156210" bIns="15621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4100" b="1" dirty="0">
              <a:latin typeface="Candara" panose="020E0502030303020204" pitchFamily="34" charset="0"/>
            </a:rPr>
            <a:t>Associate Director, Analysis and Compliance Directorate</a:t>
          </a:r>
          <a:endParaRPr lang="en-US" sz="4100" b="1" dirty="0">
            <a:latin typeface="Candara" panose="020E0502030303020204" pitchFamily="34" charset="0"/>
          </a:endParaRPr>
        </a:p>
        <a:p>
          <a:pPr marL="285750" lvl="1" indent="-285750">
            <a:lnSpc>
              <a:spcPct val="100000"/>
            </a:lnSpc>
            <a:spcBef>
              <a:spcPct val="0"/>
            </a:spcBef>
            <a:spcAft>
              <a:spcPct val="15000"/>
            </a:spcAft>
            <a:buChar char="•"/>
          </a:pPr>
          <a:r>
            <a:rPr lang="en-US" sz="4400" b="1" dirty="0">
              <a:latin typeface="Candara" panose="020E0502030303020204" pitchFamily="34" charset="0"/>
            </a:rPr>
            <a:t>Nigerian Financial Intelligence Unit (NFIU)</a:t>
          </a:r>
          <a:endParaRPr lang="en-US" sz="4400" b="1" dirty="0">
            <a:latin typeface="Candara" panose="020E0502030303020204" pitchFamily="34" charset="0"/>
          </a:endParaRPr>
        </a:p>
      </dsp:txBody>
      <dsp:txXfrm>
        <a:off x="0" y="0"/>
        <a:ext cx="17161064" cy="2525811"/>
      </dsp:txXfrm>
    </dsp:sp>
    <dsp:sp modelId="{05CC02F7-75CF-4A9C-9A97-3B95B5400B07}">
      <dsp:nvSpPr>
        <dsp:cNvPr id="4" name="Rounded Rectangle 3"/>
        <dsp:cNvSpPr/>
      </dsp:nvSpPr>
      <dsp:spPr bwMode="white">
        <a:xfrm>
          <a:off x="252581" y="252581"/>
          <a:ext cx="3432213" cy="2020649"/>
        </a:xfrm>
        <a:prstGeom prst="roundRect">
          <a:avLst>
            <a:gd name="adj" fmla="val 10000"/>
          </a:avLst>
        </a:prstGeom>
        <a:blipFill>
          <a:blip r:embed="rId1" cstate="email">
            <a:extLst>
              <a:ext uri="{28A0092B-C50C-407E-A947-70E740481C1C}">
                <a14:useLocalDpi xmlns:a14="http://schemas.microsoft.com/office/drawing/2010/main" val="0"/>
              </a:ext>
            </a:extLst>
          </a:blip>
          <a:srcRect/>
          <a:stretch>
            <a:fillRect l="-4000" r="-4000"/>
          </a:stretch>
        </a:blipFill>
      </dsp:spPr>
      <dsp:style>
        <a:lnRef idx="2">
          <a:schemeClr val="lt1"/>
        </a:lnRef>
        <a:fillRef idx="1">
          <a:schemeClr val="accent1">
            <a:tint val="50000"/>
          </a:schemeClr>
        </a:fillRef>
        <a:effectRef idx="0">
          <a:scrgbClr r="0" g="0" b="0"/>
        </a:effectRef>
        <a:fontRef idx="minor"/>
      </dsp:style>
      <dsp:txXfrm>
        <a:off x="252581" y="252581"/>
        <a:ext cx="3432213" cy="2020649"/>
      </dsp:txXfrm>
    </dsp:sp>
    <dsp:sp modelId="{64932F2E-4FC1-4230-BB8F-C498CD464F88}">
      <dsp:nvSpPr>
        <dsp:cNvPr id="5" name="Rounded Rectangle 4"/>
        <dsp:cNvSpPr/>
      </dsp:nvSpPr>
      <dsp:spPr bwMode="white">
        <a:xfrm>
          <a:off x="0" y="2778393"/>
          <a:ext cx="17161064" cy="2525811"/>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156210" tIns="156210" rIns="156210" bIns="15621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4100" b="1" dirty="0">
              <a:latin typeface="Candara" panose="020E0502030303020204" pitchFamily="34" charset="0"/>
            </a:rPr>
            <a:t>Vice – Chair, Information Exchange Working Group (IEWG)</a:t>
          </a:r>
          <a:endParaRPr lang="en-US" sz="4100" b="1" dirty="0">
            <a:latin typeface="Candara" panose="020E0502030303020204" pitchFamily="34" charset="0"/>
          </a:endParaRPr>
        </a:p>
        <a:p>
          <a:pPr marL="285750" lvl="1" indent="-285750">
            <a:lnSpc>
              <a:spcPct val="100000"/>
            </a:lnSpc>
            <a:spcBef>
              <a:spcPct val="0"/>
            </a:spcBef>
            <a:spcAft>
              <a:spcPct val="15000"/>
            </a:spcAft>
            <a:buChar char="•"/>
          </a:pPr>
          <a:r>
            <a:rPr lang="en-US" sz="4400" b="1" dirty="0">
              <a:latin typeface="Candara" panose="020E0502030303020204" pitchFamily="34" charset="0"/>
            </a:rPr>
            <a:t>Egmont Group of Financial Intelligence Units (FIUs)</a:t>
          </a:r>
          <a:endParaRPr lang="en-US" sz="3200" b="1" dirty="0">
            <a:latin typeface="Candara" panose="020E0502030303020204" pitchFamily="34" charset="0"/>
          </a:endParaRPr>
        </a:p>
      </dsp:txBody>
      <dsp:txXfrm>
        <a:off x="0" y="2778393"/>
        <a:ext cx="17161064" cy="2525811"/>
      </dsp:txXfrm>
    </dsp:sp>
    <dsp:sp modelId="{99CC882A-5651-4184-B42F-F57B6F803716}">
      <dsp:nvSpPr>
        <dsp:cNvPr id="6" name="Rounded Rectangle 5"/>
        <dsp:cNvSpPr/>
      </dsp:nvSpPr>
      <dsp:spPr bwMode="white">
        <a:xfrm>
          <a:off x="252581" y="3030974"/>
          <a:ext cx="3432213" cy="2020649"/>
        </a:xfrm>
        <a:prstGeom prst="roundRect">
          <a:avLst>
            <a:gd name="adj" fmla="val 10000"/>
          </a:avLst>
        </a:prstGeom>
        <a:blipFill>
          <a:blip r:embed="rId2"/>
          <a:srcRect/>
          <a:stretch>
            <a:fillRect l="-3000" r="-3000"/>
          </a:stretch>
        </a:blipFill>
      </dsp:spPr>
      <dsp:style>
        <a:lnRef idx="2">
          <a:schemeClr val="lt1"/>
        </a:lnRef>
        <a:fillRef idx="1">
          <a:schemeClr val="accent1">
            <a:tint val="50000"/>
          </a:schemeClr>
        </a:fillRef>
        <a:effectRef idx="0">
          <a:scrgbClr r="0" g="0" b="0"/>
        </a:effectRef>
        <a:fontRef idx="minor"/>
      </dsp:style>
      <dsp:txXfrm>
        <a:off x="252581" y="3030974"/>
        <a:ext cx="3432213" cy="20206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572254" cy="10501604"/>
        <a:chOff x="0" y="0"/>
        <a:chExt cx="18572254" cy="10501604"/>
      </a:xfrm>
    </dsp:grpSpPr>
    <dsp:sp modelId="{A612783F-368C-42AA-9006-994C2D14BEC3}">
      <dsp:nvSpPr>
        <dsp:cNvPr id="3" name="Rounded Rectangle 2"/>
        <dsp:cNvSpPr/>
      </dsp:nvSpPr>
      <dsp:spPr bwMode="white">
        <a:xfrm>
          <a:off x="0" y="271337"/>
          <a:ext cx="18572254" cy="883285"/>
        </a:xfrm>
        <a:prstGeom prst="roundRect">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29539" tIns="129539" rIns="129539" bIns="129539" anchor="ctr"/>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0">
            <a:lnSpc>
              <a:spcPct val="100000"/>
            </a:lnSpc>
            <a:spcBef>
              <a:spcPct val="0"/>
            </a:spcBef>
            <a:spcAft>
              <a:spcPct val="35000"/>
            </a:spcAft>
          </a:pPr>
          <a:r>
            <a:rPr lang="en-US" b="1" dirty="0">
              <a:latin typeface="Candara" panose="020E0502030303020204" pitchFamily="34" charset="0"/>
            </a:rPr>
            <a:t>PART VII—Investigation, Search and Seizure (Section 53-57)</a:t>
          </a:r>
        </a:p>
      </dsp:txBody>
      <dsp:txXfrm>
        <a:off x="0" y="271337"/>
        <a:ext cx="18572254" cy="883285"/>
      </dsp:txXfrm>
    </dsp:sp>
    <dsp:sp modelId="{284F9187-12AE-47EA-9840-071ADBE2EC73}">
      <dsp:nvSpPr>
        <dsp:cNvPr id="4" name="Rectangles 3"/>
        <dsp:cNvSpPr/>
      </dsp:nvSpPr>
      <dsp:spPr bwMode="white">
        <a:xfrm>
          <a:off x="0" y="1154622"/>
          <a:ext cx="18572254" cy="88328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Actions detrimental to an investigation. Retention of seized property. Obstructing the execution of a search and seizure warrant.</a:t>
          </a:r>
          <a:endParaRPr>
            <a:solidFill>
              <a:schemeClr val="tx1"/>
            </a:solidFill>
          </a:endParaRPr>
        </a:p>
      </dsp:txBody>
      <dsp:txXfrm>
        <a:off x="0" y="1154622"/>
        <a:ext cx="18572254" cy="883285"/>
      </dsp:txXfrm>
    </dsp:sp>
    <dsp:sp modelId="{17CC02F4-09E2-4CAA-B02C-E8B40947E14D}">
      <dsp:nvSpPr>
        <dsp:cNvPr id="5" name="Rounded Rectangle 4"/>
        <dsp:cNvSpPr/>
      </dsp:nvSpPr>
      <dsp:spPr bwMode="white">
        <a:xfrm>
          <a:off x="0" y="2037907"/>
          <a:ext cx="18572254" cy="883285"/>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3350" tIns="133350" rIns="133350" bIns="133350" numCol="1" spcCol="1270" anchor="ctr" anchorCtr="0" forceAA="0"/>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VIII—Administration (Section  58-67)</a:t>
          </a:r>
        </a:p>
      </dsp:txBody>
      <dsp:txXfrm>
        <a:off x="0" y="2037907"/>
        <a:ext cx="18572254" cy="883285"/>
      </dsp:txXfrm>
    </dsp:sp>
    <dsp:sp modelId="{F681B924-5394-4B34-BCF9-C8DB3625C650}">
      <dsp:nvSpPr>
        <dsp:cNvPr id="6" name="Rectangles 5"/>
        <dsp:cNvSpPr/>
      </dsp:nvSpPr>
      <dsp:spPr bwMode="white">
        <a:xfrm>
          <a:off x="0" y="2921192"/>
          <a:ext cx="18572254" cy="88328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Powers and duties of the relevant organisation in respect of property seized. Preserving controlled property. Rights attaching to shares. Destroying or disposing of property.  Notice of proposed destruction or disposal of controlled property.</a:t>
          </a:r>
          <a:endParaRPr>
            <a:solidFill>
              <a:schemeClr val="tx1"/>
            </a:solidFill>
          </a:endParaRPr>
        </a:p>
      </dsp:txBody>
      <dsp:txXfrm>
        <a:off x="0" y="2921192"/>
        <a:ext cx="18572254" cy="883285"/>
      </dsp:txXfrm>
    </dsp:sp>
    <dsp:sp modelId="{C3329B07-4B1F-4BA3-BA89-EE62415D38ED}">
      <dsp:nvSpPr>
        <dsp:cNvPr id="7" name="Rounded Rectangle 6"/>
        <dsp:cNvSpPr/>
      </dsp:nvSpPr>
      <dsp:spPr bwMode="white">
        <a:xfrm>
          <a:off x="0" y="3804477"/>
          <a:ext cx="18572254" cy="883285"/>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3350" tIns="133350" rIns="133350" bIns="133350" numCol="1" spcCol="1270" anchor="ctr" anchorCtr="0" forceAA="0"/>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IX—Confiscated and Forfeited Properties Account (Section  68-72)</a:t>
          </a:r>
        </a:p>
      </dsp:txBody>
      <dsp:txXfrm>
        <a:off x="0" y="3804477"/>
        <a:ext cx="18572254" cy="883285"/>
      </dsp:txXfrm>
    </dsp:sp>
    <dsp:sp modelId="{DFA5A89B-2163-4715-942F-13EFEDF952E9}">
      <dsp:nvSpPr>
        <dsp:cNvPr id="8" name="Rectangles 7"/>
        <dsp:cNvSpPr/>
      </dsp:nvSpPr>
      <dsp:spPr bwMode="white">
        <a:xfrm>
          <a:off x="0" y="4687762"/>
          <a:ext cx="18572254" cy="88328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Establishment and Payments of the Confiscated and Forfeited Properties Account. Audit of the Confiscated and Forfeited Properties Account. Authorisation of expenditures for approved programmes of relevant organisation.</a:t>
          </a:r>
          <a:endParaRPr>
            <a:solidFill>
              <a:schemeClr val="tx1"/>
            </a:solidFill>
          </a:endParaRPr>
        </a:p>
      </dsp:txBody>
      <dsp:txXfrm>
        <a:off x="0" y="4687762"/>
        <a:ext cx="18572254" cy="883285"/>
      </dsp:txXfrm>
    </dsp:sp>
    <dsp:sp modelId="{7E37BD14-1B9B-4F0E-A1DF-EFB8570D1AAD}">
      <dsp:nvSpPr>
        <dsp:cNvPr id="9" name="Rounded Rectangle 8"/>
        <dsp:cNvSpPr/>
      </dsp:nvSpPr>
      <dsp:spPr bwMode="white">
        <a:xfrm>
          <a:off x="0" y="5571047"/>
          <a:ext cx="18572254" cy="883285"/>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3350" tIns="133350" rIns="133350" bIns="133350" numCol="1" spcCol="1270" anchor="ctr" anchorCtr="0" forceAA="0"/>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X—Jurisdiction  (Section 73)</a:t>
          </a:r>
        </a:p>
      </dsp:txBody>
      <dsp:txXfrm>
        <a:off x="0" y="5571047"/>
        <a:ext cx="18572254" cy="883285"/>
      </dsp:txXfrm>
    </dsp:sp>
    <dsp:sp modelId="{C374A501-F5F7-4774-97A9-B93920FD3F5B}">
      <dsp:nvSpPr>
        <dsp:cNvPr id="10" name="Rectangles 9"/>
        <dsp:cNvSpPr/>
      </dsp:nvSpPr>
      <dsp:spPr bwMode="white">
        <a:xfrm>
          <a:off x="0" y="6454332"/>
          <a:ext cx="18572254" cy="5630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Jurisdiction</a:t>
          </a:r>
          <a:endParaRPr>
            <a:solidFill>
              <a:schemeClr val="tx1"/>
            </a:solidFill>
          </a:endParaRPr>
        </a:p>
      </dsp:txBody>
      <dsp:txXfrm>
        <a:off x="0" y="6454332"/>
        <a:ext cx="18572254" cy="563040"/>
      </dsp:txXfrm>
    </dsp:sp>
    <dsp:sp modelId="{BD0668D9-AEEE-4723-9F3E-B080341907AB}">
      <dsp:nvSpPr>
        <dsp:cNvPr id="11" name="Rounded Rectangle 10"/>
        <dsp:cNvSpPr/>
      </dsp:nvSpPr>
      <dsp:spPr bwMode="white">
        <a:xfrm>
          <a:off x="0" y="7017372"/>
          <a:ext cx="18572254" cy="883285"/>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3350" tIns="133350" rIns="133350" bIns="133350" numCol="1" spcCol="1270" anchor="ctr" anchorCtr="0" forceAA="0"/>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XI—General Provisions relating to Legal Proceedings (Section  74-80)</a:t>
          </a:r>
        </a:p>
      </dsp:txBody>
      <dsp:txXfrm>
        <a:off x="0" y="7017372"/>
        <a:ext cx="18572254" cy="883285"/>
      </dsp:txXfrm>
    </dsp:sp>
    <dsp:sp modelId="{388DF5BD-16DE-47E9-A00D-F7C9A512CE12}">
      <dsp:nvSpPr>
        <dsp:cNvPr id="12" name="Rectangles 11"/>
        <dsp:cNvSpPr/>
      </dsp:nvSpPr>
      <dsp:spPr bwMode="white">
        <a:xfrm>
          <a:off x="0" y="7900657"/>
          <a:ext cx="18572254" cy="88328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Burden of proof. Stay of proceedings. Publication of notice. Relationship with relevant laws. Pre-action notice. Restriction on execution against property of the relevant organisation. Indemnity of officers of the relevant organisation.</a:t>
          </a:r>
          <a:endParaRPr>
            <a:solidFill>
              <a:schemeClr val="tx1"/>
            </a:solidFill>
          </a:endParaRPr>
        </a:p>
      </dsp:txBody>
      <dsp:txXfrm>
        <a:off x="0" y="7900657"/>
        <a:ext cx="18572254" cy="883285"/>
      </dsp:txXfrm>
    </dsp:sp>
    <dsp:sp modelId="{D1B1BA15-4B50-4F5B-BE54-2722FB6E60FD}">
      <dsp:nvSpPr>
        <dsp:cNvPr id="13" name="Rounded Rectangle 12"/>
        <dsp:cNvSpPr/>
      </dsp:nvSpPr>
      <dsp:spPr bwMode="white">
        <a:xfrm>
          <a:off x="0" y="8783942"/>
          <a:ext cx="18572254" cy="883285"/>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3350" tIns="133350" rIns="133350" bIns="133350" numCol="1" spcCol="1270" anchor="ctr" anchorCtr="0" forceAA="0"/>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marL="0" lvl="0" indent="0" algn="l" defTabSz="1555750">
            <a:lnSpc>
              <a:spcPct val="90000"/>
            </a:lnSpc>
            <a:spcBef>
              <a:spcPct val="0"/>
            </a:spcBef>
            <a:spcAft>
              <a:spcPct val="35000"/>
            </a:spcAft>
            <a:buNone/>
          </a:pPr>
          <a:r>
            <a:rPr lang="en-US" sz="3500" b="1" kern="1200" dirty="0">
              <a:solidFill>
                <a:prstClr val="white"/>
              </a:solidFill>
              <a:latin typeface="Candara" panose="020E0502030303020204" pitchFamily="34" charset="0"/>
              <a:ea typeface="+mn-ea"/>
              <a:cs typeface="+mn-cs"/>
            </a:rPr>
            <a:t>PART XII—Miscellaneous Provisions  (Section 81 - 83)</a:t>
          </a:r>
        </a:p>
      </dsp:txBody>
      <dsp:txXfrm>
        <a:off x="0" y="8783942"/>
        <a:ext cx="18572254" cy="883285"/>
      </dsp:txXfrm>
    </dsp:sp>
    <dsp:sp modelId="{3F519F6C-6DB1-4D21-B74C-8D347BD8175E}">
      <dsp:nvSpPr>
        <dsp:cNvPr id="14" name="Rectangles 13"/>
        <dsp:cNvSpPr/>
      </dsp:nvSpPr>
      <dsp:spPr bwMode="white">
        <a:xfrm>
          <a:off x="0" y="9667227"/>
          <a:ext cx="18572254" cy="5630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43180" rIns="241808" bIns="43180" anchor="t"/>
        <a:lstStyle>
          <a:lvl1pPr algn="l">
            <a:defRPr sz="3400"/>
          </a:lvl1pPr>
          <a:lvl2pPr marL="228600" indent="-228600" algn="l">
            <a:defRPr sz="2600"/>
          </a:lvl2pPr>
          <a:lvl3pPr marL="457200" indent="-228600" algn="l">
            <a:defRPr sz="2600"/>
          </a:lvl3pPr>
          <a:lvl4pPr marL="685800" indent="-228600" algn="l">
            <a:defRPr sz="2600"/>
          </a:lvl4pPr>
          <a:lvl5pPr marL="914400" indent="-228600" algn="l">
            <a:defRPr sz="2600"/>
          </a:lvl5pPr>
          <a:lvl6pPr marL="1143000" indent="-228600" algn="l">
            <a:defRPr sz="2600"/>
          </a:lvl6pPr>
          <a:lvl7pPr marL="1371600" indent="-228600" algn="l">
            <a:defRPr sz="2600"/>
          </a:lvl7pPr>
          <a:lvl8pPr marL="1600200" indent="-228600" algn="l">
            <a:defRPr sz="2600"/>
          </a:lvl8pPr>
          <a:lvl9pPr marL="1828800" indent="-228600" algn="l">
            <a:defRPr sz="2600"/>
          </a:lvl9pPr>
        </a:lstStyle>
        <a:p>
          <a:pPr lvl="1">
            <a:lnSpc>
              <a:spcPct val="100000"/>
            </a:lnSpc>
            <a:spcBef>
              <a:spcPct val="0"/>
            </a:spcBef>
            <a:spcAft>
              <a:spcPct val="20000"/>
            </a:spcAft>
            <a:buChar char="•"/>
          </a:pPr>
          <a:r>
            <a:rPr lang="en-US" dirty="0">
              <a:solidFill>
                <a:schemeClr val="tx1"/>
              </a:solidFill>
              <a:latin typeface="Candara" panose="020E0502030303020204" pitchFamily="34" charset="0"/>
            </a:rPr>
            <a:t>Regulations and guidelines, Interpretation and Citation.</a:t>
          </a:r>
          <a:endParaRPr>
            <a:solidFill>
              <a:schemeClr val="tx1"/>
            </a:solidFill>
          </a:endParaRPr>
        </a:p>
      </dsp:txBody>
      <dsp:txXfrm>
        <a:off x="0" y="9667227"/>
        <a:ext cx="18572254" cy="5630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108863" cy="12484359"/>
        <a:chOff x="0" y="0"/>
        <a:chExt cx="5108863" cy="12484359"/>
      </a:xfrm>
    </dsp:grpSpPr>
    <dsp:sp modelId="{9EE050D0-447A-43F9-A137-1C5D20887A5A}">
      <dsp:nvSpPr>
        <dsp:cNvPr id="3" name="Rounded Rectangle 2"/>
        <dsp:cNvSpPr/>
      </dsp:nvSpPr>
      <dsp:spPr bwMode="white">
        <a:xfrm>
          <a:off x="0" y="0"/>
          <a:ext cx="5108863" cy="12484359"/>
        </a:xfrm>
        <a:prstGeom prst="round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52400" tIns="152400" rIns="152400" bIns="152400" anchor="ctr"/>
        <a:lstStyle>
          <a:lvl1pPr algn="l">
            <a:defRPr sz="500"/>
          </a:lvl1pPr>
          <a:lvl2pPr marL="57150" indent="-57150" algn="l">
            <a:defRPr sz="300"/>
          </a:lvl2pPr>
          <a:lvl3pPr marL="114300" indent="-57150" algn="l">
            <a:defRPr sz="300"/>
          </a:lvl3pPr>
          <a:lvl4pPr marL="171450" indent="-57150" algn="l">
            <a:defRPr sz="300"/>
          </a:lvl4pPr>
          <a:lvl5pPr marL="228600" indent="-57150" algn="l">
            <a:defRPr sz="300"/>
          </a:lvl5pPr>
          <a:lvl6pPr marL="285750" indent="-57150" algn="l">
            <a:defRPr sz="300"/>
          </a:lvl6pPr>
          <a:lvl7pPr marL="342900" indent="-57150" algn="l">
            <a:defRPr sz="300"/>
          </a:lvl7pPr>
          <a:lvl8pPr marL="400050" indent="-57150" algn="l">
            <a:defRPr sz="300"/>
          </a:lvl8pPr>
          <a:lvl9pPr marL="457200" indent="-57150" algn="l">
            <a:defRPr sz="300"/>
          </a:lvl9pPr>
        </a:lstStyle>
        <a:p>
          <a:pPr lvl="0" algn="ctr">
            <a:lnSpc>
              <a:spcPct val="100000"/>
            </a:lnSpc>
            <a:spcBef>
              <a:spcPct val="0"/>
            </a:spcBef>
            <a:spcAft>
              <a:spcPct val="35000"/>
            </a:spcAft>
          </a:pPr>
          <a:r>
            <a:rPr lang="en-US" sz="4000" b="1" i="0" dirty="0">
              <a:latin typeface="Candara" panose="020E0502030303020204" pitchFamily="34" charset="0"/>
              <a:cs typeface="Times New Roman" panose="02020603050405020304" pitchFamily="18" charset="0"/>
            </a:rPr>
            <a:t>Nigerian Financial Intelligence Unit (NFIU), </a:t>
          </a:r>
          <a:r>
            <a:rPr lang="en-US" sz="4000" i="0" dirty="0">
              <a:latin typeface="Candara" panose="020E0502030303020204" pitchFamily="34" charset="0"/>
              <a:cs typeface="Times New Roman" panose="02020603050405020304" pitchFamily="18" charset="0"/>
            </a:rPr>
            <a:t>the central body in Nigeria responsible for receiving, requesting, analysing and disseminating financial intelligence reports on money laundering, terrorist financing and other relevant information to law enforcement, security and intelligence agencies, and other relevant authorities.</a:t>
          </a:r>
        </a:p>
      </dsp:txBody>
      <dsp:txXfrm>
        <a:off x="0" y="0"/>
        <a:ext cx="5108863" cy="124843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7518927" cy="12398503"/>
        <a:chOff x="0" y="0"/>
        <a:chExt cx="17518927" cy="12398503"/>
      </a:xfrm>
    </dsp:grpSpPr>
    <dsp:sp modelId="{60D6F5AD-0BA3-49E5-A35C-58968172D528}">
      <dsp:nvSpPr>
        <dsp:cNvPr id="3" name="Rectangles 2"/>
        <dsp:cNvSpPr/>
      </dsp:nvSpPr>
      <dsp:spPr bwMode="white">
        <a:xfrm>
          <a:off x="560374" y="728"/>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560374" y="728"/>
        <a:ext cx="4921375" cy="5789853"/>
      </dsp:txXfrm>
    </dsp:sp>
    <dsp:sp modelId="{08EF929B-F047-4D89-BCCD-503A80789D48}">
      <dsp:nvSpPr>
        <dsp:cNvPr id="4" name="Rectangles 3"/>
        <dsp:cNvSpPr/>
      </dsp:nvSpPr>
      <dsp:spPr bwMode="white">
        <a:xfrm>
          <a:off x="806443" y="232322"/>
          <a:ext cx="4429237" cy="3763404"/>
        </a:xfrm>
        <a:prstGeom prst="rect">
          <a:avLst/>
        </a:prstGeom>
        <a:blipFill rotWithShape="1">
          <a:blip r:embed="rId1"/>
          <a:srcRect/>
          <a:stretch>
            <a:fillRect t="-1000" b="-1000"/>
          </a:stretch>
        </a:blipFill>
      </dsp:spPr>
      <dsp:style>
        <a:lnRef idx="2">
          <a:schemeClr val="lt1"/>
        </a:lnRef>
        <a:fillRef idx="1">
          <a:schemeClr val="accent1">
            <a:tint val="50000"/>
          </a:schemeClr>
        </a:fillRef>
        <a:effectRef idx="0">
          <a:scrgbClr r="0" g="0" b="0"/>
        </a:effectRef>
        <a:fontRef idx="minor"/>
      </dsp:style>
      <dsp:txXfrm>
        <a:off x="806443" y="232322"/>
        <a:ext cx="4429237" cy="3763404"/>
      </dsp:txXfrm>
    </dsp:sp>
    <dsp:sp modelId="{AAE2D63D-4BD0-4826-B9C5-6DF5C28F4CD0}">
      <dsp:nvSpPr>
        <dsp:cNvPr id="5" name="Rectangles 4"/>
        <dsp:cNvSpPr/>
      </dsp:nvSpPr>
      <dsp:spPr bwMode="white">
        <a:xfrm>
          <a:off x="806443" y="4574758"/>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a:latin typeface="Candara" panose="020E0502030303020204" pitchFamily="34" charset="0"/>
            </a:rPr>
            <a:t>Reporting Entities</a:t>
          </a:r>
          <a:endParaRPr lang="en-US" sz="3600" b="1" dirty="0">
            <a:latin typeface="Candara" panose="020E0502030303020204" pitchFamily="34" charset="0"/>
          </a:endParaRPr>
        </a:p>
      </dsp:txBody>
      <dsp:txXfrm>
        <a:off x="806443" y="4574758"/>
        <a:ext cx="4429237" cy="984229"/>
      </dsp:txXfrm>
    </dsp:sp>
    <dsp:sp modelId="{8F0A13CA-58D1-478A-A9E0-49EBF6DD1FD9}">
      <dsp:nvSpPr>
        <dsp:cNvPr id="6" name="Rectangles 5"/>
        <dsp:cNvSpPr/>
      </dsp:nvSpPr>
      <dsp:spPr bwMode="white">
        <a:xfrm>
          <a:off x="806443" y="3995726"/>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400" b="1" dirty="0">
              <a:solidFill>
                <a:srgbClr val="FF0000"/>
              </a:solidFill>
              <a:highlight>
                <a:srgbClr val="FFFF00"/>
              </a:highlight>
              <a:latin typeface="Candara" panose="020E0502030303020204" pitchFamily="34" charset="0"/>
            </a:rPr>
            <a:t>4,000</a:t>
          </a:r>
          <a:endParaRPr>
            <a:solidFill>
              <a:schemeClr val="tx1"/>
            </a:solidFill>
          </a:endParaRPr>
        </a:p>
      </dsp:txBody>
      <dsp:txXfrm>
        <a:off x="806443" y="3995726"/>
        <a:ext cx="4429237" cy="579032"/>
      </dsp:txXfrm>
    </dsp:sp>
    <dsp:sp modelId="{9C58F00C-B2FB-46F0-93E3-EDA0D40B8D30}">
      <dsp:nvSpPr>
        <dsp:cNvPr id="7" name="Rectangles 6"/>
        <dsp:cNvSpPr/>
      </dsp:nvSpPr>
      <dsp:spPr bwMode="white">
        <a:xfrm>
          <a:off x="6299848" y="5881"/>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6299848" y="5881"/>
        <a:ext cx="4921375" cy="5789853"/>
      </dsp:txXfrm>
    </dsp:sp>
    <dsp:sp modelId="{9C0AFD4A-6CCE-48EE-9428-96D3D486CA75}">
      <dsp:nvSpPr>
        <dsp:cNvPr id="8" name="Rectangles 7"/>
        <dsp:cNvSpPr/>
      </dsp:nvSpPr>
      <dsp:spPr bwMode="white">
        <a:xfrm>
          <a:off x="6545917" y="232322"/>
          <a:ext cx="4429237" cy="3763404"/>
        </a:xfrm>
        <a:prstGeom prst="rect">
          <a:avLst/>
        </a:prstGeom>
        <a:blipFill rotWithShape="1">
          <a:blip r:embed="rId2"/>
          <a:srcRect/>
          <a:stretch>
            <a:fillRect l="-4000" r="-4000"/>
          </a:stretch>
        </a:blipFill>
      </dsp:spPr>
      <dsp:style>
        <a:lnRef idx="2">
          <a:schemeClr val="lt1"/>
        </a:lnRef>
        <a:fillRef idx="1">
          <a:schemeClr val="accent1">
            <a:tint val="50000"/>
          </a:schemeClr>
        </a:fillRef>
        <a:effectRef idx="0">
          <a:scrgbClr r="0" g="0" b="0"/>
        </a:effectRef>
        <a:fontRef idx="minor"/>
      </dsp:style>
      <dsp:txXfrm>
        <a:off x="6545917" y="232322"/>
        <a:ext cx="4429237" cy="3763404"/>
      </dsp:txXfrm>
    </dsp:sp>
    <dsp:sp modelId="{2BA3B999-0AA7-48EB-BE0E-8CB015703948}">
      <dsp:nvSpPr>
        <dsp:cNvPr id="9" name="Rectangles 8"/>
        <dsp:cNvSpPr/>
      </dsp:nvSpPr>
      <dsp:spPr bwMode="white">
        <a:xfrm>
          <a:off x="6545917" y="4574758"/>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a:latin typeface="Candara" panose="020E0502030303020204" pitchFamily="34" charset="0"/>
            </a:rPr>
            <a:t>Competent </a:t>
          </a:r>
          <a:r>
            <a:rPr lang="en-US" sz="3600" b="1" dirty="0">
              <a:latin typeface="Candara" panose="020E0502030303020204" pitchFamily="34" charset="0"/>
            </a:rPr>
            <a:t>Authorities</a:t>
          </a:r>
        </a:p>
      </dsp:txBody>
      <dsp:txXfrm>
        <a:off x="6545917" y="4574758"/>
        <a:ext cx="4429237" cy="984229"/>
      </dsp:txXfrm>
    </dsp:sp>
    <dsp:sp modelId="{C7F42AEF-D2FF-443E-9DD6-D6C55F7C1413}">
      <dsp:nvSpPr>
        <dsp:cNvPr id="10" name="Rectangles 9"/>
        <dsp:cNvSpPr/>
      </dsp:nvSpPr>
      <dsp:spPr bwMode="white">
        <a:xfrm>
          <a:off x="6545917" y="3995726"/>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400" b="1" dirty="0">
              <a:solidFill>
                <a:srgbClr val="FF0000"/>
              </a:solidFill>
              <a:highlight>
                <a:srgbClr val="FFFF00"/>
              </a:highlight>
              <a:latin typeface="Candara" panose="020E0502030303020204" pitchFamily="34" charset="0"/>
            </a:rPr>
            <a:t>47</a:t>
          </a:r>
          <a:endParaRPr>
            <a:solidFill>
              <a:schemeClr val="tx1"/>
            </a:solidFill>
          </a:endParaRPr>
        </a:p>
      </dsp:txBody>
      <dsp:txXfrm>
        <a:off x="6545917" y="3995726"/>
        <a:ext cx="4429237" cy="579032"/>
      </dsp:txXfrm>
    </dsp:sp>
    <dsp:sp modelId="{CA94B5A7-3DDA-415B-A65D-D8C660D84082}">
      <dsp:nvSpPr>
        <dsp:cNvPr id="11" name="Rectangles 10"/>
        <dsp:cNvSpPr/>
      </dsp:nvSpPr>
      <dsp:spPr bwMode="white">
        <a:xfrm>
          <a:off x="12039321" y="728"/>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12039321" y="728"/>
        <a:ext cx="4921375" cy="5789853"/>
      </dsp:txXfrm>
    </dsp:sp>
    <dsp:sp modelId="{F4945E2B-1E19-4102-B041-37B61A730278}">
      <dsp:nvSpPr>
        <dsp:cNvPr id="12" name="Rectangles 11"/>
        <dsp:cNvSpPr/>
      </dsp:nvSpPr>
      <dsp:spPr bwMode="white">
        <a:xfrm>
          <a:off x="12285390" y="232322"/>
          <a:ext cx="4429237" cy="3763404"/>
        </a:xfrm>
        <a:prstGeom prst="rect">
          <a:avLst/>
        </a:prstGeom>
        <a:blipFill rotWithShape="1">
          <a:blip r:embed="rId3"/>
          <a:srcRect/>
          <a:stretch>
            <a:fillRect l="-12000" r="-12000"/>
          </a:stretch>
        </a:blipFill>
      </dsp:spPr>
      <dsp:style>
        <a:lnRef idx="2">
          <a:schemeClr val="lt1"/>
        </a:lnRef>
        <a:fillRef idx="1">
          <a:schemeClr val="accent1">
            <a:tint val="50000"/>
          </a:schemeClr>
        </a:fillRef>
        <a:effectRef idx="0">
          <a:scrgbClr r="0" g="0" b="0"/>
        </a:effectRef>
        <a:fontRef idx="minor"/>
      </dsp:style>
      <dsp:txXfrm>
        <a:off x="12285390" y="232322"/>
        <a:ext cx="4429237" cy="3763404"/>
      </dsp:txXfrm>
    </dsp:sp>
    <dsp:sp modelId="{2AE5D640-E039-4C72-8439-C4D25D45082E}">
      <dsp:nvSpPr>
        <dsp:cNvPr id="13" name="Rectangles 12"/>
        <dsp:cNvSpPr/>
      </dsp:nvSpPr>
      <dsp:spPr bwMode="white">
        <a:xfrm>
          <a:off x="12285390" y="4574758"/>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a:latin typeface="Candara" panose="020E0502030303020204" pitchFamily="34" charset="0"/>
            </a:rPr>
            <a:t>CTRs</a:t>
          </a:r>
          <a:r>
            <a:rPr lang="en-US" sz="3600" b="1" dirty="0">
              <a:latin typeface="Candara" panose="020E0502030303020204" pitchFamily="34" charset="0"/>
            </a:rPr>
            <a:t>/FTRs</a:t>
          </a:r>
        </a:p>
      </dsp:txBody>
      <dsp:txXfrm>
        <a:off x="12285390" y="4574758"/>
        <a:ext cx="4429237" cy="984229"/>
      </dsp:txXfrm>
    </dsp:sp>
    <dsp:sp modelId="{5FEDA3C7-34CD-4571-BF2E-9A0B85DA3885}">
      <dsp:nvSpPr>
        <dsp:cNvPr id="14" name="Rectangles 13"/>
        <dsp:cNvSpPr/>
      </dsp:nvSpPr>
      <dsp:spPr bwMode="white">
        <a:xfrm>
          <a:off x="12285390" y="3995726"/>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400" b="1" dirty="0">
              <a:solidFill>
                <a:srgbClr val="FF0000"/>
              </a:solidFill>
              <a:highlight>
                <a:srgbClr val="FFFF00"/>
              </a:highlight>
              <a:latin typeface="Candara" panose="020E0502030303020204" pitchFamily="34" charset="0"/>
            </a:rPr>
            <a:t>98.8 million</a:t>
          </a:r>
          <a:endParaRPr>
            <a:solidFill>
              <a:schemeClr val="tx1"/>
            </a:solidFill>
          </a:endParaRPr>
        </a:p>
      </dsp:txBody>
      <dsp:txXfrm>
        <a:off x="12285390" y="3995726"/>
        <a:ext cx="4429237" cy="579032"/>
      </dsp:txXfrm>
    </dsp:sp>
    <dsp:sp modelId="{2455DFCF-280E-4BA3-BF64-00B04C17429E}">
      <dsp:nvSpPr>
        <dsp:cNvPr id="15" name="Rectangles 14"/>
        <dsp:cNvSpPr/>
      </dsp:nvSpPr>
      <dsp:spPr bwMode="white">
        <a:xfrm>
          <a:off x="560374" y="6607923"/>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560374" y="6607923"/>
        <a:ext cx="4921375" cy="5789853"/>
      </dsp:txXfrm>
    </dsp:sp>
    <dsp:sp modelId="{EA2E5406-AA46-42A5-A9C5-C828E3BD1446}">
      <dsp:nvSpPr>
        <dsp:cNvPr id="16" name="Rectangles 15"/>
        <dsp:cNvSpPr/>
      </dsp:nvSpPr>
      <dsp:spPr bwMode="white">
        <a:xfrm>
          <a:off x="806443" y="6839517"/>
          <a:ext cx="4429237" cy="3763404"/>
        </a:xfrm>
        <a:prstGeom prst="rect">
          <a:avLst/>
        </a:prstGeom>
        <a:blipFill rotWithShape="1">
          <a:blip r:embed="rId4"/>
          <a:srcRect/>
          <a:stretch>
            <a:fillRect l="-14000" r="-14000"/>
          </a:stretch>
        </a:blipFill>
      </dsp:spPr>
      <dsp:style>
        <a:lnRef idx="2">
          <a:schemeClr val="lt1"/>
        </a:lnRef>
        <a:fillRef idx="1">
          <a:schemeClr val="accent1">
            <a:tint val="50000"/>
          </a:schemeClr>
        </a:fillRef>
        <a:effectRef idx="0">
          <a:scrgbClr r="0" g="0" b="0"/>
        </a:effectRef>
        <a:fontRef idx="minor"/>
      </dsp:style>
      <dsp:txXfrm>
        <a:off x="806443" y="6839517"/>
        <a:ext cx="4429237" cy="3763404"/>
      </dsp:txXfrm>
    </dsp:sp>
    <dsp:sp modelId="{74E43A0F-30B9-42FF-9B9A-F922EA920225}">
      <dsp:nvSpPr>
        <dsp:cNvPr id="17" name="Rectangles 16"/>
        <dsp:cNvSpPr/>
      </dsp:nvSpPr>
      <dsp:spPr bwMode="white">
        <a:xfrm>
          <a:off x="806443" y="11181952"/>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a:latin typeface="Candara" panose="020E0502030303020204" pitchFamily="34" charset="0"/>
            </a:rPr>
            <a:t>SARs</a:t>
          </a:r>
          <a:r>
            <a:rPr lang="en-US" sz="3600" b="1" dirty="0">
              <a:latin typeface="Candara" panose="020E0502030303020204" pitchFamily="34" charset="0"/>
            </a:rPr>
            <a:t>/STRs</a:t>
          </a:r>
        </a:p>
      </dsp:txBody>
      <dsp:txXfrm>
        <a:off x="806443" y="11181952"/>
        <a:ext cx="4429237" cy="984229"/>
      </dsp:txXfrm>
    </dsp:sp>
    <dsp:sp modelId="{2BAB38C8-0F86-4092-80BF-7272CBCDD12C}">
      <dsp:nvSpPr>
        <dsp:cNvPr id="18" name="Rectangles 17"/>
        <dsp:cNvSpPr/>
      </dsp:nvSpPr>
      <dsp:spPr bwMode="white">
        <a:xfrm>
          <a:off x="806443" y="10602921"/>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400" b="1" dirty="0">
              <a:solidFill>
                <a:srgbClr val="FF0000"/>
              </a:solidFill>
              <a:highlight>
                <a:srgbClr val="FFFF00"/>
              </a:highlight>
              <a:latin typeface="Candara" panose="020E0502030303020204" pitchFamily="34" charset="0"/>
            </a:rPr>
            <a:t>180,000</a:t>
          </a:r>
          <a:endParaRPr>
            <a:solidFill>
              <a:schemeClr val="tx1"/>
            </a:solidFill>
          </a:endParaRPr>
        </a:p>
      </dsp:txBody>
      <dsp:txXfrm>
        <a:off x="806443" y="10602921"/>
        <a:ext cx="4429237" cy="579032"/>
      </dsp:txXfrm>
    </dsp:sp>
    <dsp:sp modelId="{19D5065F-88DD-4C7B-AA6A-A002237CA47A}">
      <dsp:nvSpPr>
        <dsp:cNvPr id="19" name="Rectangles 18"/>
        <dsp:cNvSpPr/>
      </dsp:nvSpPr>
      <dsp:spPr bwMode="white">
        <a:xfrm>
          <a:off x="6299848" y="6607923"/>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6299848" y="6607923"/>
        <a:ext cx="4921375" cy="5789853"/>
      </dsp:txXfrm>
    </dsp:sp>
    <dsp:sp modelId="{818DDD0E-FEA2-479A-B297-FB45910BA167}">
      <dsp:nvSpPr>
        <dsp:cNvPr id="20" name="Rectangles 19"/>
        <dsp:cNvSpPr/>
      </dsp:nvSpPr>
      <dsp:spPr bwMode="white">
        <a:xfrm>
          <a:off x="6545917" y="6839517"/>
          <a:ext cx="4429237" cy="3763404"/>
        </a:xfrm>
        <a:prstGeom prst="rect">
          <a:avLst/>
        </a:prstGeom>
        <a:blipFill>
          <a:blip r:embed="rId5">
            <a:extLst>
              <a:ext uri="{28A0092B-C50C-407E-A947-70E740481C1C}">
                <a14:useLocalDpi xmlns:a14="http://schemas.microsoft.com/office/drawing/2010/main" val="0"/>
              </a:ext>
            </a:extLst>
          </a:blip>
          <a:srcRect/>
          <a:stretch>
            <a:fillRect t="-18000" b="-18000"/>
          </a:stretch>
        </a:blipFill>
      </dsp:spPr>
      <dsp:style>
        <a:lnRef idx="2">
          <a:schemeClr val="lt1"/>
        </a:lnRef>
        <a:fillRef idx="1">
          <a:schemeClr val="accent1">
            <a:tint val="50000"/>
          </a:schemeClr>
        </a:fillRef>
        <a:effectRef idx="0">
          <a:scrgbClr r="0" g="0" b="0"/>
        </a:effectRef>
        <a:fontRef idx="minor"/>
      </dsp:style>
      <dsp:txXfrm>
        <a:off x="6545917" y="6839517"/>
        <a:ext cx="4429237" cy="3763404"/>
      </dsp:txXfrm>
    </dsp:sp>
    <dsp:sp modelId="{C5667C71-5F13-4F54-94ED-25AB0027D01F}">
      <dsp:nvSpPr>
        <dsp:cNvPr id="21" name="Rectangles 20"/>
        <dsp:cNvSpPr/>
      </dsp:nvSpPr>
      <dsp:spPr bwMode="white">
        <a:xfrm>
          <a:off x="6545917" y="11181952"/>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nl-NL" sz="3600" b="1" dirty="0">
              <a:latin typeface="Candara" panose="020E0502030303020204" pitchFamily="34" charset="0"/>
            </a:rPr>
            <a:t>FIUs via ESW &amp; others</a:t>
          </a:r>
          <a:endParaRPr lang="en-US" sz="3600" b="1" dirty="0">
            <a:latin typeface="Candara" panose="020E0502030303020204" pitchFamily="34" charset="0"/>
          </a:endParaRPr>
        </a:p>
      </dsp:txBody>
      <dsp:txXfrm>
        <a:off x="6545917" y="11181952"/>
        <a:ext cx="4429237" cy="984229"/>
      </dsp:txXfrm>
    </dsp:sp>
    <dsp:sp modelId="{EDFE1AB4-E430-4221-8DB1-A400E8DF2651}">
      <dsp:nvSpPr>
        <dsp:cNvPr id="22" name="Rectangles 21"/>
        <dsp:cNvSpPr/>
      </dsp:nvSpPr>
      <dsp:spPr bwMode="white">
        <a:xfrm>
          <a:off x="6545917" y="10602921"/>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nl-NL" sz="4400" b="1" dirty="0">
              <a:solidFill>
                <a:srgbClr val="FF0000"/>
              </a:solidFill>
              <a:highlight>
                <a:srgbClr val="FFFF00"/>
              </a:highlight>
              <a:latin typeface="Candara" panose="020E0502030303020204" pitchFamily="34" charset="0"/>
            </a:rPr>
            <a:t>174</a:t>
          </a:r>
          <a:endParaRPr lang="en-US" sz="4400" b="1" dirty="0">
            <a:solidFill>
              <a:srgbClr val="FF0000"/>
            </a:solidFill>
            <a:highlight>
              <a:srgbClr val="FFFF00"/>
            </a:highlight>
            <a:latin typeface="Candara" panose="020E0502030303020204" pitchFamily="34" charset="0"/>
          </a:endParaRPr>
        </a:p>
      </dsp:txBody>
      <dsp:txXfrm>
        <a:off x="6545917" y="10602921"/>
        <a:ext cx="4429237" cy="579032"/>
      </dsp:txXfrm>
    </dsp:sp>
    <dsp:sp modelId="{5DB536A6-9891-4156-BE43-98AE9978CDA5}">
      <dsp:nvSpPr>
        <dsp:cNvPr id="23" name="Rectangles 22"/>
        <dsp:cNvSpPr/>
      </dsp:nvSpPr>
      <dsp:spPr bwMode="white">
        <a:xfrm>
          <a:off x="12039321" y="6607923"/>
          <a:ext cx="4921375" cy="5789853"/>
        </a:xfrm>
        <a:prstGeom prst="rect">
          <a:avLst/>
        </a:prstGeom>
        <a:ln w="57150">
          <a:solidFill>
            <a:srgbClr val="0070C0"/>
          </a:solidFill>
        </a:ln>
      </dsp:spPr>
      <dsp:style>
        <a:lnRef idx="1">
          <a:schemeClr val="accent1"/>
        </a:lnRef>
        <a:fillRef idx="1">
          <a:schemeClr val="lt1">
            <a:alpha val="40000"/>
          </a:schemeClr>
        </a:fillRef>
        <a:effectRef idx="0">
          <a:scrgbClr r="0" g="0" b="0"/>
        </a:effectRef>
        <a:fontRef idx="minor"/>
      </dsp:style>
      <dsp:txXfrm>
        <a:off x="12039321" y="6607923"/>
        <a:ext cx="4921375" cy="5789853"/>
      </dsp:txXfrm>
    </dsp:sp>
    <dsp:sp modelId="{B5406665-F575-4C8F-98DA-7B370C208D61}">
      <dsp:nvSpPr>
        <dsp:cNvPr id="24" name="Rectangles 23"/>
        <dsp:cNvSpPr/>
      </dsp:nvSpPr>
      <dsp:spPr bwMode="white">
        <a:xfrm>
          <a:off x="12285390" y="6839517"/>
          <a:ext cx="4429237" cy="3763404"/>
        </a:xfrm>
        <a:prstGeom prst="rect">
          <a:avLst/>
        </a:prstGeom>
        <a:blipFill rotWithShape="1">
          <a:blip r:embed="rId6"/>
          <a:srcRect/>
          <a:stretch>
            <a:fillRect l="-3000" r="-3000"/>
          </a:stretch>
        </a:blipFill>
      </dsp:spPr>
      <dsp:style>
        <a:lnRef idx="2">
          <a:schemeClr val="lt1"/>
        </a:lnRef>
        <a:fillRef idx="1">
          <a:schemeClr val="accent1">
            <a:tint val="50000"/>
          </a:schemeClr>
        </a:fillRef>
        <a:effectRef idx="0">
          <a:scrgbClr r="0" g="0" b="0"/>
        </a:effectRef>
        <a:fontRef idx="minor"/>
      </dsp:style>
      <dsp:txXfrm>
        <a:off x="12285390" y="6839517"/>
        <a:ext cx="4429237" cy="3763404"/>
      </dsp:txXfrm>
    </dsp:sp>
    <dsp:sp modelId="{827D0B12-D6AF-4928-A038-3D2D04352F9F}">
      <dsp:nvSpPr>
        <dsp:cNvPr id="25" name="Rectangles 24"/>
        <dsp:cNvSpPr/>
      </dsp:nvSpPr>
      <dsp:spPr bwMode="white">
        <a:xfrm>
          <a:off x="12285390" y="11181952"/>
          <a:ext cx="4429237" cy="98422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Intelligence Analysts</a:t>
          </a:r>
        </a:p>
      </dsp:txBody>
      <dsp:txXfrm>
        <a:off x="12285390" y="11181952"/>
        <a:ext cx="4429237" cy="984229"/>
      </dsp:txXfrm>
    </dsp:sp>
    <dsp:sp modelId="{78D4C5E9-5C68-43A4-9EF7-F417347DACC5}">
      <dsp:nvSpPr>
        <dsp:cNvPr id="26" name="Rectangles 25"/>
        <dsp:cNvSpPr/>
      </dsp:nvSpPr>
      <dsp:spPr bwMode="white">
        <a:xfrm>
          <a:off x="12285390" y="10602921"/>
          <a:ext cx="4429237" cy="579032"/>
        </a:xfrm>
        <a:prstGeom prst="rect">
          <a:avLst/>
        </a:prstGeom>
        <a:solidFill>
          <a:srgbClr val="0070C0"/>
        </a:solidFill>
      </dsp:spPr>
      <dsp:style>
        <a:lnRef idx="0">
          <a:schemeClr val="dk1">
            <a:alpha val="0"/>
          </a:schemeClr>
        </a:lnRef>
        <a:fillRef idx="0">
          <a:schemeClr val="lt1">
            <a:alpha val="0"/>
          </a:schemeClr>
        </a:fillRef>
        <a:effectRef idx="0">
          <a:scrgbClr r="0" g="0" b="0"/>
        </a:effectRef>
        <a:fontRef idx="minor"/>
      </dsp:style>
      <dsp:txBody>
        <a:bodyPr lIns="167640" tIns="167640" rIns="167640" bIns="1676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400" b="1" dirty="0">
              <a:solidFill>
                <a:srgbClr val="FF0000"/>
              </a:solidFill>
              <a:highlight>
                <a:srgbClr val="FFFF00"/>
              </a:highlight>
              <a:latin typeface="Candara" panose="020E0502030303020204" pitchFamily="34" charset="0"/>
            </a:rPr>
            <a:t>Over 300</a:t>
          </a:r>
          <a:endParaRPr>
            <a:solidFill>
              <a:schemeClr val="tx1"/>
            </a:solidFill>
          </a:endParaRPr>
        </a:p>
      </dsp:txBody>
      <dsp:txXfrm>
        <a:off x="12285390" y="10602921"/>
        <a:ext cx="4429237" cy="5790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7252612" cy="10834511"/>
        <a:chOff x="0" y="0"/>
        <a:chExt cx="17252612" cy="10834511"/>
      </a:xfrm>
    </dsp:grpSpPr>
    <dsp:sp modelId="{96043764-95F1-4756-B483-F7AA4EED80EA}">
      <dsp:nvSpPr>
        <dsp:cNvPr id="3" name="Rounded Rectangle 2"/>
        <dsp:cNvSpPr/>
      </dsp:nvSpPr>
      <dsp:spPr bwMode="white">
        <a:xfrm>
          <a:off x="0" y="0"/>
          <a:ext cx="17252612" cy="3385785"/>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40970" tIns="140970" rIns="140970" bIns="140970" anchor="ctr"/>
        <a:lstStyle>
          <a:lvl1pPr algn="l">
            <a:defRPr sz="37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algn="just">
            <a:lnSpc>
              <a:spcPct val="100000"/>
            </a:lnSpc>
            <a:spcBef>
              <a:spcPct val="0"/>
            </a:spcBef>
            <a:spcAft>
              <a:spcPct val="35000"/>
            </a:spcAft>
          </a:pPr>
          <a:r>
            <a:rPr lang="en-US">
              <a:latin typeface="Candara" panose="020E0502030303020204" pitchFamily="34" charset="0"/>
            </a:rPr>
            <a:t>The ESW is an electronic communication system that allows encrypted sharing among members of emails and financial intelligence, as well as other information of interest to members and to the functioning of the Egmont Group. </a:t>
          </a:r>
          <a:endParaRPr lang="en-US" dirty="0">
            <a:latin typeface="Candara" panose="020E0502030303020204" pitchFamily="34" charset="0"/>
          </a:endParaRPr>
        </a:p>
      </dsp:txBody>
      <dsp:txXfrm>
        <a:off x="0" y="0"/>
        <a:ext cx="17252612" cy="3385785"/>
      </dsp:txXfrm>
    </dsp:sp>
    <dsp:sp modelId="{766FFABD-8153-4D6D-9EDF-8E0EDC5E0AB2}">
      <dsp:nvSpPr>
        <dsp:cNvPr id="4" name="Rounded Rectangle 3"/>
        <dsp:cNvSpPr/>
      </dsp:nvSpPr>
      <dsp:spPr bwMode="white">
        <a:xfrm>
          <a:off x="338578" y="338578"/>
          <a:ext cx="3450522" cy="2708628"/>
        </a:xfrm>
        <a:prstGeom prst="roundRect">
          <a:avLst>
            <a:gd name="adj" fmla="val 10000"/>
          </a:avLst>
        </a:prstGeom>
        <a:blipFill rotWithShape="1">
          <a:blip r:embed="rId1"/>
          <a:srcRect/>
          <a:stretch>
            <a:fillRect t="-2000" b="-2000"/>
          </a:stretch>
        </a:blipFill>
      </dsp:spPr>
      <dsp:style>
        <a:lnRef idx="2">
          <a:schemeClr val="lt1"/>
        </a:lnRef>
        <a:fillRef idx="1">
          <a:schemeClr val="accent1">
            <a:tint val="50000"/>
          </a:schemeClr>
        </a:fillRef>
        <a:effectRef idx="0">
          <a:scrgbClr r="0" g="0" b="0"/>
        </a:effectRef>
        <a:fontRef idx="minor"/>
      </dsp:style>
      <dsp:txXfrm>
        <a:off x="338578" y="338578"/>
        <a:ext cx="3450522" cy="2708628"/>
      </dsp:txXfrm>
    </dsp:sp>
    <dsp:sp modelId="{00FAA47D-5C2A-46F2-8102-F40719B5EC1B}">
      <dsp:nvSpPr>
        <dsp:cNvPr id="5" name="Rounded Rectangle 4"/>
        <dsp:cNvSpPr/>
      </dsp:nvSpPr>
      <dsp:spPr bwMode="white">
        <a:xfrm>
          <a:off x="0" y="3724363"/>
          <a:ext cx="17252612" cy="3385785"/>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40970" tIns="140970" rIns="140970" bIns="140970" anchor="ctr"/>
        <a:lstStyle>
          <a:lvl1pPr algn="l">
            <a:defRPr sz="37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algn="just">
            <a:lnSpc>
              <a:spcPct val="100000"/>
            </a:lnSpc>
            <a:spcBef>
              <a:spcPct val="0"/>
            </a:spcBef>
            <a:spcAft>
              <a:spcPct val="35000"/>
            </a:spcAft>
          </a:pPr>
          <a:r>
            <a:rPr lang="en-US" dirty="0">
              <a:latin typeface="Candara" panose="020E0502030303020204" pitchFamily="34" charset="0"/>
            </a:rPr>
            <a:t>The ESW is critical to the effective functioning of the Egmont Group and therefore the Head of FIU (HoFIU) provide the mandate for the ESW, and approve and monitor its governance structure and policies.</a:t>
          </a:r>
          <a:endParaRPr lang="en-US" dirty="0">
            <a:latin typeface="Candara" panose="020E0502030303020204" pitchFamily="34" charset="0"/>
          </a:endParaRPr>
        </a:p>
      </dsp:txBody>
      <dsp:txXfrm>
        <a:off x="0" y="3724363"/>
        <a:ext cx="17252612" cy="3385785"/>
      </dsp:txXfrm>
    </dsp:sp>
    <dsp:sp modelId="{3F4699DB-A493-44A4-B91B-C14678628DA5}">
      <dsp:nvSpPr>
        <dsp:cNvPr id="6" name="Rounded Rectangle 5"/>
        <dsp:cNvSpPr/>
      </dsp:nvSpPr>
      <dsp:spPr bwMode="white">
        <a:xfrm>
          <a:off x="338578" y="4062942"/>
          <a:ext cx="3450522" cy="2708628"/>
        </a:xfrm>
        <a:prstGeom prst="roundRect">
          <a:avLst>
            <a:gd name="adj" fmla="val 10000"/>
          </a:avLst>
        </a:prstGeom>
        <a:blipFill rotWithShape="1">
          <a:blip r:embed="rId2"/>
          <a:srcRect/>
          <a:stretch>
            <a:fillRect t="-15000" b="-15000"/>
          </a:stretch>
        </a:blipFill>
      </dsp:spPr>
      <dsp:style>
        <a:lnRef idx="2">
          <a:schemeClr val="lt1"/>
        </a:lnRef>
        <a:fillRef idx="1">
          <a:schemeClr val="accent1">
            <a:tint val="50000"/>
          </a:schemeClr>
        </a:fillRef>
        <a:effectRef idx="0">
          <a:scrgbClr r="0" g="0" b="0"/>
        </a:effectRef>
        <a:fontRef idx="minor"/>
      </dsp:style>
      <dsp:txXfrm>
        <a:off x="338578" y="4062942"/>
        <a:ext cx="3450522" cy="2708628"/>
      </dsp:txXfrm>
    </dsp:sp>
    <dsp:sp modelId="{811CA7B6-08D8-480B-B16A-2960F8C1D24E}">
      <dsp:nvSpPr>
        <dsp:cNvPr id="7" name="Rounded Rectangle 6"/>
        <dsp:cNvSpPr/>
      </dsp:nvSpPr>
      <dsp:spPr bwMode="white">
        <a:xfrm>
          <a:off x="0" y="7448726"/>
          <a:ext cx="17252612" cy="3385785"/>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40970" tIns="140970" rIns="140970" bIns="140970" anchor="t"/>
        <a:lstStyle>
          <a:lvl1pPr algn="l">
            <a:defRPr sz="37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0" algn="just">
            <a:lnSpc>
              <a:spcPct val="100000"/>
            </a:lnSpc>
            <a:spcBef>
              <a:spcPct val="0"/>
            </a:spcBef>
            <a:spcAft>
              <a:spcPct val="35000"/>
            </a:spcAft>
          </a:pPr>
          <a:r>
            <a:rPr lang="en-US" dirty="0">
              <a:latin typeface="Candara" panose="020E0502030303020204" pitchFamily="34" charset="0"/>
            </a:rPr>
            <a:t>The purpose of the Egmont Secure Web (ESW):</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Provide a secure and reliable channel of communication for the members of the Egmont Group.</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Function in accordance with the mandate of the HoFIU.</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Adhere to the standards of security, reliability, efficiency and effectiveness specified by the HoFIU.</a:t>
          </a:r>
          <a:endParaRPr lang="en-US" dirty="0">
            <a:latin typeface="Candara" panose="020E0502030303020204" pitchFamily="34" charset="0"/>
          </a:endParaRPr>
        </a:p>
      </dsp:txBody>
      <dsp:txXfrm>
        <a:off x="0" y="7448726"/>
        <a:ext cx="17252612" cy="3385785"/>
      </dsp:txXfrm>
    </dsp:sp>
    <dsp:sp modelId="{5061167A-CC5B-4AB5-A691-56F66C1392D3}">
      <dsp:nvSpPr>
        <dsp:cNvPr id="8" name="Rounded Rectangle 7"/>
        <dsp:cNvSpPr/>
      </dsp:nvSpPr>
      <dsp:spPr bwMode="white">
        <a:xfrm>
          <a:off x="338578" y="7787305"/>
          <a:ext cx="3450522" cy="2708628"/>
        </a:xfrm>
        <a:prstGeom prst="roundRect">
          <a:avLst>
            <a:gd name="adj" fmla="val 10000"/>
          </a:avLst>
        </a:prstGeom>
        <a:blipFill rotWithShape="1">
          <a:blip r:embed="rId3"/>
          <a:srcRect/>
          <a:stretch>
            <a:fillRect t="-15000" b="-15000"/>
          </a:stretch>
        </a:blipFill>
      </dsp:spPr>
      <dsp:style>
        <a:lnRef idx="2">
          <a:schemeClr val="lt1"/>
        </a:lnRef>
        <a:fillRef idx="1">
          <a:schemeClr val="accent1">
            <a:tint val="50000"/>
          </a:schemeClr>
        </a:fillRef>
        <a:effectRef idx="0">
          <a:scrgbClr r="0" g="0" b="0"/>
        </a:effectRef>
        <a:fontRef idx="minor"/>
      </dsp:style>
      <dsp:txXfrm>
        <a:off x="338578" y="7787305"/>
        <a:ext cx="3450522" cy="27086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7995309" cy="11767401"/>
        <a:chOff x="0" y="0"/>
        <a:chExt cx="17995309" cy="11767401"/>
      </a:xfrm>
    </dsp:grpSpPr>
    <dsp:sp modelId="{A85397EA-08AA-4341-8C3F-6E20DC6CF141}">
      <dsp:nvSpPr>
        <dsp:cNvPr id="5" name="Rectangles 4"/>
        <dsp:cNvSpPr/>
      </dsp:nvSpPr>
      <dsp:spPr bwMode="white">
        <a:xfrm rot="16200000">
          <a:off x="-4278000" y="5964565"/>
          <a:ext cx="9061400" cy="5054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445734" bIns="0" anchor="t"/>
        <a:lstStyle>
          <a:lvl1pPr algn="r">
            <a:defRPr sz="6500"/>
          </a:lvl1pPr>
          <a:lvl2pPr marL="285750" indent="-285750" algn="r">
            <a:defRPr sz="5000"/>
          </a:lvl2pPr>
          <a:lvl3pPr marL="571500" indent="-285750" algn="r">
            <a:defRPr sz="5000"/>
          </a:lvl3pPr>
          <a:lvl4pPr marL="857250" indent="-285750" algn="r">
            <a:defRPr sz="5000"/>
          </a:lvl4pPr>
          <a:lvl5pPr marL="1143000" indent="-285750" algn="r">
            <a:defRPr sz="5000"/>
          </a:lvl5pPr>
          <a:lvl6pPr marL="1428750" indent="-285750" algn="r">
            <a:defRPr sz="5000"/>
          </a:lvl6pPr>
          <a:lvl7pPr marL="1714500" indent="-285750" algn="r">
            <a:defRPr sz="5000"/>
          </a:lvl7pPr>
          <a:lvl8pPr marL="2000250" indent="-285750" algn="r">
            <a:defRPr sz="5000"/>
          </a:lvl8pPr>
          <a:lvl9pPr marL="2286000" indent="-285750" algn="r">
            <a:defRPr sz="5000"/>
          </a:lvl9pPr>
        </a:lstStyle>
        <a:p>
          <a:pPr lvl="0">
            <a:lnSpc>
              <a:spcPct val="100000"/>
            </a:lnSpc>
            <a:spcBef>
              <a:spcPct val="0"/>
            </a:spcBef>
            <a:spcAft>
              <a:spcPct val="35000"/>
            </a:spcAft>
          </a:pPr>
          <a:r>
            <a:rPr lang="en-US" sz="2400" b="1" dirty="0">
              <a:solidFill>
                <a:srgbClr val="0070C0"/>
              </a:solidFill>
              <a:latin typeface="Candara" panose="020E0502030303020204" pitchFamily="34" charset="0"/>
            </a:rPr>
            <a:t>Ms. </a:t>
          </a:r>
          <a:r>
            <a:rPr lang="en-US" sz="2400" b="1" dirty="0" err="1">
              <a:solidFill>
                <a:srgbClr val="0070C0"/>
              </a:solidFill>
              <a:latin typeface="Candara" panose="020E0502030303020204" pitchFamily="34" charset="0"/>
            </a:rPr>
            <a:t>Hafsat</a:t>
          </a:r>
          <a:r>
            <a:rPr lang="en-US" sz="2400" b="1" dirty="0">
              <a:solidFill>
                <a:srgbClr val="0070C0"/>
              </a:solidFill>
              <a:latin typeface="Candara" panose="020E0502030303020204" pitchFamily="34" charset="0"/>
            </a:rPr>
            <a:t> Abubakar Bakari -D/CEO NFIU</a:t>
          </a:r>
          <a:endParaRPr lang="en-US" sz="2400" b="1" dirty="0">
            <a:solidFill>
              <a:srgbClr val="0070C0"/>
            </a:solidFill>
            <a:latin typeface="Candara" panose="020E0502030303020204" pitchFamily="34" charset="0"/>
          </a:endParaRPr>
        </a:p>
      </dsp:txBody>
      <dsp:txXfrm rot="16200000">
        <a:off x="-4278000" y="5964565"/>
        <a:ext cx="9061400" cy="505400"/>
      </dsp:txXfrm>
    </dsp:sp>
    <dsp:sp modelId="{C3D2D0FC-163F-4AC9-8CB0-0492C3188CA6}">
      <dsp:nvSpPr>
        <dsp:cNvPr id="4" name="Rectangles 3"/>
        <dsp:cNvSpPr/>
      </dsp:nvSpPr>
      <dsp:spPr bwMode="white">
        <a:xfrm>
          <a:off x="505400" y="1686565"/>
          <a:ext cx="2603577" cy="9061400"/>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99136" tIns="445734" rIns="199136" bIns="199136"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85750" lvl="1" indent="-285750">
            <a:lnSpc>
              <a:spcPct val="100000"/>
            </a:lnSpc>
            <a:spcBef>
              <a:spcPct val="0"/>
            </a:spcBef>
            <a:spcAft>
              <a:spcPct val="15000"/>
            </a:spcAft>
            <a:buChar char="•"/>
          </a:pPr>
          <a:r>
            <a:rPr lang="en-US" sz="2800" dirty="0">
              <a:latin typeface="Candara" panose="020E0502030303020204" pitchFamily="34" charset="0"/>
            </a:rPr>
            <a:t>Member Egmont Group Heads of Financial Intellgence Units (FIUs )</a:t>
          </a:r>
          <a:endParaRPr lang="en-US" sz="2800" dirty="0">
            <a:latin typeface="Candara" panose="020E0502030303020204" pitchFamily="34" charset="0"/>
          </a:endParaRPr>
        </a:p>
      </dsp:txBody>
      <dsp:txXfrm>
        <a:off x="505400" y="1686565"/>
        <a:ext cx="2603577" cy="9061400"/>
      </dsp:txXfrm>
    </dsp:sp>
    <dsp:sp modelId="{B2319D7D-4293-4E96-8546-99E84B40314C}">
      <dsp:nvSpPr>
        <dsp:cNvPr id="3" name="Rectangles 2"/>
        <dsp:cNvSpPr/>
      </dsp:nvSpPr>
      <dsp:spPr bwMode="white">
        <a:xfrm>
          <a:off x="0" y="1019437"/>
          <a:ext cx="1010800" cy="1010800"/>
        </a:xfrm>
        <a:prstGeom prst="rect">
          <a:avLst/>
        </a:prstGeom>
        <a:blipFill rotWithShape="1">
          <a:blip r:embed="rId1"/>
          <a:srcRect/>
          <a:stretch>
            <a:fillRect t="-18000" b="-18000"/>
          </a:stretch>
        </a:blipFill>
        <a:ln>
          <a:solidFill>
            <a:srgbClr val="0000CC"/>
          </a:solidFill>
        </a:ln>
      </dsp:spPr>
      <dsp:style>
        <a:lnRef idx="2">
          <a:schemeClr val="lt1"/>
        </a:lnRef>
        <a:fillRef idx="1">
          <a:schemeClr val="accent1">
            <a:tint val="50000"/>
          </a:schemeClr>
        </a:fillRef>
        <a:effectRef idx="0">
          <a:scrgbClr r="0" g="0" b="0"/>
        </a:effectRef>
        <a:fontRef idx="minor"/>
      </dsp:style>
      <dsp:txXfrm>
        <a:off x="0" y="1019437"/>
        <a:ext cx="1010800" cy="1010800"/>
      </dsp:txXfrm>
    </dsp:sp>
    <dsp:sp modelId="{5504158D-3744-4D4B-936E-46D4D8BA167A}">
      <dsp:nvSpPr>
        <dsp:cNvPr id="8" name="Rectangles 7"/>
        <dsp:cNvSpPr/>
      </dsp:nvSpPr>
      <dsp:spPr bwMode="white">
        <a:xfrm rot="16200000">
          <a:off x="-556417" y="5964565"/>
          <a:ext cx="9061400" cy="5054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445734" bIns="0" anchor="t"/>
        <a:lstStyle>
          <a:lvl1pPr algn="r">
            <a:defRPr sz="6500"/>
          </a:lvl1pPr>
          <a:lvl2pPr marL="285750" indent="-285750" algn="r">
            <a:defRPr sz="5000"/>
          </a:lvl2pPr>
          <a:lvl3pPr marL="571500" indent="-285750" algn="r">
            <a:defRPr sz="5000"/>
          </a:lvl3pPr>
          <a:lvl4pPr marL="857250" indent="-285750" algn="r">
            <a:defRPr sz="5000"/>
          </a:lvl4pPr>
          <a:lvl5pPr marL="1143000" indent="-285750" algn="r">
            <a:defRPr sz="5000"/>
          </a:lvl5pPr>
          <a:lvl6pPr marL="1428750" indent="-285750" algn="r">
            <a:defRPr sz="5000"/>
          </a:lvl6pPr>
          <a:lvl7pPr marL="1714500" indent="-285750" algn="r">
            <a:defRPr sz="5000"/>
          </a:lvl7pPr>
          <a:lvl8pPr marL="2000250" indent="-285750" algn="r">
            <a:defRPr sz="5000"/>
          </a:lvl8pPr>
          <a:lvl9pPr marL="2286000" indent="-285750" algn="r">
            <a:defRPr sz="5000"/>
          </a:lvl9pPr>
        </a:lstStyle>
        <a:p>
          <a:pPr lvl="0">
            <a:lnSpc>
              <a:spcPct val="100000"/>
            </a:lnSpc>
            <a:spcBef>
              <a:spcPct val="0"/>
            </a:spcBef>
            <a:spcAft>
              <a:spcPct val="35000"/>
            </a:spcAft>
          </a:pPr>
          <a:r>
            <a:rPr lang="en-US" sz="2400" b="1" dirty="0">
              <a:solidFill>
                <a:srgbClr val="0070C0"/>
              </a:solidFill>
              <a:latin typeface="Candara" panose="020E0502030303020204" pitchFamily="34" charset="0"/>
            </a:rPr>
            <a:t>Mohammed S. Ahmed -Chief of Staff to D/CEO NFIU</a:t>
          </a:r>
          <a:endParaRPr lang="en-US" sz="2400" b="1" dirty="0">
            <a:solidFill>
              <a:srgbClr val="0070C0"/>
            </a:solidFill>
            <a:latin typeface="Candara" panose="020E0502030303020204" pitchFamily="34" charset="0"/>
          </a:endParaRPr>
        </a:p>
      </dsp:txBody>
      <dsp:txXfrm rot="16200000">
        <a:off x="-556417" y="5964565"/>
        <a:ext cx="9061400" cy="505400"/>
      </dsp:txXfrm>
    </dsp:sp>
    <dsp:sp modelId="{A5B7C352-7FCA-4096-A66A-4F4C1BE96B65}">
      <dsp:nvSpPr>
        <dsp:cNvPr id="7" name="Rectangles 6"/>
        <dsp:cNvSpPr/>
      </dsp:nvSpPr>
      <dsp:spPr bwMode="white">
        <a:xfrm>
          <a:off x="4226983" y="1686565"/>
          <a:ext cx="2603577" cy="9061400"/>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99136" tIns="445734" rIns="199136" bIns="199136"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85750" lvl="1" indent="-285750">
            <a:lnSpc>
              <a:spcPct val="100000"/>
            </a:lnSpc>
            <a:spcBef>
              <a:spcPct val="0"/>
            </a:spcBef>
            <a:spcAft>
              <a:spcPct val="15000"/>
            </a:spcAft>
            <a:buChar char="•"/>
          </a:pPr>
          <a:r>
            <a:rPr lang="en-US" sz="2800" dirty="0">
              <a:latin typeface="Candara" panose="020E0502030303020204" pitchFamily="34" charset="0"/>
            </a:rPr>
            <a:t>Regional Representative West and Central Africa (WCA) Region</a:t>
          </a:r>
          <a:endParaRPr lang="en-US" sz="2800" dirty="0">
            <a:latin typeface="Candara" panose="020E0502030303020204" pitchFamily="34" charset="0"/>
          </a:endParaRPr>
        </a:p>
        <a:p>
          <a:pPr marL="285750" lvl="1" indent="-285750">
            <a:lnSpc>
              <a:spcPct val="100000"/>
            </a:lnSpc>
            <a:spcBef>
              <a:spcPct val="0"/>
            </a:spcBef>
            <a:spcAft>
              <a:spcPct val="15000"/>
            </a:spcAft>
            <a:buChar char="•"/>
          </a:pPr>
          <a:r>
            <a:rPr lang="en-US" sz="2800" dirty="0">
              <a:latin typeface="Candara" panose="020E0502030303020204" pitchFamily="34" charset="0"/>
            </a:rPr>
            <a:t>Member Egmont Committee (EC) </a:t>
          </a:r>
          <a:endParaRPr lang="en-US" sz="2800" dirty="0">
            <a:latin typeface="Candara" panose="020E0502030303020204" pitchFamily="34" charset="0"/>
          </a:endParaRPr>
        </a:p>
      </dsp:txBody>
      <dsp:txXfrm>
        <a:off x="4226983" y="1686565"/>
        <a:ext cx="2603577" cy="9061400"/>
      </dsp:txXfrm>
    </dsp:sp>
    <dsp:sp modelId="{C4E6161F-678C-45A6-85BB-D0182EB5533A}">
      <dsp:nvSpPr>
        <dsp:cNvPr id="6" name="Rectangles 5"/>
        <dsp:cNvSpPr/>
      </dsp:nvSpPr>
      <dsp:spPr bwMode="white">
        <a:xfrm>
          <a:off x="3721583" y="1019437"/>
          <a:ext cx="1010800" cy="1010800"/>
        </a:xfrm>
        <a:prstGeom prst="rect">
          <a:avLst/>
        </a:prstGeom>
        <a:blipFill rotWithShape="1">
          <a:blip r:embed="rId2"/>
          <a:srcRect/>
          <a:stretch>
            <a:fillRect t="-10000" b="-10000"/>
          </a:stretch>
        </a:blipFill>
        <a:ln>
          <a:solidFill>
            <a:srgbClr val="0000CC"/>
          </a:solidFill>
        </a:ln>
      </dsp:spPr>
      <dsp:style>
        <a:lnRef idx="2">
          <a:schemeClr val="lt1"/>
        </a:lnRef>
        <a:fillRef idx="1">
          <a:schemeClr val="accent1">
            <a:tint val="50000"/>
          </a:schemeClr>
        </a:fillRef>
        <a:effectRef idx="0">
          <a:scrgbClr r="0" g="0" b="0"/>
        </a:effectRef>
        <a:fontRef idx="minor"/>
      </dsp:style>
      <dsp:txXfrm>
        <a:off x="3721583" y="1019437"/>
        <a:ext cx="1010800" cy="1010800"/>
      </dsp:txXfrm>
    </dsp:sp>
    <dsp:sp modelId="{9411DFA6-2BF3-40A7-BF63-6BCDC94DFE23}">
      <dsp:nvSpPr>
        <dsp:cNvPr id="11" name="Rectangles 10"/>
        <dsp:cNvSpPr/>
      </dsp:nvSpPr>
      <dsp:spPr bwMode="white">
        <a:xfrm rot="16200000">
          <a:off x="3165166" y="5964565"/>
          <a:ext cx="9061400" cy="5054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445734" bIns="0" anchor="t"/>
        <a:lstStyle>
          <a:lvl1pPr algn="r">
            <a:defRPr sz="6500"/>
          </a:lvl1pPr>
          <a:lvl2pPr marL="285750" indent="-285750" algn="r">
            <a:defRPr sz="5000"/>
          </a:lvl2pPr>
          <a:lvl3pPr marL="571500" indent="-285750" algn="r">
            <a:defRPr sz="5000"/>
          </a:lvl3pPr>
          <a:lvl4pPr marL="857250" indent="-285750" algn="r">
            <a:defRPr sz="5000"/>
          </a:lvl4pPr>
          <a:lvl5pPr marL="1143000" indent="-285750" algn="r">
            <a:defRPr sz="5000"/>
          </a:lvl5pPr>
          <a:lvl6pPr marL="1428750" indent="-285750" algn="r">
            <a:defRPr sz="5000"/>
          </a:lvl6pPr>
          <a:lvl7pPr marL="1714500" indent="-285750" algn="r">
            <a:defRPr sz="5000"/>
          </a:lvl7pPr>
          <a:lvl8pPr marL="2000250" indent="-285750" algn="r">
            <a:defRPr sz="5000"/>
          </a:lvl8pPr>
          <a:lvl9pPr marL="2286000" indent="-285750" algn="r">
            <a:defRPr sz="5000"/>
          </a:lvl9pPr>
        </a:lstStyle>
        <a:p>
          <a:pPr lvl="0">
            <a:lnSpc>
              <a:spcPct val="100000"/>
            </a:lnSpc>
            <a:spcBef>
              <a:spcPct val="0"/>
            </a:spcBef>
            <a:spcAft>
              <a:spcPct val="35000"/>
            </a:spcAft>
          </a:pPr>
          <a:r>
            <a:rPr lang="en-US" sz="2400" b="1" dirty="0">
              <a:solidFill>
                <a:srgbClr val="0070C0"/>
              </a:solidFill>
              <a:latin typeface="Candara" panose="020E0502030303020204" pitchFamily="34" charset="0"/>
            </a:rPr>
            <a:t>Muhammad Jiya - Associate Director, A &amp; C Directorate, NFIU</a:t>
          </a:r>
          <a:endParaRPr lang="en-US" sz="2400" b="1" dirty="0">
            <a:solidFill>
              <a:srgbClr val="0070C0"/>
            </a:solidFill>
            <a:latin typeface="Candara" panose="020E0502030303020204" pitchFamily="34" charset="0"/>
          </a:endParaRPr>
        </a:p>
      </dsp:txBody>
      <dsp:txXfrm rot="16200000">
        <a:off x="3165166" y="5964565"/>
        <a:ext cx="9061400" cy="505400"/>
      </dsp:txXfrm>
    </dsp:sp>
    <dsp:sp modelId="{BA9F7EA7-485C-4294-B39A-D2D27F1AD3F5}">
      <dsp:nvSpPr>
        <dsp:cNvPr id="10" name="Rectangles 9"/>
        <dsp:cNvSpPr/>
      </dsp:nvSpPr>
      <dsp:spPr bwMode="white">
        <a:xfrm>
          <a:off x="7948566" y="1686565"/>
          <a:ext cx="2603577" cy="9061400"/>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99136" tIns="445734" rIns="199136" bIns="199136"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85750" lvl="1" indent="-285750">
            <a:lnSpc>
              <a:spcPct val="100000"/>
            </a:lnSpc>
            <a:spcBef>
              <a:spcPct val="0"/>
            </a:spcBef>
            <a:spcAft>
              <a:spcPct val="15000"/>
            </a:spcAft>
            <a:buChar char="•"/>
          </a:pPr>
          <a:r>
            <a:rPr lang="en-US" sz="2800" dirty="0">
              <a:latin typeface="Candara" panose="020E0502030303020204" pitchFamily="34" charset="0"/>
            </a:rPr>
            <a:t>Vice-Chair,  Information Exchage Working Group (IEWG)</a:t>
          </a:r>
          <a:endParaRPr lang="en-US" sz="2800" dirty="0">
            <a:latin typeface="Candara" panose="020E0502030303020204" pitchFamily="34" charset="0"/>
          </a:endParaRPr>
        </a:p>
      </dsp:txBody>
      <dsp:txXfrm>
        <a:off x="7948566" y="1686565"/>
        <a:ext cx="2603577" cy="9061400"/>
      </dsp:txXfrm>
    </dsp:sp>
    <dsp:sp modelId="{E6BC318D-DD06-476F-8431-07C9C9BA447B}">
      <dsp:nvSpPr>
        <dsp:cNvPr id="9" name="Rectangles 8"/>
        <dsp:cNvSpPr/>
      </dsp:nvSpPr>
      <dsp:spPr bwMode="white">
        <a:xfrm>
          <a:off x="7443166" y="1019437"/>
          <a:ext cx="1010800" cy="1010800"/>
        </a:xfrm>
        <a:prstGeom prst="rect">
          <a:avLst/>
        </a:prstGeom>
        <a:blipFill rotWithShape="1">
          <a:blip r:embed="rId3"/>
          <a:srcRect/>
          <a:stretch>
            <a:fillRect/>
          </a:stretch>
        </a:blipFill>
        <a:ln>
          <a:solidFill>
            <a:srgbClr val="0000CC"/>
          </a:solidFill>
        </a:ln>
      </dsp:spPr>
      <dsp:style>
        <a:lnRef idx="2">
          <a:schemeClr val="lt1"/>
        </a:lnRef>
        <a:fillRef idx="1">
          <a:schemeClr val="accent1">
            <a:tint val="50000"/>
          </a:schemeClr>
        </a:fillRef>
        <a:effectRef idx="0">
          <a:scrgbClr r="0" g="0" b="0"/>
        </a:effectRef>
        <a:fontRef idx="minor"/>
      </dsp:style>
      <dsp:txXfrm>
        <a:off x="7443166" y="1019437"/>
        <a:ext cx="1010800" cy="1010800"/>
      </dsp:txXfrm>
    </dsp:sp>
    <dsp:sp modelId="{79C6FD75-59C6-4673-B7AC-2B1BE2881128}">
      <dsp:nvSpPr>
        <dsp:cNvPr id="14" name="Rectangles 13"/>
        <dsp:cNvSpPr/>
      </dsp:nvSpPr>
      <dsp:spPr bwMode="white">
        <a:xfrm rot="16200000">
          <a:off x="6886749" y="5964565"/>
          <a:ext cx="9061400" cy="5054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445734" bIns="0" anchor="t"/>
        <a:lstStyle>
          <a:lvl1pPr algn="r">
            <a:defRPr sz="6500"/>
          </a:lvl1pPr>
          <a:lvl2pPr marL="285750" indent="-285750" algn="r">
            <a:defRPr sz="5000"/>
          </a:lvl2pPr>
          <a:lvl3pPr marL="571500" indent="-285750" algn="r">
            <a:defRPr sz="5000"/>
          </a:lvl3pPr>
          <a:lvl4pPr marL="857250" indent="-285750" algn="r">
            <a:defRPr sz="5000"/>
          </a:lvl4pPr>
          <a:lvl5pPr marL="1143000" indent="-285750" algn="r">
            <a:defRPr sz="5000"/>
          </a:lvl5pPr>
          <a:lvl6pPr marL="1428750" indent="-285750" algn="r">
            <a:defRPr sz="5000"/>
          </a:lvl6pPr>
          <a:lvl7pPr marL="1714500" indent="-285750" algn="r">
            <a:defRPr sz="5000"/>
          </a:lvl7pPr>
          <a:lvl8pPr marL="2000250" indent="-285750" algn="r">
            <a:defRPr sz="5000"/>
          </a:lvl8pPr>
          <a:lvl9pPr marL="2286000" indent="-285750" algn="r">
            <a:defRPr sz="5000"/>
          </a:lvl9pPr>
        </a:lstStyle>
        <a:p>
          <a:pPr lvl="0">
            <a:lnSpc>
              <a:spcPct val="100000"/>
            </a:lnSpc>
            <a:spcBef>
              <a:spcPct val="0"/>
            </a:spcBef>
            <a:spcAft>
              <a:spcPct val="35000"/>
            </a:spcAft>
          </a:pPr>
          <a:r>
            <a:rPr lang="en-US" sz="2400" b="1" dirty="0">
              <a:solidFill>
                <a:srgbClr val="0070C0"/>
              </a:solidFill>
              <a:latin typeface="Candara" panose="020E0502030303020204" pitchFamily="34" charset="0"/>
            </a:rPr>
            <a:t>Felix Obiamalu - Associate Director, L &amp; S Directorate, NFIU</a:t>
          </a:r>
          <a:endParaRPr lang="en-US" sz="2400" b="1" dirty="0">
            <a:solidFill>
              <a:srgbClr val="0070C0"/>
            </a:solidFill>
            <a:latin typeface="Candara" panose="020E0502030303020204" pitchFamily="34" charset="0"/>
          </a:endParaRPr>
        </a:p>
      </dsp:txBody>
      <dsp:txXfrm rot="16200000">
        <a:off x="6886749" y="5964565"/>
        <a:ext cx="9061400" cy="505400"/>
      </dsp:txXfrm>
    </dsp:sp>
    <dsp:sp modelId="{36B5211B-948B-4AA2-A308-61D1009EFE69}">
      <dsp:nvSpPr>
        <dsp:cNvPr id="13" name="Rectangles 12"/>
        <dsp:cNvSpPr/>
      </dsp:nvSpPr>
      <dsp:spPr bwMode="white">
        <a:xfrm>
          <a:off x="11747762" y="1686565"/>
          <a:ext cx="2603577" cy="9061400"/>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27584" tIns="445734" rIns="227584" bIns="227584"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85750" lvl="1" indent="-285750">
            <a:lnSpc>
              <a:spcPct val="100000"/>
            </a:lnSpc>
            <a:spcBef>
              <a:spcPct val="0"/>
            </a:spcBef>
            <a:spcAft>
              <a:spcPct val="15000"/>
            </a:spcAft>
            <a:buChar char="•"/>
          </a:pPr>
          <a:r>
            <a:rPr lang="en-US" sz="3200" dirty="0">
              <a:latin typeface="Candara" panose="020E0502030303020204" pitchFamily="34" charset="0"/>
            </a:rPr>
            <a:t>Member – Membership, Support and Compliance Working group (MSCWG)</a:t>
          </a:r>
          <a:endParaRPr lang="en-US" sz="3200" dirty="0">
            <a:latin typeface="Candara" panose="020E0502030303020204" pitchFamily="34" charset="0"/>
          </a:endParaRPr>
        </a:p>
      </dsp:txBody>
      <dsp:txXfrm>
        <a:off x="11747762" y="1686565"/>
        <a:ext cx="2603577" cy="9061400"/>
      </dsp:txXfrm>
    </dsp:sp>
    <dsp:sp modelId="{1D41FBD0-42AC-49F9-AB75-AD4D3FE745C9}">
      <dsp:nvSpPr>
        <dsp:cNvPr id="12" name="Rectangles 11"/>
        <dsp:cNvSpPr/>
      </dsp:nvSpPr>
      <dsp:spPr bwMode="white">
        <a:xfrm>
          <a:off x="11164749" y="1019437"/>
          <a:ext cx="1010800" cy="1010800"/>
        </a:xfrm>
        <a:prstGeom prst="rect">
          <a:avLst/>
        </a:prstGeom>
        <a:blipFill rotWithShape="1">
          <a:blip r:embed="rId4"/>
          <a:srcRect/>
          <a:stretch>
            <a:fillRect t="-5000" b="-5000"/>
          </a:stretch>
        </a:blipFill>
        <a:ln>
          <a:solidFill>
            <a:srgbClr val="0000CC"/>
          </a:solidFill>
        </a:ln>
      </dsp:spPr>
      <dsp:style>
        <a:lnRef idx="2">
          <a:schemeClr val="lt1"/>
        </a:lnRef>
        <a:fillRef idx="1">
          <a:schemeClr val="accent1">
            <a:tint val="50000"/>
          </a:schemeClr>
        </a:fillRef>
        <a:effectRef idx="0">
          <a:scrgbClr r="0" g="0" b="0"/>
        </a:effectRef>
        <a:fontRef idx="minor"/>
      </dsp:style>
      <dsp:txXfrm>
        <a:off x="11164749" y="1019437"/>
        <a:ext cx="1010800" cy="1010800"/>
      </dsp:txXfrm>
    </dsp:sp>
    <dsp:sp modelId="{19F077D5-667F-4073-A132-A0A7695D06FD}">
      <dsp:nvSpPr>
        <dsp:cNvPr id="17" name="Rectangles 16"/>
        <dsp:cNvSpPr/>
      </dsp:nvSpPr>
      <dsp:spPr bwMode="white">
        <a:xfrm rot="16200000">
          <a:off x="10608333" y="5964565"/>
          <a:ext cx="9061400" cy="5054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445734" bIns="0" anchor="t"/>
        <a:lstStyle>
          <a:lvl1pPr algn="r">
            <a:defRPr sz="6500"/>
          </a:lvl1pPr>
          <a:lvl2pPr marL="285750" indent="-285750" algn="r">
            <a:defRPr sz="5000"/>
          </a:lvl2pPr>
          <a:lvl3pPr marL="571500" indent="-285750" algn="r">
            <a:defRPr sz="5000"/>
          </a:lvl3pPr>
          <a:lvl4pPr marL="857250" indent="-285750" algn="r">
            <a:defRPr sz="5000"/>
          </a:lvl4pPr>
          <a:lvl5pPr marL="1143000" indent="-285750" algn="r">
            <a:defRPr sz="5000"/>
          </a:lvl5pPr>
          <a:lvl6pPr marL="1428750" indent="-285750" algn="r">
            <a:defRPr sz="5000"/>
          </a:lvl6pPr>
          <a:lvl7pPr marL="1714500" indent="-285750" algn="r">
            <a:defRPr sz="5000"/>
          </a:lvl7pPr>
          <a:lvl8pPr marL="2000250" indent="-285750" algn="r">
            <a:defRPr sz="5000"/>
          </a:lvl8pPr>
          <a:lvl9pPr marL="2286000" indent="-285750" algn="r">
            <a:defRPr sz="5000"/>
          </a:lvl9pPr>
        </a:lstStyle>
        <a:p>
          <a:pPr lvl="0">
            <a:lnSpc>
              <a:spcPct val="100000"/>
            </a:lnSpc>
            <a:spcBef>
              <a:spcPct val="0"/>
            </a:spcBef>
            <a:spcAft>
              <a:spcPct val="35000"/>
            </a:spcAft>
          </a:pPr>
          <a:r>
            <a:rPr lang="en-US" sz="2400" b="1" dirty="0">
              <a:solidFill>
                <a:srgbClr val="0070C0"/>
              </a:solidFill>
              <a:latin typeface="Candara" panose="020E0502030303020204" pitchFamily="34" charset="0"/>
            </a:rPr>
            <a:t>Muhammad B. Abdulazeez - Principal Intelligent Analyst, NFIU</a:t>
          </a:r>
          <a:endParaRPr lang="en-US" sz="2400" b="1" dirty="0">
            <a:solidFill>
              <a:srgbClr val="0070C0"/>
            </a:solidFill>
            <a:latin typeface="Candara" panose="020E0502030303020204" pitchFamily="34" charset="0"/>
          </a:endParaRPr>
        </a:p>
      </dsp:txBody>
      <dsp:txXfrm rot="16200000">
        <a:off x="10608333" y="5964565"/>
        <a:ext cx="9061400" cy="505400"/>
      </dsp:txXfrm>
    </dsp:sp>
    <dsp:sp modelId="{266490F5-B076-4803-B48A-E5D5DC4CDD50}">
      <dsp:nvSpPr>
        <dsp:cNvPr id="16" name="Rectangles 15"/>
        <dsp:cNvSpPr/>
      </dsp:nvSpPr>
      <dsp:spPr bwMode="white">
        <a:xfrm>
          <a:off x="15391732" y="1686565"/>
          <a:ext cx="2603577" cy="9061400"/>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99136" tIns="445734" rIns="199136" bIns="199136"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85750" lvl="1" indent="-285750" algn="l">
            <a:lnSpc>
              <a:spcPct val="100000"/>
            </a:lnSpc>
            <a:spcBef>
              <a:spcPct val="0"/>
            </a:spcBef>
            <a:spcAft>
              <a:spcPct val="15000"/>
            </a:spcAft>
            <a:buChar char="•"/>
          </a:pPr>
          <a:r>
            <a:rPr lang="en-US" sz="2800" dirty="0">
              <a:latin typeface="Candara" panose="020E0502030303020204" pitchFamily="34" charset="0"/>
            </a:rPr>
            <a:t>Secondee to Egmont Group Secretariat as Senior Officer</a:t>
          </a:r>
          <a:endParaRPr lang="en-US" sz="2800" dirty="0">
            <a:latin typeface="Candara" panose="020E0502030303020204" pitchFamily="34" charset="0"/>
          </a:endParaRPr>
        </a:p>
        <a:p>
          <a:pPr marL="285750" lvl="1" indent="-285750" algn="l">
            <a:lnSpc>
              <a:spcPct val="100000"/>
            </a:lnSpc>
            <a:spcBef>
              <a:spcPct val="0"/>
            </a:spcBef>
            <a:spcAft>
              <a:spcPct val="15000"/>
            </a:spcAft>
            <a:buChar char="•"/>
          </a:pPr>
          <a:r>
            <a:rPr lang="en-US" sz="2800" dirty="0">
              <a:latin typeface="Candara" panose="020E0502030303020204" pitchFamily="34" charset="0"/>
            </a:rPr>
            <a:t>Designated System Support Staff for New Egmont Secure Web</a:t>
          </a:r>
          <a:endParaRPr lang="en-US" sz="2800" dirty="0">
            <a:latin typeface="Candara" panose="020E0502030303020204" pitchFamily="34" charset="0"/>
          </a:endParaRPr>
        </a:p>
      </dsp:txBody>
      <dsp:txXfrm>
        <a:off x="15391732" y="1686565"/>
        <a:ext cx="2603577" cy="9061400"/>
      </dsp:txXfrm>
    </dsp:sp>
    <dsp:sp modelId="{0F0EB6B5-E488-48D0-B4EC-5EB0E45FB777}">
      <dsp:nvSpPr>
        <dsp:cNvPr id="15" name="Rectangles 14"/>
        <dsp:cNvSpPr/>
      </dsp:nvSpPr>
      <dsp:spPr bwMode="white">
        <a:xfrm>
          <a:off x="14886332" y="1019437"/>
          <a:ext cx="1010800" cy="1010800"/>
        </a:xfrm>
        <a:prstGeom prst="rect">
          <a:avLst/>
        </a:prstGeom>
        <a:blipFill rotWithShape="1">
          <a:blip r:embed="rId5"/>
          <a:srcRect/>
          <a:stretch>
            <a:fillRect t="-13000" b="-13000"/>
          </a:stretch>
        </a:blipFill>
        <a:ln>
          <a:solidFill>
            <a:srgbClr val="0000CC"/>
          </a:solidFill>
        </a:ln>
      </dsp:spPr>
      <dsp:style>
        <a:lnRef idx="2">
          <a:schemeClr val="lt1"/>
        </a:lnRef>
        <a:fillRef idx="1">
          <a:schemeClr val="accent1">
            <a:tint val="50000"/>
          </a:schemeClr>
        </a:fillRef>
        <a:effectRef idx="0">
          <a:scrgbClr r="0" g="0" b="0"/>
        </a:effectRef>
        <a:fontRef idx="minor"/>
      </dsp:style>
      <dsp:txXfrm>
        <a:off x="14886332" y="1019437"/>
        <a:ext cx="1010800" cy="1010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316142" cy="10837333"/>
        <a:chOff x="0" y="0"/>
        <a:chExt cx="18316142" cy="10837333"/>
      </a:xfrm>
    </dsp:grpSpPr>
    <dsp:sp modelId="{0D900813-A0AA-4C4A-BCFC-CC49DF3AF962}">
      <dsp:nvSpPr>
        <dsp:cNvPr id="3" name="Rounded Rectangle 2"/>
        <dsp:cNvSpPr/>
      </dsp:nvSpPr>
      <dsp:spPr bwMode="white">
        <a:xfrm>
          <a:off x="0" y="0"/>
          <a:ext cx="18316142" cy="5160635"/>
        </a:xfrm>
        <a:prstGeom prst="roundRect">
          <a:avLst>
            <a:gd name="adj" fmla="val 10000"/>
          </a:avLst>
        </a:prstGeom>
        <a:solidFill>
          <a:schemeClr val="accent6">
            <a:lumMod val="50000"/>
          </a:schemeClr>
        </a:solidFill>
      </dsp:spPr>
      <dsp:style>
        <a:lnRef idx="2">
          <a:schemeClr val="lt1"/>
        </a:lnRef>
        <a:fillRef idx="1">
          <a:schemeClr val="accent1"/>
        </a:fillRef>
        <a:effectRef idx="0">
          <a:scrgbClr r="0" g="0" b="0"/>
        </a:effectRef>
        <a:fontRef idx="minor">
          <a:schemeClr val="lt1"/>
        </a:fontRef>
      </dsp:style>
      <dsp:txBody>
        <a:bodyPr lIns="194310" tIns="194310" rIns="194310" bIns="194310" anchor="t"/>
        <a:lstStyle>
          <a:lvl1pPr algn="l">
            <a:defRPr sz="5100"/>
          </a:lvl1pPr>
          <a:lvl2pPr marL="285750" indent="-285750" algn="l">
            <a:defRPr sz="3900"/>
          </a:lvl2pPr>
          <a:lvl3pPr marL="571500" indent="-285750" algn="l">
            <a:defRPr sz="3900"/>
          </a:lvl3pPr>
          <a:lvl4pPr marL="857250" indent="-285750" algn="l">
            <a:defRPr sz="3900"/>
          </a:lvl4pPr>
          <a:lvl5pPr marL="1143000" indent="-285750" algn="l">
            <a:defRPr sz="3900"/>
          </a:lvl5pPr>
          <a:lvl6pPr marL="1428750" indent="-285750" algn="l">
            <a:defRPr sz="3900"/>
          </a:lvl6pPr>
          <a:lvl7pPr marL="1714500" indent="-285750" algn="l">
            <a:defRPr sz="3900"/>
          </a:lvl7pPr>
          <a:lvl8pPr marL="2000250" indent="-285750" algn="l">
            <a:defRPr sz="3900"/>
          </a:lvl8pPr>
          <a:lvl9pPr marL="2286000" indent="-285750" algn="l">
            <a:defRPr sz="3900"/>
          </a:lvl9pPr>
        </a:lstStyle>
        <a:p>
          <a:pPr lvl="0" algn="just">
            <a:lnSpc>
              <a:spcPct val="100000"/>
            </a:lnSpc>
            <a:spcBef>
              <a:spcPct val="0"/>
            </a:spcBef>
            <a:spcAft>
              <a:spcPct val="35000"/>
            </a:spcAft>
          </a:pPr>
          <a:r>
            <a:rPr lang="en-US" b="1" dirty="0">
              <a:latin typeface="Candara" panose="020E0502030303020204" pitchFamily="34" charset="0"/>
            </a:rPr>
            <a:t>Information Gathering and Analysis:</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FIUs collect, analyze, and disseminate financial information obtained from various sources, including financial institutions, government agencies, and international partners. This information often includes suspicious transaction reports (STRs), currency transaction reports (CTRs), and other relevant data.</a:t>
          </a:r>
        </a:p>
      </dsp:txBody>
      <dsp:txXfrm>
        <a:off x="0" y="0"/>
        <a:ext cx="18316142" cy="5160635"/>
      </dsp:txXfrm>
    </dsp:sp>
    <dsp:sp modelId="{18BF62C9-0A0B-4DB5-89D9-847BBB7B285E}">
      <dsp:nvSpPr>
        <dsp:cNvPr id="4" name="Rounded Rectangle 3"/>
        <dsp:cNvSpPr/>
      </dsp:nvSpPr>
      <dsp:spPr bwMode="white">
        <a:xfrm>
          <a:off x="516063" y="516063"/>
          <a:ext cx="3663228" cy="4128508"/>
        </a:xfrm>
        <a:prstGeom prst="roundRect">
          <a:avLst>
            <a:gd name="adj" fmla="val 10000"/>
          </a:avLst>
        </a:prstGeom>
        <a:blipFill rotWithShape="1">
          <a:blip r:embed="rId1"/>
          <a:srcRect/>
          <a:stretch>
            <a:fillRect l="-33000" r="-33000"/>
          </a:stretch>
        </a:blipFill>
      </dsp:spPr>
      <dsp:style>
        <a:lnRef idx="2">
          <a:schemeClr val="lt1"/>
        </a:lnRef>
        <a:fillRef idx="1">
          <a:schemeClr val="accent1">
            <a:tint val="50000"/>
          </a:schemeClr>
        </a:fillRef>
        <a:effectRef idx="0">
          <a:scrgbClr r="0" g="0" b="0"/>
        </a:effectRef>
        <a:fontRef idx="minor"/>
      </dsp:style>
      <dsp:txXfrm>
        <a:off x="516063" y="516063"/>
        <a:ext cx="3663228" cy="4128508"/>
      </dsp:txXfrm>
    </dsp:sp>
    <dsp:sp modelId="{059267CC-E41D-45E0-8967-3FE397EB6618}">
      <dsp:nvSpPr>
        <dsp:cNvPr id="5" name="Rounded Rectangle 4"/>
        <dsp:cNvSpPr/>
      </dsp:nvSpPr>
      <dsp:spPr bwMode="white">
        <a:xfrm>
          <a:off x="0" y="5676698"/>
          <a:ext cx="18316142" cy="5160635"/>
        </a:xfrm>
        <a:prstGeom prst="roundRect">
          <a:avLst>
            <a:gd name="adj" fmla="val 10000"/>
          </a:avLst>
        </a:prstGeom>
        <a:solidFill>
          <a:schemeClr val="accent6">
            <a:lumMod val="50000"/>
          </a:schemeClr>
        </a:solidFill>
      </dsp:spPr>
      <dsp:style>
        <a:lnRef idx="2">
          <a:schemeClr val="lt1"/>
        </a:lnRef>
        <a:fillRef idx="1">
          <a:schemeClr val="accent1"/>
        </a:fillRef>
        <a:effectRef idx="0">
          <a:scrgbClr r="0" g="0" b="0"/>
        </a:effectRef>
        <a:fontRef idx="minor">
          <a:schemeClr val="lt1"/>
        </a:fontRef>
      </dsp:style>
      <dsp:txBody>
        <a:bodyPr lIns="194310" tIns="194310" rIns="194310" bIns="194310" anchor="t"/>
        <a:lstStyle>
          <a:lvl1pPr algn="l">
            <a:defRPr sz="5100"/>
          </a:lvl1pPr>
          <a:lvl2pPr marL="285750" indent="-285750" algn="l">
            <a:defRPr sz="3900"/>
          </a:lvl2pPr>
          <a:lvl3pPr marL="571500" indent="-285750" algn="l">
            <a:defRPr sz="3900"/>
          </a:lvl3pPr>
          <a:lvl4pPr marL="857250" indent="-285750" algn="l">
            <a:defRPr sz="3900"/>
          </a:lvl4pPr>
          <a:lvl5pPr marL="1143000" indent="-285750" algn="l">
            <a:defRPr sz="3900"/>
          </a:lvl5pPr>
          <a:lvl6pPr marL="1428750" indent="-285750" algn="l">
            <a:defRPr sz="3900"/>
          </a:lvl6pPr>
          <a:lvl7pPr marL="1714500" indent="-285750" algn="l">
            <a:defRPr sz="3900"/>
          </a:lvl7pPr>
          <a:lvl8pPr marL="2000250" indent="-285750" algn="l">
            <a:defRPr sz="3900"/>
          </a:lvl8pPr>
          <a:lvl9pPr marL="2286000" indent="-285750" algn="l">
            <a:defRPr sz="3900"/>
          </a:lvl9pPr>
        </a:lstStyle>
        <a:p>
          <a:pPr lvl="0" algn="just">
            <a:lnSpc>
              <a:spcPct val="100000"/>
            </a:lnSpc>
            <a:spcBef>
              <a:spcPct val="0"/>
            </a:spcBef>
            <a:spcAft>
              <a:spcPct val="35000"/>
            </a:spcAft>
          </a:pPr>
          <a:r>
            <a:rPr lang="en-US" b="1" dirty="0">
              <a:latin typeface="Candara" panose="020E0502030303020204" pitchFamily="34" charset="0"/>
            </a:rPr>
            <a:t>Detecting Patterns of Suspicious Activity:</a:t>
          </a:r>
          <a:endParaRPr lang="en-US" dirty="0">
            <a:latin typeface="Candara" panose="020E0502030303020204" pitchFamily="34" charset="0"/>
          </a:endParaRPr>
        </a:p>
        <a:p>
          <a:pPr lvl="1" algn="just">
            <a:lnSpc>
              <a:spcPct val="100000"/>
            </a:lnSpc>
            <a:spcBef>
              <a:spcPct val="0"/>
            </a:spcBef>
            <a:spcAft>
              <a:spcPct val="15000"/>
            </a:spcAft>
            <a:buChar char="•"/>
          </a:pPr>
          <a:r>
            <a:rPr lang="en-US">
              <a:latin typeface="Candara" panose="020E0502030303020204" pitchFamily="34" charset="0"/>
            </a:rPr>
            <a:t>FIUs </a:t>
          </a:r>
          <a:r>
            <a:rPr lang="en-US" dirty="0">
              <a:latin typeface="Candara" panose="020E0502030303020204" pitchFamily="34" charset="0"/>
            </a:rPr>
            <a:t>use sophisticated analytical tools and techniques to identify patterns of suspicious financial activity that may indicate money laundering or other illicit behavior. By analyzing large volumes of financial data, they can detect anomalies and trends that may warrant further investigation.</a:t>
          </a:r>
        </a:p>
      </dsp:txBody>
      <dsp:txXfrm>
        <a:off x="0" y="5676698"/>
        <a:ext cx="18316142" cy="5160635"/>
      </dsp:txXfrm>
    </dsp:sp>
    <dsp:sp modelId="{E193AF2A-80FC-4D5B-BB8A-10EE52F6DF2A}">
      <dsp:nvSpPr>
        <dsp:cNvPr id="6" name="Rounded Rectangle 5"/>
        <dsp:cNvSpPr/>
      </dsp:nvSpPr>
      <dsp:spPr bwMode="white">
        <a:xfrm>
          <a:off x="516063" y="6192762"/>
          <a:ext cx="3663228" cy="4128508"/>
        </a:xfrm>
        <a:prstGeom prst="roundRect">
          <a:avLst>
            <a:gd name="adj" fmla="val 10000"/>
          </a:avLst>
        </a:prstGeom>
        <a:blipFill rotWithShape="1">
          <a:blip r:embed="rId2"/>
          <a:srcRect/>
          <a:stretch>
            <a:fillRect l="-28000" r="-28000"/>
          </a:stretch>
        </a:blipFill>
      </dsp:spPr>
      <dsp:style>
        <a:lnRef idx="2">
          <a:schemeClr val="lt1"/>
        </a:lnRef>
        <a:fillRef idx="1">
          <a:schemeClr val="accent1">
            <a:tint val="50000"/>
          </a:schemeClr>
        </a:fillRef>
        <a:effectRef idx="0">
          <a:scrgbClr r="0" g="0" b="0"/>
        </a:effectRef>
        <a:fontRef idx="minor"/>
      </dsp:style>
      <dsp:txXfrm>
        <a:off x="516063" y="6192762"/>
        <a:ext cx="3663228" cy="4128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316142" cy="10837333"/>
        <a:chOff x="0" y="0"/>
        <a:chExt cx="18316142" cy="10837333"/>
      </a:xfrm>
    </dsp:grpSpPr>
    <dsp:sp modelId="{9212EB25-D1E2-4E19-AAF1-4AF1B10F1C9B}">
      <dsp:nvSpPr>
        <dsp:cNvPr id="3" name="Rounded Rectangle 2"/>
        <dsp:cNvSpPr/>
      </dsp:nvSpPr>
      <dsp:spPr bwMode="white">
        <a:xfrm>
          <a:off x="0" y="0"/>
          <a:ext cx="18316142" cy="5160635"/>
        </a:xfrm>
        <a:prstGeom prst="roundRect">
          <a:avLst>
            <a:gd name="adj" fmla="val 10000"/>
          </a:avLst>
        </a:prstGeom>
        <a:solidFill>
          <a:schemeClr val="accent6">
            <a:lumMod val="50000"/>
          </a:schemeClr>
        </a:solidFill>
      </dsp:spPr>
      <dsp:style>
        <a:lnRef idx="2">
          <a:schemeClr val="lt1"/>
        </a:lnRef>
        <a:fillRef idx="1">
          <a:schemeClr val="accent1"/>
        </a:fillRef>
        <a:effectRef idx="0">
          <a:scrgbClr r="0" g="0" b="0"/>
        </a:effectRef>
        <a:fontRef idx="minor">
          <a:schemeClr val="lt1"/>
        </a:fontRef>
      </dsp:style>
      <dsp:txBody>
        <a:bodyPr lIns="171450" tIns="171450" rIns="171450" bIns="171450" anchor="t"/>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algn="just">
            <a:lnSpc>
              <a:spcPct val="100000"/>
            </a:lnSpc>
            <a:spcBef>
              <a:spcPct val="0"/>
            </a:spcBef>
            <a:spcAft>
              <a:spcPct val="35000"/>
            </a:spcAft>
          </a:pPr>
          <a:r>
            <a:rPr lang="en-US" b="1" dirty="0">
              <a:latin typeface="Candara" panose="020E0502030303020204" pitchFamily="34" charset="0"/>
            </a:rPr>
            <a:t>Facilitating Asset Tracing:</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FIUs assist law enforcement agencies and other authorities in tracing the movement of illicit funds and identifying the assets acquired through criminal activity. This involves tracking financial transactions across multiple jurisdictions and uncovering the complex networks used to launder money and conceal illicit assets.</a:t>
          </a:r>
        </a:p>
      </dsp:txBody>
      <dsp:txXfrm>
        <a:off x="0" y="0"/>
        <a:ext cx="18316142" cy="5160635"/>
      </dsp:txXfrm>
    </dsp:sp>
    <dsp:sp modelId="{222FD5A8-B8B5-4416-8921-49B19CAFB0BE}">
      <dsp:nvSpPr>
        <dsp:cNvPr id="4" name="Rounded Rectangle 3"/>
        <dsp:cNvSpPr/>
      </dsp:nvSpPr>
      <dsp:spPr bwMode="white">
        <a:xfrm>
          <a:off x="516063" y="516063"/>
          <a:ext cx="3663228" cy="4128508"/>
        </a:xfrm>
        <a:prstGeom prst="roundRect">
          <a:avLst>
            <a:gd name="adj" fmla="val 10000"/>
          </a:avLst>
        </a:prstGeom>
        <a:blipFill rotWithShape="1">
          <a:blip r:embed="rId1"/>
          <a:srcRect/>
          <a:stretch>
            <a:fillRect l="-56000" r="-56000"/>
          </a:stretch>
        </a:blipFill>
      </dsp:spPr>
      <dsp:style>
        <a:lnRef idx="2">
          <a:schemeClr val="lt1"/>
        </a:lnRef>
        <a:fillRef idx="1">
          <a:schemeClr val="accent1">
            <a:tint val="50000"/>
          </a:schemeClr>
        </a:fillRef>
        <a:effectRef idx="0">
          <a:scrgbClr r="0" g="0" b="0"/>
        </a:effectRef>
        <a:fontRef idx="minor"/>
      </dsp:style>
      <dsp:txXfrm>
        <a:off x="516063" y="516063"/>
        <a:ext cx="3663228" cy="4128508"/>
      </dsp:txXfrm>
    </dsp:sp>
    <dsp:sp modelId="{693822CB-078E-4E8A-8D15-DEDAEC998C1F}">
      <dsp:nvSpPr>
        <dsp:cNvPr id="5" name="Rounded Rectangle 4"/>
        <dsp:cNvSpPr/>
      </dsp:nvSpPr>
      <dsp:spPr bwMode="white">
        <a:xfrm>
          <a:off x="0" y="5676698"/>
          <a:ext cx="18316142" cy="5160635"/>
        </a:xfrm>
        <a:prstGeom prst="roundRect">
          <a:avLst>
            <a:gd name="adj" fmla="val 10000"/>
          </a:avLst>
        </a:prstGeom>
        <a:solidFill>
          <a:schemeClr val="accent6">
            <a:lumMod val="50000"/>
          </a:schemeClr>
        </a:solidFill>
      </dsp:spPr>
      <dsp:style>
        <a:lnRef idx="2">
          <a:schemeClr val="lt1"/>
        </a:lnRef>
        <a:fillRef idx="1">
          <a:schemeClr val="accent1"/>
        </a:fillRef>
        <a:effectRef idx="0">
          <a:scrgbClr r="0" g="0" b="0"/>
        </a:effectRef>
        <a:fontRef idx="minor">
          <a:schemeClr val="lt1"/>
        </a:fontRef>
      </dsp:style>
      <dsp:txBody>
        <a:bodyPr lIns="171450" tIns="171450" rIns="171450" bIns="171450" anchor="t"/>
        <a:lstStyle>
          <a:lvl1pPr algn="l">
            <a:defRPr sz="4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lvl="0" algn="just">
            <a:lnSpc>
              <a:spcPct val="100000"/>
            </a:lnSpc>
            <a:spcBef>
              <a:spcPct val="0"/>
            </a:spcBef>
            <a:spcAft>
              <a:spcPct val="35000"/>
            </a:spcAft>
          </a:pPr>
          <a:r>
            <a:rPr lang="en-US" b="1" dirty="0">
              <a:latin typeface="Candara" panose="020E0502030303020204" pitchFamily="34" charset="0"/>
            </a:rPr>
            <a:t>Coordinating with Domestic and International Partners:</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FIUs collaborate with domestic and international partners, including law enforcement agencies, regulatory bodies, and other FIUs, to share information and intelligence related to financial crimes. This collaboration is essential for tracing assets that may be located in different jurisdictions and for coordinating efforts to freeze, seize, and repatriate illicit assets.</a:t>
          </a:r>
        </a:p>
      </dsp:txBody>
      <dsp:txXfrm>
        <a:off x="0" y="5676698"/>
        <a:ext cx="18316142" cy="5160635"/>
      </dsp:txXfrm>
    </dsp:sp>
    <dsp:sp modelId="{27211EF8-7858-43D6-8297-0D783C3FEECD}">
      <dsp:nvSpPr>
        <dsp:cNvPr id="6" name="Rounded Rectangle 5"/>
        <dsp:cNvSpPr/>
      </dsp:nvSpPr>
      <dsp:spPr bwMode="white">
        <a:xfrm>
          <a:off x="516063" y="6192762"/>
          <a:ext cx="3663228" cy="4128508"/>
        </a:xfrm>
        <a:prstGeom prst="roundRect">
          <a:avLst>
            <a:gd name="adj" fmla="val 10000"/>
          </a:avLst>
        </a:prstGeom>
        <a:blipFill rotWithShape="1">
          <a:blip r:embed="rId2"/>
          <a:srcRect/>
          <a:stretch>
            <a:fillRect l="-81000" r="-81000"/>
          </a:stretch>
        </a:blipFill>
      </dsp:spPr>
      <dsp:style>
        <a:lnRef idx="2">
          <a:schemeClr val="lt1"/>
        </a:lnRef>
        <a:fillRef idx="1">
          <a:schemeClr val="accent1">
            <a:tint val="50000"/>
          </a:schemeClr>
        </a:fillRef>
        <a:effectRef idx="0">
          <a:scrgbClr r="0" g="0" b="0"/>
        </a:effectRef>
        <a:fontRef idx="minor"/>
      </dsp:style>
      <dsp:txXfrm>
        <a:off x="516063" y="6192762"/>
        <a:ext cx="3663228" cy="41285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316142" cy="10837333"/>
        <a:chOff x="0" y="0"/>
        <a:chExt cx="18316142" cy="10837333"/>
      </a:xfrm>
    </dsp:grpSpPr>
    <dsp:sp modelId="{9212EB25-D1E2-4E19-AAF1-4AF1B10F1C9B}">
      <dsp:nvSpPr>
        <dsp:cNvPr id="3" name="Rounded Rectangle 2"/>
        <dsp:cNvSpPr/>
      </dsp:nvSpPr>
      <dsp:spPr bwMode="white">
        <a:xfrm>
          <a:off x="0" y="0"/>
          <a:ext cx="18316142" cy="5160635"/>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82879" tIns="182879" rIns="182879" bIns="182879" anchor="t"/>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0" algn="just">
            <a:lnSpc>
              <a:spcPct val="100000"/>
            </a:lnSpc>
            <a:spcBef>
              <a:spcPct val="0"/>
            </a:spcBef>
            <a:spcAft>
              <a:spcPct val="35000"/>
            </a:spcAft>
          </a:pPr>
          <a:r>
            <a:rPr lang="en-US" b="1" dirty="0">
              <a:latin typeface="Candara" panose="020E0502030303020204" pitchFamily="34" charset="0"/>
            </a:rPr>
            <a:t>Freezing and Confiscating Assets:</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FIUs work closely with law enforcement agencies and judicial authorities to initiate legal proceedings for freezing and confiscating assets acquired through criminal activity. This may involve obtaining court orders, issuing asset freezes, and coordinating with financial institutions and other entities to prevent the transfer or disposal of illicit assets.</a:t>
          </a:r>
        </a:p>
      </dsp:txBody>
      <dsp:txXfrm>
        <a:off x="0" y="0"/>
        <a:ext cx="18316142" cy="5160635"/>
      </dsp:txXfrm>
    </dsp:sp>
    <dsp:sp modelId="{222FD5A8-B8B5-4416-8921-49B19CAFB0BE}">
      <dsp:nvSpPr>
        <dsp:cNvPr id="4" name="Rounded Rectangle 3"/>
        <dsp:cNvSpPr/>
      </dsp:nvSpPr>
      <dsp:spPr bwMode="white">
        <a:xfrm>
          <a:off x="516063" y="516063"/>
          <a:ext cx="3663228" cy="4128508"/>
        </a:xfrm>
        <a:prstGeom prst="roundRect">
          <a:avLst>
            <a:gd name="adj" fmla="val 10000"/>
          </a:avLst>
        </a:prstGeom>
        <a:blipFill rotWithShape="1">
          <a:blip r:embed="rId1"/>
          <a:srcRect/>
          <a:stretch>
            <a:fillRect l="-37000" r="-37000"/>
          </a:stretch>
        </a:blipFill>
      </dsp:spPr>
      <dsp:style>
        <a:lnRef idx="2">
          <a:schemeClr val="lt1"/>
        </a:lnRef>
        <a:fillRef idx="1">
          <a:schemeClr val="accent1">
            <a:tint val="50000"/>
          </a:schemeClr>
        </a:fillRef>
        <a:effectRef idx="0">
          <a:scrgbClr r="0" g="0" b="0"/>
        </a:effectRef>
        <a:fontRef idx="minor"/>
      </dsp:style>
      <dsp:txXfrm>
        <a:off x="516063" y="516063"/>
        <a:ext cx="3663228" cy="4128508"/>
      </dsp:txXfrm>
    </dsp:sp>
    <dsp:sp modelId="{693822CB-078E-4E8A-8D15-DEDAEC998C1F}">
      <dsp:nvSpPr>
        <dsp:cNvPr id="5" name="Rounded Rectangle 4"/>
        <dsp:cNvSpPr/>
      </dsp:nvSpPr>
      <dsp:spPr bwMode="white">
        <a:xfrm>
          <a:off x="0" y="5676698"/>
          <a:ext cx="18316142" cy="5160635"/>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82879" tIns="182879" rIns="182879" bIns="182879" anchor="t"/>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0" algn="just">
            <a:lnSpc>
              <a:spcPct val="100000"/>
            </a:lnSpc>
            <a:spcBef>
              <a:spcPct val="0"/>
            </a:spcBef>
            <a:spcAft>
              <a:spcPct val="35000"/>
            </a:spcAft>
          </a:pPr>
          <a:r>
            <a:rPr lang="en-US" b="1" dirty="0">
              <a:latin typeface="Candara" panose="020E0502030303020204" pitchFamily="34" charset="0"/>
            </a:rPr>
            <a:t>Preventing Future Financial Crimes: </a:t>
          </a:r>
          <a:endParaRPr lang="en-US" dirty="0">
            <a:latin typeface="Candara" panose="020E0502030303020204" pitchFamily="34" charset="0"/>
          </a:endParaRPr>
        </a:p>
        <a:p>
          <a:pPr lvl="1" algn="just">
            <a:lnSpc>
              <a:spcPct val="100000"/>
            </a:lnSpc>
            <a:spcBef>
              <a:spcPct val="0"/>
            </a:spcBef>
            <a:spcAft>
              <a:spcPct val="15000"/>
            </a:spcAft>
            <a:buChar char="•"/>
          </a:pPr>
          <a:r>
            <a:rPr lang="en-US" dirty="0">
              <a:latin typeface="Candara" panose="020E0502030303020204" pitchFamily="34" charset="0"/>
            </a:rPr>
            <a:t>In addition to their role in supporting investigating and prosecuting financial crimes, FIUs also play a proactive role in preventing future offenses. By analyzing financial trends, identifying vulnerabilities in the financial system, and providing guidance to regulators and policymakers, FIUs help strengthen anti-money laundering (AML) and counter-terrorism financing (CTF) measures.</a:t>
          </a:r>
        </a:p>
      </dsp:txBody>
      <dsp:txXfrm>
        <a:off x="0" y="5676698"/>
        <a:ext cx="18316142" cy="5160635"/>
      </dsp:txXfrm>
    </dsp:sp>
    <dsp:sp modelId="{27211EF8-7858-43D6-8297-0D783C3FEECD}">
      <dsp:nvSpPr>
        <dsp:cNvPr id="6" name="Rounded Rectangle 5"/>
        <dsp:cNvSpPr/>
      </dsp:nvSpPr>
      <dsp:spPr bwMode="white">
        <a:xfrm>
          <a:off x="516063" y="6192762"/>
          <a:ext cx="3663228" cy="4128508"/>
        </a:xfrm>
        <a:prstGeom prst="roundRect">
          <a:avLst>
            <a:gd name="adj" fmla="val 10000"/>
          </a:avLst>
        </a:prstGeom>
        <a:blipFill rotWithShape="1">
          <a:blip r:embed="rId2"/>
          <a:srcRect/>
          <a:stretch>
            <a:fillRect l="-31000" r="-31000"/>
          </a:stretch>
        </a:blipFill>
      </dsp:spPr>
      <dsp:style>
        <a:lnRef idx="2">
          <a:schemeClr val="lt1"/>
        </a:lnRef>
        <a:fillRef idx="1">
          <a:schemeClr val="accent1">
            <a:tint val="50000"/>
          </a:schemeClr>
        </a:fillRef>
        <a:effectRef idx="0">
          <a:scrgbClr r="0" g="0" b="0"/>
        </a:effectRef>
        <a:fontRef idx="minor"/>
      </dsp:style>
      <dsp:txXfrm>
        <a:off x="516063" y="6192762"/>
        <a:ext cx="3663228" cy="41285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355854" cy="10837333"/>
        <a:chOff x="0" y="0"/>
        <a:chExt cx="18355854" cy="10837333"/>
      </a:xfrm>
    </dsp:grpSpPr>
    <dsp:sp modelId="{12AE4D48-6CDC-49CB-8BBB-01F13CBA6A09}">
      <dsp:nvSpPr>
        <dsp:cNvPr id="5" name="Straight Connector 4"/>
        <dsp:cNvSpPr/>
      </dsp:nvSpPr>
      <dsp:spPr bwMode="white">
        <a:xfrm>
          <a:off x="0" y="2611406"/>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2611406"/>
        <a:ext cx="18355854" cy="0"/>
      </dsp:txXfrm>
    </dsp:sp>
    <dsp:sp modelId="{999F26E9-4A57-4569-8E31-158BF83777E7}">
      <dsp:nvSpPr>
        <dsp:cNvPr id="8" name="Straight Connector 7"/>
        <dsp:cNvSpPr/>
      </dsp:nvSpPr>
      <dsp:spPr bwMode="white">
        <a:xfrm>
          <a:off x="0" y="5353381"/>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5353381"/>
        <a:ext cx="18355854" cy="0"/>
      </dsp:txXfrm>
    </dsp:sp>
    <dsp:sp modelId="{D2389795-F9F5-412A-B791-1B36ABF33B65}">
      <dsp:nvSpPr>
        <dsp:cNvPr id="11" name="Straight Connector 10"/>
        <dsp:cNvSpPr/>
      </dsp:nvSpPr>
      <dsp:spPr bwMode="white">
        <a:xfrm>
          <a:off x="0" y="8095357"/>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8095357"/>
        <a:ext cx="18355854" cy="0"/>
      </dsp:txXfrm>
    </dsp:sp>
    <dsp:sp modelId="{A29E2206-0168-4EB8-89B1-F1443F9E0EFD}">
      <dsp:nvSpPr>
        <dsp:cNvPr id="14" name="Straight Connector 13"/>
        <dsp:cNvSpPr/>
      </dsp:nvSpPr>
      <dsp:spPr bwMode="white">
        <a:xfrm>
          <a:off x="0" y="10837333"/>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10837333"/>
        <a:ext cx="18355854" cy="0"/>
      </dsp:txXfrm>
    </dsp:sp>
    <dsp:sp modelId="{143F92B0-60C2-4531-8833-0896B721002F}">
      <dsp:nvSpPr>
        <dsp:cNvPr id="3" name="Rectangles 2"/>
        <dsp:cNvSpPr/>
      </dsp:nvSpPr>
      <dsp:spPr bwMode="white">
        <a:xfrm>
          <a:off x="4772522" y="0"/>
          <a:ext cx="13583332" cy="26114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b"/>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Collaboration between agencies allows for pooling resources and information, enabling a more comprehensive understanding of asset movements and ownership.</a:t>
          </a:r>
          <a:endParaRPr>
            <a:solidFill>
              <a:schemeClr val="tx1"/>
            </a:solidFill>
          </a:endParaRPr>
        </a:p>
      </dsp:txBody>
      <dsp:txXfrm>
        <a:off x="4772522" y="0"/>
        <a:ext cx="13583332" cy="2611406"/>
      </dsp:txXfrm>
    </dsp:sp>
    <dsp:sp modelId="{46AF33AF-EA3D-4D5D-BE6B-14927F294620}">
      <dsp:nvSpPr>
        <dsp:cNvPr id="4" name="Round Same Side Corner Rectangle 3"/>
        <dsp:cNvSpPr/>
      </dsp:nvSpPr>
      <dsp:spPr bwMode="white">
        <a:xfrm>
          <a:off x="0" y="0"/>
          <a:ext cx="4772522" cy="2611406"/>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95250" tIns="95250" rIns="95250" bIns="9525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gn="just">
            <a:lnSpc>
              <a:spcPct val="100000"/>
            </a:lnSpc>
            <a:spcBef>
              <a:spcPct val="0"/>
            </a:spcBef>
            <a:spcAft>
              <a:spcPct val="35000"/>
            </a:spcAft>
          </a:pPr>
          <a:r>
            <a:rPr lang="en-US">
              <a:latin typeface="Candara" panose="020E0502030303020204" pitchFamily="34" charset="0"/>
            </a:rPr>
            <a:t>Enhanced Information Sharing:</a:t>
          </a:r>
          <a:endParaRPr lang="en-US" dirty="0">
            <a:latin typeface="Candara" panose="020E0502030303020204" pitchFamily="34" charset="0"/>
          </a:endParaRPr>
        </a:p>
      </dsp:txBody>
      <dsp:txXfrm>
        <a:off x="0" y="0"/>
        <a:ext cx="4772522" cy="2611406"/>
      </dsp:txXfrm>
    </dsp:sp>
    <dsp:sp modelId="{34824EB4-D2C6-426A-B4AD-6791AF6B0002}">
      <dsp:nvSpPr>
        <dsp:cNvPr id="6" name="Rectangles 5"/>
        <dsp:cNvSpPr/>
      </dsp:nvSpPr>
      <dsp:spPr bwMode="white">
        <a:xfrm>
          <a:off x="4772522" y="2741976"/>
          <a:ext cx="13583332" cy="26114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b"/>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Different agencies bring unique skills and perspectives to the table. Working together can leverage each other's expertise to tackle complex cases more effectively.</a:t>
          </a:r>
          <a:endParaRPr>
            <a:solidFill>
              <a:schemeClr val="tx1"/>
            </a:solidFill>
          </a:endParaRPr>
        </a:p>
      </dsp:txBody>
      <dsp:txXfrm>
        <a:off x="4772522" y="2741976"/>
        <a:ext cx="13583332" cy="2611406"/>
      </dsp:txXfrm>
    </dsp:sp>
    <dsp:sp modelId="{A10C3BBF-5C04-4E5C-9DA2-D2A267CEEA1E}">
      <dsp:nvSpPr>
        <dsp:cNvPr id="7" name="Round Same Side Corner Rectangle 6"/>
        <dsp:cNvSpPr/>
      </dsp:nvSpPr>
      <dsp:spPr bwMode="white">
        <a:xfrm>
          <a:off x="0" y="2741976"/>
          <a:ext cx="4772522" cy="2611406"/>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95250" tIns="95250" rIns="95250" bIns="9525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gn="just">
            <a:lnSpc>
              <a:spcPct val="100000"/>
            </a:lnSpc>
            <a:spcBef>
              <a:spcPct val="0"/>
            </a:spcBef>
            <a:spcAft>
              <a:spcPct val="35000"/>
            </a:spcAft>
          </a:pPr>
          <a:r>
            <a:rPr lang="en-US" dirty="0">
              <a:latin typeface="Candara" panose="020E0502030303020204" pitchFamily="34" charset="0"/>
            </a:rPr>
            <a:t>Leveraging Specialized Expertise:</a:t>
          </a:r>
        </a:p>
      </dsp:txBody>
      <dsp:txXfrm>
        <a:off x="0" y="2741976"/>
        <a:ext cx="4772522" cy="2611406"/>
      </dsp:txXfrm>
    </dsp:sp>
    <dsp:sp modelId="{C4DD214E-DF3E-4C4D-8C6E-BD13FB364E1B}">
      <dsp:nvSpPr>
        <dsp:cNvPr id="9" name="Rectangles 8"/>
        <dsp:cNvSpPr/>
      </dsp:nvSpPr>
      <dsp:spPr bwMode="white">
        <a:xfrm>
          <a:off x="4772522" y="5483952"/>
          <a:ext cx="13583332" cy="26114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b"/>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Cooperation reduces duplication of efforts and streamlines processes, leading to faster asset recovery and case resolution.</a:t>
          </a:r>
          <a:endParaRPr>
            <a:solidFill>
              <a:schemeClr val="tx1"/>
            </a:solidFill>
          </a:endParaRPr>
        </a:p>
      </dsp:txBody>
      <dsp:txXfrm>
        <a:off x="4772522" y="5483952"/>
        <a:ext cx="13583332" cy="2611406"/>
      </dsp:txXfrm>
    </dsp:sp>
    <dsp:sp modelId="{0E0CEAF8-AACB-4BCC-9279-93E9F6944C59}">
      <dsp:nvSpPr>
        <dsp:cNvPr id="10" name="Round Same Side Corner Rectangle 9"/>
        <dsp:cNvSpPr/>
      </dsp:nvSpPr>
      <dsp:spPr bwMode="white">
        <a:xfrm>
          <a:off x="0" y="5483952"/>
          <a:ext cx="4772522" cy="2611406"/>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95250" tIns="95250" rIns="95250" bIns="9525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gn="just">
            <a:lnSpc>
              <a:spcPct val="100000"/>
            </a:lnSpc>
            <a:spcBef>
              <a:spcPct val="0"/>
            </a:spcBef>
            <a:spcAft>
              <a:spcPct val="35000"/>
            </a:spcAft>
          </a:pPr>
          <a:r>
            <a:rPr lang="en-US" dirty="0">
              <a:latin typeface="Candara" panose="020E0502030303020204" pitchFamily="34" charset="0"/>
            </a:rPr>
            <a:t>Increased Efficiency:</a:t>
          </a:r>
        </a:p>
      </dsp:txBody>
      <dsp:txXfrm>
        <a:off x="0" y="5483952"/>
        <a:ext cx="4772522" cy="2611406"/>
      </dsp:txXfrm>
    </dsp:sp>
    <dsp:sp modelId="{0F9EF4FE-EAD6-4A2B-A59A-C41D04E74BEC}">
      <dsp:nvSpPr>
        <dsp:cNvPr id="12" name="Rectangles 11"/>
        <dsp:cNvSpPr/>
      </dsp:nvSpPr>
      <dsp:spPr bwMode="white">
        <a:xfrm>
          <a:off x="4772522" y="8225927"/>
          <a:ext cx="13583332" cy="261140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80010" tIns="80010" rIns="80010" bIns="80010" anchor="b"/>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A coordinated approach ensures that investigations proceed smoothly and that all relevant aspects of a case are adequately addressed.</a:t>
          </a:r>
          <a:endParaRPr>
            <a:solidFill>
              <a:schemeClr val="tx1"/>
            </a:solidFill>
          </a:endParaRPr>
        </a:p>
      </dsp:txBody>
      <dsp:txXfrm>
        <a:off x="4772522" y="8225927"/>
        <a:ext cx="13583332" cy="2611406"/>
      </dsp:txXfrm>
    </dsp:sp>
    <dsp:sp modelId="{EFBBB08D-E049-4703-A32A-0D4257B597FE}">
      <dsp:nvSpPr>
        <dsp:cNvPr id="13" name="Round Same Side Corner Rectangle 12"/>
        <dsp:cNvSpPr/>
      </dsp:nvSpPr>
      <dsp:spPr bwMode="white">
        <a:xfrm>
          <a:off x="0" y="8225927"/>
          <a:ext cx="4772522" cy="2611406"/>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95250" tIns="95250" rIns="95250" bIns="9525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gn="just">
            <a:lnSpc>
              <a:spcPct val="100000"/>
            </a:lnSpc>
            <a:spcBef>
              <a:spcPct val="0"/>
            </a:spcBef>
            <a:spcAft>
              <a:spcPct val="35000"/>
            </a:spcAft>
          </a:pPr>
          <a:r>
            <a:rPr lang="en-US" dirty="0">
              <a:latin typeface="Candara" panose="020E0502030303020204" pitchFamily="34" charset="0"/>
            </a:rPr>
            <a:t>Improved Coordination:</a:t>
          </a:r>
        </a:p>
      </dsp:txBody>
      <dsp:txXfrm>
        <a:off x="0" y="8225927"/>
        <a:ext cx="4772522" cy="26114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355854" cy="11082879"/>
        <a:chOff x="0" y="0"/>
        <a:chExt cx="18355854" cy="11082879"/>
      </a:xfrm>
    </dsp:grpSpPr>
    <dsp:sp modelId="{12AE4D48-6CDC-49CB-8BBB-01F13CBA6A09}">
      <dsp:nvSpPr>
        <dsp:cNvPr id="5" name="Straight Connector 4"/>
        <dsp:cNvSpPr/>
      </dsp:nvSpPr>
      <dsp:spPr bwMode="white">
        <a:xfrm>
          <a:off x="0" y="3575122"/>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3575122"/>
        <a:ext cx="18355854" cy="0"/>
      </dsp:txXfrm>
    </dsp:sp>
    <dsp:sp modelId="{90420ED7-D0BD-451A-9FA8-CD51238EA804}">
      <dsp:nvSpPr>
        <dsp:cNvPr id="8" name="Straight Connector 7"/>
        <dsp:cNvSpPr/>
      </dsp:nvSpPr>
      <dsp:spPr bwMode="white">
        <a:xfrm>
          <a:off x="0" y="7329001"/>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7329001"/>
        <a:ext cx="18355854" cy="0"/>
      </dsp:txXfrm>
    </dsp:sp>
    <dsp:sp modelId="{B19C7CAE-023C-4434-86AE-6E341F7A1BBB}">
      <dsp:nvSpPr>
        <dsp:cNvPr id="11" name="Straight Connector 10"/>
        <dsp:cNvSpPr/>
      </dsp:nvSpPr>
      <dsp:spPr bwMode="white">
        <a:xfrm>
          <a:off x="0" y="11082879"/>
          <a:ext cx="18355854" cy="0"/>
        </a:xfrm>
        <a:prstGeom prst="line">
          <a:avLst/>
        </a:prstGeom>
      </dsp:spPr>
      <dsp:style>
        <a:lnRef idx="2">
          <a:schemeClr val="accent1">
            <a:shade val="60000"/>
          </a:schemeClr>
        </a:lnRef>
        <a:fillRef idx="0">
          <a:schemeClr val="accent1"/>
        </a:fillRef>
        <a:effectRef idx="0">
          <a:scrgbClr r="0" g="0" b="0"/>
        </a:effectRef>
        <a:fontRef idx="minor"/>
      </dsp:style>
      <dsp:txXfrm>
        <a:off x="0" y="11082879"/>
        <a:ext cx="18355854" cy="0"/>
      </dsp:txXfrm>
    </dsp:sp>
    <dsp:sp modelId="{143F92B0-60C2-4531-8833-0896B721002F}">
      <dsp:nvSpPr>
        <dsp:cNvPr id="3" name="Rectangles 2"/>
        <dsp:cNvSpPr/>
      </dsp:nvSpPr>
      <dsp:spPr bwMode="white">
        <a:xfrm>
          <a:off x="4772522" y="0"/>
          <a:ext cx="13583332" cy="357512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060" tIns="99060" rIns="99060" bIns="99060" anchor="b"/>
        <a:lstStyle>
          <a:lvl1pPr algn="l">
            <a:defRPr sz="5200"/>
          </a:lvl1pPr>
          <a:lvl2pPr marL="285750" indent="-285750" algn="l">
            <a:defRPr sz="4000"/>
          </a:lvl2pPr>
          <a:lvl3pPr marL="571500" indent="-285750" algn="l">
            <a:defRPr sz="4000"/>
          </a:lvl3pPr>
          <a:lvl4pPr marL="857250" indent="-285750" algn="l">
            <a:defRPr sz="4000"/>
          </a:lvl4pPr>
          <a:lvl5pPr marL="1143000" indent="-285750" algn="l">
            <a:defRPr sz="4000"/>
          </a:lvl5pPr>
          <a:lvl6pPr marL="1428750" indent="-285750" algn="l">
            <a:defRPr sz="4000"/>
          </a:lvl6pPr>
          <a:lvl7pPr marL="1714500" indent="-285750" algn="l">
            <a:defRPr sz="4000"/>
          </a:lvl7pPr>
          <a:lvl8pPr marL="2000250" indent="-285750" algn="l">
            <a:defRPr sz="4000"/>
          </a:lvl8pPr>
          <a:lvl9pPr marL="2286000" indent="-285750" algn="l">
            <a:defRPr sz="40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Asset recovery often involves cross-border transactions. Collaboration between agencies with jurisdictional reach in different regions can facilitate the recovery of assets hidden overseas.</a:t>
          </a:r>
          <a:endParaRPr>
            <a:solidFill>
              <a:schemeClr val="tx1"/>
            </a:solidFill>
          </a:endParaRPr>
        </a:p>
      </dsp:txBody>
      <dsp:txXfrm>
        <a:off x="4772522" y="0"/>
        <a:ext cx="13583332" cy="3575122"/>
      </dsp:txXfrm>
    </dsp:sp>
    <dsp:sp modelId="{46AF33AF-EA3D-4D5D-BE6B-14927F294620}">
      <dsp:nvSpPr>
        <dsp:cNvPr id="4" name="Round Same Side Corner Rectangle 3"/>
        <dsp:cNvSpPr/>
      </dsp:nvSpPr>
      <dsp:spPr bwMode="white">
        <a:xfrm>
          <a:off x="0" y="0"/>
          <a:ext cx="4772522" cy="3575122"/>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106680" tIns="106680" rIns="106680" bIns="106680" anchor="ctr"/>
        <a:lstStyle>
          <a:lvl1pPr algn="ctr">
            <a:defRPr sz="5600"/>
          </a:lvl1pPr>
          <a:lvl2pPr marL="285750" indent="-285750" algn="ctr">
            <a:defRPr sz="4300"/>
          </a:lvl2pPr>
          <a:lvl3pPr marL="571500" indent="-285750" algn="ctr">
            <a:defRPr sz="4300"/>
          </a:lvl3pPr>
          <a:lvl4pPr marL="857250" indent="-285750" algn="ctr">
            <a:defRPr sz="4300"/>
          </a:lvl4pPr>
          <a:lvl5pPr marL="1143000" indent="-285750" algn="ctr">
            <a:defRPr sz="4300"/>
          </a:lvl5pPr>
          <a:lvl6pPr marL="1428750" indent="-285750" algn="ctr">
            <a:defRPr sz="4300"/>
          </a:lvl6pPr>
          <a:lvl7pPr marL="1714500" indent="-285750" algn="ctr">
            <a:defRPr sz="4300"/>
          </a:lvl7pPr>
          <a:lvl8pPr marL="2000250" indent="-285750" algn="ctr">
            <a:defRPr sz="4300"/>
          </a:lvl8pPr>
          <a:lvl9pPr marL="2286000" indent="-285750" algn="ctr">
            <a:defRPr sz="4300"/>
          </a:lvl9pPr>
        </a:lstStyle>
        <a:p>
          <a:pPr lvl="0" algn="just">
            <a:lnSpc>
              <a:spcPct val="100000"/>
            </a:lnSpc>
            <a:spcBef>
              <a:spcPct val="0"/>
            </a:spcBef>
            <a:spcAft>
              <a:spcPct val="35000"/>
            </a:spcAft>
          </a:pPr>
          <a:r>
            <a:rPr lang="en-US">
              <a:latin typeface="Candara" panose="020E0502030303020204" pitchFamily="34" charset="0"/>
            </a:rPr>
            <a:t>Broader Jurisdictional Reach:</a:t>
          </a:r>
          <a:endParaRPr lang="en-US" dirty="0">
            <a:latin typeface="Candara" panose="020E0502030303020204" pitchFamily="34" charset="0"/>
          </a:endParaRPr>
        </a:p>
      </dsp:txBody>
      <dsp:txXfrm>
        <a:off x="0" y="0"/>
        <a:ext cx="4772522" cy="3575122"/>
      </dsp:txXfrm>
    </dsp:sp>
    <dsp:sp modelId="{4A88DBDD-E603-4022-B36B-39DF8911B9A0}">
      <dsp:nvSpPr>
        <dsp:cNvPr id="6" name="Rectangles 5"/>
        <dsp:cNvSpPr/>
      </dsp:nvSpPr>
      <dsp:spPr bwMode="white">
        <a:xfrm>
          <a:off x="4772522" y="3753878"/>
          <a:ext cx="13583332" cy="357512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060" tIns="99060" rIns="99060" bIns="99060" anchor="b"/>
        <a:lstStyle>
          <a:lvl1pPr algn="l">
            <a:defRPr sz="5200"/>
          </a:lvl1pPr>
          <a:lvl2pPr marL="285750" indent="-285750" algn="l">
            <a:defRPr sz="4000"/>
          </a:lvl2pPr>
          <a:lvl3pPr marL="571500" indent="-285750" algn="l">
            <a:defRPr sz="4000"/>
          </a:lvl3pPr>
          <a:lvl4pPr marL="857250" indent="-285750" algn="l">
            <a:defRPr sz="4000"/>
          </a:lvl4pPr>
          <a:lvl5pPr marL="1143000" indent="-285750" algn="l">
            <a:defRPr sz="4000"/>
          </a:lvl5pPr>
          <a:lvl6pPr marL="1428750" indent="-285750" algn="l">
            <a:defRPr sz="4000"/>
          </a:lvl6pPr>
          <a:lvl7pPr marL="1714500" indent="-285750" algn="l">
            <a:defRPr sz="4000"/>
          </a:lvl7pPr>
          <a:lvl8pPr marL="2000250" indent="-285750" algn="l">
            <a:defRPr sz="4000"/>
          </a:lvl8pPr>
          <a:lvl9pPr marL="2286000" indent="-285750" algn="l">
            <a:defRPr sz="40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Working together can highlight gaps in existing legal frameworks and facilitate the development of new laws or protocols to better address asset recovery challenges.</a:t>
          </a:r>
          <a:endParaRPr>
            <a:solidFill>
              <a:schemeClr val="tx1"/>
            </a:solidFill>
          </a:endParaRPr>
        </a:p>
      </dsp:txBody>
      <dsp:txXfrm>
        <a:off x="4772522" y="3753878"/>
        <a:ext cx="13583332" cy="3575122"/>
      </dsp:txXfrm>
    </dsp:sp>
    <dsp:sp modelId="{1235758E-85C1-4276-B8A5-E29F3419F0B5}">
      <dsp:nvSpPr>
        <dsp:cNvPr id="7" name="Round Same Side Corner Rectangle 6"/>
        <dsp:cNvSpPr/>
      </dsp:nvSpPr>
      <dsp:spPr bwMode="white">
        <a:xfrm>
          <a:off x="0" y="3753878"/>
          <a:ext cx="4772522" cy="3575122"/>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106680" tIns="106680" rIns="106680" bIns="106680" anchor="ctr"/>
        <a:lstStyle>
          <a:lvl1pPr algn="ctr">
            <a:defRPr sz="5600"/>
          </a:lvl1pPr>
          <a:lvl2pPr marL="285750" indent="-285750" algn="ctr">
            <a:defRPr sz="4300"/>
          </a:lvl2pPr>
          <a:lvl3pPr marL="571500" indent="-285750" algn="ctr">
            <a:defRPr sz="4300"/>
          </a:lvl3pPr>
          <a:lvl4pPr marL="857250" indent="-285750" algn="ctr">
            <a:defRPr sz="4300"/>
          </a:lvl4pPr>
          <a:lvl5pPr marL="1143000" indent="-285750" algn="ctr">
            <a:defRPr sz="4300"/>
          </a:lvl5pPr>
          <a:lvl6pPr marL="1428750" indent="-285750" algn="ctr">
            <a:defRPr sz="4300"/>
          </a:lvl6pPr>
          <a:lvl7pPr marL="1714500" indent="-285750" algn="ctr">
            <a:defRPr sz="4300"/>
          </a:lvl7pPr>
          <a:lvl8pPr marL="2000250" indent="-285750" algn="ctr">
            <a:defRPr sz="4300"/>
          </a:lvl8pPr>
          <a:lvl9pPr marL="2286000" indent="-285750" algn="ctr">
            <a:defRPr sz="4300"/>
          </a:lvl9pPr>
        </a:lstStyle>
        <a:p>
          <a:pPr lvl="0" algn="just">
            <a:lnSpc>
              <a:spcPct val="100000"/>
            </a:lnSpc>
            <a:spcBef>
              <a:spcPct val="0"/>
            </a:spcBef>
            <a:spcAft>
              <a:spcPct val="35000"/>
            </a:spcAft>
          </a:pPr>
          <a:r>
            <a:rPr lang="en-US" dirty="0">
              <a:latin typeface="Candara" panose="020E0502030303020204" pitchFamily="34" charset="0"/>
            </a:rPr>
            <a:t>Enhanced Legal Frameworks: </a:t>
          </a:r>
        </a:p>
      </dsp:txBody>
      <dsp:txXfrm>
        <a:off x="0" y="3753878"/>
        <a:ext cx="4772522" cy="3575122"/>
      </dsp:txXfrm>
    </dsp:sp>
    <dsp:sp modelId="{5A8E4975-D8BB-471F-BC34-C355C0C96606}">
      <dsp:nvSpPr>
        <dsp:cNvPr id="9" name="Rectangles 8"/>
        <dsp:cNvSpPr/>
      </dsp:nvSpPr>
      <dsp:spPr bwMode="white">
        <a:xfrm>
          <a:off x="4772522" y="7507757"/>
          <a:ext cx="13583332" cy="3575122"/>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9060" tIns="99060" rIns="99060" bIns="99060" anchor="b"/>
        <a:lstStyle>
          <a:lvl1pPr algn="l">
            <a:defRPr sz="5200"/>
          </a:lvl1pPr>
          <a:lvl2pPr marL="285750" indent="-285750" algn="l">
            <a:defRPr sz="4000"/>
          </a:lvl2pPr>
          <a:lvl3pPr marL="571500" indent="-285750" algn="l">
            <a:defRPr sz="4000"/>
          </a:lvl3pPr>
          <a:lvl4pPr marL="857250" indent="-285750" algn="l">
            <a:defRPr sz="4000"/>
          </a:lvl4pPr>
          <a:lvl5pPr marL="1143000" indent="-285750" algn="l">
            <a:defRPr sz="4000"/>
          </a:lvl5pPr>
          <a:lvl6pPr marL="1428750" indent="-285750" algn="l">
            <a:defRPr sz="4000"/>
          </a:lvl6pPr>
          <a:lvl7pPr marL="1714500" indent="-285750" algn="l">
            <a:defRPr sz="4000"/>
          </a:lvl7pPr>
          <a:lvl8pPr marL="2000250" indent="-285750" algn="l">
            <a:defRPr sz="4000"/>
          </a:lvl8pPr>
          <a:lvl9pPr marL="2286000" indent="-285750" algn="l">
            <a:defRPr sz="4000"/>
          </a:lvl9pPr>
        </a:lstStyle>
        <a:p>
          <a:pPr lvl="0" algn="just">
            <a:lnSpc>
              <a:spcPct val="100000"/>
            </a:lnSpc>
            <a:spcBef>
              <a:spcPct val="0"/>
            </a:spcBef>
            <a:spcAft>
              <a:spcPct val="35000"/>
            </a:spcAft>
          </a:pPr>
          <a:r>
            <a:rPr lang="en-US" dirty="0">
              <a:solidFill>
                <a:schemeClr val="tx1"/>
              </a:solidFill>
              <a:latin typeface="Candara" panose="020E0502030303020204" pitchFamily="34" charset="0"/>
            </a:rPr>
            <a:t>Successful asset recovery sends a strong message to perpetrators of financial crimes, acting as a deterrent and reducing the likelihood of future offences.</a:t>
          </a:r>
          <a:endParaRPr>
            <a:solidFill>
              <a:schemeClr val="tx1"/>
            </a:solidFill>
          </a:endParaRPr>
        </a:p>
      </dsp:txBody>
      <dsp:txXfrm>
        <a:off x="4772522" y="7507757"/>
        <a:ext cx="13583332" cy="3575122"/>
      </dsp:txXfrm>
    </dsp:sp>
    <dsp:sp modelId="{F3BF6B8F-BE93-4912-9DCA-C14536B26133}">
      <dsp:nvSpPr>
        <dsp:cNvPr id="10" name="Round Same Side Corner Rectangle 9"/>
        <dsp:cNvSpPr/>
      </dsp:nvSpPr>
      <dsp:spPr bwMode="white">
        <a:xfrm>
          <a:off x="0" y="7507757"/>
          <a:ext cx="4772522" cy="3575122"/>
        </a:xfrm>
        <a:prstGeom prst="round2SameRect">
          <a:avLst>
            <a:gd name="adj1" fmla="val 16670"/>
            <a:gd name="adj2" fmla="val 0"/>
          </a:avLst>
        </a:prstGeom>
        <a:solidFill>
          <a:schemeClr val="accent2">
            <a:lumMod val="50000"/>
          </a:schemeClr>
        </a:solidFill>
      </dsp:spPr>
      <dsp:style>
        <a:lnRef idx="2">
          <a:schemeClr val="accent1"/>
        </a:lnRef>
        <a:fillRef idx="1">
          <a:schemeClr val="accent1"/>
        </a:fillRef>
        <a:effectRef idx="0">
          <a:scrgbClr r="0" g="0" b="0"/>
        </a:effectRef>
        <a:fontRef idx="minor">
          <a:schemeClr val="lt1"/>
        </a:fontRef>
      </dsp:style>
      <dsp:txBody>
        <a:bodyPr lIns="106680" tIns="106680" rIns="106680" bIns="106680" anchor="ctr"/>
        <a:lstStyle>
          <a:lvl1pPr algn="ctr">
            <a:defRPr sz="5600"/>
          </a:lvl1pPr>
          <a:lvl2pPr marL="285750" indent="-285750" algn="ctr">
            <a:defRPr sz="4300"/>
          </a:lvl2pPr>
          <a:lvl3pPr marL="571500" indent="-285750" algn="ctr">
            <a:defRPr sz="4300"/>
          </a:lvl3pPr>
          <a:lvl4pPr marL="857250" indent="-285750" algn="ctr">
            <a:defRPr sz="4300"/>
          </a:lvl4pPr>
          <a:lvl5pPr marL="1143000" indent="-285750" algn="ctr">
            <a:defRPr sz="4300"/>
          </a:lvl5pPr>
          <a:lvl6pPr marL="1428750" indent="-285750" algn="ctr">
            <a:defRPr sz="4300"/>
          </a:lvl6pPr>
          <a:lvl7pPr marL="1714500" indent="-285750" algn="ctr">
            <a:defRPr sz="4300"/>
          </a:lvl7pPr>
          <a:lvl8pPr marL="2000250" indent="-285750" algn="ctr">
            <a:defRPr sz="4300"/>
          </a:lvl8pPr>
          <a:lvl9pPr marL="2286000" indent="-285750" algn="ctr">
            <a:defRPr sz="4300"/>
          </a:lvl9pPr>
        </a:lstStyle>
        <a:p>
          <a:pPr lvl="0" algn="just">
            <a:lnSpc>
              <a:spcPct val="100000"/>
            </a:lnSpc>
            <a:spcBef>
              <a:spcPct val="0"/>
            </a:spcBef>
            <a:spcAft>
              <a:spcPct val="35000"/>
            </a:spcAft>
          </a:pPr>
          <a:r>
            <a:rPr lang="en-US" dirty="0">
              <a:latin typeface="Candara" panose="020E0502030303020204" pitchFamily="34" charset="0"/>
            </a:rPr>
            <a:t>Strengthened Deterrence: </a:t>
          </a:r>
        </a:p>
      </dsp:txBody>
      <dsp:txXfrm>
        <a:off x="0" y="7507757"/>
        <a:ext cx="4772522" cy="3575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005576" cy="10837333"/>
        <a:chOff x="0" y="0"/>
        <a:chExt cx="18005576" cy="10837333"/>
      </a:xfrm>
    </dsp:grpSpPr>
    <dsp:sp modelId="{680A3DAF-27A2-4ACA-AB38-C11F6398A26B}">
      <dsp:nvSpPr>
        <dsp:cNvPr id="3" name="Rounded Rectangle 2"/>
        <dsp:cNvSpPr/>
      </dsp:nvSpPr>
      <dsp:spPr bwMode="white">
        <a:xfrm>
          <a:off x="0" y="204681"/>
          <a:ext cx="18005576" cy="1461135"/>
        </a:xfrm>
        <a:prstGeom prst="round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13360" tIns="213360" rIns="213360" bIns="213360" anchor="ctr"/>
        <a:lstStyle>
          <a:lvl1pPr algn="l">
            <a:defRPr sz="5600"/>
          </a:lvl1pPr>
          <a:lvl2pPr marL="285750" indent="-285750" algn="l">
            <a:defRPr sz="4300"/>
          </a:lvl2pPr>
          <a:lvl3pPr marL="571500" indent="-285750" algn="l">
            <a:defRPr sz="4300"/>
          </a:lvl3pPr>
          <a:lvl4pPr marL="857250" indent="-285750" algn="l">
            <a:defRPr sz="4300"/>
          </a:lvl4pPr>
          <a:lvl5pPr marL="1143000" indent="-285750" algn="l">
            <a:defRPr sz="4300"/>
          </a:lvl5pPr>
          <a:lvl6pPr marL="1428750" indent="-285750" algn="l">
            <a:defRPr sz="4300"/>
          </a:lvl6pPr>
          <a:lvl7pPr marL="1714500" indent="-285750" algn="l">
            <a:defRPr sz="4300"/>
          </a:lvl7pPr>
          <a:lvl8pPr marL="2000250" indent="-285750" algn="l">
            <a:defRPr sz="4300"/>
          </a:lvl8pPr>
          <a:lvl9pPr marL="2286000" indent="-285750" algn="l">
            <a:defRPr sz="4300"/>
          </a:lvl9pPr>
        </a:lstStyle>
        <a:p>
          <a:pPr lvl="0" algn="just">
            <a:lnSpc>
              <a:spcPct val="100000"/>
            </a:lnSpc>
            <a:spcBef>
              <a:spcPct val="0"/>
            </a:spcBef>
            <a:spcAft>
              <a:spcPct val="35000"/>
            </a:spcAft>
          </a:pPr>
          <a:r>
            <a:rPr lang="en-US" b="1">
              <a:latin typeface="Candara" panose="020E0502030303020204" pitchFamily="34" charset="0"/>
            </a:rPr>
            <a:t>Asset Tracing</a:t>
          </a:r>
          <a:endParaRPr lang="en-US" b="1" dirty="0">
            <a:latin typeface="Candara" panose="020E0502030303020204" pitchFamily="34" charset="0"/>
          </a:endParaRPr>
        </a:p>
      </dsp:txBody>
      <dsp:txXfrm>
        <a:off x="0" y="204681"/>
        <a:ext cx="18005576" cy="1461135"/>
      </dsp:txXfrm>
    </dsp:sp>
    <dsp:sp modelId="{ECA31D64-1585-411D-9BB0-A460FF068D4C}">
      <dsp:nvSpPr>
        <dsp:cNvPr id="4" name="Rectangles 3"/>
        <dsp:cNvSpPr/>
      </dsp:nvSpPr>
      <dsp:spPr bwMode="white">
        <a:xfrm>
          <a:off x="0" y="1665817"/>
          <a:ext cx="18005576" cy="342519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71120" rIns="398272" bIns="71120" anchor="t"/>
        <a:lstStyle>
          <a:lvl1pPr algn="l">
            <a:defRPr sz="5600"/>
          </a:lvl1pPr>
          <a:lvl2pPr marL="285750" indent="-285750" algn="l">
            <a:defRPr sz="4300"/>
          </a:lvl2pPr>
          <a:lvl3pPr marL="571500" indent="-285750" algn="l">
            <a:defRPr sz="4300"/>
          </a:lvl3pPr>
          <a:lvl4pPr marL="857250" indent="-285750" algn="l">
            <a:defRPr sz="4300"/>
          </a:lvl4pPr>
          <a:lvl5pPr marL="1143000" indent="-285750" algn="l">
            <a:defRPr sz="4300"/>
          </a:lvl5pPr>
          <a:lvl6pPr marL="1428750" indent="-285750" algn="l">
            <a:defRPr sz="4300"/>
          </a:lvl6pPr>
          <a:lvl7pPr marL="1714500" indent="-285750" algn="l">
            <a:defRPr sz="4300"/>
          </a:lvl7pPr>
          <a:lvl8pPr marL="2000250" indent="-285750" algn="l">
            <a:defRPr sz="4300"/>
          </a:lvl8pPr>
          <a:lvl9pPr marL="2286000" indent="-285750" algn="l">
            <a:defRPr sz="43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This involves identifying and tracing the movement of assets, which could include funds, properties, or other valuable items, through various financial transactions or ownership structures. Asset tracing often requires sophisticated investigative techniques and tools to follow the trail of illicit funds or assets through complex networks and jurisdictions.</a:t>
          </a:r>
          <a:endParaRPr>
            <a:solidFill>
              <a:schemeClr val="tx1"/>
            </a:solidFill>
          </a:endParaRPr>
        </a:p>
      </dsp:txBody>
      <dsp:txXfrm>
        <a:off x="0" y="1665817"/>
        <a:ext cx="18005576" cy="3425190"/>
      </dsp:txXfrm>
    </dsp:sp>
    <dsp:sp modelId="{60427E6A-1B3A-4D4E-96C8-92A360B4AD25}">
      <dsp:nvSpPr>
        <dsp:cNvPr id="5" name="Rounded Rectangle 4"/>
        <dsp:cNvSpPr/>
      </dsp:nvSpPr>
      <dsp:spPr bwMode="white">
        <a:xfrm>
          <a:off x="0" y="5091007"/>
          <a:ext cx="18005576" cy="1461135"/>
        </a:xfrm>
        <a:prstGeom prst="roundRect">
          <a:avLst/>
        </a:prstGeom>
        <a:solidFill>
          <a:srgbClr val="0070C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220980" tIns="220980" rIns="220980" bIns="220980" numCol="1" spcCol="1270" anchor="ctr" anchorCtr="0" forceAA="0"/>
        <a:lstStyle>
          <a:lvl1pPr algn="l">
            <a:defRPr sz="5600"/>
          </a:lvl1pPr>
          <a:lvl2pPr marL="285750" indent="-285750" algn="l">
            <a:defRPr sz="4300"/>
          </a:lvl2pPr>
          <a:lvl3pPr marL="571500" indent="-285750" algn="l">
            <a:defRPr sz="4300"/>
          </a:lvl3pPr>
          <a:lvl4pPr marL="857250" indent="-285750" algn="l">
            <a:defRPr sz="4300"/>
          </a:lvl4pPr>
          <a:lvl5pPr marL="1143000" indent="-285750" algn="l">
            <a:defRPr sz="4300"/>
          </a:lvl5pPr>
          <a:lvl6pPr marL="1428750" indent="-285750" algn="l">
            <a:defRPr sz="4300"/>
          </a:lvl6pPr>
          <a:lvl7pPr marL="1714500" indent="-285750" algn="l">
            <a:defRPr sz="4300"/>
          </a:lvl7pPr>
          <a:lvl8pPr marL="2000250" indent="-285750" algn="l">
            <a:defRPr sz="4300"/>
          </a:lvl8pPr>
          <a:lvl9pPr marL="2286000" indent="-285750" algn="l">
            <a:defRPr sz="4300"/>
          </a:lvl9pPr>
        </a:lstStyle>
        <a:p>
          <a:pPr marL="0" lvl="0" indent="0" algn="just" defTabSz="2578100">
            <a:lnSpc>
              <a:spcPct val="90000"/>
            </a:lnSpc>
            <a:spcBef>
              <a:spcPct val="0"/>
            </a:spcBef>
            <a:spcAft>
              <a:spcPct val="35000"/>
            </a:spcAft>
            <a:buNone/>
          </a:pPr>
          <a:r>
            <a:rPr lang="en-US" sz="5800" b="1" kern="1200" dirty="0">
              <a:solidFill>
                <a:prstClr val="white"/>
              </a:solidFill>
              <a:latin typeface="Candara" panose="020E0502030303020204" pitchFamily="34" charset="0"/>
              <a:ea typeface="+mn-ea"/>
              <a:cs typeface="+mn-cs"/>
            </a:rPr>
            <a:t>Asset Tracking</a:t>
          </a:r>
        </a:p>
      </dsp:txBody>
      <dsp:txXfrm>
        <a:off x="0" y="5091007"/>
        <a:ext cx="18005576" cy="1461135"/>
      </dsp:txXfrm>
    </dsp:sp>
    <dsp:sp modelId="{B56CF2B5-98DC-4884-9719-6FB97DFA720A}">
      <dsp:nvSpPr>
        <dsp:cNvPr id="6" name="Rectangles 5"/>
        <dsp:cNvSpPr/>
      </dsp:nvSpPr>
      <dsp:spPr bwMode="white">
        <a:xfrm>
          <a:off x="0" y="6552142"/>
          <a:ext cx="18005576" cy="408051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71120" rIns="398272" bIns="71120" anchor="t"/>
        <a:lstStyle>
          <a:lvl1pPr algn="l">
            <a:defRPr sz="5600"/>
          </a:lvl1pPr>
          <a:lvl2pPr marL="285750" indent="-285750" algn="l">
            <a:defRPr sz="4300"/>
          </a:lvl2pPr>
          <a:lvl3pPr marL="571500" indent="-285750" algn="l">
            <a:defRPr sz="4300"/>
          </a:lvl3pPr>
          <a:lvl4pPr marL="857250" indent="-285750" algn="l">
            <a:defRPr sz="4300"/>
          </a:lvl4pPr>
          <a:lvl5pPr marL="1143000" indent="-285750" algn="l">
            <a:defRPr sz="4300"/>
          </a:lvl5pPr>
          <a:lvl6pPr marL="1428750" indent="-285750" algn="l">
            <a:defRPr sz="4300"/>
          </a:lvl6pPr>
          <a:lvl7pPr marL="1714500" indent="-285750" algn="l">
            <a:defRPr sz="4300"/>
          </a:lvl7pPr>
          <a:lvl8pPr marL="2000250" indent="-285750" algn="l">
            <a:defRPr sz="4300"/>
          </a:lvl8pPr>
          <a:lvl9pPr marL="2286000" indent="-285750" algn="l">
            <a:defRPr sz="43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Once assets have been identified, tracking involves monitoring their movements or changes in ownership over time. This can include monitoring bank accounts, real estate transactions, or other financial activities associated with the assets in question. Advanced tracking technologies such as blockchain analysis or forensic accounting methods may be employed to monitor the flow of assets.</a:t>
          </a:r>
          <a:endParaRPr>
            <a:solidFill>
              <a:schemeClr val="tx1"/>
            </a:solidFill>
          </a:endParaRPr>
        </a:p>
      </dsp:txBody>
      <dsp:txXfrm>
        <a:off x="0" y="6552142"/>
        <a:ext cx="18005576" cy="4080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005576" cy="11339404"/>
        <a:chOff x="0" y="0"/>
        <a:chExt cx="18005576" cy="11339404"/>
      </a:xfrm>
    </dsp:grpSpPr>
    <dsp:sp modelId="{680A3DAF-27A2-4ACA-AB38-C11F6398A26B}">
      <dsp:nvSpPr>
        <dsp:cNvPr id="3" name="Rounded Rectangle 2"/>
        <dsp:cNvSpPr/>
      </dsp:nvSpPr>
      <dsp:spPr bwMode="white">
        <a:xfrm>
          <a:off x="0" y="217274"/>
          <a:ext cx="18005576" cy="1325245"/>
        </a:xfrm>
        <a:prstGeom prst="round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98120" tIns="198120" rIns="198120" bIns="198120" anchor="ctr"/>
        <a:lstStyle>
          <a:lvl1pPr algn="l">
            <a:defRPr sz="5200"/>
          </a:lvl1pPr>
          <a:lvl2pPr marL="285750" indent="-285750" algn="l">
            <a:defRPr sz="4000"/>
          </a:lvl2pPr>
          <a:lvl3pPr marL="571500" indent="-285750" algn="l">
            <a:defRPr sz="4000"/>
          </a:lvl3pPr>
          <a:lvl4pPr marL="857250" indent="-285750" algn="l">
            <a:defRPr sz="4000"/>
          </a:lvl4pPr>
          <a:lvl5pPr marL="1143000" indent="-285750" algn="l">
            <a:defRPr sz="4000"/>
          </a:lvl5pPr>
          <a:lvl6pPr marL="1428750" indent="-285750" algn="l">
            <a:defRPr sz="4000"/>
          </a:lvl6pPr>
          <a:lvl7pPr marL="1714500" indent="-285750" algn="l">
            <a:defRPr sz="4000"/>
          </a:lvl7pPr>
          <a:lvl8pPr marL="2000250" indent="-285750" algn="l">
            <a:defRPr sz="4000"/>
          </a:lvl8pPr>
          <a:lvl9pPr marL="2286000" indent="-285750" algn="l">
            <a:defRPr sz="4000"/>
          </a:lvl9pPr>
        </a:lstStyle>
        <a:p>
          <a:pPr lvl="0" algn="just">
            <a:lnSpc>
              <a:spcPct val="100000"/>
            </a:lnSpc>
            <a:spcBef>
              <a:spcPct val="0"/>
            </a:spcBef>
            <a:spcAft>
              <a:spcPct val="35000"/>
            </a:spcAft>
          </a:pPr>
          <a:r>
            <a:rPr lang="en-US" b="1" dirty="0">
              <a:latin typeface="Candara" panose="020E0502030303020204" pitchFamily="34" charset="0"/>
            </a:rPr>
            <a:t>Asset Recovery</a:t>
          </a:r>
        </a:p>
      </dsp:txBody>
      <dsp:txXfrm>
        <a:off x="0" y="217274"/>
        <a:ext cx="18005576" cy="1325245"/>
      </dsp:txXfrm>
    </dsp:sp>
    <dsp:sp modelId="{ECA31D64-1585-411D-9BB0-A460FF068D4C}">
      <dsp:nvSpPr>
        <dsp:cNvPr id="4" name="Rectangles 3"/>
        <dsp:cNvSpPr/>
      </dsp:nvSpPr>
      <dsp:spPr bwMode="white">
        <a:xfrm>
          <a:off x="0" y="1542519"/>
          <a:ext cx="18005576" cy="957961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66040" rIns="369824" bIns="66040" anchor="t"/>
        <a:lstStyle>
          <a:lvl1pPr algn="l">
            <a:defRPr sz="5200"/>
          </a:lvl1pPr>
          <a:lvl2pPr marL="285750" indent="-285750" algn="l">
            <a:defRPr sz="4000"/>
          </a:lvl2pPr>
          <a:lvl3pPr marL="571500" indent="-285750" algn="l">
            <a:defRPr sz="4000"/>
          </a:lvl3pPr>
          <a:lvl4pPr marL="857250" indent="-285750" algn="l">
            <a:defRPr sz="4000"/>
          </a:lvl4pPr>
          <a:lvl5pPr marL="1143000" indent="-285750" algn="l">
            <a:defRPr sz="4000"/>
          </a:lvl5pPr>
          <a:lvl6pPr marL="1428750" indent="-285750" algn="l">
            <a:defRPr sz="4000"/>
          </a:lvl6pPr>
          <a:lvl7pPr marL="1714500" indent="-285750" algn="l">
            <a:defRPr sz="4000"/>
          </a:lvl7pPr>
          <a:lvl8pPr marL="2000250" indent="-285750" algn="l">
            <a:defRPr sz="4000"/>
          </a:lvl8pPr>
          <a:lvl9pPr marL="2286000" indent="-285750" algn="l">
            <a:defRPr sz="40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Asset recovery refers to the process of legally seizing or reclaiming assets that have been identified as proceeds of crime or illicitly obtained. This can involve civil or criminal proceedings, depending on the jurisdiction and the nature of the assets involved. Asset recovery efforts may be pursued domestically or through international cooperation and mutual legal assistance treaties.</a:t>
          </a:r>
          <a:endParaRPr lang="en-US" dirty="0">
            <a:solidFill>
              <a:schemeClr val="tx1"/>
            </a:solidFill>
            <a:latin typeface="Candara" panose="020E0502030303020204" pitchFamily="34" charset="0"/>
          </a:endParaRPr>
        </a:p>
        <a:p>
          <a:pPr lvl="1" algn="just">
            <a:lnSpc>
              <a:spcPct val="100000"/>
            </a:lnSpc>
            <a:spcBef>
              <a:spcPct val="0"/>
            </a:spcBef>
            <a:spcAft>
              <a:spcPct val="20000"/>
            </a:spcAft>
            <a:buChar char="•"/>
          </a:pPr>
          <a:r>
            <a:rPr lang="en-US" dirty="0">
              <a:solidFill>
                <a:schemeClr val="tx1"/>
              </a:solidFill>
              <a:latin typeface="Candara" panose="020E0502030303020204" pitchFamily="34" charset="0"/>
            </a:rPr>
            <a:t>As outlined in the UN Convention against Corruption (UNCAC Chapter V), asset recovery refers to the process by which the proceeds of corruption are transferred abroad and repatriated to the country from which they were taken or to their rightful owners. Although relevant to corruption-related assets, this definition can also be applied to asset recovery cases in general.</a:t>
          </a:r>
          <a:endParaRPr lang="en-US" dirty="0">
            <a:solidFill>
              <a:schemeClr val="tx1"/>
            </a:solidFill>
            <a:latin typeface="Candara" panose="020E0502030303020204" pitchFamily="34" charset="0"/>
          </a:endParaRPr>
        </a:p>
        <a:p>
          <a:pPr lvl="1" algn="just">
            <a:lnSpc>
              <a:spcPct val="100000"/>
            </a:lnSpc>
            <a:spcBef>
              <a:spcPct val="0"/>
            </a:spcBef>
            <a:spcAft>
              <a:spcPct val="20000"/>
            </a:spcAft>
            <a:buChar char="•"/>
          </a:pPr>
          <a:r>
            <a:rPr lang="en-US" dirty="0">
              <a:solidFill>
                <a:schemeClr val="tx1"/>
              </a:solidFill>
              <a:latin typeface="Candara" panose="020E0502030303020204" pitchFamily="34" charset="0"/>
            </a:rPr>
            <a:t>A similar definition is provided in the FATF report on Best Practices on Confiscation (Recommendations 4 and 38) and a Framework for Ongoing Work on Asset Recovery, where asset recovery is defined as the return or repatriation of illicit proceeds, where those proceeds are located in foreign countries.</a:t>
          </a:r>
          <a:endParaRPr>
            <a:solidFill>
              <a:schemeClr val="tx1"/>
            </a:solidFill>
          </a:endParaRPr>
        </a:p>
      </dsp:txBody>
      <dsp:txXfrm>
        <a:off x="0" y="1542519"/>
        <a:ext cx="18005576" cy="9579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7916356" cy="9983754"/>
        <a:chOff x="0" y="0"/>
        <a:chExt cx="17916356" cy="9983754"/>
      </a:xfrm>
    </dsp:grpSpPr>
    <dsp:sp modelId="{8E55948D-B033-4A84-AE0E-1715CD80CEE6}">
      <dsp:nvSpPr>
        <dsp:cNvPr id="3" name="Rectangles 2"/>
        <dsp:cNvSpPr/>
      </dsp:nvSpPr>
      <dsp:spPr bwMode="white">
        <a:xfrm>
          <a:off x="0" y="8576005"/>
          <a:ext cx="17916356" cy="1407749"/>
        </a:xfrm>
        <a:prstGeom prst="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Return of Assets</a:t>
          </a:r>
        </a:p>
      </dsp:txBody>
      <dsp:txXfrm>
        <a:off x="0" y="8576005"/>
        <a:ext cx="17916356" cy="1407749"/>
      </dsp:txXfrm>
    </dsp:sp>
    <dsp:sp modelId="{DB7C1013-DC8D-4231-8366-A147A88B2D95}">
      <dsp:nvSpPr>
        <dsp:cNvPr id="4" name="Up Arrow Callout 3"/>
        <dsp:cNvSpPr/>
      </dsp:nvSpPr>
      <dsp:spPr bwMode="white">
        <a:xfrm rot="10800000">
          <a:off x="0" y="6432004"/>
          <a:ext cx="17916356" cy="2165118"/>
        </a:xfrm>
        <a:prstGeom prst="upArrowCallou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Enforcing Orders</a:t>
          </a:r>
        </a:p>
      </dsp:txBody>
      <dsp:txXfrm rot="10800000">
        <a:off x="0" y="6432004"/>
        <a:ext cx="17916356" cy="2165118"/>
      </dsp:txXfrm>
    </dsp:sp>
    <dsp:sp modelId="{0EE48B19-D630-4E35-991C-A63D0BF6A31F}">
      <dsp:nvSpPr>
        <dsp:cNvPr id="5" name="Rectangles 4"/>
        <dsp:cNvSpPr/>
      </dsp:nvSpPr>
      <dsp:spPr bwMode="white">
        <a:xfrm>
          <a:off x="0" y="7191960"/>
          <a:ext cx="17916356" cy="6473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256032" tIns="45720" rIns="256032" bIns="4572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dirty="0">
              <a:solidFill>
                <a:schemeClr val="dk1"/>
              </a:solidFill>
              <a:latin typeface="Candara" panose="020E0502030303020204" pitchFamily="34" charset="0"/>
            </a:rPr>
            <a:t>(Domestically and in Foreign Jurisdictions using MLA)</a:t>
          </a:r>
          <a:endParaRPr>
            <a:solidFill>
              <a:schemeClr val="dk1"/>
            </a:solidFill>
          </a:endParaRPr>
        </a:p>
      </dsp:txBody>
      <dsp:txXfrm>
        <a:off x="0" y="7191960"/>
        <a:ext cx="17916356" cy="647370"/>
      </dsp:txXfrm>
    </dsp:sp>
    <dsp:sp modelId="{75098D9A-DAFD-4239-B752-244C2CE2ABB3}">
      <dsp:nvSpPr>
        <dsp:cNvPr id="6" name="Up Arrow Callout 5"/>
        <dsp:cNvSpPr/>
      </dsp:nvSpPr>
      <dsp:spPr bwMode="white">
        <a:xfrm rot="10800000">
          <a:off x="0" y="4288003"/>
          <a:ext cx="17916356" cy="2165118"/>
        </a:xfrm>
        <a:prstGeom prst="upArrowCallou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Court Process</a:t>
          </a:r>
        </a:p>
      </dsp:txBody>
      <dsp:txXfrm rot="10800000">
        <a:off x="0" y="4288003"/>
        <a:ext cx="17916356" cy="2165118"/>
      </dsp:txXfrm>
    </dsp:sp>
    <dsp:sp modelId="{4776A851-3946-408D-98BC-352BC4A1CCE3}">
      <dsp:nvSpPr>
        <dsp:cNvPr id="7" name="Rectangles 6"/>
        <dsp:cNvSpPr/>
      </dsp:nvSpPr>
      <dsp:spPr bwMode="white">
        <a:xfrm>
          <a:off x="0" y="5047959"/>
          <a:ext cx="17916356" cy="6473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256032" tIns="45720" rIns="256032" bIns="4572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dirty="0">
              <a:solidFill>
                <a:schemeClr val="dk1"/>
              </a:solidFill>
              <a:latin typeface="Candara" panose="020E0502030303020204" pitchFamily="34" charset="0"/>
            </a:rPr>
            <a:t>(To obtain conviction [if possible], Confiscation, fines, damages, and/or compensation)</a:t>
          </a:r>
          <a:endParaRPr>
            <a:solidFill>
              <a:schemeClr val="dk1"/>
            </a:solidFill>
          </a:endParaRPr>
        </a:p>
      </dsp:txBody>
      <dsp:txXfrm>
        <a:off x="0" y="5047959"/>
        <a:ext cx="17916356" cy="647370"/>
      </dsp:txXfrm>
    </dsp:sp>
    <dsp:sp modelId="{06AA6C19-6EAA-4B22-AB89-CF27B73AB9B0}">
      <dsp:nvSpPr>
        <dsp:cNvPr id="8" name="Up Arrow Callout 7"/>
        <dsp:cNvSpPr/>
      </dsp:nvSpPr>
      <dsp:spPr bwMode="white">
        <a:xfrm rot="10800000">
          <a:off x="0" y="2144001"/>
          <a:ext cx="17916356" cy="2165118"/>
        </a:xfrm>
        <a:prstGeom prst="upArrowCallou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Securing the Assets</a:t>
          </a:r>
        </a:p>
      </dsp:txBody>
      <dsp:txXfrm rot="10800000">
        <a:off x="0" y="2144001"/>
        <a:ext cx="17916356" cy="2165118"/>
      </dsp:txXfrm>
    </dsp:sp>
    <dsp:sp modelId="{1D5643B6-430D-43AF-96DC-AC7E9507B7FF}">
      <dsp:nvSpPr>
        <dsp:cNvPr id="9" name="Rectangles 8"/>
        <dsp:cNvSpPr/>
      </dsp:nvSpPr>
      <dsp:spPr bwMode="white">
        <a:xfrm>
          <a:off x="0" y="2903958"/>
          <a:ext cx="17916356" cy="6473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256032" tIns="45720" rIns="256032" bIns="4572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dirty="0">
              <a:solidFill>
                <a:schemeClr val="dk1"/>
              </a:solidFill>
              <a:latin typeface="Candara" panose="020E0502030303020204" pitchFamily="34" charset="0"/>
            </a:rPr>
            <a:t>(Domestically and in Foreign Jurisdictions using MLA)</a:t>
          </a:r>
          <a:endParaRPr>
            <a:solidFill>
              <a:schemeClr val="dk1"/>
            </a:solidFill>
          </a:endParaRPr>
        </a:p>
      </dsp:txBody>
      <dsp:txXfrm>
        <a:off x="0" y="2903958"/>
        <a:ext cx="17916356" cy="647370"/>
      </dsp:txXfrm>
    </dsp:sp>
    <dsp:sp modelId="{7AE558EC-75BB-42CF-85AC-66BC575D40B7}">
      <dsp:nvSpPr>
        <dsp:cNvPr id="10" name="Up Arrow Callout 9"/>
        <dsp:cNvSpPr/>
      </dsp:nvSpPr>
      <dsp:spPr bwMode="white">
        <a:xfrm rot="10800000">
          <a:off x="0" y="0"/>
          <a:ext cx="17916356" cy="2165118"/>
        </a:xfrm>
        <a:prstGeom prst="upArrowCallou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56032" tIns="256032" rIns="256032" bIns="25603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600" b="1" dirty="0">
              <a:latin typeface="Candara" panose="020E0502030303020204" pitchFamily="34" charset="0"/>
            </a:rPr>
            <a:t>Collecting Intelligence and Evidence and Asset Tracing </a:t>
          </a:r>
        </a:p>
      </dsp:txBody>
      <dsp:txXfrm rot="10800000">
        <a:off x="0" y="0"/>
        <a:ext cx="17916356" cy="2165118"/>
      </dsp:txXfrm>
    </dsp:sp>
    <dsp:sp modelId="{DF718DD4-789C-4C2F-83AA-7F073AB05155}">
      <dsp:nvSpPr>
        <dsp:cNvPr id="11" name="Rectangles 10"/>
        <dsp:cNvSpPr/>
      </dsp:nvSpPr>
      <dsp:spPr bwMode="white">
        <a:xfrm>
          <a:off x="0" y="759956"/>
          <a:ext cx="17916356" cy="64737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256032" tIns="45720" rIns="256032" bIns="45720" anchor="ctr"/>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lvl="0">
            <a:lnSpc>
              <a:spcPct val="100000"/>
            </a:lnSpc>
            <a:spcBef>
              <a:spcPct val="0"/>
            </a:spcBef>
            <a:spcAft>
              <a:spcPct val="35000"/>
            </a:spcAft>
          </a:pPr>
          <a:r>
            <a:rPr lang="en-US" dirty="0">
              <a:solidFill>
                <a:schemeClr val="dk1"/>
              </a:solidFill>
              <a:latin typeface="Candara" panose="020E0502030303020204" pitchFamily="34" charset="0"/>
            </a:rPr>
            <a:t>(Domestically and in Foreign Jurisdictions using MLA)</a:t>
          </a:r>
          <a:endParaRPr>
            <a:solidFill>
              <a:schemeClr val="dk1"/>
            </a:solidFill>
          </a:endParaRPr>
        </a:p>
      </dsp:txBody>
      <dsp:txXfrm>
        <a:off x="0" y="759956"/>
        <a:ext cx="17916356" cy="647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005576" cy="11499474"/>
        <a:chOff x="0" y="0"/>
        <a:chExt cx="18005576" cy="11499474"/>
      </a:xfrm>
    </dsp:grpSpPr>
    <dsp:sp modelId="{680A3DAF-27A2-4ACA-AB38-C11F6398A26B}">
      <dsp:nvSpPr>
        <dsp:cNvPr id="3" name="Rounded Rectangle 2"/>
        <dsp:cNvSpPr/>
      </dsp:nvSpPr>
      <dsp:spPr bwMode="white">
        <a:xfrm>
          <a:off x="0" y="399545"/>
          <a:ext cx="18005576" cy="1579245"/>
        </a:xfrm>
        <a:prstGeom prst="round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236219" tIns="236219" rIns="236219" bIns="236219" anchor="ctr"/>
        <a:lstStyle>
          <a:lvl1pPr algn="l">
            <a:defRPr sz="6200"/>
          </a:lvl1pPr>
          <a:lvl2pPr marL="285750" indent="-285750" algn="l">
            <a:defRPr sz="4800"/>
          </a:lvl2pPr>
          <a:lvl3pPr marL="571500" indent="-285750" algn="l">
            <a:defRPr sz="4800"/>
          </a:lvl3pPr>
          <a:lvl4pPr marL="857250" indent="-285750" algn="l">
            <a:defRPr sz="4800"/>
          </a:lvl4pPr>
          <a:lvl5pPr marL="1143000" indent="-285750" algn="l">
            <a:defRPr sz="4800"/>
          </a:lvl5pPr>
          <a:lvl6pPr marL="1428750" indent="-285750" algn="l">
            <a:defRPr sz="4800"/>
          </a:lvl6pPr>
          <a:lvl7pPr marL="1714500" indent="-285750" algn="l">
            <a:defRPr sz="4800"/>
          </a:lvl7pPr>
          <a:lvl8pPr marL="2000250" indent="-285750" algn="l">
            <a:defRPr sz="4800"/>
          </a:lvl8pPr>
          <a:lvl9pPr marL="2286000" indent="-285750" algn="l">
            <a:defRPr sz="4800"/>
          </a:lvl9pPr>
        </a:lstStyle>
        <a:p>
          <a:pPr lvl="0" algn="just">
            <a:lnSpc>
              <a:spcPct val="100000"/>
            </a:lnSpc>
            <a:spcBef>
              <a:spcPct val="0"/>
            </a:spcBef>
            <a:spcAft>
              <a:spcPct val="35000"/>
            </a:spcAft>
          </a:pPr>
          <a:r>
            <a:rPr lang="en-US" b="1" dirty="0">
              <a:latin typeface="Candara" panose="020E0502030303020204" pitchFamily="34" charset="0"/>
            </a:rPr>
            <a:t>Asset Confiscation</a:t>
          </a:r>
        </a:p>
      </dsp:txBody>
      <dsp:txXfrm>
        <a:off x="0" y="399545"/>
        <a:ext cx="18005576" cy="1579245"/>
      </dsp:txXfrm>
    </dsp:sp>
    <dsp:sp modelId="{ECA31D64-1585-411D-9BB0-A460FF068D4C}">
      <dsp:nvSpPr>
        <dsp:cNvPr id="4" name="Rectangles 3"/>
        <dsp:cNvSpPr/>
      </dsp:nvSpPr>
      <dsp:spPr bwMode="white">
        <a:xfrm>
          <a:off x="0" y="1978790"/>
          <a:ext cx="18005576" cy="91211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78740" rIns="440944" bIns="78740" anchor="t"/>
        <a:lstStyle>
          <a:lvl1pPr algn="l">
            <a:defRPr sz="6200"/>
          </a:lvl1pPr>
          <a:lvl2pPr marL="285750" indent="-285750" algn="l">
            <a:defRPr sz="4800"/>
          </a:lvl2pPr>
          <a:lvl3pPr marL="571500" indent="-285750" algn="l">
            <a:defRPr sz="4800"/>
          </a:lvl3pPr>
          <a:lvl4pPr marL="857250" indent="-285750" algn="l">
            <a:defRPr sz="4800"/>
          </a:lvl4pPr>
          <a:lvl5pPr marL="1143000" indent="-285750" algn="l">
            <a:defRPr sz="4800"/>
          </a:lvl5pPr>
          <a:lvl6pPr marL="1428750" indent="-285750" algn="l">
            <a:defRPr sz="4800"/>
          </a:lvl6pPr>
          <a:lvl7pPr marL="1714500" indent="-285750" algn="l">
            <a:defRPr sz="4800"/>
          </a:lvl7pPr>
          <a:lvl8pPr marL="2000250" indent="-285750" algn="l">
            <a:defRPr sz="4800"/>
          </a:lvl8pPr>
          <a:lvl9pPr marL="2286000" indent="-285750" algn="l">
            <a:defRPr sz="48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Confiscation involves law enforcement or regulatory authorities' legal seizure and forfeiture of assets. Confiscated assets are typically taken out of the hands of criminals and may be used to compensate victims, fund law enforcement activities, or contribute to social programs. Confiscation orders can be issued as part of criminal prosecutions or civil proceedings against individuals or entities involved in illegal activities.</a:t>
          </a:r>
          <a:endParaRPr lang="en-US" dirty="0">
            <a:solidFill>
              <a:schemeClr val="tx1"/>
            </a:solidFill>
            <a:latin typeface="Candara" panose="020E0502030303020204" pitchFamily="34" charset="0"/>
          </a:endParaRPr>
        </a:p>
        <a:p>
          <a:pPr lvl="1" algn="just">
            <a:lnSpc>
              <a:spcPct val="100000"/>
            </a:lnSpc>
            <a:spcBef>
              <a:spcPct val="0"/>
            </a:spcBef>
            <a:spcAft>
              <a:spcPct val="20000"/>
            </a:spcAft>
            <a:buChar char="•"/>
          </a:pPr>
          <a:r>
            <a:rPr lang="en-US" dirty="0">
              <a:solidFill>
                <a:schemeClr val="tx1"/>
              </a:solidFill>
              <a:latin typeface="Candara" panose="020E0502030303020204" pitchFamily="34" charset="0"/>
            </a:rPr>
            <a:t>According to FATF, Confiscation is the permanent deprivation of funds or other assets by a competent authority or a court (includes forfeiture, where applicable). Confiscation or forfeiture occurs through a judicial or administrative process that transfers the ownership of specified funds or other assets to the State. </a:t>
          </a:r>
          <a:endParaRPr>
            <a:solidFill>
              <a:schemeClr val="tx1"/>
            </a:solidFill>
          </a:endParaRPr>
        </a:p>
      </dsp:txBody>
      <dsp:txXfrm>
        <a:off x="0" y="1978790"/>
        <a:ext cx="18005576" cy="9121140"/>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005576" cy="11499474"/>
        <a:chOff x="0" y="0"/>
        <a:chExt cx="18005576" cy="11499474"/>
      </a:xfrm>
    </dsp:grpSpPr>
    <dsp:sp modelId="{680A3DAF-27A2-4ACA-AB38-C11F6398A26B}">
      <dsp:nvSpPr>
        <dsp:cNvPr id="3" name="Rounded Rectangle 2"/>
        <dsp:cNvSpPr/>
      </dsp:nvSpPr>
      <dsp:spPr bwMode="white">
        <a:xfrm>
          <a:off x="0" y="482412"/>
          <a:ext cx="18005576" cy="1235075"/>
        </a:xfrm>
        <a:prstGeom prst="roundRect">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179070" tIns="179070" rIns="179070" bIns="179070" anchor="ctr"/>
        <a:lstStyle>
          <a:lvl1pPr algn="l">
            <a:defRPr sz="47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0" algn="just">
            <a:lnSpc>
              <a:spcPct val="100000"/>
            </a:lnSpc>
            <a:spcBef>
              <a:spcPct val="0"/>
            </a:spcBef>
            <a:spcAft>
              <a:spcPct val="35000"/>
            </a:spcAft>
          </a:pPr>
          <a:r>
            <a:rPr lang="en-US" b="1" dirty="0">
              <a:latin typeface="Candara" panose="020E0502030303020204" pitchFamily="34" charset="0"/>
            </a:rPr>
            <a:t>Asset Confiscation</a:t>
          </a:r>
        </a:p>
      </dsp:txBody>
      <dsp:txXfrm>
        <a:off x="0" y="482412"/>
        <a:ext cx="18005576" cy="1235075"/>
      </dsp:txXfrm>
    </dsp:sp>
    <dsp:sp modelId="{ECA31D64-1585-411D-9BB0-A460FF068D4C}">
      <dsp:nvSpPr>
        <dsp:cNvPr id="4" name="Rectangles 3"/>
        <dsp:cNvSpPr/>
      </dsp:nvSpPr>
      <dsp:spPr bwMode="white">
        <a:xfrm>
          <a:off x="0" y="1717487"/>
          <a:ext cx="18005576" cy="519620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59690" rIns="334264" bIns="59690" anchor="t"/>
        <a:lstStyle>
          <a:lvl1pPr algn="l">
            <a:defRPr sz="47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Confiscation involves law enforcement or regulatory authorities' legal seizure and forfeiture of assets. Confiscated assets are typically taken out of the hands of criminals and may be used to compensate victims, fund law enforcement activities, or contribute to social programs. Confiscation orders can be issued as part of criminal prosecutions or civil proceedings against individuals or entities involved in illegal activities.</a:t>
          </a:r>
          <a:endParaRPr lang="en-US" dirty="0">
            <a:solidFill>
              <a:schemeClr val="tx1"/>
            </a:solidFill>
            <a:latin typeface="Candara" panose="020E0502030303020204" pitchFamily="34" charset="0"/>
          </a:endParaRPr>
        </a:p>
        <a:p>
          <a:pPr lvl="1" algn="just">
            <a:lnSpc>
              <a:spcPct val="100000"/>
            </a:lnSpc>
            <a:spcBef>
              <a:spcPct val="0"/>
            </a:spcBef>
            <a:spcAft>
              <a:spcPct val="20000"/>
            </a:spcAft>
            <a:buChar char="•"/>
          </a:pPr>
          <a:r>
            <a:rPr lang="en-US" dirty="0">
              <a:solidFill>
                <a:schemeClr val="tx1"/>
              </a:solidFill>
              <a:latin typeface="Candara" panose="020E0502030303020204" pitchFamily="34" charset="0"/>
            </a:rPr>
            <a:t>According to FATF, Confiscation is the permanent deprivation of funds or other assets by a competent authority or a court (includes forfeiture, where applicable). Confiscation or forfeiture occurs through a judicial or administrative process that transfers the ownership of specified funds or other assets to the State. </a:t>
          </a:r>
          <a:endParaRPr>
            <a:solidFill>
              <a:schemeClr val="tx1"/>
            </a:solidFill>
          </a:endParaRPr>
        </a:p>
      </dsp:txBody>
      <dsp:txXfrm>
        <a:off x="0" y="1717487"/>
        <a:ext cx="18005576" cy="5196205"/>
      </dsp:txXfrm>
    </dsp:sp>
    <dsp:sp modelId="{734D2DF6-D198-4FF5-90F3-2778EDD46589}">
      <dsp:nvSpPr>
        <dsp:cNvPr id="5" name="Rounded Rectangle 4"/>
        <dsp:cNvSpPr/>
      </dsp:nvSpPr>
      <dsp:spPr bwMode="white">
        <a:xfrm>
          <a:off x="0" y="6913692"/>
          <a:ext cx="18005576" cy="1235075"/>
        </a:xfrm>
        <a:prstGeom prst="roundRect">
          <a:avLst/>
        </a:prstGeom>
        <a:solidFill>
          <a:srgbClr val="0070C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86690" tIns="186690" rIns="186690" bIns="186690" numCol="1" spcCol="1270" anchor="ctr" anchorCtr="0" forceAA="0"/>
        <a:lstStyle>
          <a:lvl1pPr algn="l">
            <a:defRPr sz="47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marL="0" lvl="0" indent="0" algn="just" defTabSz="2178050">
            <a:lnSpc>
              <a:spcPct val="90000"/>
            </a:lnSpc>
            <a:spcBef>
              <a:spcPct val="0"/>
            </a:spcBef>
            <a:spcAft>
              <a:spcPct val="35000"/>
            </a:spcAft>
            <a:buNone/>
          </a:pPr>
          <a:r>
            <a:rPr lang="en-US" sz="4900" b="1" kern="1200" dirty="0">
              <a:solidFill>
                <a:prstClr val="white"/>
              </a:solidFill>
              <a:latin typeface="Candara" panose="020E0502030303020204" pitchFamily="34" charset="0"/>
              <a:ea typeface="+mn-ea"/>
              <a:cs typeface="+mn-cs"/>
            </a:rPr>
            <a:t>Asset Management</a:t>
          </a:r>
        </a:p>
      </dsp:txBody>
      <dsp:txXfrm>
        <a:off x="0" y="6913692"/>
        <a:ext cx="18005576" cy="1235075"/>
      </dsp:txXfrm>
    </dsp:sp>
    <dsp:sp modelId="{4081B1AB-8EE4-4C63-AD65-0630FBEC314D}">
      <dsp:nvSpPr>
        <dsp:cNvPr id="6" name="Rectangles 5"/>
        <dsp:cNvSpPr/>
      </dsp:nvSpPr>
      <dsp:spPr bwMode="white">
        <a:xfrm>
          <a:off x="0" y="8148767"/>
          <a:ext cx="18005576" cy="286829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677" tIns="59690" rIns="334264" bIns="59690" anchor="t"/>
        <a:lstStyle>
          <a:lvl1pPr algn="l">
            <a:defRPr sz="4700"/>
          </a:lvl1pPr>
          <a:lvl2pPr marL="285750" indent="-285750" algn="l">
            <a:defRPr sz="3600"/>
          </a:lvl2pPr>
          <a:lvl3pPr marL="571500" indent="-285750" algn="l">
            <a:defRPr sz="3600"/>
          </a:lvl3pPr>
          <a:lvl4pPr marL="857250" indent="-285750" algn="l">
            <a:defRPr sz="3600"/>
          </a:lvl4pPr>
          <a:lvl5pPr marL="1143000" indent="-285750" algn="l">
            <a:defRPr sz="3600"/>
          </a:lvl5pPr>
          <a:lvl6pPr marL="1428750" indent="-285750" algn="l">
            <a:defRPr sz="3600"/>
          </a:lvl6pPr>
          <a:lvl7pPr marL="1714500" indent="-285750" algn="l">
            <a:defRPr sz="3600"/>
          </a:lvl7pPr>
          <a:lvl8pPr marL="2000250" indent="-285750" algn="l">
            <a:defRPr sz="3600"/>
          </a:lvl8pPr>
          <a:lvl9pPr marL="2286000" indent="-285750" algn="l">
            <a:defRPr sz="3600"/>
          </a:lvl9pPr>
        </a:lstStyle>
        <a:p>
          <a:pPr lvl="1" algn="just">
            <a:lnSpc>
              <a:spcPct val="100000"/>
            </a:lnSpc>
            <a:spcBef>
              <a:spcPct val="0"/>
            </a:spcBef>
            <a:spcAft>
              <a:spcPct val="20000"/>
            </a:spcAft>
            <a:buChar char="•"/>
          </a:pPr>
          <a:r>
            <a:rPr lang="en-US" dirty="0">
              <a:solidFill>
                <a:schemeClr val="tx1"/>
              </a:solidFill>
              <a:latin typeface="Candara" panose="020E0502030303020204" pitchFamily="34" charset="0"/>
            </a:rPr>
            <a:t>Once assets have been recovered or confiscated, they need to be managed effectively to preserve their value and ensure they are put to lawful use. Asset management may involve selling seized assets, repatriating funds to victims, or managing confiscated properties or financial instruments. Proper asset management is essential to prevent the dissipation or loss of recovered assets and to maximise their potential benefits.</a:t>
          </a:r>
          <a:endParaRPr>
            <a:solidFill>
              <a:schemeClr val="tx1"/>
            </a:solidFill>
          </a:endParaRPr>
        </a:p>
      </dsp:txBody>
      <dsp:txXfrm>
        <a:off x="0" y="8148767"/>
        <a:ext cx="18005576" cy="2868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273128" cy="11499303"/>
        <a:chOff x="0" y="0"/>
        <a:chExt cx="18273128" cy="11499303"/>
      </a:xfrm>
    </dsp:grpSpPr>
    <dsp:sp modelId="{63C8BBF5-29C4-4B0F-9AE6-1A7C1876875F}">
      <dsp:nvSpPr>
        <dsp:cNvPr id="3" name="Rounded Rectangle 2"/>
        <dsp:cNvSpPr/>
      </dsp:nvSpPr>
      <dsp:spPr bwMode="white">
        <a:xfrm>
          <a:off x="0" y="0"/>
          <a:ext cx="18273128" cy="5475859"/>
        </a:xfrm>
        <a:prstGeom prst="roundRect">
          <a:avLst>
            <a:gd name="adj" fmla="val 100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60020" tIns="160020" rIns="160020" bIns="160020" anchor="ctr"/>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latin typeface="Candara" panose="020E0502030303020204" pitchFamily="34" charset="0"/>
            </a:rPr>
            <a:t>On 12th May 2022, President Muhammadu Buhari signed into Law the Proceeds of Crime (Recovery and Management) Act, 2022 (“the Act”) in a bid to boost Nigeria’s fight against corruption, money laundering, and illicit financial flows of stolen funds. The Act contains comprehensive provisions for seizure, confiscation, forfeiture, and management of properties derived from unlawful activities and other related matters.</a:t>
          </a:r>
        </a:p>
      </dsp:txBody>
      <dsp:txXfrm>
        <a:off x="0" y="0"/>
        <a:ext cx="18273128" cy="5475859"/>
      </dsp:txXfrm>
    </dsp:sp>
    <dsp:sp modelId="{E3BBD70A-BB03-42D0-897D-B1C4A048E6C7}">
      <dsp:nvSpPr>
        <dsp:cNvPr id="4" name="Rounded Rectangle 3"/>
        <dsp:cNvSpPr/>
      </dsp:nvSpPr>
      <dsp:spPr bwMode="white">
        <a:xfrm>
          <a:off x="547586" y="547586"/>
          <a:ext cx="3654626" cy="4380687"/>
        </a:xfrm>
        <a:prstGeom prst="roundRect">
          <a:avLst>
            <a:gd name="adj" fmla="val 10000"/>
          </a:avLst>
        </a:prstGeom>
        <a:blipFill rotWithShape="1">
          <a:blip r:embed="rId1"/>
          <a:srcRect/>
          <a:stretch>
            <a:fillRect l="-40000" r="-40000"/>
          </a:stretch>
        </a:blipFill>
      </dsp:spPr>
      <dsp:style>
        <a:lnRef idx="2">
          <a:schemeClr val="lt1"/>
        </a:lnRef>
        <a:fillRef idx="1">
          <a:schemeClr val="accent1">
            <a:tint val="50000"/>
          </a:schemeClr>
        </a:fillRef>
        <a:effectRef idx="0">
          <a:scrgbClr r="0" g="0" b="0"/>
        </a:effectRef>
        <a:fontRef idx="minor"/>
      </dsp:style>
      <dsp:txXfrm>
        <a:off x="547586" y="547586"/>
        <a:ext cx="3654626" cy="4380687"/>
      </dsp:txXfrm>
    </dsp:sp>
    <dsp:sp modelId="{8153D9CF-8ED6-4D8A-A89A-DA53CCE39A53}">
      <dsp:nvSpPr>
        <dsp:cNvPr id="5" name="Rounded Rectangle 4"/>
        <dsp:cNvSpPr/>
      </dsp:nvSpPr>
      <dsp:spPr bwMode="white">
        <a:xfrm>
          <a:off x="0" y="6023444"/>
          <a:ext cx="18273128" cy="5475859"/>
        </a:xfrm>
        <a:prstGeom prst="roundRect">
          <a:avLst>
            <a:gd name="adj" fmla="val 100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60020" tIns="160020" rIns="160020" bIns="160020" anchor="ctr"/>
        <a:lstStyle>
          <a:lvl1pPr algn="l">
            <a:defRPr sz="4200"/>
          </a:lvl1pPr>
          <a:lvl2pPr marL="285750" indent="-285750" algn="l">
            <a:defRPr sz="3200"/>
          </a:lvl2pPr>
          <a:lvl3pPr marL="571500" indent="-285750" algn="l">
            <a:defRPr sz="3200"/>
          </a:lvl3pPr>
          <a:lvl4pPr marL="857250" indent="-285750" algn="l">
            <a:defRPr sz="3200"/>
          </a:lvl4pPr>
          <a:lvl5pPr marL="1143000" indent="-285750" algn="l">
            <a:defRPr sz="3200"/>
          </a:lvl5pPr>
          <a:lvl6pPr marL="1428750" indent="-285750" algn="l">
            <a:defRPr sz="3200"/>
          </a:lvl6pPr>
          <a:lvl7pPr marL="1714500" indent="-285750" algn="l">
            <a:defRPr sz="3200"/>
          </a:lvl7pPr>
          <a:lvl8pPr marL="2000250" indent="-285750" algn="l">
            <a:defRPr sz="3200"/>
          </a:lvl8pPr>
          <a:lvl9pPr marL="2286000" indent="-285750" algn="l">
            <a:defRPr sz="3200"/>
          </a:lvl9pPr>
        </a:lstStyle>
        <a:p>
          <a:pPr lvl="0" algn="just">
            <a:lnSpc>
              <a:spcPct val="100000"/>
            </a:lnSpc>
            <a:spcBef>
              <a:spcPct val="0"/>
            </a:spcBef>
            <a:spcAft>
              <a:spcPct val="35000"/>
            </a:spcAft>
          </a:pPr>
          <a:r>
            <a:rPr lang="en-US" dirty="0">
              <a:latin typeface="Candara" panose="020E0502030303020204" pitchFamily="34" charset="0"/>
            </a:rPr>
            <a:t>The Act seeks to provide an effective legal and institutional framework for the recovery and management of the proceeds of crime, a non-conviction-based procedure for the recovery of proceeds of crime, a strengthened criminal confiscation procedure, and collaboration among the relevant organizations in tracing properties reasonably suspected to be proceeds of unlawful activity.</a:t>
          </a:r>
        </a:p>
      </dsp:txBody>
      <dsp:txXfrm>
        <a:off x="0" y="6023444"/>
        <a:ext cx="18273128" cy="5475859"/>
      </dsp:txXfrm>
    </dsp:sp>
    <dsp:sp modelId="{CEF569A6-6122-46B1-BF3F-9F7DB40F8EA8}">
      <dsp:nvSpPr>
        <dsp:cNvPr id="6" name="Rounded Rectangle 5"/>
        <dsp:cNvSpPr/>
      </dsp:nvSpPr>
      <dsp:spPr bwMode="white">
        <a:xfrm>
          <a:off x="547586" y="6571030"/>
          <a:ext cx="3654626" cy="4380687"/>
        </a:xfrm>
        <a:prstGeom prst="roundRect">
          <a:avLst>
            <a:gd name="adj" fmla="val 10000"/>
          </a:avLst>
        </a:prstGeom>
        <a:blipFill rotWithShape="1">
          <a:blip r:embed="rId2"/>
          <a:srcRect/>
          <a:stretch>
            <a:fillRect l="-51000" r="-51000"/>
          </a:stretch>
        </a:blipFill>
      </dsp:spPr>
      <dsp:style>
        <a:lnRef idx="2">
          <a:schemeClr val="lt1"/>
        </a:lnRef>
        <a:fillRef idx="1">
          <a:schemeClr val="accent1">
            <a:tint val="50000"/>
          </a:schemeClr>
        </a:fillRef>
        <a:effectRef idx="0">
          <a:scrgbClr r="0" g="0" b="0"/>
        </a:effectRef>
        <a:fontRef idx="minor"/>
      </dsp:style>
      <dsp:txXfrm>
        <a:off x="547586" y="6571030"/>
        <a:ext cx="3654626" cy="4380687"/>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496655" cy="11547213"/>
        <a:chOff x="0" y="0"/>
        <a:chExt cx="18496655" cy="11547213"/>
      </a:xfrm>
    </dsp:grpSpPr>
    <dsp:sp modelId="{248C31B8-8AF4-40BE-B022-002640B27AE0}">
      <dsp:nvSpPr>
        <dsp:cNvPr id="3" name="Rectangles 2"/>
        <dsp:cNvSpPr/>
      </dsp:nvSpPr>
      <dsp:spPr bwMode="white">
        <a:xfrm>
          <a:off x="530605" y="3562"/>
          <a:ext cx="2686892" cy="2149514"/>
        </a:xfrm>
        <a:prstGeom prst="rect">
          <a:avLst/>
        </a:prstGeom>
        <a:blipFill>
          <a:blip r:embed="rId1">
            <a:extLst>
              <a:ext uri="{28A0092B-C50C-407E-A947-70E740481C1C}">
                <a14:useLocalDpi xmlns:a14="http://schemas.microsoft.com/office/drawing/2010/main" val="0"/>
              </a:ext>
            </a:extLst>
          </a:blip>
          <a:srcRect/>
          <a:stretch>
            <a:fillRect t="-15000" b="-15000"/>
          </a:stretch>
        </a:blipFill>
      </dsp:spPr>
      <dsp:style>
        <a:lnRef idx="2">
          <a:schemeClr val="lt1"/>
        </a:lnRef>
        <a:fillRef idx="1">
          <a:schemeClr val="accent1">
            <a:tint val="50000"/>
          </a:schemeClr>
        </a:fillRef>
        <a:effectRef idx="0">
          <a:scrgbClr r="0" g="0" b="0"/>
        </a:effectRef>
        <a:fontRef idx="minor"/>
      </dsp:style>
      <dsp:txXfrm>
        <a:off x="530605" y="3562"/>
        <a:ext cx="2686892" cy="2149514"/>
      </dsp:txXfrm>
    </dsp:sp>
    <dsp:sp modelId="{2C8644FF-7029-4FF6-BE5E-E0447507D26A}">
      <dsp:nvSpPr>
        <dsp:cNvPr id="4" name="Rectangular Callout 3"/>
        <dsp:cNvSpPr/>
      </dsp:nvSpPr>
      <dsp:spPr bwMode="white">
        <a:xfrm>
          <a:off x="772425"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a:latin typeface="Candara" panose="020E0502030303020204" pitchFamily="34" charset="0"/>
            </a:rPr>
            <a:t>EFCC</a:t>
          </a:r>
          <a:endParaRPr lang="en-US" b="1" dirty="0">
            <a:latin typeface="Candara" panose="020E0502030303020204" pitchFamily="34" charset="0"/>
          </a:endParaRPr>
        </a:p>
      </dsp:txBody>
      <dsp:txXfrm>
        <a:off x="772425" y="1938125"/>
        <a:ext cx="2391334" cy="752330"/>
      </dsp:txXfrm>
    </dsp:sp>
    <dsp:sp modelId="{3C81080B-2610-4E62-9735-A210A258F2A7}">
      <dsp:nvSpPr>
        <dsp:cNvPr id="5" name="Rectangles 4"/>
        <dsp:cNvSpPr/>
      </dsp:nvSpPr>
      <dsp:spPr bwMode="white">
        <a:xfrm>
          <a:off x="3486186" y="3562"/>
          <a:ext cx="2686892" cy="2149514"/>
        </a:xfrm>
        <a:prstGeom prst="rect">
          <a:avLst/>
        </a:prstGeom>
        <a:blipFill>
          <a:blip r:embed="rId2">
            <a:extLst>
              <a:ext uri="{28A0092B-C50C-407E-A947-70E740481C1C}">
                <a14:useLocalDpi xmlns:a14="http://schemas.microsoft.com/office/drawing/2010/main" val="0"/>
              </a:ext>
            </a:extLst>
          </a:blip>
          <a:srcRect/>
          <a:stretch>
            <a:fillRect t="-13000" b="-13000"/>
          </a:stretch>
        </a:blipFill>
      </dsp:spPr>
      <dsp:style>
        <a:lnRef idx="2">
          <a:schemeClr val="lt1"/>
        </a:lnRef>
        <a:fillRef idx="1">
          <a:schemeClr val="accent1">
            <a:tint val="50000"/>
          </a:schemeClr>
        </a:fillRef>
        <a:effectRef idx="0">
          <a:scrgbClr r="0" g="0" b="0"/>
        </a:effectRef>
        <a:fontRef idx="minor"/>
      </dsp:style>
      <dsp:txXfrm>
        <a:off x="3486186" y="3562"/>
        <a:ext cx="2686892" cy="2149514"/>
      </dsp:txXfrm>
    </dsp:sp>
    <dsp:sp modelId="{C843FC82-C146-49EB-8302-269287E3AE90}">
      <dsp:nvSpPr>
        <dsp:cNvPr id="6" name="Rectangular Callout 5"/>
        <dsp:cNvSpPr/>
      </dsp:nvSpPr>
      <dsp:spPr bwMode="white">
        <a:xfrm>
          <a:off x="3728006"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ICPC</a:t>
          </a:r>
        </a:p>
      </dsp:txBody>
      <dsp:txXfrm>
        <a:off x="3728006" y="1938125"/>
        <a:ext cx="2391334" cy="752330"/>
      </dsp:txXfrm>
    </dsp:sp>
    <dsp:sp modelId="{E63BADB2-FB5A-4D35-BE82-2D771CAC9AAE}">
      <dsp:nvSpPr>
        <dsp:cNvPr id="7" name="Rectangles 6"/>
        <dsp:cNvSpPr/>
      </dsp:nvSpPr>
      <dsp:spPr bwMode="white">
        <a:xfrm>
          <a:off x="6441767" y="3562"/>
          <a:ext cx="2686892" cy="2149514"/>
        </a:xfrm>
        <a:prstGeom prst="rect">
          <a:avLst/>
        </a:prstGeom>
        <a:blipFill>
          <a:blip r:embed="rId3">
            <a:extLst>
              <a:ext uri="{28A0092B-C50C-407E-A947-70E740481C1C}">
                <a14:useLocalDpi xmlns:a14="http://schemas.microsoft.com/office/drawing/2010/main" val="0"/>
              </a:ext>
            </a:extLst>
          </a:blip>
          <a:srcRect/>
          <a:stretch>
            <a:fillRect l="-4000" r="-4000"/>
          </a:stretch>
        </a:blipFill>
      </dsp:spPr>
      <dsp:style>
        <a:lnRef idx="2">
          <a:schemeClr val="lt1"/>
        </a:lnRef>
        <a:fillRef idx="1">
          <a:schemeClr val="accent1">
            <a:tint val="50000"/>
          </a:schemeClr>
        </a:fillRef>
        <a:effectRef idx="0">
          <a:scrgbClr r="0" g="0" b="0"/>
        </a:effectRef>
        <a:fontRef idx="minor"/>
      </dsp:style>
      <dsp:txXfrm>
        <a:off x="6441767" y="3562"/>
        <a:ext cx="2686892" cy="2149514"/>
      </dsp:txXfrm>
    </dsp:sp>
    <dsp:sp modelId="{8AD19FA7-9088-4502-BDD5-85D1ABA6EED0}">
      <dsp:nvSpPr>
        <dsp:cNvPr id="8" name="Rectangular Callout 7"/>
        <dsp:cNvSpPr/>
      </dsp:nvSpPr>
      <dsp:spPr bwMode="white">
        <a:xfrm>
          <a:off x="6683587"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NDLEA</a:t>
          </a:r>
        </a:p>
      </dsp:txBody>
      <dsp:txXfrm>
        <a:off x="6683587" y="1938125"/>
        <a:ext cx="2391334" cy="752330"/>
      </dsp:txXfrm>
    </dsp:sp>
    <dsp:sp modelId="{810EA108-DF8C-4097-9166-BEB3ECEF0573}">
      <dsp:nvSpPr>
        <dsp:cNvPr id="9" name="Rectangles 8"/>
        <dsp:cNvSpPr/>
      </dsp:nvSpPr>
      <dsp:spPr bwMode="white">
        <a:xfrm>
          <a:off x="9397348" y="3562"/>
          <a:ext cx="2686892" cy="2149514"/>
        </a:xfrm>
        <a:prstGeom prst="rect">
          <a:avLst/>
        </a:prstGeom>
        <a:blipFill rotWithShape="1">
          <a:blip r:embed="rId4"/>
          <a:srcRect/>
          <a:stretch>
            <a:fillRect t="-22000" b="-22000"/>
          </a:stretch>
        </a:blipFill>
      </dsp:spPr>
      <dsp:style>
        <a:lnRef idx="2">
          <a:schemeClr val="lt1"/>
        </a:lnRef>
        <a:fillRef idx="1">
          <a:schemeClr val="accent1">
            <a:tint val="50000"/>
          </a:schemeClr>
        </a:fillRef>
        <a:effectRef idx="0">
          <a:scrgbClr r="0" g="0" b="0"/>
        </a:effectRef>
        <a:fontRef idx="minor"/>
      </dsp:style>
      <dsp:txXfrm>
        <a:off x="9397348" y="3562"/>
        <a:ext cx="2686892" cy="2149514"/>
      </dsp:txXfrm>
    </dsp:sp>
    <dsp:sp modelId="{6F82BC51-3593-41F9-8E2C-D7CEF6EFE358}">
      <dsp:nvSpPr>
        <dsp:cNvPr id="10" name="Rectangular Callout 9"/>
        <dsp:cNvSpPr/>
      </dsp:nvSpPr>
      <dsp:spPr bwMode="white">
        <a:xfrm>
          <a:off x="9639169"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NAPTIP</a:t>
          </a:r>
        </a:p>
      </dsp:txBody>
      <dsp:txXfrm>
        <a:off x="9639169" y="1938125"/>
        <a:ext cx="2391334" cy="752330"/>
      </dsp:txXfrm>
    </dsp:sp>
    <dsp:sp modelId="{712FFE06-672B-4A5A-97CE-01F990076C05}">
      <dsp:nvSpPr>
        <dsp:cNvPr id="11" name="Rectangles 10"/>
        <dsp:cNvSpPr/>
      </dsp:nvSpPr>
      <dsp:spPr bwMode="white">
        <a:xfrm>
          <a:off x="12352930" y="3562"/>
          <a:ext cx="2686892" cy="2149514"/>
        </a:xfrm>
        <a:prstGeom prst="rect">
          <a:avLst/>
        </a:prstGeom>
        <a:blipFill rotWithShape="1">
          <a:blip r:embed="rId5"/>
          <a:srcRect/>
          <a:stretch>
            <a:fillRect t="-7000" b="-7000"/>
          </a:stretch>
        </a:blipFill>
      </dsp:spPr>
      <dsp:style>
        <a:lnRef idx="2">
          <a:schemeClr val="lt1"/>
        </a:lnRef>
        <a:fillRef idx="1">
          <a:schemeClr val="accent1">
            <a:tint val="50000"/>
          </a:schemeClr>
        </a:fillRef>
        <a:effectRef idx="0">
          <a:scrgbClr r="0" g="0" b="0"/>
        </a:effectRef>
        <a:fontRef idx="minor"/>
      </dsp:style>
      <dsp:txXfrm>
        <a:off x="12352930" y="3562"/>
        <a:ext cx="2686892" cy="2149514"/>
      </dsp:txXfrm>
    </dsp:sp>
    <dsp:sp modelId="{B7BA2337-E4A5-4B99-93FB-D473CC143D66}">
      <dsp:nvSpPr>
        <dsp:cNvPr id="12" name="Rectangular Callout 11"/>
        <dsp:cNvSpPr/>
      </dsp:nvSpPr>
      <dsp:spPr bwMode="white">
        <a:xfrm>
          <a:off x="12594750"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NAFDAC</a:t>
          </a:r>
        </a:p>
      </dsp:txBody>
      <dsp:txXfrm>
        <a:off x="12594750" y="1938125"/>
        <a:ext cx="2391334" cy="752330"/>
      </dsp:txXfrm>
    </dsp:sp>
    <dsp:sp modelId="{2ADCCF65-0309-4855-AE46-3FA440090261}">
      <dsp:nvSpPr>
        <dsp:cNvPr id="13" name="Rectangles 12"/>
        <dsp:cNvSpPr/>
      </dsp:nvSpPr>
      <dsp:spPr bwMode="white">
        <a:xfrm>
          <a:off x="15308511" y="3562"/>
          <a:ext cx="2686892" cy="2149514"/>
        </a:xfrm>
        <a:prstGeom prst="rect">
          <a:avLst/>
        </a:prstGeom>
        <a:blipFill>
          <a:blip r:embed="rId6">
            <a:extLst>
              <a:ext uri="{28A0092B-C50C-407E-A947-70E740481C1C}">
                <a14:useLocalDpi xmlns:a14="http://schemas.microsoft.com/office/drawing/2010/main" val="0"/>
              </a:ext>
            </a:extLst>
          </a:blip>
          <a:srcRect/>
          <a:stretch>
            <a:fillRect l="-14000" r="-14000"/>
          </a:stretch>
        </a:blipFill>
      </dsp:spPr>
      <dsp:style>
        <a:lnRef idx="2">
          <a:schemeClr val="lt1"/>
        </a:lnRef>
        <a:fillRef idx="1">
          <a:schemeClr val="accent1">
            <a:tint val="50000"/>
          </a:schemeClr>
        </a:fillRef>
        <a:effectRef idx="0">
          <a:scrgbClr r="0" g="0" b="0"/>
        </a:effectRef>
        <a:fontRef idx="minor"/>
      </dsp:style>
      <dsp:txXfrm>
        <a:off x="15308511" y="3562"/>
        <a:ext cx="2686892" cy="2149514"/>
      </dsp:txXfrm>
    </dsp:sp>
    <dsp:sp modelId="{56CFE184-8C8F-44DB-A374-6033C24DB185}">
      <dsp:nvSpPr>
        <dsp:cNvPr id="14" name="Rectangular Callout 13"/>
        <dsp:cNvSpPr/>
      </dsp:nvSpPr>
      <dsp:spPr bwMode="white">
        <a:xfrm>
          <a:off x="15550331" y="193812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NCS</a:t>
          </a:r>
        </a:p>
      </dsp:txBody>
      <dsp:txXfrm>
        <a:off x="15550331" y="1938125"/>
        <a:ext cx="2391334" cy="752330"/>
      </dsp:txXfrm>
    </dsp:sp>
    <dsp:sp modelId="{0525F6D7-7712-453C-991D-645EF4EB552B}">
      <dsp:nvSpPr>
        <dsp:cNvPr id="15" name="Rectangles 14"/>
        <dsp:cNvSpPr/>
      </dsp:nvSpPr>
      <dsp:spPr bwMode="white">
        <a:xfrm>
          <a:off x="530605" y="2954628"/>
          <a:ext cx="2686892" cy="2149514"/>
        </a:xfrm>
        <a:prstGeom prst="rect">
          <a:avLst/>
        </a:prstGeom>
        <a:blipFill>
          <a:blip r:embed="rId7">
            <a:extLst>
              <a:ext uri="{28A0092B-C50C-407E-A947-70E740481C1C}">
                <a14:useLocalDpi xmlns:a14="http://schemas.microsoft.com/office/drawing/2010/main" val="0"/>
              </a:ext>
            </a:extLst>
          </a:blip>
          <a:srcRect/>
          <a:stretch>
            <a:fillRect t="-24000" b="-24000"/>
          </a:stretch>
        </a:blipFill>
      </dsp:spPr>
      <dsp:style>
        <a:lnRef idx="2">
          <a:schemeClr val="lt1"/>
        </a:lnRef>
        <a:fillRef idx="1">
          <a:schemeClr val="accent1">
            <a:tint val="50000"/>
          </a:schemeClr>
        </a:fillRef>
        <a:effectRef idx="0">
          <a:scrgbClr r="0" g="0" b="0"/>
        </a:effectRef>
        <a:fontRef idx="minor"/>
      </dsp:style>
      <dsp:txXfrm>
        <a:off x="530605" y="2954628"/>
        <a:ext cx="2686892" cy="2149514"/>
      </dsp:txXfrm>
    </dsp:sp>
    <dsp:sp modelId="{F58ADCBA-5C24-48F4-8FA0-E4BBC9E74BC5}">
      <dsp:nvSpPr>
        <dsp:cNvPr id="16" name="Rectangular Callout 15"/>
        <dsp:cNvSpPr/>
      </dsp:nvSpPr>
      <dsp:spPr bwMode="white">
        <a:xfrm>
          <a:off x="772425"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NFIU</a:t>
          </a:r>
        </a:p>
      </dsp:txBody>
      <dsp:txXfrm>
        <a:off x="772425" y="4889190"/>
        <a:ext cx="2391334" cy="752330"/>
      </dsp:txXfrm>
    </dsp:sp>
    <dsp:sp modelId="{486B189F-02F6-46EB-B62A-737C806C63D2}">
      <dsp:nvSpPr>
        <dsp:cNvPr id="17" name="Rectangles 16"/>
        <dsp:cNvSpPr/>
      </dsp:nvSpPr>
      <dsp:spPr bwMode="white">
        <a:xfrm>
          <a:off x="3486186" y="2954628"/>
          <a:ext cx="2686892" cy="2149514"/>
        </a:xfrm>
        <a:prstGeom prst="rect">
          <a:avLst/>
        </a:prstGeom>
        <a:blipFill rotWithShape="1">
          <a:blip r:embed="rId8"/>
          <a:srcRect/>
          <a:stretch>
            <a:fillRect t="-5000" b="-5000"/>
          </a:stretch>
        </a:blipFill>
      </dsp:spPr>
      <dsp:style>
        <a:lnRef idx="2">
          <a:schemeClr val="lt1"/>
        </a:lnRef>
        <a:fillRef idx="1">
          <a:schemeClr val="accent1">
            <a:tint val="50000"/>
          </a:schemeClr>
        </a:fillRef>
        <a:effectRef idx="0">
          <a:scrgbClr r="0" g="0" b="0"/>
        </a:effectRef>
        <a:fontRef idx="minor"/>
      </dsp:style>
      <dsp:txXfrm>
        <a:off x="3486186" y="2954628"/>
        <a:ext cx="2686892" cy="2149514"/>
      </dsp:txXfrm>
    </dsp:sp>
    <dsp:sp modelId="{4B2D2C3A-0AB0-4766-B589-704BCEF3B719}">
      <dsp:nvSpPr>
        <dsp:cNvPr id="18" name="Rectangular Callout 17"/>
        <dsp:cNvSpPr/>
      </dsp:nvSpPr>
      <dsp:spPr bwMode="white">
        <a:xfrm>
          <a:off x="3728006"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CCB</a:t>
          </a:r>
        </a:p>
      </dsp:txBody>
      <dsp:txXfrm>
        <a:off x="3728006" y="4889190"/>
        <a:ext cx="2391334" cy="752330"/>
      </dsp:txXfrm>
    </dsp:sp>
    <dsp:sp modelId="{2633FC4B-18B4-4FD4-8B7F-21D5CED7E3D3}">
      <dsp:nvSpPr>
        <dsp:cNvPr id="19" name="Rectangles 18"/>
        <dsp:cNvSpPr/>
      </dsp:nvSpPr>
      <dsp:spPr bwMode="white">
        <a:xfrm>
          <a:off x="6441767" y="2954628"/>
          <a:ext cx="2686892" cy="2149514"/>
        </a:xfrm>
        <a:prstGeom prst="rect">
          <a:avLst/>
        </a:prstGeom>
        <a:blipFill>
          <a:blip r:embed="rId9">
            <a:extLst>
              <a:ext uri="{28A0092B-C50C-407E-A947-70E740481C1C}">
                <a14:useLocalDpi xmlns:a14="http://schemas.microsoft.com/office/drawing/2010/main" val="0"/>
              </a:ext>
            </a:extLst>
          </a:blip>
          <a:srcRect/>
          <a:stretch>
            <a:fillRect t="-13000" b="-13000"/>
          </a:stretch>
        </a:blipFill>
      </dsp:spPr>
      <dsp:style>
        <a:lnRef idx="2">
          <a:schemeClr val="lt1"/>
        </a:lnRef>
        <a:fillRef idx="1">
          <a:schemeClr val="accent1">
            <a:tint val="50000"/>
          </a:schemeClr>
        </a:fillRef>
        <a:effectRef idx="0">
          <a:scrgbClr r="0" g="0" b="0"/>
        </a:effectRef>
        <a:fontRef idx="minor"/>
      </dsp:style>
      <dsp:txXfrm>
        <a:off x="6441767" y="2954628"/>
        <a:ext cx="2686892" cy="2149514"/>
      </dsp:txXfrm>
    </dsp:sp>
    <dsp:sp modelId="{554E5990-3CEA-45F6-9092-A56E036BBFD5}">
      <dsp:nvSpPr>
        <dsp:cNvPr id="20" name="Rectangular Callout 19"/>
        <dsp:cNvSpPr/>
      </dsp:nvSpPr>
      <dsp:spPr bwMode="white">
        <a:xfrm>
          <a:off x="6683587"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NPF</a:t>
          </a:r>
        </a:p>
      </dsp:txBody>
      <dsp:txXfrm>
        <a:off x="6683587" y="4889190"/>
        <a:ext cx="2391334" cy="752330"/>
      </dsp:txXfrm>
    </dsp:sp>
    <dsp:sp modelId="{BEC00080-B780-47E2-BF41-8B5DD2109D3A}">
      <dsp:nvSpPr>
        <dsp:cNvPr id="21" name="Rectangles 20"/>
        <dsp:cNvSpPr/>
      </dsp:nvSpPr>
      <dsp:spPr bwMode="white">
        <a:xfrm>
          <a:off x="9397348" y="2954628"/>
          <a:ext cx="2686892" cy="2149514"/>
        </a:xfrm>
        <a:prstGeom prst="rect">
          <a:avLst/>
        </a:prstGeom>
        <a:blipFill>
          <a:blip r:embed="rId10">
            <a:extLst>
              <a:ext uri="{28A0092B-C50C-407E-A947-70E740481C1C}">
                <a14:useLocalDpi xmlns:a14="http://schemas.microsoft.com/office/drawing/2010/main" val="0"/>
              </a:ext>
            </a:extLst>
          </a:blip>
          <a:srcRect/>
          <a:stretch>
            <a:fillRect t="-15000" b="-15000"/>
          </a:stretch>
        </a:blipFill>
      </dsp:spPr>
      <dsp:style>
        <a:lnRef idx="2">
          <a:schemeClr val="lt1"/>
        </a:lnRef>
        <a:fillRef idx="1">
          <a:schemeClr val="accent1">
            <a:tint val="50000"/>
          </a:schemeClr>
        </a:fillRef>
        <a:effectRef idx="0">
          <a:scrgbClr r="0" g="0" b="0"/>
        </a:effectRef>
        <a:fontRef idx="minor"/>
      </dsp:style>
      <dsp:txXfrm>
        <a:off x="9397348" y="2954628"/>
        <a:ext cx="2686892" cy="2149514"/>
      </dsp:txXfrm>
    </dsp:sp>
    <dsp:sp modelId="{E8605CCF-4590-47AA-9B83-B56A146E1247}">
      <dsp:nvSpPr>
        <dsp:cNvPr id="22" name="Rectangular Callout 21"/>
        <dsp:cNvSpPr/>
      </dsp:nvSpPr>
      <dsp:spPr bwMode="white">
        <a:xfrm>
          <a:off x="9639169"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DSS</a:t>
          </a:r>
        </a:p>
      </dsp:txBody>
      <dsp:txXfrm>
        <a:off x="9639169" y="4889190"/>
        <a:ext cx="2391334" cy="752330"/>
      </dsp:txXfrm>
    </dsp:sp>
    <dsp:sp modelId="{CCBF4298-55EF-48E3-AD4F-1A8B3448C324}">
      <dsp:nvSpPr>
        <dsp:cNvPr id="23" name="Rectangles 22"/>
        <dsp:cNvSpPr/>
      </dsp:nvSpPr>
      <dsp:spPr bwMode="white">
        <a:xfrm>
          <a:off x="12352930" y="2954628"/>
          <a:ext cx="2686892" cy="2149514"/>
        </a:xfrm>
        <a:prstGeom prst="rect">
          <a:avLst/>
        </a:prstGeom>
        <a:blipFill rotWithShape="1">
          <a:blip r:embed="rId11"/>
          <a:srcRect/>
          <a:stretch>
            <a:fillRect l="-19000" r="-19000"/>
          </a:stretch>
        </a:blipFill>
      </dsp:spPr>
      <dsp:style>
        <a:lnRef idx="2">
          <a:schemeClr val="lt1"/>
        </a:lnRef>
        <a:fillRef idx="1">
          <a:schemeClr val="accent1">
            <a:tint val="50000"/>
          </a:schemeClr>
        </a:fillRef>
        <a:effectRef idx="0">
          <a:scrgbClr r="0" g="0" b="0"/>
        </a:effectRef>
        <a:fontRef idx="minor"/>
      </dsp:style>
      <dsp:txXfrm>
        <a:off x="12352930" y="2954628"/>
        <a:ext cx="2686892" cy="2149514"/>
      </dsp:txXfrm>
    </dsp:sp>
    <dsp:sp modelId="{5BB05A45-6534-4943-8AFE-3EA32E8C51EE}">
      <dsp:nvSpPr>
        <dsp:cNvPr id="24" name="Rectangular Callout 23"/>
        <dsp:cNvSpPr/>
      </dsp:nvSpPr>
      <dsp:spPr bwMode="white">
        <a:xfrm>
          <a:off x="12594750"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Armed Forces</a:t>
          </a:r>
        </a:p>
      </dsp:txBody>
      <dsp:txXfrm>
        <a:off x="12594750" y="4889190"/>
        <a:ext cx="2391334" cy="752330"/>
      </dsp:txXfrm>
    </dsp:sp>
    <dsp:sp modelId="{2CD14D71-4DE1-41F0-8CD1-376272047617}">
      <dsp:nvSpPr>
        <dsp:cNvPr id="25" name="Rectangles 24"/>
        <dsp:cNvSpPr/>
      </dsp:nvSpPr>
      <dsp:spPr bwMode="white">
        <a:xfrm>
          <a:off x="15308511" y="2954628"/>
          <a:ext cx="2686892" cy="2149514"/>
        </a:xfrm>
        <a:prstGeom prst="rect">
          <a:avLst/>
        </a:prstGeom>
        <a:blipFill rotWithShape="1">
          <a:blip r:embed="rId12"/>
          <a:srcRect/>
          <a:stretch>
            <a:fillRect t="-13000" b="-13000"/>
          </a:stretch>
        </a:blipFill>
      </dsp:spPr>
      <dsp:style>
        <a:lnRef idx="2">
          <a:schemeClr val="lt1"/>
        </a:lnRef>
        <a:fillRef idx="1">
          <a:schemeClr val="accent1">
            <a:tint val="50000"/>
          </a:schemeClr>
        </a:fillRef>
        <a:effectRef idx="0">
          <a:scrgbClr r="0" g="0" b="0"/>
        </a:effectRef>
        <a:fontRef idx="minor"/>
      </dsp:style>
      <dsp:txXfrm>
        <a:off x="15308511" y="2954628"/>
        <a:ext cx="2686892" cy="2149514"/>
      </dsp:txXfrm>
    </dsp:sp>
    <dsp:sp modelId="{35721832-58F3-48EF-B532-FF31545BA15F}">
      <dsp:nvSpPr>
        <dsp:cNvPr id="26" name="Rectangular Callout 25"/>
        <dsp:cNvSpPr/>
      </dsp:nvSpPr>
      <dsp:spPr bwMode="white">
        <a:xfrm>
          <a:off x="15550331" y="4889190"/>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SON</a:t>
          </a:r>
        </a:p>
      </dsp:txBody>
      <dsp:txXfrm>
        <a:off x="15550331" y="4889190"/>
        <a:ext cx="2391334" cy="752330"/>
      </dsp:txXfrm>
    </dsp:sp>
    <dsp:sp modelId="{6BD400F4-0849-40E5-B4EE-A4D01A786983}">
      <dsp:nvSpPr>
        <dsp:cNvPr id="27" name="Rectangles 26"/>
        <dsp:cNvSpPr/>
      </dsp:nvSpPr>
      <dsp:spPr bwMode="white">
        <a:xfrm>
          <a:off x="530605" y="5905693"/>
          <a:ext cx="2686892" cy="2149514"/>
        </a:xfrm>
        <a:prstGeom prst="rect">
          <a:avLst/>
        </a:prstGeom>
        <a:blipFill rotWithShape="1">
          <a:blip r:embed="rId13"/>
          <a:srcRect/>
          <a:stretch>
            <a:fillRect l="-5000" r="-5000"/>
          </a:stretch>
        </a:blipFill>
      </dsp:spPr>
      <dsp:style>
        <a:lnRef idx="2">
          <a:schemeClr val="lt1"/>
        </a:lnRef>
        <a:fillRef idx="1">
          <a:schemeClr val="accent1">
            <a:tint val="50000"/>
          </a:schemeClr>
        </a:fillRef>
        <a:effectRef idx="0">
          <a:scrgbClr r="0" g="0" b="0"/>
        </a:effectRef>
        <a:fontRef idx="minor"/>
      </dsp:style>
      <dsp:txXfrm>
        <a:off x="530605" y="5905693"/>
        <a:ext cx="2686892" cy="2149514"/>
      </dsp:txXfrm>
    </dsp:sp>
    <dsp:sp modelId="{B10E70F6-4B6B-4156-983F-177B7700EC32}">
      <dsp:nvSpPr>
        <dsp:cNvPr id="28" name="Rectangular Callout 27"/>
        <dsp:cNvSpPr/>
      </dsp:nvSpPr>
      <dsp:spPr bwMode="white">
        <a:xfrm>
          <a:off x="772425"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NIMASA</a:t>
          </a:r>
        </a:p>
      </dsp:txBody>
      <dsp:txXfrm>
        <a:off x="772425" y="7840255"/>
        <a:ext cx="2391334" cy="752330"/>
      </dsp:txXfrm>
    </dsp:sp>
    <dsp:sp modelId="{62E53A25-478E-4FEB-9853-7A925C3C2E18}">
      <dsp:nvSpPr>
        <dsp:cNvPr id="29" name="Rectangles 28"/>
        <dsp:cNvSpPr/>
      </dsp:nvSpPr>
      <dsp:spPr bwMode="white">
        <a:xfrm>
          <a:off x="3486186" y="5905693"/>
          <a:ext cx="2686892" cy="2149514"/>
        </a:xfrm>
        <a:prstGeom prst="rect">
          <a:avLst/>
        </a:prstGeom>
        <a:blipFill>
          <a:blip r:embed="rId14">
            <a:extLst>
              <a:ext uri="{28A0092B-C50C-407E-A947-70E740481C1C}">
                <a14:useLocalDpi xmlns:a14="http://schemas.microsoft.com/office/drawing/2010/main" val="0"/>
              </a:ext>
            </a:extLst>
          </a:blip>
          <a:srcRect/>
          <a:stretch>
            <a:fillRect t="-10000" b="-10000"/>
          </a:stretch>
        </a:blipFill>
      </dsp:spPr>
      <dsp:style>
        <a:lnRef idx="2">
          <a:schemeClr val="lt1"/>
        </a:lnRef>
        <a:fillRef idx="1">
          <a:schemeClr val="accent1">
            <a:tint val="50000"/>
          </a:schemeClr>
        </a:fillRef>
        <a:effectRef idx="0">
          <a:scrgbClr r="0" g="0" b="0"/>
        </a:effectRef>
        <a:fontRef idx="minor"/>
      </dsp:style>
      <dsp:txXfrm>
        <a:off x="3486186" y="5905693"/>
        <a:ext cx="2686892" cy="2149514"/>
      </dsp:txXfrm>
    </dsp:sp>
    <dsp:sp modelId="{C5C3E9F8-2216-4376-B7DB-DFFF68C99655}">
      <dsp:nvSpPr>
        <dsp:cNvPr id="30" name="Rectangular Callout 29"/>
        <dsp:cNvSpPr/>
      </dsp:nvSpPr>
      <dsp:spPr bwMode="white">
        <a:xfrm>
          <a:off x="3728006"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NIS</a:t>
          </a:r>
        </a:p>
      </dsp:txBody>
      <dsp:txXfrm>
        <a:off x="3728006" y="7840255"/>
        <a:ext cx="2391334" cy="752330"/>
      </dsp:txXfrm>
    </dsp:sp>
    <dsp:sp modelId="{EFEB1DF9-3457-4C54-A276-0B849578BF7C}">
      <dsp:nvSpPr>
        <dsp:cNvPr id="31" name="Rectangles 30"/>
        <dsp:cNvSpPr/>
      </dsp:nvSpPr>
      <dsp:spPr bwMode="white">
        <a:xfrm>
          <a:off x="6441767" y="5905693"/>
          <a:ext cx="2686892" cy="2149514"/>
        </a:xfrm>
        <a:prstGeom prst="rect">
          <a:avLst/>
        </a:prstGeom>
        <a:blipFill rotWithShape="1">
          <a:blip r:embed="rId15"/>
          <a:srcRect/>
          <a:stretch>
            <a:fillRect t="-15000" b="-15000"/>
          </a:stretch>
        </a:blipFill>
      </dsp:spPr>
      <dsp:style>
        <a:lnRef idx="2">
          <a:schemeClr val="lt1"/>
        </a:lnRef>
        <a:fillRef idx="1">
          <a:schemeClr val="accent1">
            <a:tint val="50000"/>
          </a:schemeClr>
        </a:fillRef>
        <a:effectRef idx="0">
          <a:scrgbClr r="0" g="0" b="0"/>
        </a:effectRef>
        <a:fontRef idx="minor"/>
      </dsp:style>
      <dsp:txXfrm>
        <a:off x="6441767" y="5905693"/>
        <a:ext cx="2686892" cy="2149514"/>
      </dsp:txXfrm>
    </dsp:sp>
    <dsp:sp modelId="{B194EEA4-2916-4E1F-AFE1-258AFDE1F998}">
      <dsp:nvSpPr>
        <dsp:cNvPr id="32" name="Rectangular Callout 31"/>
        <dsp:cNvSpPr/>
      </dsp:nvSpPr>
      <dsp:spPr bwMode="white">
        <a:xfrm>
          <a:off x="6683587"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NPA</a:t>
          </a:r>
        </a:p>
      </dsp:txBody>
      <dsp:txXfrm>
        <a:off x="6683587" y="7840255"/>
        <a:ext cx="2391334" cy="752330"/>
      </dsp:txXfrm>
    </dsp:sp>
    <dsp:sp modelId="{4B1C90B9-9A22-4433-8C47-AE2517D19023}">
      <dsp:nvSpPr>
        <dsp:cNvPr id="33" name="Rectangles 32"/>
        <dsp:cNvSpPr/>
      </dsp:nvSpPr>
      <dsp:spPr bwMode="white">
        <a:xfrm>
          <a:off x="9397348" y="5905693"/>
          <a:ext cx="2686892" cy="2149514"/>
        </a:xfrm>
        <a:prstGeom prst="rect">
          <a:avLst/>
        </a:prstGeom>
        <a:blipFill rotWithShape="1">
          <a:blip r:embed="rId16"/>
          <a:srcRect/>
          <a:stretch>
            <a:fillRect t="-7000" b="-7000"/>
          </a:stretch>
        </a:blipFill>
      </dsp:spPr>
      <dsp:style>
        <a:lnRef idx="2">
          <a:schemeClr val="lt1"/>
        </a:lnRef>
        <a:fillRef idx="1">
          <a:schemeClr val="accent1">
            <a:tint val="50000"/>
          </a:schemeClr>
        </a:fillRef>
        <a:effectRef idx="0">
          <a:scrgbClr r="0" g="0" b="0"/>
        </a:effectRef>
        <a:fontRef idx="minor"/>
      </dsp:style>
      <dsp:txXfrm>
        <a:off x="9397348" y="5905693"/>
        <a:ext cx="2686892" cy="2149514"/>
      </dsp:txXfrm>
    </dsp:sp>
    <dsp:sp modelId="{FF0461D3-C6FB-4167-B537-28CF20EFBB8B}">
      <dsp:nvSpPr>
        <dsp:cNvPr id="34" name="Rectangular Callout 33"/>
        <dsp:cNvSpPr/>
      </dsp:nvSpPr>
      <dsp:spPr bwMode="white">
        <a:xfrm>
          <a:off x="9639169"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NIWA</a:t>
          </a:r>
        </a:p>
      </dsp:txBody>
      <dsp:txXfrm>
        <a:off x="9639169" y="7840255"/>
        <a:ext cx="2391334" cy="752330"/>
      </dsp:txXfrm>
    </dsp:sp>
    <dsp:sp modelId="{EAF2473C-EE5B-4BF3-9EC8-8B72AE016FFB}">
      <dsp:nvSpPr>
        <dsp:cNvPr id="35" name="Rectangles 34"/>
        <dsp:cNvSpPr/>
      </dsp:nvSpPr>
      <dsp:spPr bwMode="white">
        <a:xfrm>
          <a:off x="12352930" y="5905693"/>
          <a:ext cx="2686892" cy="2149514"/>
        </a:xfrm>
        <a:prstGeom prst="rect">
          <a:avLst/>
        </a:prstGeom>
        <a:blipFill>
          <a:blip r:embed="rId17">
            <a:extLst>
              <a:ext uri="{28A0092B-C50C-407E-A947-70E740481C1C}">
                <a14:useLocalDpi xmlns:a14="http://schemas.microsoft.com/office/drawing/2010/main" val="0"/>
              </a:ext>
            </a:extLst>
          </a:blip>
          <a:srcRect/>
          <a:stretch>
            <a:fillRect t="-13000" b="-13000"/>
          </a:stretch>
        </a:blipFill>
      </dsp:spPr>
      <dsp:style>
        <a:lnRef idx="2">
          <a:schemeClr val="lt1"/>
        </a:lnRef>
        <a:fillRef idx="1">
          <a:schemeClr val="accent1">
            <a:tint val="50000"/>
          </a:schemeClr>
        </a:fillRef>
        <a:effectRef idx="0">
          <a:scrgbClr r="0" g="0" b="0"/>
        </a:effectRef>
        <a:fontRef idx="minor"/>
      </dsp:style>
      <dsp:txXfrm>
        <a:off x="12352930" y="5905693"/>
        <a:ext cx="2686892" cy="2149514"/>
      </dsp:txXfrm>
    </dsp:sp>
    <dsp:sp modelId="{271EBE36-729A-45DA-BE0A-5F6B4E703522}">
      <dsp:nvSpPr>
        <dsp:cNvPr id="36" name="Rectangular Callout 35"/>
        <dsp:cNvSpPr/>
      </dsp:nvSpPr>
      <dsp:spPr bwMode="white">
        <a:xfrm>
          <a:off x="12594750"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NSCDC</a:t>
          </a:r>
        </a:p>
      </dsp:txBody>
      <dsp:txXfrm>
        <a:off x="12594750" y="7840255"/>
        <a:ext cx="2391334" cy="752330"/>
      </dsp:txXfrm>
    </dsp:sp>
    <dsp:sp modelId="{98B47A1D-A86F-4C35-A0E0-F3DB952C3F11}">
      <dsp:nvSpPr>
        <dsp:cNvPr id="37" name="Rectangles 36"/>
        <dsp:cNvSpPr/>
      </dsp:nvSpPr>
      <dsp:spPr bwMode="white">
        <a:xfrm>
          <a:off x="15308511" y="5905693"/>
          <a:ext cx="2686892" cy="2149514"/>
        </a:xfrm>
        <a:prstGeom prst="rect">
          <a:avLst/>
        </a:prstGeom>
        <a:blipFill>
          <a:blip r:embed="rId18">
            <a:extLst>
              <a:ext uri="{28A0092B-C50C-407E-A947-70E740481C1C}">
                <a14:useLocalDpi xmlns:a14="http://schemas.microsoft.com/office/drawing/2010/main" val="0"/>
              </a:ext>
            </a:extLst>
          </a:blip>
          <a:srcRect/>
          <a:stretch>
            <a:fillRect t="-3000" b="-3000"/>
          </a:stretch>
        </a:blipFill>
      </dsp:spPr>
      <dsp:style>
        <a:lnRef idx="2">
          <a:schemeClr val="lt1"/>
        </a:lnRef>
        <a:fillRef idx="1">
          <a:schemeClr val="accent1">
            <a:tint val="50000"/>
          </a:schemeClr>
        </a:fillRef>
        <a:effectRef idx="0">
          <a:scrgbClr r="0" g="0" b="0"/>
        </a:effectRef>
        <a:fontRef idx="minor"/>
      </dsp:style>
      <dsp:txXfrm>
        <a:off x="15308511" y="5905693"/>
        <a:ext cx="2686892" cy="2149514"/>
      </dsp:txXfrm>
    </dsp:sp>
    <dsp:sp modelId="{C7A02329-4D44-47BE-86D5-B7FA5ACBF631}">
      <dsp:nvSpPr>
        <dsp:cNvPr id="38" name="Rectangular Callout 37"/>
        <dsp:cNvSpPr/>
      </dsp:nvSpPr>
      <dsp:spPr bwMode="white">
        <a:xfrm>
          <a:off x="15550331" y="7840255"/>
          <a:ext cx="2391334" cy="752330"/>
        </a:xfrm>
        <a:prstGeom prst="wedgeRectCallout">
          <a:avLst>
            <a:gd name="adj1" fmla="val 20250"/>
            <a:gd name="adj2" fmla="val -607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FIRS</a:t>
          </a:r>
        </a:p>
      </dsp:txBody>
      <dsp:txXfrm>
        <a:off x="15550331" y="7840255"/>
        <a:ext cx="2391334" cy="752330"/>
      </dsp:txXfrm>
    </dsp:sp>
    <dsp:sp modelId="{05B950AE-42FD-4DE6-A53E-5E6E231E1614}">
      <dsp:nvSpPr>
        <dsp:cNvPr id="39" name="Rectangles 38"/>
        <dsp:cNvSpPr/>
      </dsp:nvSpPr>
      <dsp:spPr bwMode="white">
        <a:xfrm>
          <a:off x="7907139" y="8856759"/>
          <a:ext cx="2686892" cy="2149514"/>
        </a:xfrm>
        <a:prstGeom prst="rect">
          <a:avLst/>
        </a:prstGeom>
        <a:blipFill>
          <a:blip r:embed="rId19">
            <a:extLst>
              <a:ext uri="{28A0092B-C50C-407E-A947-70E740481C1C}">
                <a14:useLocalDpi xmlns:a14="http://schemas.microsoft.com/office/drawing/2010/main" val="0"/>
              </a:ext>
            </a:extLst>
          </a:blip>
          <a:srcRect/>
          <a:stretch>
            <a:fillRect t="-13000" b="-13000"/>
          </a:stretch>
        </a:blipFill>
      </dsp:spPr>
      <dsp:style>
        <a:lnRef idx="2">
          <a:schemeClr val="lt1"/>
        </a:lnRef>
        <a:fillRef idx="1">
          <a:schemeClr val="accent1">
            <a:tint val="50000"/>
          </a:schemeClr>
        </a:fillRef>
        <a:effectRef idx="0">
          <a:scrgbClr r="0" g="0" b="0"/>
        </a:effectRef>
        <a:fontRef idx="minor"/>
      </dsp:style>
      <dsp:txXfrm>
        <a:off x="7907139" y="8856759"/>
        <a:ext cx="2686892" cy="2149514"/>
      </dsp:txXfrm>
    </dsp:sp>
    <dsp:sp modelId="{5208C030-87B0-43D9-BD8A-AB69FB720C41}">
      <dsp:nvSpPr>
        <dsp:cNvPr id="40" name="Rectangular Callout 39"/>
        <dsp:cNvSpPr/>
      </dsp:nvSpPr>
      <dsp:spPr bwMode="white">
        <a:xfrm>
          <a:off x="8148960" y="10791321"/>
          <a:ext cx="2391334" cy="752330"/>
        </a:xfrm>
        <a:prstGeom prst="wedgeRectCallout">
          <a:avLst>
            <a:gd name="adj1" fmla="val 20250"/>
            <a:gd name="adj2" fmla="val -60700"/>
          </a:avLst>
        </a:prstGeom>
        <a:solidFill>
          <a:srgbClr val="006600"/>
        </a:solidFill>
      </dsp:spPr>
      <dsp:style>
        <a:lnRef idx="2">
          <a:schemeClr val="lt1"/>
        </a:lnRef>
        <a:fillRef idx="1">
          <a:schemeClr val="accent1"/>
        </a:fillRef>
        <a:effectRef idx="0">
          <a:scrgbClr r="0" g="0" b="0"/>
        </a:effectRef>
        <a:fontRef idx="minor">
          <a:schemeClr val="lt1"/>
        </a:fontRef>
      </dsp:style>
      <dsp:txBody>
        <a:bodyPr lIns="106680" tIns="106680" rIns="106680" bIns="1066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en-US" b="1" dirty="0">
              <a:latin typeface="Candara" panose="020E0502030303020204" pitchFamily="34" charset="0"/>
            </a:rPr>
            <a:t>Others</a:t>
          </a:r>
        </a:p>
      </dsp:txBody>
      <dsp:txXfrm>
        <a:off x="8148960" y="10791321"/>
        <a:ext cx="2391334" cy="752330"/>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8572254" cy="10501604"/>
        <a:chOff x="0" y="0"/>
        <a:chExt cx="18572254" cy="10501604"/>
      </a:xfrm>
    </dsp:grpSpPr>
    <dsp:sp modelId="{A612783F-368C-42AA-9006-994C2D14BEC3}">
      <dsp:nvSpPr>
        <dsp:cNvPr id="3" name="Rounded Rectangle 2"/>
        <dsp:cNvSpPr/>
      </dsp:nvSpPr>
      <dsp:spPr bwMode="white">
        <a:xfrm>
          <a:off x="0" y="8882"/>
          <a:ext cx="18572254" cy="918210"/>
        </a:xfrm>
        <a:prstGeom prst="roundRect">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600" b="1" dirty="0">
              <a:latin typeface="Candara" panose="020E0502030303020204" pitchFamily="34" charset="0"/>
            </a:rPr>
            <a:t>PART I—Objectives and application of this Act  (Section 1-2)</a:t>
          </a:r>
        </a:p>
      </dsp:txBody>
      <dsp:txXfrm>
        <a:off x="0" y="8882"/>
        <a:ext cx="18572254" cy="918210"/>
      </dsp:txXfrm>
    </dsp:sp>
    <dsp:sp modelId="{80A4FF86-DD83-41B2-8B2B-BCDAC4CFF7D0}">
      <dsp:nvSpPr>
        <dsp:cNvPr id="4" name="Rectangles 3"/>
        <dsp:cNvSpPr/>
      </dsp:nvSpPr>
      <dsp:spPr bwMode="white">
        <a:xfrm>
          <a:off x="0" y="927092"/>
          <a:ext cx="18572254" cy="62928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Objectives and Application.</a:t>
          </a:r>
          <a:endParaRPr>
            <a:solidFill>
              <a:schemeClr val="tx1"/>
            </a:solidFill>
          </a:endParaRPr>
        </a:p>
      </dsp:txBody>
      <dsp:txXfrm>
        <a:off x="0" y="927092"/>
        <a:ext cx="18572254" cy="629280"/>
      </dsp:txXfrm>
    </dsp:sp>
    <dsp:sp modelId="{F11DF317-E102-4FF4-8213-90D1F37422AA}">
      <dsp:nvSpPr>
        <dsp:cNvPr id="5" name="Rounded Rectangle 4"/>
        <dsp:cNvSpPr/>
      </dsp:nvSpPr>
      <dsp:spPr bwMode="white">
        <a:xfrm>
          <a:off x="0" y="1556372"/>
          <a:ext cx="18572254" cy="918210"/>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7160" tIns="137160" rIns="137160" bIns="137160" numCol="1" spcCol="1270" anchor="ctr" anchorCtr="0" forceAA="0"/>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II—Proceeds of Crime Management Directorate (Section  3-5)</a:t>
          </a:r>
        </a:p>
      </dsp:txBody>
      <dsp:txXfrm>
        <a:off x="0" y="1556372"/>
        <a:ext cx="18572254" cy="918210"/>
      </dsp:txXfrm>
    </dsp:sp>
    <dsp:sp modelId="{4E30772E-9D32-4668-910E-5B3EE17F3696}">
      <dsp:nvSpPr>
        <dsp:cNvPr id="6" name="Rectangles 5"/>
        <dsp:cNvSpPr/>
      </dsp:nvSpPr>
      <dsp:spPr bwMode="white">
        <a:xfrm>
          <a:off x="0" y="2474582"/>
          <a:ext cx="18572254" cy="92900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Establishment and functions of the Proceeds of Crime Management Directorate in the relevant organisation., Powers of the relevant organisation, Role of the Directorate in the process of management of forfeited properties.</a:t>
          </a:r>
          <a:endParaRPr>
            <a:solidFill>
              <a:schemeClr val="tx1"/>
            </a:solidFill>
          </a:endParaRPr>
        </a:p>
      </dsp:txBody>
      <dsp:txXfrm>
        <a:off x="0" y="2474582"/>
        <a:ext cx="18572254" cy="929005"/>
      </dsp:txXfrm>
    </dsp:sp>
    <dsp:sp modelId="{94327694-8819-449B-B976-97D058A994DE}">
      <dsp:nvSpPr>
        <dsp:cNvPr id="7" name="Rounded Rectangle 6"/>
        <dsp:cNvSpPr/>
      </dsp:nvSpPr>
      <dsp:spPr bwMode="white">
        <a:xfrm>
          <a:off x="0" y="3403587"/>
          <a:ext cx="18572254" cy="918210"/>
        </a:xfrm>
        <a:prstGeom prst="roundRect">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600" b="1" dirty="0">
              <a:latin typeface="Candara" panose="020E0502030303020204" pitchFamily="34" charset="0"/>
            </a:rPr>
            <a:t>PART III—Relationship between the Relevant Organisation and other Entities (section  6-25)</a:t>
          </a:r>
        </a:p>
      </dsp:txBody>
      <dsp:txXfrm>
        <a:off x="0" y="3403587"/>
        <a:ext cx="18572254" cy="918210"/>
      </dsp:txXfrm>
    </dsp:sp>
    <dsp:sp modelId="{FA2F4B15-5B70-4832-8935-A0ABD9E967B0}">
      <dsp:nvSpPr>
        <dsp:cNvPr id="8" name="Rectangles 7"/>
        <dsp:cNvSpPr/>
      </dsp:nvSpPr>
      <dsp:spPr bwMode="white">
        <a:xfrm>
          <a:off x="0" y="4321797"/>
          <a:ext cx="18572254" cy="62928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Co-operation between relevant organisation and other entities.</a:t>
          </a:r>
          <a:endParaRPr>
            <a:solidFill>
              <a:schemeClr val="tx1"/>
            </a:solidFill>
          </a:endParaRPr>
        </a:p>
      </dsp:txBody>
      <dsp:txXfrm>
        <a:off x="0" y="4321797"/>
        <a:ext cx="18572254" cy="629280"/>
      </dsp:txXfrm>
    </dsp:sp>
    <dsp:sp modelId="{F63E93E7-971C-40EE-9A32-CF5F62D1F84A}">
      <dsp:nvSpPr>
        <dsp:cNvPr id="9" name="Rounded Rectangle 8"/>
        <dsp:cNvSpPr/>
      </dsp:nvSpPr>
      <dsp:spPr bwMode="white">
        <a:xfrm>
          <a:off x="0" y="4951077"/>
          <a:ext cx="18572254" cy="918210"/>
        </a:xfrm>
        <a:prstGeom prst="roundRect">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137160" tIns="137160" rIns="137160" bIns="137160" anchor="ctr"/>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0">
            <a:lnSpc>
              <a:spcPct val="100000"/>
            </a:lnSpc>
            <a:spcBef>
              <a:spcPct val="0"/>
            </a:spcBef>
            <a:spcAft>
              <a:spcPct val="35000"/>
            </a:spcAft>
          </a:pPr>
          <a:r>
            <a:rPr lang="en-US" sz="3600" b="1" dirty="0">
              <a:latin typeface="Candara" panose="020E0502030303020204" pitchFamily="34" charset="0"/>
            </a:rPr>
            <a:t>PART IV—Non–conviction based recovery of the Proceeds of Crime  (section  6) </a:t>
          </a:r>
        </a:p>
      </dsp:txBody>
      <dsp:txXfrm>
        <a:off x="0" y="4951077"/>
        <a:ext cx="18572254" cy="918210"/>
      </dsp:txXfrm>
    </dsp:sp>
    <dsp:sp modelId="{432EE60A-5E38-4A7B-8927-3262F6F88F72}">
      <dsp:nvSpPr>
        <dsp:cNvPr id="10" name="Rectangles 9"/>
        <dsp:cNvSpPr/>
      </dsp:nvSpPr>
      <dsp:spPr bwMode="white">
        <a:xfrm>
          <a:off x="0" y="5869287"/>
          <a:ext cx="18572254" cy="92900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Preservation order: Notice, Duration, Renewal and Disposal of property subject to preservation order. Appointment of asset manager for property subject to a preservation order.  Forfeiture order: Application, Service, etc</a:t>
          </a:r>
          <a:endParaRPr>
            <a:solidFill>
              <a:schemeClr val="tx1"/>
            </a:solidFill>
          </a:endParaRPr>
        </a:p>
      </dsp:txBody>
      <dsp:txXfrm>
        <a:off x="0" y="5869287"/>
        <a:ext cx="18572254" cy="929005"/>
      </dsp:txXfrm>
    </dsp:sp>
    <dsp:sp modelId="{4B8A678F-D6AE-4CA0-9DDC-6EF28495FD1F}">
      <dsp:nvSpPr>
        <dsp:cNvPr id="11" name="Rounded Rectangle 10"/>
        <dsp:cNvSpPr/>
      </dsp:nvSpPr>
      <dsp:spPr bwMode="white">
        <a:xfrm>
          <a:off x="0" y="6798292"/>
          <a:ext cx="18572254" cy="918210"/>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7160" tIns="137160" rIns="137160" bIns="137160" numCol="1" spcCol="1270" anchor="ctr" anchorCtr="0" forceAA="0"/>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V—Recovery of Cash (Section  26-32) </a:t>
          </a:r>
        </a:p>
      </dsp:txBody>
      <dsp:txXfrm>
        <a:off x="0" y="6798292"/>
        <a:ext cx="18572254" cy="918210"/>
      </dsp:txXfrm>
    </dsp:sp>
    <dsp:sp modelId="{A0FBDC9B-FD7E-4AF5-8309-6584F65101D3}">
      <dsp:nvSpPr>
        <dsp:cNvPr id="12" name="Rectangles 11"/>
        <dsp:cNvSpPr/>
      </dsp:nvSpPr>
      <dsp:spPr bwMode="white">
        <a:xfrm>
          <a:off x="0" y="7716502"/>
          <a:ext cx="18572254" cy="92900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Seizure and detention of cash. Detention of seized cash. Interest to be paid on seized cash. Release of detained cash. Application for forfeiture of seized or detained cash. Appeals. Other owners or claimants.</a:t>
          </a:r>
          <a:endParaRPr>
            <a:solidFill>
              <a:schemeClr val="tx1"/>
            </a:solidFill>
          </a:endParaRPr>
        </a:p>
      </dsp:txBody>
      <dsp:txXfrm>
        <a:off x="0" y="7716502"/>
        <a:ext cx="18572254" cy="929005"/>
      </dsp:txXfrm>
    </dsp:sp>
    <dsp:sp modelId="{F4E1EA61-BAD8-406B-8DB3-EF64AE5DEE98}">
      <dsp:nvSpPr>
        <dsp:cNvPr id="13" name="Rounded Rectangle 12"/>
        <dsp:cNvSpPr/>
      </dsp:nvSpPr>
      <dsp:spPr bwMode="white">
        <a:xfrm>
          <a:off x="0" y="8645507"/>
          <a:ext cx="18572254" cy="918210"/>
        </a:xfrm>
        <a:prstGeom prst="roundRect">
          <a:avLst/>
        </a:prstGeom>
        <a:solidFill>
          <a:srgbClr val="00B050"/>
        </a:solidFill>
        <a:ln w="12700" cap="flat" cmpd="sng" algn="ctr">
          <a:solidFill>
            <a:prstClr val="white">
              <a:hueOff val="0"/>
              <a:satOff val="0"/>
              <a:lumOff val="0"/>
              <a:alphaOff val="0"/>
            </a:prst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vert="horz" wrap="square" lIns="137160" tIns="137160" rIns="137160" bIns="137160" numCol="1" spcCol="1270" anchor="ctr" anchorCtr="0" forceAA="0"/>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0" lvl="0" indent="0" algn="l" defTabSz="1600200">
            <a:lnSpc>
              <a:spcPct val="90000"/>
            </a:lnSpc>
            <a:spcBef>
              <a:spcPct val="0"/>
            </a:spcBef>
            <a:spcAft>
              <a:spcPct val="35000"/>
            </a:spcAft>
            <a:buNone/>
          </a:pPr>
          <a:r>
            <a:rPr lang="en-US" sz="3600" b="1" kern="1200" dirty="0">
              <a:solidFill>
                <a:prstClr val="white"/>
              </a:solidFill>
              <a:latin typeface="Candara" panose="020E0502030303020204" pitchFamily="34" charset="0"/>
              <a:ea typeface="+mn-ea"/>
              <a:cs typeface="+mn-cs"/>
            </a:rPr>
            <a:t>PART VI—Confiscation of Proceeds Of Crime (Section  33-52)</a:t>
          </a:r>
        </a:p>
      </dsp:txBody>
      <dsp:txXfrm>
        <a:off x="0" y="8645507"/>
        <a:ext cx="18572254" cy="918210"/>
      </dsp:txXfrm>
    </dsp:sp>
    <dsp:sp modelId="{B110CBB6-62D8-4E90-8398-3B3AA78315BA}">
      <dsp:nvSpPr>
        <dsp:cNvPr id="14" name="Rectangles 13"/>
        <dsp:cNvSpPr/>
      </dsp:nvSpPr>
      <dsp:spPr bwMode="white">
        <a:xfrm>
          <a:off x="0" y="9563717"/>
          <a:ext cx="18572254" cy="92900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89669" tIns="35560" rIns="199136" bIns="35560" anchor="t"/>
        <a:lstStyle>
          <a:lvl1pPr algn="l">
            <a:defRPr sz="38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marL="285750" lvl="1" indent="-285750">
            <a:lnSpc>
              <a:spcPct val="100000"/>
            </a:lnSpc>
            <a:spcBef>
              <a:spcPct val="0"/>
            </a:spcBef>
            <a:spcAft>
              <a:spcPct val="20000"/>
            </a:spcAft>
            <a:buChar char="•"/>
          </a:pPr>
          <a:r>
            <a:rPr lang="en-US" sz="2800" dirty="0">
              <a:solidFill>
                <a:schemeClr val="tx1"/>
              </a:solidFill>
              <a:latin typeface="Candara" panose="020E0502030303020204" pitchFamily="34" charset="0"/>
            </a:rPr>
            <a:t>Restraint order: Purposes , Property subject to a restraint order. Affidavit, Notice, Registration of restraint order. Setting aside a disposition contravening a restraint order, Confiscation orders: Enforcement of confiscation orders</a:t>
          </a:r>
          <a:endParaRPr>
            <a:solidFill>
              <a:schemeClr val="tx1"/>
            </a:solidFill>
          </a:endParaRPr>
        </a:p>
      </dsp:txBody>
      <dsp:txXfrm>
        <a:off x="0" y="9563717"/>
        <a:ext cx="18572254" cy="92900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Ch" val="mid"/>
                  <dgm:param type="txAnchorVert" val="mid"/>
                </dgm:alg>
              </dgm:if>
              <dgm:else name="Name9">
                <dgm:alg type="tx">
                  <dgm:param type="parTxLTRAlign" val="ctr"/>
                  <dgm:param type="parTxRTLAlign" val="ctr"/>
                  <dgm:param type="shpTxLTRAlignCh" val="l"/>
                  <dgm:param type="shpTxRTLAlignCh" val="r"/>
                  <dgm:param type="txAnchorVertCh" val="mid"/>
                  <dgm:param type="txAnchorVert"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parTxLTRAlign" val="r"/>
                <dgm:param type="parTxRTLAlign" val="r"/>
                <dgm:param type="txAnchorVert" val="t"/>
              </dgm:alg>
              <dgm:shape xmlns:r="http://schemas.openxmlformats.org/officeDocument/2006/relationships" type="rect" r:blip="" rot="270">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type="rect" r:blip="" rot="90">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type="upArrowCallout" r:blip="" rot="180">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type="upArrowCallout" r:blip="" rot="180">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C5F23-06A4-405C-AE15-5241E3B243D1}"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DC5F23-06A4-405C-AE15-5241E3B243D1}"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6"/>
            <a:ext cx="5486400"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6"/>
            <a:ext cx="16141147" cy="117030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DC5F23-06A4-405C-AE15-5241E3B243D1}"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7DC5F23-06A4-405C-AE15-5241E3B243D1}"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6"/>
            <a:ext cx="21031200" cy="5705474"/>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663701" y="9178926"/>
            <a:ext cx="21031200"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7DC5F23-06A4-405C-AE15-5241E3B243D1}"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753344" cy="9051926"/>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12411456" y="3200400"/>
            <a:ext cx="10753344" cy="9051926"/>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7DC5F23-06A4-405C-AE15-5241E3B243D1}"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0"/>
            <a:ext cx="21031200" cy="265112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79576" y="3362326"/>
            <a:ext cx="10315573"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679576" y="5010150"/>
            <a:ext cx="10315573" cy="7369176"/>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12344400" y="5010150"/>
            <a:ext cx="10366376" cy="7369176"/>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7DC5F23-06A4-405C-AE15-5241E3B243D1}" type="datetimeFigureOut">
              <a:rPr lang="ru-RU" smtClean="0"/>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C5F23-06A4-405C-AE15-5241E3B243D1}" type="datetimeFigureOut">
              <a:rPr lang="ru-RU" smtClean="0"/>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C5F23-06A4-405C-AE15-5241E3B243D1}" type="datetimeFigureOut">
              <a:rPr lang="ru-RU" smtClean="0"/>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10366376" y="1974850"/>
            <a:ext cx="12344400"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DC5F23-06A4-405C-AE15-5241E3B243D1}"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10366376" y="1974850"/>
            <a:ext cx="12344400"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7DC5F23-06A4-405C-AE15-5241E3B243D1}"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286A38-841E-4B59-9D06-2D9BF821BD19}" type="slidenum">
              <a:rPr lang="ru-RU" smtClean="0"/>
            </a:fld>
            <a:endParaRPr lang="ru-RU"/>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1219200" y="549276"/>
            <a:ext cx="21945600" cy="2286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1219200" y="3200400"/>
            <a:ext cx="21945600" cy="9051926"/>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1219200" y="12490450"/>
            <a:ext cx="5689600" cy="952500"/>
          </a:xfrm>
          <a:prstGeom prst="rect">
            <a:avLst/>
          </a:prstGeom>
          <a:noFill/>
          <a:ln w="9525">
            <a:noFill/>
          </a:ln>
        </p:spPr>
        <p:txBody>
          <a:bodyPr/>
          <a:lstStyle>
            <a:lvl1pPr>
              <a:defRPr sz="2800"/>
            </a:lvl1pPr>
          </a:lstStyle>
          <a:p>
            <a:fld id="{A7DC5F23-06A4-405C-AE15-5241E3B243D1}" type="datetimeFigureOut">
              <a:rPr lang="ru-RU" smtClean="0"/>
            </a:fld>
            <a:endParaRPr lang="ru-RU"/>
          </a:p>
        </p:txBody>
      </p:sp>
      <p:sp>
        <p:nvSpPr>
          <p:cNvPr id="1029" name="Footer Placeholder 1028"/>
          <p:cNvSpPr/>
          <p:nvPr>
            <p:ph type="ftr" sz="quarter" idx="3"/>
          </p:nvPr>
        </p:nvSpPr>
        <p:spPr>
          <a:xfrm>
            <a:off x="8331200" y="12490450"/>
            <a:ext cx="7721600" cy="952500"/>
          </a:xfrm>
          <a:prstGeom prst="rect">
            <a:avLst/>
          </a:prstGeom>
          <a:noFill/>
          <a:ln w="9525">
            <a:noFill/>
          </a:ln>
        </p:spPr>
        <p:txBody>
          <a:bodyPr/>
          <a:lstStyle>
            <a:lvl1pPr algn="ctr">
              <a:defRPr sz="2800"/>
            </a:lvl1pPr>
          </a:lstStyle>
          <a:p>
            <a:endParaRPr lang="ru-RU"/>
          </a:p>
        </p:txBody>
      </p:sp>
      <p:sp>
        <p:nvSpPr>
          <p:cNvPr id="1030" name="Slide Number Placeholder 1029"/>
          <p:cNvSpPr/>
          <p:nvPr>
            <p:ph type="sldNum" sz="quarter" idx="4"/>
          </p:nvPr>
        </p:nvSpPr>
        <p:spPr>
          <a:xfrm>
            <a:off x="17475200" y="12490450"/>
            <a:ext cx="5689600" cy="952500"/>
          </a:xfrm>
          <a:prstGeom prst="rect">
            <a:avLst/>
          </a:prstGeom>
          <a:noFill/>
          <a:ln w="9525">
            <a:noFill/>
          </a:ln>
        </p:spPr>
        <p:txBody>
          <a:bodyPr/>
          <a:lstStyle>
            <a:lvl1pPr algn="r">
              <a:defRPr sz="2800"/>
            </a:lvl1pPr>
          </a:lstStyle>
          <a:p>
            <a:fld id="{DF286A38-841E-4B59-9D06-2D9BF821BD19}"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1828800" eaLnBrk="1" fontAlgn="base" latinLnBrk="0" hangingPunct="1">
        <a:lnSpc>
          <a:spcPct val="100000"/>
        </a:lnSpc>
        <a:spcBef>
          <a:spcPct val="0"/>
        </a:spcBef>
        <a:spcAft>
          <a:spcPct val="0"/>
        </a:spcAft>
        <a:buNone/>
        <a:defRPr sz="8800" b="0" i="0" u="none" kern="1200" baseline="0">
          <a:solidFill>
            <a:schemeClr val="tx2"/>
          </a:solidFill>
          <a:latin typeface="+mj-lt"/>
          <a:ea typeface="+mj-ea"/>
          <a:cs typeface="+mj-cs"/>
        </a:defRPr>
      </a:lvl1pPr>
    </p:titleStyle>
    <p:bodyStyle>
      <a:lvl1pPr marL="685800" lvl="0" indent="-685800" algn="l" defTabSz="1828800" eaLnBrk="1" fontAlgn="base" latinLnBrk="0" hangingPunct="1">
        <a:lnSpc>
          <a:spcPct val="100000"/>
        </a:lnSpc>
        <a:spcBef>
          <a:spcPct val="40000"/>
        </a:spcBef>
        <a:spcAft>
          <a:spcPct val="0"/>
        </a:spcAft>
        <a:buChar char="•"/>
        <a:defRPr sz="6400" b="0" i="0" u="none" kern="1200" baseline="0">
          <a:solidFill>
            <a:schemeClr val="tx1"/>
          </a:solidFill>
          <a:latin typeface="+mn-lt"/>
          <a:ea typeface="+mn-ea"/>
          <a:cs typeface="+mn-cs"/>
        </a:defRPr>
      </a:lvl1pPr>
      <a:lvl2pPr marL="1485900" lvl="1" indent="-571500" algn="l" defTabSz="1828800" eaLnBrk="1" fontAlgn="base" latinLnBrk="0" hangingPunct="1">
        <a:lnSpc>
          <a:spcPct val="100000"/>
        </a:lnSpc>
        <a:spcBef>
          <a:spcPct val="40000"/>
        </a:spcBef>
        <a:spcAft>
          <a:spcPct val="0"/>
        </a:spcAft>
        <a:buChar char="–"/>
        <a:defRPr sz="5600" b="0" i="0" u="none" kern="1200" baseline="0">
          <a:solidFill>
            <a:schemeClr val="tx1"/>
          </a:solidFill>
          <a:latin typeface="+mn-lt"/>
          <a:ea typeface="+mn-ea"/>
          <a:cs typeface="+mn-cs"/>
        </a:defRPr>
      </a:lvl2pPr>
      <a:lvl3pPr marL="2286000" lvl="2" indent="-457200" algn="l" defTabSz="1828800" eaLnBrk="1" fontAlgn="base" latinLnBrk="0" hangingPunct="1">
        <a:lnSpc>
          <a:spcPct val="100000"/>
        </a:lnSpc>
        <a:spcBef>
          <a:spcPct val="40000"/>
        </a:spcBef>
        <a:spcAft>
          <a:spcPct val="0"/>
        </a:spcAft>
        <a:buChar char="•"/>
        <a:defRPr sz="4800" b="0" i="0" u="none" kern="1200" baseline="0">
          <a:solidFill>
            <a:schemeClr val="tx1"/>
          </a:solidFill>
          <a:latin typeface="+mn-lt"/>
          <a:ea typeface="+mn-ea"/>
          <a:cs typeface="+mn-cs"/>
        </a:defRPr>
      </a:lvl3pPr>
      <a:lvl4pPr marL="3200400" lvl="3"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4pPr>
      <a:lvl5pPr marL="4114800" lvl="4"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5pPr>
      <a:lvl6pPr marL="5029200" lvl="5"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6pPr>
      <a:lvl7pPr marL="5943600" lvl="6"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7pPr>
      <a:lvl8pPr marL="6858000" lvl="7"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8pPr>
      <a:lvl9pPr marL="7772400" lvl="8" indent="-457200" algn="l" defTabSz="1828800" eaLnBrk="1" fontAlgn="base" latinLnBrk="0" hangingPunct="1">
        <a:lnSpc>
          <a:spcPct val="100000"/>
        </a:lnSpc>
        <a:spcBef>
          <a:spcPct val="40000"/>
        </a:spcBef>
        <a:spcAft>
          <a:spcPct val="0"/>
        </a:spcAft>
        <a:buChar char="»"/>
        <a:defRPr sz="4000" b="0" i="0" u="none" kern="1200" baseline="0">
          <a:solidFill>
            <a:schemeClr val="tx1"/>
          </a:solidFill>
          <a:latin typeface="+mn-lt"/>
          <a:ea typeface="+mn-ea"/>
          <a:cs typeface="+mn-cs"/>
        </a:defRPr>
      </a:lvl9pPr>
    </p:bodyStyle>
    <p:otherStyle>
      <a:lvl1pPr marL="0" lvl="0" indent="0" algn="l" defTabSz="1828800" eaLnBrk="1" fontAlgn="base" latinLnBrk="0" hangingPunct="1">
        <a:lnSpc>
          <a:spcPct val="100000"/>
        </a:lnSpc>
        <a:spcBef>
          <a:spcPct val="0"/>
        </a:spcBef>
        <a:spcAft>
          <a:spcPct val="0"/>
        </a:spcAft>
        <a:buFont typeface="Arial" panose="020B0604020202020204" pitchFamily="34" charset="0"/>
        <a:buNone/>
        <a:defRPr sz="3600" b="0" i="0" u="none" kern="1200" baseline="0">
          <a:solidFill>
            <a:schemeClr val="tx1"/>
          </a:solidFill>
          <a:latin typeface="+mn-lt"/>
          <a:ea typeface="+mn-ea"/>
          <a:cs typeface="+mn-cs"/>
        </a:defRPr>
      </a:lvl1pPr>
      <a:lvl2pPr marL="914400" lvl="1"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828800" lvl="2"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743200" lvl="3"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3657600" lvl="4"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4572000" lvl="5"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5486400" lvl="6"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6400800" lvl="7"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7315200" lvl="8" indent="0" algn="l" defTabSz="1828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7" Type="http://schemas.openxmlformats.org/officeDocument/2006/relationships/slideLayout" Target="../slideLayouts/slideLayout1.xml"/><Relationship Id="rId16" Type="http://schemas.microsoft.com/office/2007/relationships/diagramDrawing" Target="../diagrams/drawing1.xml"/><Relationship Id="rId15" Type="http://schemas.openxmlformats.org/officeDocument/2006/relationships/diagramColors" Target="../diagrams/colors1.xml"/><Relationship Id="rId14" Type="http://schemas.openxmlformats.org/officeDocument/2006/relationships/diagramQuickStyle" Target="../diagrams/quickStyle1.xml"/><Relationship Id="rId13" Type="http://schemas.openxmlformats.org/officeDocument/2006/relationships/diagramLayout" Target="../diagrams/layout1.xml"/><Relationship Id="rId12" Type="http://schemas.openxmlformats.org/officeDocument/2006/relationships/diagramData" Target="../diagrams/data1.xml"/><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8.xml"/><Relationship Id="rId14" Type="http://schemas.openxmlformats.org/officeDocument/2006/relationships/diagramColors" Target="../diagrams/colors8.xml"/><Relationship Id="rId13" Type="http://schemas.openxmlformats.org/officeDocument/2006/relationships/diagramQuickStyle" Target="../diagrams/quickStyle8.xml"/><Relationship Id="rId12" Type="http://schemas.openxmlformats.org/officeDocument/2006/relationships/diagramLayout" Target="../diagrams/layout8.xml"/><Relationship Id="rId11" Type="http://schemas.openxmlformats.org/officeDocument/2006/relationships/diagramData" Target="../diagrams/data8.xml"/><Relationship Id="rId10" Type="http://schemas.openxmlformats.org/officeDocument/2006/relationships/image" Target="../media/image9.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9.xml"/><Relationship Id="rId13" Type="http://schemas.openxmlformats.org/officeDocument/2006/relationships/diagramColors" Target="../diagrams/colors9.xml"/><Relationship Id="rId12" Type="http://schemas.openxmlformats.org/officeDocument/2006/relationships/diagramQuickStyle" Target="../diagrams/quickStyle9.xml"/><Relationship Id="rId11" Type="http://schemas.openxmlformats.org/officeDocument/2006/relationships/diagramLayout" Target="../diagrams/layout9.xml"/><Relationship Id="rId10" Type="http://schemas.openxmlformats.org/officeDocument/2006/relationships/diagramData" Target="../diagrams/data9.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0.xml"/><Relationship Id="rId13" Type="http://schemas.openxmlformats.org/officeDocument/2006/relationships/diagramColors" Target="../diagrams/colors10.xml"/><Relationship Id="rId12" Type="http://schemas.openxmlformats.org/officeDocument/2006/relationships/diagramQuickStyle" Target="../diagrams/quickStyle10.xml"/><Relationship Id="rId11" Type="http://schemas.openxmlformats.org/officeDocument/2006/relationships/diagramLayout" Target="../diagrams/layout10.xml"/><Relationship Id="rId10" Type="http://schemas.openxmlformats.org/officeDocument/2006/relationships/diagramData" Target="../diagrams/data10.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openxmlformats.org/officeDocument/2006/relationships/image" Target="../media/image12.png"/><Relationship Id="rId14" Type="http://schemas.microsoft.com/office/2007/relationships/diagramDrawing" Target="../diagrams/drawing11.xml"/><Relationship Id="rId13" Type="http://schemas.openxmlformats.org/officeDocument/2006/relationships/diagramColors" Target="../diagrams/colors11.xml"/><Relationship Id="rId12" Type="http://schemas.openxmlformats.org/officeDocument/2006/relationships/diagramQuickStyle" Target="../diagrams/quickStyle11.xml"/><Relationship Id="rId11" Type="http://schemas.openxmlformats.org/officeDocument/2006/relationships/diagramLayout" Target="../diagrams/layout11.xml"/><Relationship Id="rId10" Type="http://schemas.openxmlformats.org/officeDocument/2006/relationships/diagramData" Target="../diagrams/data1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2.xml"/><Relationship Id="rId13" Type="http://schemas.openxmlformats.org/officeDocument/2006/relationships/diagramColors" Target="../diagrams/colors12.xml"/><Relationship Id="rId12" Type="http://schemas.openxmlformats.org/officeDocument/2006/relationships/diagramQuickStyle" Target="../diagrams/quickStyle12.xml"/><Relationship Id="rId11" Type="http://schemas.openxmlformats.org/officeDocument/2006/relationships/diagramLayout" Target="../diagrams/layout12.xml"/><Relationship Id="rId10" Type="http://schemas.openxmlformats.org/officeDocument/2006/relationships/diagramData" Target="../diagrams/data1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2" Type="http://schemas.openxmlformats.org/officeDocument/2006/relationships/slideLayout" Target="../slideLayouts/slideLayout1.xml"/><Relationship Id="rId11" Type="http://schemas.openxmlformats.org/officeDocument/2006/relationships/image" Target="../media/image11.jpeg"/><Relationship Id="rId10" Type="http://schemas.openxmlformats.org/officeDocument/2006/relationships/image" Target="../media/image9.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openxmlformats.org/officeDocument/2006/relationships/image" Target="../media/image18.png"/><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1" Type="http://schemas.openxmlformats.org/officeDocument/2006/relationships/slideLayout" Target="../slideLayouts/slideLayout1.xml"/><Relationship Id="rId10" Type="http://schemas.openxmlformats.org/officeDocument/2006/relationships/image" Target="../media/image19.emf"/><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1" Type="http://schemas.openxmlformats.org/officeDocument/2006/relationships/slideLayout" Target="../slideLayouts/slideLayout1.xml"/><Relationship Id="rId10" Type="http://schemas.openxmlformats.org/officeDocument/2006/relationships/image" Target="../media/image20.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3.xml"/><Relationship Id="rId13" Type="http://schemas.openxmlformats.org/officeDocument/2006/relationships/diagramColors" Target="../diagrams/colors13.xml"/><Relationship Id="rId12" Type="http://schemas.openxmlformats.org/officeDocument/2006/relationships/diagramQuickStyle" Target="../diagrams/quickStyle13.xml"/><Relationship Id="rId11" Type="http://schemas.openxmlformats.org/officeDocument/2006/relationships/diagramLayout" Target="../diagrams/layout13.xml"/><Relationship Id="rId10" Type="http://schemas.openxmlformats.org/officeDocument/2006/relationships/diagramData" Target="../diagrams/data13.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4.xml"/><Relationship Id="rId13" Type="http://schemas.openxmlformats.org/officeDocument/2006/relationships/diagramColors" Target="../diagrams/colors14.xml"/><Relationship Id="rId12" Type="http://schemas.openxmlformats.org/officeDocument/2006/relationships/diagramQuickStyle" Target="../diagrams/quickStyle14.xml"/><Relationship Id="rId11" Type="http://schemas.openxmlformats.org/officeDocument/2006/relationships/diagramLayout" Target="../diagrams/layout14.xml"/><Relationship Id="rId10" Type="http://schemas.openxmlformats.org/officeDocument/2006/relationships/diagramData" Target="../diagrams/data14.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3" Type="http://schemas.openxmlformats.org/officeDocument/2006/relationships/slideLayout" Target="../slideLayouts/slideLayout1.xml"/><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5.xml"/><Relationship Id="rId13" Type="http://schemas.openxmlformats.org/officeDocument/2006/relationships/diagramColors" Target="../diagrams/colors15.xml"/><Relationship Id="rId12" Type="http://schemas.openxmlformats.org/officeDocument/2006/relationships/diagramQuickStyle" Target="../diagrams/quickStyle15.xml"/><Relationship Id="rId11" Type="http://schemas.openxmlformats.org/officeDocument/2006/relationships/diagramLayout" Target="../diagrams/layout15.xml"/><Relationship Id="rId10" Type="http://schemas.openxmlformats.org/officeDocument/2006/relationships/diagramData" Target="../diagrams/data15.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6.xml"/><Relationship Id="rId13" Type="http://schemas.openxmlformats.org/officeDocument/2006/relationships/diagramColors" Target="../diagrams/colors16.xml"/><Relationship Id="rId12" Type="http://schemas.openxmlformats.org/officeDocument/2006/relationships/diagramQuickStyle" Target="../diagrams/quickStyle16.xml"/><Relationship Id="rId11" Type="http://schemas.openxmlformats.org/officeDocument/2006/relationships/diagramLayout" Target="../diagrams/layout16.xml"/><Relationship Id="rId10" Type="http://schemas.openxmlformats.org/officeDocument/2006/relationships/diagramData" Target="../diagrams/data16.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1" Type="http://schemas.openxmlformats.org/officeDocument/2006/relationships/slideLayout" Target="../slideLayouts/slideLayout1.xml"/><Relationship Id="rId10" Type="http://schemas.openxmlformats.org/officeDocument/2006/relationships/image" Target="../media/image9.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7.xml"/><Relationship Id="rId13" Type="http://schemas.openxmlformats.org/officeDocument/2006/relationships/diagramColors" Target="../diagrams/colors17.xml"/><Relationship Id="rId12" Type="http://schemas.openxmlformats.org/officeDocument/2006/relationships/diagramQuickStyle" Target="../diagrams/quickStyle17.xml"/><Relationship Id="rId11" Type="http://schemas.openxmlformats.org/officeDocument/2006/relationships/diagramLayout" Target="../diagrams/layout17.xml"/><Relationship Id="rId10" Type="http://schemas.openxmlformats.org/officeDocument/2006/relationships/diagramData" Target="../diagrams/data1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2" Type="http://schemas.openxmlformats.org/officeDocument/2006/relationships/slideLayout" Target="../slideLayouts/slideLayout1.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8.xml"/><Relationship Id="rId13" Type="http://schemas.openxmlformats.org/officeDocument/2006/relationships/diagramColors" Target="../diagrams/colors18.xml"/><Relationship Id="rId12" Type="http://schemas.openxmlformats.org/officeDocument/2006/relationships/diagramQuickStyle" Target="../diagrams/quickStyle18.xml"/><Relationship Id="rId11" Type="http://schemas.openxmlformats.org/officeDocument/2006/relationships/diagramLayout" Target="../diagrams/layout18.xml"/><Relationship Id="rId10" Type="http://schemas.openxmlformats.org/officeDocument/2006/relationships/diagramData" Target="../diagrams/data18.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5" Type="http://schemas.openxmlformats.org/officeDocument/2006/relationships/slideLayout" Target="../slideLayouts/slideLayout1.xml"/><Relationship Id="rId14" Type="http://schemas.microsoft.com/office/2007/relationships/diagramDrawing" Target="../diagrams/drawing19.xml"/><Relationship Id="rId13" Type="http://schemas.openxmlformats.org/officeDocument/2006/relationships/diagramColors" Target="../diagrams/colors19.xml"/><Relationship Id="rId12" Type="http://schemas.openxmlformats.org/officeDocument/2006/relationships/diagramQuickStyle" Target="../diagrams/quickStyle19.xml"/><Relationship Id="rId11" Type="http://schemas.openxmlformats.org/officeDocument/2006/relationships/diagramLayout" Target="../diagrams/layout19.xml"/><Relationship Id="rId10" Type="http://schemas.openxmlformats.org/officeDocument/2006/relationships/diagramData" Target="../diagrams/data19.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1" Type="http://schemas.openxmlformats.org/officeDocument/2006/relationships/slideLayout" Target="../slideLayouts/slideLayout1.xml"/><Relationship Id="rId10" Type="http://schemas.openxmlformats.org/officeDocument/2006/relationships/image" Target="../media/image26.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slide" Target="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2.xml"/><Relationship Id="rId14" Type="http://schemas.openxmlformats.org/officeDocument/2006/relationships/diagramColors" Target="../diagrams/colors2.xml"/><Relationship Id="rId13" Type="http://schemas.openxmlformats.org/officeDocument/2006/relationships/diagramQuickStyle" Target="../diagrams/quickStyle2.xml"/><Relationship Id="rId12" Type="http://schemas.openxmlformats.org/officeDocument/2006/relationships/diagramLayout" Target="../diagrams/layout2.xml"/><Relationship Id="rId11" Type="http://schemas.openxmlformats.org/officeDocument/2006/relationships/diagramData" Target="../diagrams/data2.xml"/><Relationship Id="rId10" Type="http://schemas.openxmlformats.org/officeDocument/2006/relationships/image" Target="../media/image9.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4.png"/><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openxmlformats.org/officeDocument/2006/relationships/image" Target="../media/image9.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4.xml"/><Relationship Id="rId14" Type="http://schemas.openxmlformats.org/officeDocument/2006/relationships/diagramColors" Target="../diagrams/colors4.xml"/><Relationship Id="rId13" Type="http://schemas.openxmlformats.org/officeDocument/2006/relationships/diagramQuickStyle" Target="../diagrams/quickStyle4.xml"/><Relationship Id="rId12" Type="http://schemas.openxmlformats.org/officeDocument/2006/relationships/diagramLayout" Target="../diagrams/layout4.xml"/><Relationship Id="rId11" Type="http://schemas.openxmlformats.org/officeDocument/2006/relationships/diagramData" Target="../diagrams/data4.xml"/><Relationship Id="rId10" Type="http://schemas.openxmlformats.org/officeDocument/2006/relationships/image" Target="../media/image9.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5.xml"/><Relationship Id="rId14" Type="http://schemas.openxmlformats.org/officeDocument/2006/relationships/diagramColors" Target="../diagrams/colors5.xml"/><Relationship Id="rId13" Type="http://schemas.openxmlformats.org/officeDocument/2006/relationships/diagramQuickStyle" Target="../diagrams/quickStyle5.xml"/><Relationship Id="rId12" Type="http://schemas.openxmlformats.org/officeDocument/2006/relationships/diagramLayout" Target="../diagrams/layout5.xml"/><Relationship Id="rId11" Type="http://schemas.openxmlformats.org/officeDocument/2006/relationships/diagramData" Target="../diagrams/data5.xml"/><Relationship Id="rId10" Type="http://schemas.openxmlformats.org/officeDocument/2006/relationships/image" Target="../media/image9.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6.xml"/><Relationship Id="rId14" Type="http://schemas.openxmlformats.org/officeDocument/2006/relationships/diagramColors" Target="../diagrams/colors6.xml"/><Relationship Id="rId13" Type="http://schemas.openxmlformats.org/officeDocument/2006/relationships/diagramQuickStyle" Target="../diagrams/quickStyle6.xml"/><Relationship Id="rId12" Type="http://schemas.openxmlformats.org/officeDocument/2006/relationships/diagramLayout" Target="../diagrams/layout6.xml"/><Relationship Id="rId11" Type="http://schemas.openxmlformats.org/officeDocument/2006/relationships/diagramData" Target="../diagrams/data6.xml"/><Relationship Id="rId10" Type="http://schemas.openxmlformats.org/officeDocument/2006/relationships/image" Target="../media/image9.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slide" Target="slide1.xml"/><Relationship Id="rId16" Type="http://schemas.openxmlformats.org/officeDocument/2006/relationships/slideLayout" Target="../slideLayouts/slideLayout1.xml"/><Relationship Id="rId15" Type="http://schemas.microsoft.com/office/2007/relationships/diagramDrawing" Target="../diagrams/drawing7.xml"/><Relationship Id="rId14" Type="http://schemas.openxmlformats.org/officeDocument/2006/relationships/diagramColors" Target="../diagrams/colors7.xml"/><Relationship Id="rId13" Type="http://schemas.openxmlformats.org/officeDocument/2006/relationships/diagramQuickStyle" Target="../diagrams/quickStyle7.xml"/><Relationship Id="rId12" Type="http://schemas.openxmlformats.org/officeDocument/2006/relationships/diagramLayout" Target="../diagrams/layout7.xml"/><Relationship Id="rId11" Type="http://schemas.openxmlformats.org/officeDocument/2006/relationships/diagramData" Target="../diagrams/data7.xml"/><Relationship Id="rId10" Type="http://schemas.openxmlformats.org/officeDocument/2006/relationships/image" Target="../media/image9.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Picture 1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08387" y="5536707"/>
            <a:ext cx="2234996" cy="2425182"/>
          </a:xfrm>
          <a:prstGeom prst="rect">
            <a:avLst/>
          </a:prstGeom>
          <a:noFill/>
          <a:ln>
            <a:noFill/>
          </a:ln>
        </p:spPr>
      </p:pic>
      <p:sp>
        <p:nvSpPr>
          <p:cNvPr id="2" name="back end circle"/>
          <p:cNvSpPr/>
          <p:nvPr/>
        </p:nvSpPr>
        <p:spPr>
          <a:xfrm>
            <a:off x="736097"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3" name="rotating shape"/>
          <p:cNvGrpSpPr/>
          <p:nvPr/>
        </p:nvGrpSpPr>
        <p:grpSpPr>
          <a:xfrm>
            <a:off x="-45359" y="6113885"/>
            <a:ext cx="7099220" cy="1494118"/>
            <a:chOff x="541358" y="3057199"/>
            <a:chExt cx="3549610" cy="747059"/>
          </a:xfrm>
        </p:grpSpPr>
        <p:sp>
          <p:nvSpPr>
            <p:cNvPr id="4" name="Rectangle 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 name="Oval 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9" name="Graphic 8"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773" y="6337922"/>
            <a:ext cx="948756" cy="948756"/>
          </a:xfrm>
          <a:prstGeom prst="rect">
            <a:avLst/>
          </a:prstGeom>
        </p:spPr>
      </p:pic>
      <p:pic>
        <p:nvPicPr>
          <p:cNvPr id="21" name="Picture 20"/>
          <p:cNvPicPr/>
          <p:nvPr/>
        </p:nvPicPr>
        <p:blipFill>
          <a:blip r:embed="rId5"/>
          <a:stretch>
            <a:fillRect/>
          </a:stretch>
        </p:blipFill>
        <p:spPr>
          <a:xfrm>
            <a:off x="1415818" y="48354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6"/>
          <a:stretch>
            <a:fillRect/>
          </a:stretch>
        </p:blipFill>
        <p:spPr>
          <a:xfrm>
            <a:off x="2853214" y="436620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7"/>
          <a:stretch>
            <a:fillRect/>
          </a:stretch>
        </p:blipFill>
        <p:spPr>
          <a:xfrm>
            <a:off x="4429563" y="4930508"/>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03295" y="637040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p:nvPr/>
        </p:nvPicPr>
        <p:blipFill>
          <a:blip r:embed="rId8"/>
          <a:stretch>
            <a:fillRect/>
          </a:stretch>
        </p:blipFill>
        <p:spPr>
          <a:xfrm>
            <a:off x="4508003" y="78955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9"/>
          <a:stretch>
            <a:fillRect/>
          </a:stretch>
        </p:blipFill>
        <p:spPr>
          <a:xfrm>
            <a:off x="2769827" y="841115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10"/>
          <a:stretch>
            <a:fillRect/>
          </a:stretch>
        </p:blipFill>
        <p:spPr>
          <a:xfrm>
            <a:off x="1330434" y="783049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0" y="12565446"/>
            <a:ext cx="2443229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solidFill>
                  <a:srgbClr val="006600"/>
                </a:solidFill>
                <a:latin typeface="Candara" panose="020E0502030303020204" pitchFamily="34" charset="0"/>
                <a:ea typeface="Tahoma" panose="020B0604030504040204" pitchFamily="34" charset="0"/>
                <a:cs typeface="Times New Roman" panose="02020603050405020304" pitchFamily="18" charset="0"/>
              </a:rPr>
              <a:t>Asset Tracing, Recovery, Confiscation and Management - Perspective of NFIU</a:t>
            </a:r>
            <a:endParaRPr lang="en-US" sz="5400" b="1" dirty="0">
              <a:solidFill>
                <a:srgbClr val="006600"/>
              </a:solidFill>
              <a:latin typeface="Candara" panose="020E0502030303020204" pitchFamily="34" charset="0"/>
              <a:ea typeface="Tahoma" panose="020B0604030504040204" pitchFamily="34" charset="0"/>
              <a:cs typeface="Times New Roman" panose="02020603050405020304" pitchFamily="18" charset="0"/>
            </a:endParaRPr>
          </a:p>
        </p:txBody>
      </p:sp>
      <p:sp>
        <p:nvSpPr>
          <p:cNvPr id="28" name="Rectangle 27"/>
          <p:cNvSpPr/>
          <p:nvPr/>
        </p:nvSpPr>
        <p:spPr>
          <a:xfrm>
            <a:off x="5032429" y="486767"/>
            <a:ext cx="19399863" cy="2862322"/>
          </a:xfrm>
          <a:prstGeom prst="rect">
            <a:avLst/>
          </a:prstGeom>
          <a:noFill/>
        </p:spPr>
        <p:txBody>
          <a:bodyPr wrap="none" lIns="91440" tIns="45720" rIns="91440" bIns="45720">
            <a:spAutoFit/>
          </a:bodyPr>
          <a:lstStyle/>
          <a:p>
            <a:pPr algn="ctr"/>
            <a:r>
              <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Asset Tracing, Recovery, Confiscation and Management: </a:t>
            </a:r>
            <a:endPar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The Perspective of the Nigerian Financial Intelligence Unit </a:t>
            </a:r>
            <a:endPar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(NFIU)</a:t>
            </a:r>
            <a:endParaRPr lang="en-US" sz="6000" b="1"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sp>
        <p:nvSpPr>
          <p:cNvPr id="29" name="TextBox 28"/>
          <p:cNvSpPr txBox="1"/>
          <p:nvPr/>
        </p:nvSpPr>
        <p:spPr>
          <a:xfrm>
            <a:off x="6315673" y="3291582"/>
            <a:ext cx="17374560" cy="3170099"/>
          </a:xfrm>
          <a:prstGeom prst="rect">
            <a:avLst/>
          </a:prstGeom>
          <a:noFill/>
        </p:spPr>
        <p:txBody>
          <a:bodyPr wrap="square" rtlCol="0">
            <a:spAutoFit/>
          </a:bodyPr>
          <a:lstStyle/>
          <a:p>
            <a:pPr algn="just"/>
            <a:r>
              <a:rPr lang="en-US" sz="4000" b="1" i="1" dirty="0">
                <a:solidFill>
                  <a:srgbClr val="006600"/>
                </a:solidFill>
                <a:latin typeface="Candara" panose="020E0502030303020204" pitchFamily="34" charset="0"/>
              </a:rPr>
              <a:t>A paper delivered during the Workshop for Judicial Officers on Transnational Organized Crimes and Counter-Terrorism on 22 April 2024 with the Theme "Strengthening the Trial of Transnational Organised Crime and Counter Terrorism Proceedings"  on 22nd April 2024 at Andrew </a:t>
            </a:r>
            <a:r>
              <a:rPr lang="en-US" sz="4000" b="1" i="1" dirty="0" err="1">
                <a:solidFill>
                  <a:srgbClr val="006600"/>
                </a:solidFill>
                <a:latin typeface="Candara" panose="020E0502030303020204" pitchFamily="34" charset="0"/>
              </a:rPr>
              <a:t>Otutu</a:t>
            </a:r>
            <a:r>
              <a:rPr lang="en-US" sz="4000" b="1" i="1" dirty="0">
                <a:solidFill>
                  <a:srgbClr val="006600"/>
                </a:solidFill>
                <a:latin typeface="Candara" panose="020E0502030303020204" pitchFamily="34" charset="0"/>
              </a:rPr>
              <a:t> </a:t>
            </a:r>
            <a:r>
              <a:rPr lang="en-US" sz="4000" b="1" i="1" dirty="0" err="1">
                <a:solidFill>
                  <a:srgbClr val="006600"/>
                </a:solidFill>
                <a:latin typeface="Candara" panose="020E0502030303020204" pitchFamily="34" charset="0"/>
              </a:rPr>
              <a:t>Obaseki</a:t>
            </a:r>
            <a:r>
              <a:rPr lang="en-US" sz="4000" b="1" i="1" dirty="0">
                <a:solidFill>
                  <a:srgbClr val="006600"/>
                </a:solidFill>
                <a:latin typeface="Candara" panose="020E0502030303020204" pitchFamily="34" charset="0"/>
              </a:rPr>
              <a:t> Auditorium, National Judicial Institute, Abuja, FCT</a:t>
            </a:r>
            <a:endParaRPr lang="en-US" sz="4000" b="1" i="1" dirty="0">
              <a:solidFill>
                <a:srgbClr val="006600"/>
              </a:solidFill>
              <a:latin typeface="Candara" panose="020E0502030303020204" pitchFamily="34" charset="0"/>
            </a:endParaRPr>
          </a:p>
        </p:txBody>
      </p:sp>
      <p:pic>
        <p:nvPicPr>
          <p:cNvPr id="30" name="Picture 29"/>
          <p:cNvPicPr>
            <a:picLocks noChangeAspect="1"/>
          </p:cNvPicPr>
          <p:nvPr/>
        </p:nvPicPr>
        <p:blipFill>
          <a:blip r:embed="rId11"/>
          <a:stretch>
            <a:fillRect/>
          </a:stretch>
        </p:blipFill>
        <p:spPr>
          <a:xfrm>
            <a:off x="1538945" y="347162"/>
            <a:ext cx="3811766" cy="3770977"/>
          </a:xfrm>
          <a:prstGeom prst="rect">
            <a:avLst/>
          </a:prstGeom>
          <a:effectLst>
            <a:softEdge rad="317500"/>
          </a:effectLst>
        </p:spPr>
      </p:pic>
      <p:graphicFrame>
        <p:nvGraphicFramePr>
          <p:cNvPr id="31" name="Diagram 30"/>
          <p:cNvGraphicFramePr/>
          <p:nvPr/>
        </p:nvGraphicFramePr>
        <p:xfrm>
          <a:off x="6422421" y="7254320"/>
          <a:ext cx="17161064" cy="53042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2" name="Rectangle 31"/>
          <p:cNvSpPr/>
          <p:nvPr/>
        </p:nvSpPr>
        <p:spPr>
          <a:xfrm>
            <a:off x="6526101" y="6320152"/>
            <a:ext cx="13958888" cy="1016808"/>
          </a:xfrm>
          <a:prstGeom prst="rect">
            <a:avLst/>
          </a:prstGeom>
          <a:noFill/>
        </p:spPr>
        <p:txBody>
          <a:bodyPr wrap="square" lIns="92573" tIns="46287" rIns="92573" bIns="46287">
            <a:spAutoFit/>
          </a:bodyPr>
          <a:lstStyle/>
          <a:p>
            <a:r>
              <a:rPr lang="en-US" sz="6000" b="1"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By Dr. Muhammad Jiya</a:t>
            </a:r>
            <a:endParaRPr lang="en-US" sz="6000" b="1"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0" fill="hold"/>
                                        <p:tgtEl>
                                          <p:spTgt spid="27"/>
                                        </p:tgtEl>
                                        <p:attrNameLst>
                                          <p:attrName>ppt_x</p:attrName>
                                        </p:attrNameLst>
                                      </p:cBhvr>
                                      <p:tavLst>
                                        <p:tav tm="0">
                                          <p:val>
                                            <p:strVal val="1+#ppt_w/2"/>
                                          </p:val>
                                        </p:tav>
                                        <p:tav tm="100000">
                                          <p:val>
                                            <p:strVal val="#ppt_x"/>
                                          </p:val>
                                        </p:tav>
                                      </p:tavLst>
                                    </p:anim>
                                    <p:anim calcmode="lin" valueType="num">
                                      <p:cBhvr additive="base">
                                        <p:cTn id="8" dur="10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Picture 2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56592" y="5455333"/>
            <a:ext cx="2234996" cy="2425182"/>
          </a:xfrm>
          <a:prstGeom prst="rect">
            <a:avLst/>
          </a:prstGeom>
          <a:noFill/>
          <a:ln>
            <a:noFill/>
          </a:ln>
        </p:spPr>
      </p:pic>
      <p:sp>
        <p:nvSpPr>
          <p:cNvPr id="52" name="Rectangle 51"/>
          <p:cNvSpPr/>
          <p:nvPr/>
        </p:nvSpPr>
        <p:spPr>
          <a:xfrm>
            <a:off x="-1" y="9816964"/>
            <a:ext cx="9297274" cy="15520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2" name="back end circle"/>
          <p:cNvSpPr/>
          <p:nvPr/>
        </p:nvSpPr>
        <p:spPr>
          <a:xfrm>
            <a:off x="0" y="3960900"/>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3" name="rotating shape"/>
          <p:cNvGrpSpPr/>
          <p:nvPr/>
        </p:nvGrpSpPr>
        <p:grpSpPr>
          <a:xfrm rot="5400000">
            <a:off x="-781456" y="5985453"/>
            <a:ext cx="7099220" cy="1494118"/>
            <a:chOff x="541358" y="3057199"/>
            <a:chExt cx="3549610" cy="747059"/>
          </a:xfrm>
        </p:grpSpPr>
        <p:sp>
          <p:nvSpPr>
            <p:cNvPr id="74" name="Rectangle 7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75" name="Oval 74"/>
            <p:cNvSpPr/>
            <p:nvPr/>
          </p:nvSpPr>
          <p:spPr>
            <a:xfrm>
              <a:off x="541358" y="3067579"/>
              <a:ext cx="736679" cy="736679"/>
            </a:xfrm>
            <a:prstGeom prst="ellipse">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8" name="Graphic 77"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282" y="6209490"/>
            <a:ext cx="948756" cy="948756"/>
          </a:xfrm>
          <a:prstGeom prst="rect">
            <a:avLst/>
          </a:prstGeom>
        </p:spPr>
      </p:pic>
      <p:pic>
        <p:nvPicPr>
          <p:cNvPr id="28" name="Picture 27"/>
          <p:cNvPicPr/>
          <p:nvPr/>
        </p:nvPicPr>
        <p:blipFill>
          <a:blip r:embed="rId5"/>
          <a:stretch>
            <a:fillRect/>
          </a:stretch>
        </p:blipFill>
        <p:spPr>
          <a:xfrm>
            <a:off x="629503" y="4970278"/>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p:nvPr/>
        </p:nvPicPr>
        <p:blipFill>
          <a:blip r:embed="rId6"/>
          <a:stretch>
            <a:fillRect/>
          </a:stretch>
        </p:blipFill>
        <p:spPr>
          <a:xfrm>
            <a:off x="2216103" y="34338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p:nvPr/>
        </p:nvPicPr>
        <p:blipFill>
          <a:blip r:embed="rId7"/>
          <a:stretch>
            <a:fillRect/>
          </a:stretch>
        </p:blipFill>
        <p:spPr>
          <a:xfrm>
            <a:off x="3886636" y="4780824"/>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99854" y="634840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p:nvPr/>
        </p:nvPicPr>
        <p:blipFill>
          <a:blip r:embed="rId8"/>
          <a:stretch>
            <a:fillRect/>
          </a:stretch>
        </p:blipFill>
        <p:spPr>
          <a:xfrm>
            <a:off x="3886636" y="765364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9"/>
          <a:stretch>
            <a:fillRect/>
          </a:stretch>
        </p:blipFill>
        <p:spPr>
          <a:xfrm>
            <a:off x="2198662" y="835980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10"/>
          <a:stretch>
            <a:fillRect/>
          </a:stretch>
        </p:blipFill>
        <p:spPr>
          <a:xfrm>
            <a:off x="799431" y="768130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4683967" y="126469"/>
            <a:ext cx="19519641" cy="1446550"/>
          </a:xfrm>
          <a:prstGeom prst="rect">
            <a:avLst/>
          </a:prstGeom>
          <a:noFill/>
        </p:spPr>
        <p:txBody>
          <a:bodyPr wrap="square" lIns="91440" tIns="45720" rIns="91440" bIns="45720">
            <a:spAutoFit/>
          </a:bodyPr>
          <a:lstStyle/>
          <a:p>
            <a:pPr algn="ctr"/>
            <a:r>
              <a:rPr lang="en-US" sz="4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Overview of existing Legal Framework/Guidelines for Asset Tracing, Tracking, Recovery, Confiscation and Management - Relevant Organisations.</a:t>
            </a:r>
            <a:endParaRPr lang="en-US" sz="4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3" name="Diagram 2"/>
          <p:cNvGraphicFramePr/>
          <p:nvPr/>
        </p:nvGraphicFramePr>
        <p:xfrm>
          <a:off x="5706952" y="1739579"/>
          <a:ext cx="18496655" cy="1154721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Rectangle: Diagonal Corners Rounded 4"/>
          <p:cNvSpPr/>
          <p:nvPr/>
        </p:nvSpPr>
        <p:spPr>
          <a:xfrm>
            <a:off x="6214187" y="10593002"/>
            <a:ext cx="7184572" cy="2451194"/>
          </a:xfrm>
          <a:prstGeom prst="round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12295" y="10754217"/>
            <a:ext cx="6731901" cy="2062103"/>
          </a:xfrm>
          <a:prstGeom prst="rect">
            <a:avLst/>
          </a:prstGeom>
          <a:noFill/>
        </p:spPr>
        <p:txBody>
          <a:bodyPr wrap="square" rtlCol="0">
            <a:spAutoFit/>
          </a:bodyPr>
          <a:lstStyle/>
          <a:p>
            <a:pPr algn="just"/>
            <a:r>
              <a:rPr lang="en-US" sz="32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Sections 58-67 - The Act establishes a group of diverse law enforcement and security agencies collectively known as Relevant Organisations</a:t>
            </a:r>
            <a:endParaRPr lang="en-US" sz="3200" b="1" dirty="0">
              <a:solidFill>
                <a:schemeClr val="bg1"/>
              </a:solidFill>
              <a:latin typeface="Candara" panose="020E0502030303020204" pitchFamily="34" charset="0"/>
            </a:endParaRPr>
          </a:p>
        </p:txBody>
      </p:sp>
      <p:sp>
        <p:nvSpPr>
          <p:cNvPr id="22" name="Rectangle: Diagonal Corners Rounded 21"/>
          <p:cNvSpPr/>
          <p:nvPr/>
        </p:nvSpPr>
        <p:spPr>
          <a:xfrm>
            <a:off x="16350343" y="10527002"/>
            <a:ext cx="7445828" cy="2451194"/>
          </a:xfrm>
          <a:prstGeom prst="round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468531" y="10721547"/>
            <a:ext cx="7025951" cy="1569660"/>
          </a:xfrm>
          <a:prstGeom prst="rect">
            <a:avLst/>
          </a:prstGeom>
          <a:noFill/>
        </p:spPr>
        <p:txBody>
          <a:bodyPr wrap="square" rtlCol="0">
            <a:spAutoFit/>
          </a:bodyPr>
          <a:lstStyle/>
          <a:p>
            <a:pPr algn="just"/>
            <a:r>
              <a:rPr lang="en-US" sz="32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The Relevant Organisation is to enforce and administer the provisions of the Act. </a:t>
            </a:r>
            <a:endParaRPr lang="en-US" sz="32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Picture 2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56592" y="5455333"/>
            <a:ext cx="2234996" cy="2425182"/>
          </a:xfrm>
          <a:prstGeom prst="rect">
            <a:avLst/>
          </a:prstGeom>
          <a:noFill/>
          <a:ln>
            <a:noFill/>
          </a:ln>
        </p:spPr>
      </p:pic>
      <p:sp>
        <p:nvSpPr>
          <p:cNvPr id="52" name="Rectangle 51"/>
          <p:cNvSpPr/>
          <p:nvPr/>
        </p:nvSpPr>
        <p:spPr>
          <a:xfrm>
            <a:off x="-1" y="9816964"/>
            <a:ext cx="9297274" cy="15520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2" name="back end circle"/>
          <p:cNvSpPr/>
          <p:nvPr/>
        </p:nvSpPr>
        <p:spPr>
          <a:xfrm>
            <a:off x="0" y="3960900"/>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3" name="rotating shape"/>
          <p:cNvGrpSpPr/>
          <p:nvPr/>
        </p:nvGrpSpPr>
        <p:grpSpPr>
          <a:xfrm rot="5400000">
            <a:off x="-781456" y="5985453"/>
            <a:ext cx="7099220" cy="1494118"/>
            <a:chOff x="541358" y="3057199"/>
            <a:chExt cx="3549610" cy="747059"/>
          </a:xfrm>
        </p:grpSpPr>
        <p:sp>
          <p:nvSpPr>
            <p:cNvPr id="74" name="Rectangle 7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75" name="Oval 74"/>
            <p:cNvSpPr/>
            <p:nvPr/>
          </p:nvSpPr>
          <p:spPr>
            <a:xfrm>
              <a:off x="541358" y="3067579"/>
              <a:ext cx="736679" cy="736679"/>
            </a:xfrm>
            <a:prstGeom prst="ellipse">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8" name="Graphic 77"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2" y="6209490"/>
            <a:ext cx="948756" cy="948756"/>
          </a:xfrm>
          <a:prstGeom prst="rect">
            <a:avLst/>
          </a:prstGeom>
        </p:spPr>
      </p:pic>
      <p:pic>
        <p:nvPicPr>
          <p:cNvPr id="28" name="Picture 27"/>
          <p:cNvPicPr/>
          <p:nvPr/>
        </p:nvPicPr>
        <p:blipFill>
          <a:blip r:embed="rId4"/>
          <a:stretch>
            <a:fillRect/>
          </a:stretch>
        </p:blipFill>
        <p:spPr>
          <a:xfrm>
            <a:off x="629503" y="4970278"/>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p:nvPr/>
        </p:nvPicPr>
        <p:blipFill>
          <a:blip r:embed="rId5"/>
          <a:stretch>
            <a:fillRect/>
          </a:stretch>
        </p:blipFill>
        <p:spPr>
          <a:xfrm>
            <a:off x="2216103" y="34338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p:nvPr/>
        </p:nvPicPr>
        <p:blipFill>
          <a:blip r:embed="rId6"/>
          <a:stretch>
            <a:fillRect/>
          </a:stretch>
        </p:blipFill>
        <p:spPr>
          <a:xfrm>
            <a:off x="3886636" y="4780824"/>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99854" y="634840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p:nvPr/>
        </p:nvPicPr>
        <p:blipFill>
          <a:blip r:embed="rId7"/>
          <a:stretch>
            <a:fillRect/>
          </a:stretch>
        </p:blipFill>
        <p:spPr>
          <a:xfrm>
            <a:off x="3886636" y="765364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8"/>
          <a:stretch>
            <a:fillRect/>
          </a:stretch>
        </p:blipFill>
        <p:spPr>
          <a:xfrm>
            <a:off x="2198662" y="835980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9"/>
          <a:stretch>
            <a:fillRect/>
          </a:stretch>
        </p:blipFill>
        <p:spPr>
          <a:xfrm>
            <a:off x="799431" y="768130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5631354" y="126469"/>
            <a:ext cx="18572254" cy="2585323"/>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Overview of existing Legal Framework/Guidelines for Asset Tracing, Tracking, Recovery, Confiscation and Management - </a:t>
            </a:r>
            <a:r>
              <a:rPr lang="en-US" sz="5400" b="1" i="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Proceeds of Crime Management Directorate.</a:t>
            </a:r>
            <a:endParaRPr lang="en-US" sz="5400" b="1" i="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endParaRPr>
          </a:p>
        </p:txBody>
      </p:sp>
      <p:sp>
        <p:nvSpPr>
          <p:cNvPr id="56" name="Pentagon 6"/>
          <p:cNvSpPr/>
          <p:nvPr/>
        </p:nvSpPr>
        <p:spPr>
          <a:xfrm>
            <a:off x="6823331" y="5080140"/>
            <a:ext cx="17405345" cy="2237397"/>
          </a:xfrm>
          <a:prstGeom prst="homePlate">
            <a:avLst/>
          </a:pr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dirty="0">
              <a:latin typeface="Lato Light" panose="020F0502020204030203" pitchFamily="34" charset="0"/>
            </a:endParaRPr>
          </a:p>
        </p:txBody>
      </p:sp>
      <p:sp>
        <p:nvSpPr>
          <p:cNvPr id="57" name="Pentagon 7"/>
          <p:cNvSpPr/>
          <p:nvPr/>
        </p:nvSpPr>
        <p:spPr>
          <a:xfrm>
            <a:off x="6849281" y="7316473"/>
            <a:ext cx="17354322" cy="2198025"/>
          </a:xfrm>
          <a:prstGeom prst="homePlate">
            <a:avLst/>
          </a:pr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dirty="0">
              <a:latin typeface="Lato Light" panose="020F0502020204030203" pitchFamily="34" charset="0"/>
            </a:endParaRPr>
          </a:p>
        </p:txBody>
      </p:sp>
      <p:sp>
        <p:nvSpPr>
          <p:cNvPr id="58" name="Pentagon 8"/>
          <p:cNvSpPr/>
          <p:nvPr/>
        </p:nvSpPr>
        <p:spPr>
          <a:xfrm>
            <a:off x="6849281" y="9512159"/>
            <a:ext cx="17534719" cy="2554545"/>
          </a:xfrm>
          <a:prstGeom prst="homePlate">
            <a:avLst/>
          </a:pr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dirty="0">
              <a:latin typeface="Lato Light" panose="020F0502020204030203" pitchFamily="34" charset="0"/>
            </a:endParaRPr>
          </a:p>
        </p:txBody>
      </p:sp>
      <p:sp>
        <p:nvSpPr>
          <p:cNvPr id="59" name="Pentagon 9"/>
          <p:cNvSpPr/>
          <p:nvPr/>
        </p:nvSpPr>
        <p:spPr>
          <a:xfrm>
            <a:off x="6849284" y="2893805"/>
            <a:ext cx="17354320" cy="2198025"/>
          </a:xfrm>
          <a:prstGeom prst="homePlate">
            <a:avLst/>
          </a:pr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00" dirty="0">
              <a:latin typeface="Lato Light" panose="020F0502020204030203" pitchFamily="34" charset="0"/>
            </a:endParaRPr>
          </a:p>
        </p:txBody>
      </p:sp>
      <p:grpSp>
        <p:nvGrpSpPr>
          <p:cNvPr id="64" name="Group 63"/>
          <p:cNvGrpSpPr/>
          <p:nvPr/>
        </p:nvGrpSpPr>
        <p:grpSpPr>
          <a:xfrm>
            <a:off x="5598801" y="2891465"/>
            <a:ext cx="1250480" cy="4430215"/>
            <a:chOff x="413581" y="698501"/>
            <a:chExt cx="556244" cy="1970670"/>
          </a:xfrm>
        </p:grpSpPr>
        <p:sp>
          <p:nvSpPr>
            <p:cNvPr id="65" name="Freeform 15"/>
            <p:cNvSpPr/>
            <p:nvPr/>
          </p:nvSpPr>
          <p:spPr>
            <a:xfrm>
              <a:off x="413845" y="698501"/>
              <a:ext cx="555980" cy="1354334"/>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1" fmla="*/ 555980 w 555980"/>
                <a:gd name="connsiteY0-2" fmla="*/ 0 h 1354334"/>
                <a:gd name="connsiteX1-3" fmla="*/ 555980 w 555980"/>
                <a:gd name="connsiteY1-4" fmla="*/ 976179 h 1354334"/>
                <a:gd name="connsiteX2-5" fmla="*/ 0 w 555980"/>
                <a:gd name="connsiteY2-6" fmla="*/ 1354334 h 1354334"/>
                <a:gd name="connsiteX3-7" fmla="*/ 737 w 555980"/>
                <a:gd name="connsiteY3-8" fmla="*/ 709226 h 1354334"/>
                <a:gd name="connsiteX4-9" fmla="*/ 555980 w 555980"/>
                <a:gd name="connsiteY4-10" fmla="*/ 0 h 13543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6400" dirty="0">
                <a:latin typeface="Lato Light" panose="020F0502020204030203" pitchFamily="34" charset="0"/>
              </a:endParaRPr>
            </a:p>
          </p:txBody>
        </p:sp>
        <p:sp>
          <p:nvSpPr>
            <p:cNvPr id="66" name="Freeform 16"/>
            <p:cNvSpPr/>
            <p:nvPr/>
          </p:nvSpPr>
          <p:spPr>
            <a:xfrm>
              <a:off x="413581" y="1673921"/>
              <a:ext cx="556244" cy="995250"/>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44" h="995250">
                  <a:moveTo>
                    <a:pt x="556244" y="0"/>
                  </a:moveTo>
                  <a:lnTo>
                    <a:pt x="556244" y="148222"/>
                  </a:lnTo>
                  <a:lnTo>
                    <a:pt x="556244" y="847028"/>
                  </a:lnTo>
                  <a:lnTo>
                    <a:pt x="556244" y="995250"/>
                  </a:lnTo>
                  <a:lnTo>
                    <a:pt x="0" y="995250"/>
                  </a:lnTo>
                  <a:lnTo>
                    <a:pt x="317" y="847028"/>
                  </a:lnTo>
                  <a:lnTo>
                    <a:pt x="0" y="847028"/>
                  </a:lnTo>
                  <a:lnTo>
                    <a:pt x="1001" y="378960"/>
                  </a:lnTo>
                  <a:close/>
                </a:path>
              </a:pathLst>
            </a:cu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6400" dirty="0">
                <a:latin typeface="Lato Light" panose="020F0502020204030203" pitchFamily="34" charset="0"/>
              </a:endParaRPr>
            </a:p>
          </p:txBody>
        </p:sp>
      </p:grpSp>
      <p:sp>
        <p:nvSpPr>
          <p:cNvPr id="67" name="Freeform 18"/>
          <p:cNvSpPr/>
          <p:nvPr/>
        </p:nvSpPr>
        <p:spPr>
          <a:xfrm flipV="1">
            <a:off x="5599390" y="8483526"/>
            <a:ext cx="1308208" cy="3608558"/>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1" fmla="*/ 555980 w 555980"/>
              <a:gd name="connsiteY0-2" fmla="*/ 0 h 1354334"/>
              <a:gd name="connsiteX1-3" fmla="*/ 555980 w 555980"/>
              <a:gd name="connsiteY1-4" fmla="*/ 976179 h 1354334"/>
              <a:gd name="connsiteX2-5" fmla="*/ 0 w 555980"/>
              <a:gd name="connsiteY2-6" fmla="*/ 1354334 h 1354334"/>
              <a:gd name="connsiteX3-7" fmla="*/ 737 w 555980"/>
              <a:gd name="connsiteY3-8" fmla="*/ 709226 h 1354334"/>
              <a:gd name="connsiteX4-9" fmla="*/ 555980 w 555980"/>
              <a:gd name="connsiteY4-10" fmla="*/ 0 h 13543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6400" dirty="0">
              <a:latin typeface="Lato Light" panose="020F0502020204030203" pitchFamily="34" charset="0"/>
            </a:endParaRPr>
          </a:p>
        </p:txBody>
      </p:sp>
      <p:sp>
        <p:nvSpPr>
          <p:cNvPr id="68" name="Freeform 19"/>
          <p:cNvSpPr/>
          <p:nvPr/>
        </p:nvSpPr>
        <p:spPr>
          <a:xfrm flipV="1">
            <a:off x="5598797" y="7321685"/>
            <a:ext cx="1250480" cy="2196623"/>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44" h="995250">
                <a:moveTo>
                  <a:pt x="556244" y="0"/>
                </a:moveTo>
                <a:lnTo>
                  <a:pt x="556244" y="148222"/>
                </a:lnTo>
                <a:lnTo>
                  <a:pt x="556244" y="847028"/>
                </a:lnTo>
                <a:lnTo>
                  <a:pt x="556244" y="995250"/>
                </a:lnTo>
                <a:lnTo>
                  <a:pt x="0" y="995250"/>
                </a:lnTo>
                <a:lnTo>
                  <a:pt x="317" y="847028"/>
                </a:lnTo>
                <a:lnTo>
                  <a:pt x="0" y="847028"/>
                </a:lnTo>
                <a:lnTo>
                  <a:pt x="1001" y="378960"/>
                </a:lnTo>
                <a:close/>
              </a:path>
            </a:pathLst>
          </a:custGeom>
          <a:solidFill>
            <a:srgbClr val="00B050"/>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6400" dirty="0">
              <a:latin typeface="Lato Light" panose="020F0502020204030203" pitchFamily="34" charset="0"/>
            </a:endParaRPr>
          </a:p>
        </p:txBody>
      </p:sp>
      <p:sp>
        <p:nvSpPr>
          <p:cNvPr id="2" name="TextBox 1"/>
          <p:cNvSpPr txBox="1"/>
          <p:nvPr/>
        </p:nvSpPr>
        <p:spPr>
          <a:xfrm>
            <a:off x="6849277" y="2917894"/>
            <a:ext cx="16346625" cy="1569660"/>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The Act establishes the Proceeds of Crime Management Directorate in relevant organizations (“the Directorate”). </a:t>
            </a:r>
            <a:endParaRPr lang="en-US" sz="4800" dirty="0">
              <a:solidFill>
                <a:schemeClr val="bg1"/>
              </a:solidFill>
              <a:latin typeface="Candara" panose="020E0502030303020204" pitchFamily="34" charset="0"/>
            </a:endParaRPr>
          </a:p>
        </p:txBody>
      </p:sp>
      <p:sp>
        <p:nvSpPr>
          <p:cNvPr id="84" name="TextBox 83"/>
          <p:cNvSpPr txBox="1"/>
          <p:nvPr/>
        </p:nvSpPr>
        <p:spPr>
          <a:xfrm>
            <a:off x="6849277" y="5077202"/>
            <a:ext cx="16346625" cy="2308324"/>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With exclusive power to take over and assume responsibility for the proper and effective management of properties forfeited to the FGN among others.</a:t>
            </a:r>
            <a:endParaRPr lang="en-US" sz="4800" dirty="0">
              <a:solidFill>
                <a:schemeClr val="bg1"/>
              </a:solidFill>
              <a:latin typeface="Candara" panose="020E0502030303020204" pitchFamily="34" charset="0"/>
            </a:endParaRPr>
          </a:p>
        </p:txBody>
      </p:sp>
      <p:sp>
        <p:nvSpPr>
          <p:cNvPr id="85" name="TextBox 84"/>
          <p:cNvSpPr txBox="1"/>
          <p:nvPr/>
        </p:nvSpPr>
        <p:spPr>
          <a:xfrm>
            <a:off x="6907602" y="7340146"/>
            <a:ext cx="16045704" cy="2308324"/>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The Directorate shall be informed of any property seized in the course of investigation within 14 days or soon thereafter for documentation. (Section 5).</a:t>
            </a:r>
            <a:endParaRPr lang="en-US" sz="4800" dirty="0">
              <a:solidFill>
                <a:schemeClr val="bg1"/>
              </a:solidFill>
              <a:latin typeface="Candara" panose="020E0502030303020204" pitchFamily="34" charset="0"/>
            </a:endParaRPr>
          </a:p>
        </p:txBody>
      </p:sp>
      <p:sp>
        <p:nvSpPr>
          <p:cNvPr id="86" name="TextBox 85"/>
          <p:cNvSpPr txBox="1"/>
          <p:nvPr/>
        </p:nvSpPr>
        <p:spPr>
          <a:xfrm>
            <a:off x="6822925" y="9537540"/>
            <a:ext cx="16130381" cy="2308324"/>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Any property seized in the course of an investigation shall, subject to the specific orders of the Court, be transferred to the Directorate for its effective management within 30 days.</a:t>
            </a:r>
            <a:endParaRPr lang="en-US" sz="4800" dirty="0">
              <a:solidFill>
                <a:schemeClr val="bg1"/>
              </a:solidFill>
              <a:latin typeface="Candara" panose="020E0502030303020204" pitchFamily="34" charset="0"/>
            </a:endParaRPr>
          </a:p>
        </p:txBody>
      </p:sp>
      <p:sp>
        <p:nvSpPr>
          <p:cNvPr id="3" name="Rectangle 2"/>
          <p:cNvSpPr/>
          <p:nvPr/>
        </p:nvSpPr>
        <p:spPr>
          <a:xfrm>
            <a:off x="5458698" y="4279398"/>
            <a:ext cx="285981" cy="5982202"/>
          </a:xfrm>
          <a:prstGeom prst="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Picture 2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56592" y="5455333"/>
            <a:ext cx="2234996" cy="2425182"/>
          </a:xfrm>
          <a:prstGeom prst="rect">
            <a:avLst/>
          </a:prstGeom>
          <a:noFill/>
          <a:ln>
            <a:noFill/>
          </a:ln>
        </p:spPr>
      </p:pic>
      <p:sp>
        <p:nvSpPr>
          <p:cNvPr id="52" name="Rectangle 51"/>
          <p:cNvSpPr/>
          <p:nvPr/>
        </p:nvSpPr>
        <p:spPr>
          <a:xfrm>
            <a:off x="-1" y="9816964"/>
            <a:ext cx="9297274" cy="15520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2" name="back end circle"/>
          <p:cNvSpPr/>
          <p:nvPr/>
        </p:nvSpPr>
        <p:spPr>
          <a:xfrm>
            <a:off x="0" y="3960900"/>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3" name="rotating shape"/>
          <p:cNvGrpSpPr/>
          <p:nvPr/>
        </p:nvGrpSpPr>
        <p:grpSpPr>
          <a:xfrm rot="5400000">
            <a:off x="-781456" y="5985453"/>
            <a:ext cx="7099220" cy="1494118"/>
            <a:chOff x="541358" y="3057199"/>
            <a:chExt cx="3549610" cy="747059"/>
          </a:xfrm>
        </p:grpSpPr>
        <p:sp>
          <p:nvSpPr>
            <p:cNvPr id="74" name="Rectangle 7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75" name="Oval 74"/>
            <p:cNvSpPr/>
            <p:nvPr/>
          </p:nvSpPr>
          <p:spPr>
            <a:xfrm>
              <a:off x="541358" y="3067579"/>
              <a:ext cx="736679" cy="736679"/>
            </a:xfrm>
            <a:prstGeom prst="ellipse">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8" name="Graphic 77"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2" y="6209490"/>
            <a:ext cx="948756" cy="948756"/>
          </a:xfrm>
          <a:prstGeom prst="rect">
            <a:avLst/>
          </a:prstGeom>
        </p:spPr>
      </p:pic>
      <p:pic>
        <p:nvPicPr>
          <p:cNvPr id="28" name="Picture 27"/>
          <p:cNvPicPr/>
          <p:nvPr/>
        </p:nvPicPr>
        <p:blipFill>
          <a:blip r:embed="rId4"/>
          <a:stretch>
            <a:fillRect/>
          </a:stretch>
        </p:blipFill>
        <p:spPr>
          <a:xfrm>
            <a:off x="629503" y="4970278"/>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p:nvPr/>
        </p:nvPicPr>
        <p:blipFill>
          <a:blip r:embed="rId5"/>
          <a:stretch>
            <a:fillRect/>
          </a:stretch>
        </p:blipFill>
        <p:spPr>
          <a:xfrm>
            <a:off x="2216103" y="34338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p:nvPr/>
        </p:nvPicPr>
        <p:blipFill>
          <a:blip r:embed="rId6"/>
          <a:stretch>
            <a:fillRect/>
          </a:stretch>
        </p:blipFill>
        <p:spPr>
          <a:xfrm>
            <a:off x="3886636" y="4780824"/>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99854" y="634840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p:nvPr/>
        </p:nvPicPr>
        <p:blipFill>
          <a:blip r:embed="rId7"/>
          <a:stretch>
            <a:fillRect/>
          </a:stretch>
        </p:blipFill>
        <p:spPr>
          <a:xfrm>
            <a:off x="3886636" y="765364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8"/>
          <a:stretch>
            <a:fillRect/>
          </a:stretch>
        </p:blipFill>
        <p:spPr>
          <a:xfrm>
            <a:off x="2198662" y="835980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9"/>
          <a:stretch>
            <a:fillRect/>
          </a:stretch>
        </p:blipFill>
        <p:spPr>
          <a:xfrm>
            <a:off x="799431" y="768130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5631354" y="126469"/>
            <a:ext cx="18572254" cy="2492990"/>
          </a:xfrm>
          <a:prstGeom prst="rect">
            <a:avLst/>
          </a:prstGeom>
          <a:noFill/>
        </p:spPr>
        <p:txBody>
          <a:bodyPr wrap="square" lIns="91440" tIns="45720" rIns="91440" bIns="45720">
            <a:spAutoFit/>
          </a:bodyPr>
          <a:lstStyle/>
          <a:p>
            <a:pPr algn="just"/>
            <a:r>
              <a:rPr lang="en-US" sz="5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Overview of existing Legal Framework/Guidelines for Asset Tracing, Tracking, Recovery, Confiscation and Management - </a:t>
            </a:r>
            <a:r>
              <a:rPr lang="en-US" sz="4800" b="1" i="1" cap="none" spc="0" dirty="0">
                <a:ln w="0"/>
                <a:solidFill>
                  <a:srgbClr val="C00000"/>
                </a:solidFill>
                <a:effectLst>
                  <a:outerShdw blurRad="38100" dist="25400" dir="5400000" algn="ctr" rotWithShape="0">
                    <a:srgbClr val="6E747A">
                      <a:alpha val="43000"/>
                    </a:srgbClr>
                  </a:outerShdw>
                </a:effectLst>
                <a:latin typeface="Candara" panose="020E0502030303020204" pitchFamily="34" charset="0"/>
              </a:rPr>
              <a:t>Overview of Proceeds of Crime (Recovery and Management) Act, 2022</a:t>
            </a:r>
            <a:endParaRPr lang="en-US" sz="5400" b="1" i="1" cap="none" spc="0" dirty="0">
              <a:ln w="0"/>
              <a:solidFill>
                <a:srgbClr val="C0000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4" name="Diagram 3"/>
          <p:cNvGraphicFramePr/>
          <p:nvPr/>
        </p:nvGraphicFramePr>
        <p:xfrm>
          <a:off x="5631354" y="2673220"/>
          <a:ext cx="18572254" cy="105016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Picture 2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56592" y="5455333"/>
            <a:ext cx="2234996" cy="2425182"/>
          </a:xfrm>
          <a:prstGeom prst="rect">
            <a:avLst/>
          </a:prstGeom>
          <a:noFill/>
          <a:ln>
            <a:noFill/>
          </a:ln>
        </p:spPr>
      </p:pic>
      <p:sp>
        <p:nvSpPr>
          <p:cNvPr id="52" name="Rectangle 51"/>
          <p:cNvSpPr/>
          <p:nvPr/>
        </p:nvSpPr>
        <p:spPr>
          <a:xfrm>
            <a:off x="-1" y="9816964"/>
            <a:ext cx="9297274" cy="15520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2" name="back end circle"/>
          <p:cNvSpPr/>
          <p:nvPr/>
        </p:nvSpPr>
        <p:spPr>
          <a:xfrm>
            <a:off x="0" y="3960900"/>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3" name="rotating shape"/>
          <p:cNvGrpSpPr/>
          <p:nvPr/>
        </p:nvGrpSpPr>
        <p:grpSpPr>
          <a:xfrm rot="5400000">
            <a:off x="-781456" y="5985453"/>
            <a:ext cx="7099220" cy="1494118"/>
            <a:chOff x="541358" y="3057199"/>
            <a:chExt cx="3549610" cy="747059"/>
          </a:xfrm>
        </p:grpSpPr>
        <p:sp>
          <p:nvSpPr>
            <p:cNvPr id="74" name="Rectangle 7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75" name="Oval 74"/>
            <p:cNvSpPr/>
            <p:nvPr/>
          </p:nvSpPr>
          <p:spPr>
            <a:xfrm>
              <a:off x="541358" y="3067579"/>
              <a:ext cx="736679" cy="736679"/>
            </a:xfrm>
            <a:prstGeom prst="ellipse">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8" name="Graphic 77"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2" y="6209490"/>
            <a:ext cx="948756" cy="948756"/>
          </a:xfrm>
          <a:prstGeom prst="rect">
            <a:avLst/>
          </a:prstGeom>
        </p:spPr>
      </p:pic>
      <p:pic>
        <p:nvPicPr>
          <p:cNvPr id="28" name="Picture 27"/>
          <p:cNvPicPr/>
          <p:nvPr/>
        </p:nvPicPr>
        <p:blipFill>
          <a:blip r:embed="rId4"/>
          <a:stretch>
            <a:fillRect/>
          </a:stretch>
        </p:blipFill>
        <p:spPr>
          <a:xfrm>
            <a:off x="629503" y="4970278"/>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p:nvPr/>
        </p:nvPicPr>
        <p:blipFill>
          <a:blip r:embed="rId5"/>
          <a:stretch>
            <a:fillRect/>
          </a:stretch>
        </p:blipFill>
        <p:spPr>
          <a:xfrm>
            <a:off x="2216103" y="34338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p:nvPr/>
        </p:nvPicPr>
        <p:blipFill>
          <a:blip r:embed="rId6"/>
          <a:stretch>
            <a:fillRect/>
          </a:stretch>
        </p:blipFill>
        <p:spPr>
          <a:xfrm>
            <a:off x="3886636" y="4780824"/>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99854" y="634840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p:nvPr/>
        </p:nvPicPr>
        <p:blipFill>
          <a:blip r:embed="rId7"/>
          <a:stretch>
            <a:fillRect/>
          </a:stretch>
        </p:blipFill>
        <p:spPr>
          <a:xfrm>
            <a:off x="3886636" y="765364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8"/>
          <a:stretch>
            <a:fillRect/>
          </a:stretch>
        </p:blipFill>
        <p:spPr>
          <a:xfrm>
            <a:off x="2198662" y="835980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9"/>
          <a:stretch>
            <a:fillRect/>
          </a:stretch>
        </p:blipFill>
        <p:spPr>
          <a:xfrm>
            <a:off x="799431" y="768130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5631354" y="126469"/>
            <a:ext cx="18572254" cy="2492990"/>
          </a:xfrm>
          <a:prstGeom prst="rect">
            <a:avLst/>
          </a:prstGeom>
          <a:noFill/>
        </p:spPr>
        <p:txBody>
          <a:bodyPr wrap="square" lIns="91440" tIns="45720" rIns="91440" bIns="45720">
            <a:spAutoFit/>
          </a:bodyPr>
          <a:lstStyle/>
          <a:p>
            <a:pPr algn="just"/>
            <a:r>
              <a:rPr lang="en-US" sz="5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Overview of existing Legal Framework/Guidelines for Asset Tracing, Tracking, Recovery, Confiscation and Management - </a:t>
            </a:r>
            <a:r>
              <a:rPr lang="en-US" sz="4800" b="1" i="1" cap="none" spc="0" dirty="0">
                <a:ln w="0"/>
                <a:solidFill>
                  <a:srgbClr val="FF0000"/>
                </a:solidFill>
                <a:effectLst>
                  <a:outerShdw blurRad="38100" dist="25400" dir="5400000" algn="ctr" rotWithShape="0">
                    <a:srgbClr val="6E747A">
                      <a:alpha val="43000"/>
                    </a:srgbClr>
                  </a:outerShdw>
                </a:effectLst>
                <a:latin typeface="Candara" panose="020E0502030303020204" pitchFamily="34" charset="0"/>
              </a:rPr>
              <a:t>Overview of Proceeds of Crime (Recovery and Management) Act, 2022</a:t>
            </a:r>
            <a:endParaRPr lang="en-US" sz="5400" b="1" i="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4" name="Diagram 3"/>
          <p:cNvGraphicFramePr/>
          <p:nvPr/>
        </p:nvGraphicFramePr>
        <p:xfrm>
          <a:off x="5631354" y="2673220"/>
          <a:ext cx="18572254" cy="105016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2" name="Picture 4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0255" y="4459742"/>
            <a:ext cx="2234996" cy="2425182"/>
          </a:xfrm>
          <a:prstGeom prst="rect">
            <a:avLst/>
          </a:prstGeom>
          <a:noFill/>
          <a:ln>
            <a:noFill/>
          </a:ln>
        </p:spPr>
      </p:pic>
      <p:sp>
        <p:nvSpPr>
          <p:cNvPr id="66" name="back end circle"/>
          <p:cNvSpPr/>
          <p:nvPr/>
        </p:nvSpPr>
        <p:spPr>
          <a:xfrm>
            <a:off x="36201" y="2969663"/>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7" name="rotating shape"/>
          <p:cNvGrpSpPr/>
          <p:nvPr/>
        </p:nvGrpSpPr>
        <p:grpSpPr>
          <a:xfrm rot="8166196">
            <a:off x="-745255" y="4994216"/>
            <a:ext cx="7099220" cy="1494118"/>
            <a:chOff x="541358" y="3057199"/>
            <a:chExt cx="3549610" cy="747059"/>
          </a:xfrm>
        </p:grpSpPr>
        <p:sp>
          <p:nvSpPr>
            <p:cNvPr id="68" name="Rectangle 67"/>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9" name="Oval 68"/>
            <p:cNvSpPr/>
            <p:nvPr/>
          </p:nvSpPr>
          <p:spPr>
            <a:xfrm>
              <a:off x="541358" y="3067579"/>
              <a:ext cx="736679" cy="736679"/>
            </a:xfrm>
            <a:prstGeom prst="ellipse">
              <a:avLst/>
            </a:prstGeom>
            <a:solidFill>
              <a:srgbClr val="7030A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2" name="Graphic 71"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3" y="5218253"/>
            <a:ext cx="948756" cy="948756"/>
          </a:xfrm>
          <a:prstGeom prst="rect">
            <a:avLst/>
          </a:prstGeom>
        </p:spPr>
      </p:pic>
      <p:pic>
        <p:nvPicPr>
          <p:cNvPr id="44" name="Picture 43"/>
          <p:cNvPicPr/>
          <p:nvPr/>
        </p:nvPicPr>
        <p:blipFill>
          <a:blip r:embed="rId4"/>
          <a:stretch>
            <a:fillRect/>
          </a:stretch>
        </p:blipFill>
        <p:spPr>
          <a:xfrm>
            <a:off x="770975" y="402733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Picture 44"/>
          <p:cNvPicPr/>
          <p:nvPr/>
        </p:nvPicPr>
        <p:blipFill>
          <a:blip r:embed="rId5"/>
          <a:stretch>
            <a:fillRect/>
          </a:stretch>
        </p:blipFill>
        <p:spPr>
          <a:xfrm>
            <a:off x="2129053" y="3242868"/>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p:cNvPicPr/>
          <p:nvPr/>
        </p:nvPicPr>
        <p:blipFill>
          <a:blip r:embed="rId6"/>
          <a:stretch>
            <a:fillRect/>
          </a:stretch>
        </p:blipFill>
        <p:spPr>
          <a:xfrm>
            <a:off x="4326492" y="3240962"/>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26492" y="5200545"/>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p:cNvPicPr/>
          <p:nvPr/>
        </p:nvPicPr>
        <p:blipFill>
          <a:blip r:embed="rId7"/>
          <a:stretch>
            <a:fillRect/>
          </a:stretch>
        </p:blipFill>
        <p:spPr>
          <a:xfrm>
            <a:off x="3831635" y="665161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48"/>
          <p:cNvPicPr>
            <a:picLocks noChangeAspect="1"/>
          </p:cNvPicPr>
          <p:nvPr/>
        </p:nvPicPr>
        <p:blipFill>
          <a:blip r:embed="rId8"/>
          <a:stretch>
            <a:fillRect/>
          </a:stretch>
        </p:blipFill>
        <p:spPr>
          <a:xfrm>
            <a:off x="2223847" y="7360988"/>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p:cNvPicPr>
            <a:picLocks noChangeAspect="1"/>
          </p:cNvPicPr>
          <p:nvPr/>
        </p:nvPicPr>
        <p:blipFill>
          <a:blip r:embed="rId9"/>
          <a:stretch>
            <a:fillRect/>
          </a:stretch>
        </p:blipFill>
        <p:spPr>
          <a:xfrm>
            <a:off x="873461" y="683658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323483" y="126469"/>
            <a:ext cx="23880125" cy="1754326"/>
          </a:xfrm>
          <a:prstGeom prst="rect">
            <a:avLst/>
          </a:prstGeom>
          <a:noFill/>
        </p:spPr>
        <p:txBody>
          <a:bodyPr wrap="square" lIns="91440" tIns="45720" rIns="91440" bIns="45720">
            <a:spAutoFit/>
          </a:bodyPr>
          <a:lstStyle/>
          <a:p>
            <a:pPr algn="just"/>
            <a:r>
              <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rPr>
              <a:t>Various Techniques, Technology and other Tools, as well as best practices for Asset Tracing, Tracking, Recovery, Confiscation and Management</a:t>
            </a:r>
            <a:endPar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endParaRPr>
          </a:p>
        </p:txBody>
      </p:sp>
      <p:sp>
        <p:nvSpPr>
          <p:cNvPr id="16" name="Freeform: Shape 15"/>
          <p:cNvSpPr/>
          <p:nvPr/>
        </p:nvSpPr>
        <p:spPr>
          <a:xfrm flipH="1" flipV="1">
            <a:off x="0" y="2666499"/>
            <a:ext cx="24384000" cy="11329418"/>
          </a:xfrm>
          <a:custGeom>
            <a:avLst/>
            <a:gdLst>
              <a:gd name="connsiteX0" fmla="*/ 5295899 w 12192000"/>
              <a:gd name="connsiteY0" fmla="*/ 5029088 h 5029088"/>
              <a:gd name="connsiteX1" fmla="*/ 4400077 w 12192000"/>
              <a:gd name="connsiteY1" fmla="*/ 4298971 h 5029088"/>
              <a:gd name="connsiteX2" fmla="*/ 4384546 w 12192000"/>
              <a:gd name="connsiteY2" fmla="*/ 4144907 h 5029088"/>
              <a:gd name="connsiteX3" fmla="*/ 4381498 w 12192000"/>
              <a:gd name="connsiteY3" fmla="*/ 4144907 h 5029088"/>
              <a:gd name="connsiteX4" fmla="*/ 4381498 w 12192000"/>
              <a:gd name="connsiteY4" fmla="*/ 3865910 h 5029088"/>
              <a:gd name="connsiteX5" fmla="*/ 4203295 w 12192000"/>
              <a:gd name="connsiteY5" fmla="*/ 3687707 h 5029088"/>
              <a:gd name="connsiteX6" fmla="*/ 0 w 12192000"/>
              <a:gd name="connsiteY6" fmla="*/ 3687707 h 5029088"/>
              <a:gd name="connsiteX7" fmla="*/ 0 w 12192000"/>
              <a:gd name="connsiteY7" fmla="*/ 3481333 h 5029088"/>
              <a:gd name="connsiteX8" fmla="*/ 4278313 w 12192000"/>
              <a:gd name="connsiteY8" fmla="*/ 3481333 h 5029088"/>
              <a:gd name="connsiteX9" fmla="*/ 4610100 w 12192000"/>
              <a:gd name="connsiteY9" fmla="*/ 3813120 h 5029088"/>
              <a:gd name="connsiteX10" fmla="*/ 4610100 w 12192000"/>
              <a:gd name="connsiteY10" fmla="*/ 4114699 h 5029088"/>
              <a:gd name="connsiteX11" fmla="*/ 4624032 w 12192000"/>
              <a:gd name="connsiteY11" fmla="*/ 4252901 h 5029088"/>
              <a:gd name="connsiteX12" fmla="*/ 5295899 w 12192000"/>
              <a:gd name="connsiteY12" fmla="*/ 4800488 h 5029088"/>
              <a:gd name="connsiteX13" fmla="*/ 5981699 w 12192000"/>
              <a:gd name="connsiteY13" fmla="*/ 4114688 h 5029088"/>
              <a:gd name="connsiteX14" fmla="*/ 5295899 w 12192000"/>
              <a:gd name="connsiteY14" fmla="*/ 3428888 h 5029088"/>
              <a:gd name="connsiteX15" fmla="*/ 5295899 w 12192000"/>
              <a:gd name="connsiteY15" fmla="*/ 3430475 h 5029088"/>
              <a:gd name="connsiteX16" fmla="*/ 4381499 w 12192000"/>
              <a:gd name="connsiteY16" fmla="*/ 2516075 h 5029088"/>
              <a:gd name="connsiteX17" fmla="*/ 5295899 w 12192000"/>
              <a:gd name="connsiteY17" fmla="*/ 1601675 h 5029088"/>
              <a:gd name="connsiteX18" fmla="*/ 6205578 w 12192000"/>
              <a:gd name="connsiteY18" fmla="*/ 2422583 h 5029088"/>
              <a:gd name="connsiteX19" fmla="*/ 6210144 w 12192000"/>
              <a:gd name="connsiteY19" fmla="*/ 2513013 h 5029088"/>
              <a:gd name="connsiteX20" fmla="*/ 6210299 w 12192000"/>
              <a:gd name="connsiteY20" fmla="*/ 2513013 h 5029088"/>
              <a:gd name="connsiteX21" fmla="*/ 6896099 w 12192000"/>
              <a:gd name="connsiteY21" fmla="*/ 3198813 h 5029088"/>
              <a:gd name="connsiteX22" fmla="*/ 7581899 w 12192000"/>
              <a:gd name="connsiteY22" fmla="*/ 2513013 h 5029088"/>
              <a:gd name="connsiteX23" fmla="*/ 6896099 w 12192000"/>
              <a:gd name="connsiteY23" fmla="*/ 1827213 h 5029088"/>
              <a:gd name="connsiteX24" fmla="*/ 6896099 w 12192000"/>
              <a:gd name="connsiteY24" fmla="*/ 1828800 h 5029088"/>
              <a:gd name="connsiteX25" fmla="*/ 5981699 w 12192000"/>
              <a:gd name="connsiteY25" fmla="*/ 914400 h 5029088"/>
              <a:gd name="connsiteX26" fmla="*/ 6896099 w 12192000"/>
              <a:gd name="connsiteY26" fmla="*/ 0 h 5029088"/>
              <a:gd name="connsiteX27" fmla="*/ 7791922 w 12192000"/>
              <a:gd name="connsiteY27" fmla="*/ 730116 h 5029088"/>
              <a:gd name="connsiteX28" fmla="*/ 7809373 w 12192000"/>
              <a:gd name="connsiteY28" fmla="*/ 903233 h 5029088"/>
              <a:gd name="connsiteX29" fmla="*/ 7810502 w 12192000"/>
              <a:gd name="connsiteY29" fmla="*/ 903233 h 5029088"/>
              <a:gd name="connsiteX30" fmla="*/ 7810502 w 12192000"/>
              <a:gd name="connsiteY30" fmla="*/ 1182230 h 5029088"/>
              <a:gd name="connsiteX31" fmla="*/ 7988705 w 12192000"/>
              <a:gd name="connsiteY31" fmla="*/ 1360433 h 5029088"/>
              <a:gd name="connsiteX32" fmla="*/ 12192000 w 12192000"/>
              <a:gd name="connsiteY32" fmla="*/ 1360433 h 5029088"/>
              <a:gd name="connsiteX33" fmla="*/ 12192000 w 12192000"/>
              <a:gd name="connsiteY33" fmla="*/ 1566807 h 5029088"/>
              <a:gd name="connsiteX34" fmla="*/ 7913687 w 12192000"/>
              <a:gd name="connsiteY34" fmla="*/ 1566807 h 5029088"/>
              <a:gd name="connsiteX35" fmla="*/ 7581900 w 12192000"/>
              <a:gd name="connsiteY35" fmla="*/ 1235020 h 5029088"/>
              <a:gd name="connsiteX36" fmla="*/ 7581900 w 12192000"/>
              <a:gd name="connsiteY36" fmla="*/ 914400 h 5029088"/>
              <a:gd name="connsiteX37" fmla="*/ 7581899 w 12192000"/>
              <a:gd name="connsiteY37" fmla="*/ 914400 h 5029088"/>
              <a:gd name="connsiteX38" fmla="*/ 6896099 w 12192000"/>
              <a:gd name="connsiteY38" fmla="*/ 228600 h 5029088"/>
              <a:gd name="connsiteX39" fmla="*/ 6210299 w 12192000"/>
              <a:gd name="connsiteY39" fmla="*/ 914400 h 5029088"/>
              <a:gd name="connsiteX40" fmla="*/ 6896099 w 12192000"/>
              <a:gd name="connsiteY40" fmla="*/ 1600200 h 5029088"/>
              <a:gd name="connsiteX41" fmla="*/ 6896099 w 12192000"/>
              <a:gd name="connsiteY41" fmla="*/ 1598613 h 5029088"/>
              <a:gd name="connsiteX42" fmla="*/ 7810499 w 12192000"/>
              <a:gd name="connsiteY42" fmla="*/ 2513013 h 5029088"/>
              <a:gd name="connsiteX43" fmla="*/ 6896099 w 12192000"/>
              <a:gd name="connsiteY43" fmla="*/ 3427413 h 5029088"/>
              <a:gd name="connsiteX44" fmla="*/ 5986420 w 12192000"/>
              <a:gd name="connsiteY44" fmla="*/ 2606505 h 5029088"/>
              <a:gd name="connsiteX45" fmla="*/ 5981853 w 12192000"/>
              <a:gd name="connsiteY45" fmla="*/ 2516075 h 5029088"/>
              <a:gd name="connsiteX46" fmla="*/ 5981699 w 12192000"/>
              <a:gd name="connsiteY46" fmla="*/ 2516075 h 5029088"/>
              <a:gd name="connsiteX47" fmla="*/ 5295899 w 12192000"/>
              <a:gd name="connsiteY47" fmla="*/ 1830275 h 5029088"/>
              <a:gd name="connsiteX48" fmla="*/ 4610099 w 12192000"/>
              <a:gd name="connsiteY48" fmla="*/ 2516075 h 5029088"/>
              <a:gd name="connsiteX49" fmla="*/ 5295899 w 12192000"/>
              <a:gd name="connsiteY49" fmla="*/ 3201875 h 5029088"/>
              <a:gd name="connsiteX50" fmla="*/ 5295899 w 12192000"/>
              <a:gd name="connsiteY50" fmla="*/ 3200288 h 5029088"/>
              <a:gd name="connsiteX51" fmla="*/ 6210299 w 12192000"/>
              <a:gd name="connsiteY51" fmla="*/ 4114688 h 5029088"/>
              <a:gd name="connsiteX52" fmla="*/ 5295899 w 12192000"/>
              <a:gd name="connsiteY52" fmla="*/ 5029088 h 502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5029088">
                <a:moveTo>
                  <a:pt x="5295899" y="5029088"/>
                </a:moveTo>
                <a:cubicBezTo>
                  <a:pt x="4854016" y="5029088"/>
                  <a:pt x="4485341" y="4715648"/>
                  <a:pt x="4400077" y="4298971"/>
                </a:cubicBezTo>
                <a:lnTo>
                  <a:pt x="4384546" y="4144907"/>
                </a:lnTo>
                <a:lnTo>
                  <a:pt x="4381498" y="4144907"/>
                </a:lnTo>
                <a:lnTo>
                  <a:pt x="4381498" y="3865910"/>
                </a:lnTo>
                <a:cubicBezTo>
                  <a:pt x="4381498" y="3767491"/>
                  <a:pt x="4301714" y="3687707"/>
                  <a:pt x="4203295" y="3687707"/>
                </a:cubicBezTo>
                <a:lnTo>
                  <a:pt x="0" y="3687707"/>
                </a:lnTo>
                <a:lnTo>
                  <a:pt x="0" y="3481333"/>
                </a:lnTo>
                <a:lnTo>
                  <a:pt x="4278313" y="3481333"/>
                </a:lnTo>
                <a:cubicBezTo>
                  <a:pt x="4461554" y="3481333"/>
                  <a:pt x="4610100" y="3629879"/>
                  <a:pt x="4610100" y="3813120"/>
                </a:cubicBezTo>
                <a:lnTo>
                  <a:pt x="4610100" y="4114699"/>
                </a:lnTo>
                <a:lnTo>
                  <a:pt x="4624032" y="4252901"/>
                </a:lnTo>
                <a:cubicBezTo>
                  <a:pt x="4687981" y="4565408"/>
                  <a:pt x="4964487" y="4800488"/>
                  <a:pt x="5295899" y="4800488"/>
                </a:cubicBezTo>
                <a:cubicBezTo>
                  <a:pt x="5674656" y="4800488"/>
                  <a:pt x="5981699" y="4493445"/>
                  <a:pt x="5981699" y="4114688"/>
                </a:cubicBezTo>
                <a:cubicBezTo>
                  <a:pt x="5981699" y="3735931"/>
                  <a:pt x="5674656" y="3428888"/>
                  <a:pt x="5295899" y="3428888"/>
                </a:cubicBezTo>
                <a:lnTo>
                  <a:pt x="5295899" y="3430475"/>
                </a:lnTo>
                <a:cubicBezTo>
                  <a:pt x="4790890" y="3430475"/>
                  <a:pt x="4381499" y="3021084"/>
                  <a:pt x="4381499" y="2516075"/>
                </a:cubicBezTo>
                <a:cubicBezTo>
                  <a:pt x="4381499" y="2011066"/>
                  <a:pt x="4790890" y="1601675"/>
                  <a:pt x="5295899" y="1601675"/>
                </a:cubicBezTo>
                <a:cubicBezTo>
                  <a:pt x="5769345" y="1601675"/>
                  <a:pt x="6158751" y="1961491"/>
                  <a:pt x="6205578" y="2422583"/>
                </a:cubicBezTo>
                <a:lnTo>
                  <a:pt x="6210144" y="2513013"/>
                </a:lnTo>
                <a:lnTo>
                  <a:pt x="6210299" y="2513013"/>
                </a:lnTo>
                <a:cubicBezTo>
                  <a:pt x="6210299" y="2891770"/>
                  <a:pt x="6517342" y="3198813"/>
                  <a:pt x="6896099" y="3198813"/>
                </a:cubicBezTo>
                <a:cubicBezTo>
                  <a:pt x="7274856" y="3198813"/>
                  <a:pt x="7581899" y="2891770"/>
                  <a:pt x="7581899" y="2513013"/>
                </a:cubicBezTo>
                <a:cubicBezTo>
                  <a:pt x="7581899" y="2134256"/>
                  <a:pt x="7274856" y="1827213"/>
                  <a:pt x="6896099" y="1827213"/>
                </a:cubicBezTo>
                <a:lnTo>
                  <a:pt x="6896099" y="1828800"/>
                </a:lnTo>
                <a:cubicBezTo>
                  <a:pt x="6391090" y="1828800"/>
                  <a:pt x="5981699" y="1419409"/>
                  <a:pt x="5981699" y="914400"/>
                </a:cubicBezTo>
                <a:cubicBezTo>
                  <a:pt x="5981699" y="409391"/>
                  <a:pt x="6391090" y="0"/>
                  <a:pt x="6896099" y="0"/>
                </a:cubicBezTo>
                <a:cubicBezTo>
                  <a:pt x="7337982" y="0"/>
                  <a:pt x="7706657" y="313440"/>
                  <a:pt x="7791922" y="730116"/>
                </a:cubicBezTo>
                <a:lnTo>
                  <a:pt x="7809373" y="903233"/>
                </a:lnTo>
                <a:lnTo>
                  <a:pt x="7810502" y="903233"/>
                </a:lnTo>
                <a:lnTo>
                  <a:pt x="7810502" y="1182230"/>
                </a:lnTo>
                <a:cubicBezTo>
                  <a:pt x="7810502" y="1280649"/>
                  <a:pt x="7890286" y="1360433"/>
                  <a:pt x="7988705" y="1360433"/>
                </a:cubicBezTo>
                <a:lnTo>
                  <a:pt x="12192000" y="1360433"/>
                </a:lnTo>
                <a:lnTo>
                  <a:pt x="12192000" y="1566807"/>
                </a:lnTo>
                <a:lnTo>
                  <a:pt x="7913687" y="1566807"/>
                </a:lnTo>
                <a:cubicBezTo>
                  <a:pt x="7730446" y="1566807"/>
                  <a:pt x="7581900" y="1418261"/>
                  <a:pt x="7581900" y="1235020"/>
                </a:cubicBezTo>
                <a:lnTo>
                  <a:pt x="7581900" y="914400"/>
                </a:lnTo>
                <a:lnTo>
                  <a:pt x="7581899" y="914400"/>
                </a:lnTo>
                <a:cubicBezTo>
                  <a:pt x="7581899" y="535643"/>
                  <a:pt x="7274856" y="228600"/>
                  <a:pt x="6896099" y="228600"/>
                </a:cubicBezTo>
                <a:cubicBezTo>
                  <a:pt x="6517342" y="228600"/>
                  <a:pt x="6210299" y="535643"/>
                  <a:pt x="6210299" y="914400"/>
                </a:cubicBezTo>
                <a:cubicBezTo>
                  <a:pt x="6210299" y="1293157"/>
                  <a:pt x="6517342" y="1600200"/>
                  <a:pt x="6896099" y="1600200"/>
                </a:cubicBezTo>
                <a:lnTo>
                  <a:pt x="6896099" y="1598613"/>
                </a:lnTo>
                <a:cubicBezTo>
                  <a:pt x="7401108" y="1598613"/>
                  <a:pt x="7810499" y="2008004"/>
                  <a:pt x="7810499" y="2513013"/>
                </a:cubicBezTo>
                <a:cubicBezTo>
                  <a:pt x="7810499" y="3018022"/>
                  <a:pt x="7401108" y="3427413"/>
                  <a:pt x="6896099" y="3427413"/>
                </a:cubicBezTo>
                <a:cubicBezTo>
                  <a:pt x="6422653" y="3427413"/>
                  <a:pt x="6033246" y="3067597"/>
                  <a:pt x="5986420" y="2606505"/>
                </a:cubicBezTo>
                <a:lnTo>
                  <a:pt x="5981853" y="2516075"/>
                </a:lnTo>
                <a:lnTo>
                  <a:pt x="5981699" y="2516075"/>
                </a:lnTo>
                <a:cubicBezTo>
                  <a:pt x="5981699" y="2137318"/>
                  <a:pt x="5674656" y="1830275"/>
                  <a:pt x="5295899" y="1830275"/>
                </a:cubicBezTo>
                <a:cubicBezTo>
                  <a:pt x="4917142" y="1830275"/>
                  <a:pt x="4610099" y="2137318"/>
                  <a:pt x="4610099" y="2516075"/>
                </a:cubicBezTo>
                <a:cubicBezTo>
                  <a:pt x="4610099" y="2894832"/>
                  <a:pt x="4917142" y="3201875"/>
                  <a:pt x="5295899" y="3201875"/>
                </a:cubicBezTo>
                <a:lnTo>
                  <a:pt x="5295899" y="3200288"/>
                </a:lnTo>
                <a:cubicBezTo>
                  <a:pt x="5800908" y="3200288"/>
                  <a:pt x="6210299" y="3609679"/>
                  <a:pt x="6210299" y="4114688"/>
                </a:cubicBezTo>
                <a:cubicBezTo>
                  <a:pt x="6210299" y="4619697"/>
                  <a:pt x="5800908" y="5029088"/>
                  <a:pt x="5295899" y="5029088"/>
                </a:cubicBezTo>
                <a:close/>
              </a:path>
            </a:pathLst>
          </a:custGeom>
          <a:gradFill>
            <a:gsLst>
              <a:gs pos="50500">
                <a:srgbClr val="1BDD96"/>
              </a:gs>
              <a:gs pos="70000">
                <a:srgbClr val="FFA140"/>
              </a:gs>
              <a:gs pos="30000">
                <a:srgbClr val="0C7FAD"/>
              </a:gs>
            </a:gsLst>
            <a:lin ang="18900000" scaled="1"/>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p>
        </p:txBody>
      </p:sp>
      <p:grpSp>
        <p:nvGrpSpPr>
          <p:cNvPr id="17" name="!!Group 25"/>
          <p:cNvGrpSpPr/>
          <p:nvPr/>
        </p:nvGrpSpPr>
        <p:grpSpPr>
          <a:xfrm>
            <a:off x="5279859" y="2728528"/>
            <a:ext cx="9818335" cy="3216873"/>
            <a:chOff x="3155823" y="953137"/>
            <a:chExt cx="4248413" cy="1393142"/>
          </a:xfrm>
        </p:grpSpPr>
        <p:sp>
          <p:nvSpPr>
            <p:cNvPr id="18" name="Oval 17"/>
            <p:cNvSpPr/>
            <p:nvPr/>
          </p:nvSpPr>
          <p:spPr>
            <a:xfrm>
              <a:off x="6261236" y="1203279"/>
              <a:ext cx="1143000" cy="1143000"/>
            </a:xfrm>
            <a:prstGeom prst="ellipse">
              <a:avLst/>
            </a:prstGeom>
            <a:gradFill flip="none" rotWithShape="1">
              <a:gsLst>
                <a:gs pos="33000">
                  <a:srgbClr val="FE855A"/>
                </a:gs>
                <a:gs pos="100000">
                  <a:srgbClr val="536081"/>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dirty="0">
                  <a:effectLst>
                    <a:outerShdw blurRad="190500" dist="101600" dir="2700000" algn="tl" rotWithShape="0">
                      <a:prstClr val="black">
                        <a:alpha val="40000"/>
                      </a:prstClr>
                    </a:outerShdw>
                  </a:effectLst>
                  <a:latin typeface="Candara" panose="020E0502030303020204" pitchFamily="34" charset="0"/>
                </a:rPr>
                <a:t>01</a:t>
              </a:r>
              <a:endParaRPr lang="en-US" sz="7200" dirty="0">
                <a:effectLst>
                  <a:outerShdw blurRad="190500" dist="101600" dir="2700000" algn="tl" rotWithShape="0">
                    <a:prstClr val="black">
                      <a:alpha val="40000"/>
                    </a:prstClr>
                  </a:outerShdw>
                </a:effectLst>
                <a:latin typeface="Candara" panose="020E0502030303020204" pitchFamily="34" charset="0"/>
              </a:endParaRPr>
            </a:p>
          </p:txBody>
        </p:sp>
        <p:grpSp>
          <p:nvGrpSpPr>
            <p:cNvPr id="19" name="Group 18"/>
            <p:cNvGrpSpPr/>
            <p:nvPr/>
          </p:nvGrpSpPr>
          <p:grpSpPr>
            <a:xfrm>
              <a:off x="3155823" y="953137"/>
              <a:ext cx="3328902" cy="1393142"/>
              <a:chOff x="574548" y="643090"/>
              <a:chExt cx="3328902" cy="1393142"/>
            </a:xfrm>
            <a:effectLst>
              <a:outerShdw blurRad="317500" dist="152400" dir="2700000" algn="tl" rotWithShape="0">
                <a:prstClr val="black">
                  <a:alpha val="40000"/>
                </a:prstClr>
              </a:outerShdw>
            </a:effectLst>
          </p:grpSpPr>
          <p:sp>
            <p:nvSpPr>
              <p:cNvPr id="20" name="Freeform: Shape 19"/>
              <p:cNvSpPr/>
              <p:nvPr/>
            </p:nvSpPr>
            <p:spPr>
              <a:xfrm>
                <a:off x="580500" y="643090"/>
                <a:ext cx="3322950" cy="1393142"/>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21" name="!!TextBox 10"/>
              <p:cNvSpPr txBox="1"/>
              <p:nvPr/>
            </p:nvSpPr>
            <p:spPr>
              <a:xfrm>
                <a:off x="1733514" y="680872"/>
                <a:ext cx="1880564" cy="279909"/>
              </a:xfrm>
              <a:prstGeom prst="rect">
                <a:avLst/>
              </a:prstGeom>
              <a:noFill/>
            </p:spPr>
            <p:txBody>
              <a:bodyPr wrap="square" rtlCol="0">
                <a:spAutoFit/>
              </a:bodyPr>
              <a:lstStyle>
                <a:defPPr>
                  <a:defRPr lang="en-US"/>
                </a:defPPr>
                <a:lvl1pPr>
                  <a:defRPr sz="3600" b="1">
                    <a:solidFill>
                      <a:schemeClr val="bg1"/>
                    </a:solidFill>
                    <a:effectLst>
                      <a:outerShdw blurRad="190500" dist="101600" dir="2700000" algn="tl" rotWithShape="0">
                        <a:prstClr val="black">
                          <a:alpha val="40000"/>
                        </a:prstClr>
                      </a:outerShdw>
                    </a:effectLst>
                    <a:latin typeface="Candara" panose="020E0502030303020204" pitchFamily="34" charset="0"/>
                  </a:defRPr>
                </a:lvl1pPr>
              </a:lstStyle>
              <a:p>
                <a:pPr algn="r"/>
                <a:r>
                  <a:rPr lang="en-US" dirty="0"/>
                  <a:t>Legal Instruments:</a:t>
                </a:r>
                <a:endParaRPr lang="en-US" dirty="0"/>
              </a:p>
            </p:txBody>
          </p:sp>
          <p:sp>
            <p:nvSpPr>
              <p:cNvPr id="22" name="!!TextBox 11"/>
              <p:cNvSpPr txBox="1"/>
              <p:nvPr/>
            </p:nvSpPr>
            <p:spPr>
              <a:xfrm>
                <a:off x="574548" y="888890"/>
                <a:ext cx="3072070" cy="1106305"/>
              </a:xfrm>
              <a:prstGeom prst="rect">
                <a:avLst/>
              </a:prstGeom>
              <a:noFill/>
            </p:spPr>
            <p:txBody>
              <a:bodyPr wrap="square" rtlCol="0">
                <a:spAutoFit/>
              </a:bodyPr>
              <a:lstStyle/>
              <a:p>
                <a:pPr algn="r"/>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Use legal instruments such as subpoenas, court orders, search warrants, and asset-freezing orders to compel individuals or entities to disclose information or surrender assets.</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grpSp>
        <p:nvGrpSpPr>
          <p:cNvPr id="23" name="!!Group 26"/>
          <p:cNvGrpSpPr/>
          <p:nvPr/>
        </p:nvGrpSpPr>
        <p:grpSpPr>
          <a:xfrm>
            <a:off x="4540852" y="6792002"/>
            <a:ext cx="7262082" cy="3284551"/>
            <a:chOff x="1774938" y="2857500"/>
            <a:chExt cx="3682622" cy="1143000"/>
          </a:xfrm>
        </p:grpSpPr>
        <p:sp>
          <p:nvSpPr>
            <p:cNvPr id="24" name="Oval 23"/>
            <p:cNvSpPr/>
            <p:nvPr/>
          </p:nvSpPr>
          <p:spPr>
            <a:xfrm>
              <a:off x="4568852" y="2857500"/>
              <a:ext cx="888708" cy="1143000"/>
            </a:xfrm>
            <a:prstGeom prst="ellipse">
              <a:avLst/>
            </a:prstGeom>
            <a:gradFill flip="none" rotWithShape="1">
              <a:gsLst>
                <a:gs pos="0">
                  <a:srgbClr val="FE855A"/>
                </a:gs>
                <a:gs pos="79000">
                  <a:srgbClr val="7BEC95"/>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effectLst>
                    <a:outerShdw blurRad="190500" dist="101600" dir="2700000" algn="tl" rotWithShape="0">
                      <a:prstClr val="black">
                        <a:alpha val="40000"/>
                      </a:prstClr>
                    </a:outerShdw>
                  </a:effectLst>
                  <a:latin typeface="Candara" panose="020E0502030303020204" pitchFamily="34" charset="0"/>
                </a:rPr>
                <a:t>03</a:t>
              </a:r>
              <a:endParaRPr lang="en-US" sz="6400" dirty="0">
                <a:effectLst>
                  <a:outerShdw blurRad="190500" dist="101600" dir="2700000" algn="tl" rotWithShape="0">
                    <a:prstClr val="black">
                      <a:alpha val="40000"/>
                    </a:prstClr>
                  </a:outerShdw>
                </a:effectLst>
                <a:latin typeface="Candara" panose="020E0502030303020204" pitchFamily="34" charset="0"/>
              </a:endParaRPr>
            </a:p>
          </p:txBody>
        </p:sp>
        <p:grpSp>
          <p:nvGrpSpPr>
            <p:cNvPr id="25" name="Group 24"/>
            <p:cNvGrpSpPr/>
            <p:nvPr/>
          </p:nvGrpSpPr>
          <p:grpSpPr>
            <a:xfrm>
              <a:off x="1774938" y="2899009"/>
              <a:ext cx="3102669" cy="1058089"/>
              <a:chOff x="800781" y="978143"/>
              <a:chExt cx="3102669" cy="1058089"/>
            </a:xfrm>
            <a:effectLst>
              <a:outerShdw blurRad="317500" dist="152400" dir="2700000" algn="tl" rotWithShape="0">
                <a:prstClr val="black">
                  <a:alpha val="40000"/>
                </a:prstClr>
              </a:outerShdw>
            </a:effectLst>
          </p:grpSpPr>
          <p:sp>
            <p:nvSpPr>
              <p:cNvPr id="26" name="Freeform: Shape 25"/>
              <p:cNvSpPr/>
              <p:nvPr/>
            </p:nvSpPr>
            <p:spPr>
              <a:xfrm>
                <a:off x="800781" y="978143"/>
                <a:ext cx="3102669" cy="1058089"/>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27" name="!!TextBox 15"/>
              <p:cNvSpPr txBox="1"/>
              <p:nvPr/>
            </p:nvSpPr>
            <p:spPr>
              <a:xfrm>
                <a:off x="1346067" y="987151"/>
                <a:ext cx="2200275" cy="224919"/>
              </a:xfrm>
              <a:prstGeom prst="rect">
                <a:avLst/>
              </a:prstGeom>
              <a:noFill/>
            </p:spPr>
            <p:txBody>
              <a:bodyPr wrap="square" rtlCol="0">
                <a:spAutoFit/>
              </a:bodyPr>
              <a:lstStyle>
                <a:defPPr>
                  <a:defRPr lang="en-US"/>
                </a:defPPr>
                <a:lvl1pPr algn="ctr">
                  <a:defRPr sz="4400">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pPr algn="r"/>
                <a:r>
                  <a:rPr lang="en-US" sz="3600" b="1" dirty="0">
                    <a:latin typeface="Candara" panose="020E0502030303020204" pitchFamily="34" charset="0"/>
                  </a:rPr>
                  <a:t>Digital Forensics:</a:t>
                </a:r>
                <a:endParaRPr lang="en-US" sz="3600" b="1" dirty="0">
                  <a:latin typeface="Candara" panose="020E0502030303020204" pitchFamily="34" charset="0"/>
                </a:endParaRPr>
              </a:p>
            </p:txBody>
          </p:sp>
          <p:sp>
            <p:nvSpPr>
              <p:cNvPr id="28" name="!!TextBox 16"/>
              <p:cNvSpPr txBox="1"/>
              <p:nvPr/>
            </p:nvSpPr>
            <p:spPr>
              <a:xfrm>
                <a:off x="944432" y="1218916"/>
                <a:ext cx="2591614" cy="717597"/>
              </a:xfrm>
              <a:prstGeom prst="rect">
                <a:avLst/>
              </a:prstGeom>
              <a:noFill/>
            </p:spPr>
            <p:txBody>
              <a:bodyPr wrap="square" rtlCol="0">
                <a:spAutoFit/>
              </a:bodyPr>
              <a:lstStyle/>
              <a:p>
                <a:pPr algn="r"/>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Employ digital forensic tools and techniques to trace digital footprints left by individuals or organisations.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grpSp>
        <p:nvGrpSpPr>
          <p:cNvPr id="29" name="!!Group 27"/>
          <p:cNvGrpSpPr/>
          <p:nvPr/>
        </p:nvGrpSpPr>
        <p:grpSpPr>
          <a:xfrm>
            <a:off x="12393351" y="6651614"/>
            <a:ext cx="11347081" cy="3484240"/>
            <a:chOff x="6203262" y="2644408"/>
            <a:chExt cx="3987635" cy="1508932"/>
          </a:xfrm>
        </p:grpSpPr>
        <p:sp>
          <p:nvSpPr>
            <p:cNvPr id="30" name="Oval 29"/>
            <p:cNvSpPr/>
            <p:nvPr/>
          </p:nvSpPr>
          <p:spPr>
            <a:xfrm>
              <a:off x="6203262" y="2768074"/>
              <a:ext cx="928301" cy="1189024"/>
            </a:xfrm>
            <a:prstGeom prst="ellipse">
              <a:avLst/>
            </a:prstGeom>
            <a:gradFill flip="none" rotWithShape="1">
              <a:gsLst>
                <a:gs pos="0">
                  <a:srgbClr val="56C596"/>
                </a:gs>
                <a:gs pos="100000">
                  <a:srgbClr val="512575"/>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effectLst>
                    <a:outerShdw blurRad="190500" dist="101600" dir="2700000" algn="tl" rotWithShape="0">
                      <a:prstClr val="black">
                        <a:alpha val="40000"/>
                      </a:prstClr>
                    </a:outerShdw>
                  </a:effectLst>
                  <a:latin typeface="Candara" panose="020E0502030303020204" pitchFamily="34" charset="0"/>
                </a:rPr>
                <a:t>02</a:t>
              </a:r>
              <a:endParaRPr lang="en-US" sz="6400" dirty="0">
                <a:effectLst>
                  <a:outerShdw blurRad="190500" dist="101600" dir="2700000" algn="tl" rotWithShape="0">
                    <a:prstClr val="black">
                      <a:alpha val="40000"/>
                    </a:prstClr>
                  </a:outerShdw>
                </a:effectLst>
                <a:latin typeface="Candara" panose="020E0502030303020204" pitchFamily="34" charset="0"/>
              </a:endParaRPr>
            </a:p>
          </p:txBody>
        </p:sp>
        <p:grpSp>
          <p:nvGrpSpPr>
            <p:cNvPr id="31" name="Group 30"/>
            <p:cNvGrpSpPr/>
            <p:nvPr/>
          </p:nvGrpSpPr>
          <p:grpSpPr>
            <a:xfrm flipH="1">
              <a:off x="7088228" y="2644408"/>
              <a:ext cx="3102669" cy="1508932"/>
              <a:chOff x="1026946" y="723542"/>
              <a:chExt cx="3102669" cy="1508932"/>
            </a:xfrm>
            <a:effectLst>
              <a:outerShdw blurRad="317500" dist="152400" dir="2700000" algn="tl" rotWithShape="0">
                <a:prstClr val="black">
                  <a:alpha val="40000"/>
                </a:prstClr>
              </a:outerShdw>
            </a:effectLst>
          </p:grpSpPr>
          <p:sp>
            <p:nvSpPr>
              <p:cNvPr id="32" name="Freeform: Shape 31"/>
              <p:cNvSpPr/>
              <p:nvPr/>
            </p:nvSpPr>
            <p:spPr>
              <a:xfrm>
                <a:off x="1026946" y="723542"/>
                <a:ext cx="3102669" cy="1508932"/>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33" name="!!TextBox 19"/>
              <p:cNvSpPr txBox="1"/>
              <p:nvPr/>
            </p:nvSpPr>
            <p:spPr>
              <a:xfrm>
                <a:off x="1185743" y="864470"/>
                <a:ext cx="2748940" cy="279909"/>
              </a:xfrm>
              <a:prstGeom prst="rect">
                <a:avLst/>
              </a:prstGeom>
              <a:noFill/>
            </p:spPr>
            <p:txBody>
              <a:bodyPr wrap="square" rtlCol="0">
                <a:spAutoFit/>
              </a:bodyPr>
              <a:lstStyle>
                <a:defPPr>
                  <a:defRPr lang="en-US"/>
                </a:defPPr>
                <a:lvl1pPr algn="ctr">
                  <a:defRPr sz="4400">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pPr algn="l"/>
                <a:r>
                  <a:rPr lang="en-US" sz="3600" b="1" dirty="0">
                    <a:latin typeface="Candara" panose="020E0502030303020204" pitchFamily="34" charset="0"/>
                  </a:rPr>
                  <a:t>Data Analysis and Forensic Accounting:</a:t>
                </a:r>
                <a:endParaRPr lang="en-US" sz="3600" b="1" dirty="0">
                  <a:latin typeface="Candara" panose="020E0502030303020204" pitchFamily="34" charset="0"/>
                </a:endParaRPr>
              </a:p>
            </p:txBody>
          </p:sp>
          <p:sp>
            <p:nvSpPr>
              <p:cNvPr id="34" name="!!TextBox 20"/>
              <p:cNvSpPr txBox="1"/>
              <p:nvPr/>
            </p:nvSpPr>
            <p:spPr>
              <a:xfrm>
                <a:off x="1185743" y="1218860"/>
                <a:ext cx="2591614" cy="679778"/>
              </a:xfrm>
              <a:prstGeom prst="rect">
                <a:avLst/>
              </a:prstGeom>
              <a:noFill/>
            </p:spPr>
            <p:txBody>
              <a:bodyPr wrap="square" rtlCol="0">
                <a:spAutoFit/>
              </a:bodyPr>
              <a:lstStyle/>
              <a:p>
                <a:r>
                  <a:rPr lang="en-US" sz="3200" dirty="0" err="1">
                    <a:solidFill>
                      <a:schemeClr val="bg1"/>
                    </a:solidFill>
                    <a:effectLst>
                      <a:outerShdw blurRad="190500" dist="101600" dir="2700000" algn="tl" rotWithShape="0">
                        <a:prstClr val="black">
                          <a:alpha val="40000"/>
                        </a:prstClr>
                      </a:outerShdw>
                    </a:effectLst>
                    <a:latin typeface="Candara" panose="020E0502030303020204" pitchFamily="34" charset="0"/>
                  </a:rPr>
                  <a:t>Utilise</a:t>
                </a:r>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 data analysis tools and forensic accounting techniques to trace financial transactions and uncover hidden assets.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grpSp>
        <p:nvGrpSpPr>
          <p:cNvPr id="35" name="!!Group 28"/>
          <p:cNvGrpSpPr/>
          <p:nvPr/>
        </p:nvGrpSpPr>
        <p:grpSpPr>
          <a:xfrm>
            <a:off x="9387922" y="10479820"/>
            <a:ext cx="14352510" cy="3284550"/>
            <a:chOff x="4358381" y="4236079"/>
            <a:chExt cx="7334815" cy="1580670"/>
          </a:xfrm>
        </p:grpSpPr>
        <p:sp>
          <p:nvSpPr>
            <p:cNvPr id="36" name="Oval 35"/>
            <p:cNvSpPr/>
            <p:nvPr/>
          </p:nvSpPr>
          <p:spPr>
            <a:xfrm>
              <a:off x="4358381" y="4374814"/>
              <a:ext cx="1234186" cy="1203022"/>
            </a:xfrm>
            <a:prstGeom prst="ellipse">
              <a:avLst/>
            </a:prstGeom>
            <a:gradFill flip="none" rotWithShape="1">
              <a:gsLst>
                <a:gs pos="0">
                  <a:srgbClr val="329D9C"/>
                </a:gs>
                <a:gs pos="100000">
                  <a:srgbClr val="205072"/>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solidFill>
                    <a:schemeClr val="bg1"/>
                  </a:solidFill>
                  <a:effectLst>
                    <a:outerShdw blurRad="190500" dist="101600" dir="2700000" algn="tl" rotWithShape="0">
                      <a:prstClr val="black">
                        <a:alpha val="40000"/>
                      </a:prstClr>
                    </a:outerShdw>
                  </a:effectLst>
                  <a:latin typeface="Candara" panose="020E0502030303020204" pitchFamily="34" charset="0"/>
                </a:rPr>
                <a:t>04</a:t>
              </a:r>
              <a:endParaRPr lang="en-US" sz="48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nvGrpSpPr>
            <p:cNvPr id="37" name="Group 36"/>
            <p:cNvGrpSpPr/>
            <p:nvPr/>
          </p:nvGrpSpPr>
          <p:grpSpPr>
            <a:xfrm flipH="1">
              <a:off x="5359064" y="4236079"/>
              <a:ext cx="6334132" cy="1580670"/>
              <a:chOff x="-2033355" y="704394"/>
              <a:chExt cx="6334132" cy="1580670"/>
            </a:xfrm>
            <a:effectLst>
              <a:outerShdw blurRad="317500" dist="152400" dir="2700000" algn="tl" rotWithShape="0">
                <a:prstClr val="black">
                  <a:alpha val="40000"/>
                </a:prstClr>
              </a:outerShdw>
            </a:effectLst>
          </p:grpSpPr>
          <p:sp>
            <p:nvSpPr>
              <p:cNvPr id="38" name="Freeform: Shape 37"/>
              <p:cNvSpPr/>
              <p:nvPr/>
            </p:nvSpPr>
            <p:spPr>
              <a:xfrm>
                <a:off x="-2033355" y="704394"/>
                <a:ext cx="6334132" cy="1580670"/>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39" name="!!TextBox 23"/>
              <p:cNvSpPr txBox="1"/>
              <p:nvPr/>
            </p:nvSpPr>
            <p:spPr>
              <a:xfrm>
                <a:off x="-632662" y="808053"/>
                <a:ext cx="4297795" cy="311043"/>
              </a:xfrm>
              <a:prstGeom prst="rect">
                <a:avLst/>
              </a:prstGeom>
              <a:noFill/>
            </p:spPr>
            <p:txBody>
              <a:bodyPr wrap="square" rtlCol="0">
                <a:spAutoFit/>
              </a:bodyPr>
              <a:lstStyle>
                <a:defPPr>
                  <a:defRPr lang="en-US"/>
                </a:defPPr>
                <a:lvl1pPr algn="ctr">
                  <a:defRPr sz="4400">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pPr algn="l"/>
                <a:r>
                  <a:rPr lang="en-US" sz="3600" b="1" dirty="0">
                    <a:latin typeface="Candara" panose="020E0502030303020204" pitchFamily="34" charset="0"/>
                  </a:rPr>
                  <a:t>Open Source Intelligence (OSINT):</a:t>
                </a:r>
                <a:endParaRPr lang="en-US" sz="3600" b="1" dirty="0">
                  <a:latin typeface="Candara" panose="020E0502030303020204" pitchFamily="34" charset="0"/>
                </a:endParaRPr>
              </a:p>
            </p:txBody>
          </p:sp>
          <p:sp>
            <p:nvSpPr>
              <p:cNvPr id="40" name="!!TextBox 24"/>
              <p:cNvSpPr txBox="1"/>
              <p:nvPr/>
            </p:nvSpPr>
            <p:spPr>
              <a:xfrm>
                <a:off x="-1750851" y="1119096"/>
                <a:ext cx="5535622" cy="992375"/>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Leverage OSINT tools and methods to gather publicly available information about individuals or entities. This could involve searching online databases, social media platforms, public records, etc.</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5" name="Freeform: Shape 64"/>
          <p:cNvSpPr/>
          <p:nvPr/>
        </p:nvSpPr>
        <p:spPr>
          <a:xfrm flipH="1">
            <a:off x="2560983" y="2969663"/>
            <a:ext cx="15621002" cy="11925456"/>
          </a:xfrm>
          <a:custGeom>
            <a:avLst/>
            <a:gdLst>
              <a:gd name="connsiteX0" fmla="*/ 2514600 w 7810501"/>
              <a:gd name="connsiteY0" fmla="*/ 0 h 5954182"/>
              <a:gd name="connsiteX1" fmla="*/ 1600200 w 7810501"/>
              <a:gd name="connsiteY1" fmla="*/ 914400 h 5954182"/>
              <a:gd name="connsiteX2" fmla="*/ 2514600 w 7810501"/>
              <a:gd name="connsiteY2" fmla="*/ 1828800 h 5954182"/>
              <a:gd name="connsiteX3" fmla="*/ 2514600 w 7810501"/>
              <a:gd name="connsiteY3" fmla="*/ 1827213 h 5954182"/>
              <a:gd name="connsiteX4" fmla="*/ 3200400 w 7810501"/>
              <a:gd name="connsiteY4" fmla="*/ 2513013 h 5954182"/>
              <a:gd name="connsiteX5" fmla="*/ 2514600 w 7810501"/>
              <a:gd name="connsiteY5" fmla="*/ 3198813 h 5954182"/>
              <a:gd name="connsiteX6" fmla="*/ 1828800 w 7810501"/>
              <a:gd name="connsiteY6" fmla="*/ 2513013 h 5954182"/>
              <a:gd name="connsiteX7" fmla="*/ 1828645 w 7810501"/>
              <a:gd name="connsiteY7" fmla="*/ 2513013 h 5954182"/>
              <a:gd name="connsiteX8" fmla="*/ 1824079 w 7810501"/>
              <a:gd name="connsiteY8" fmla="*/ 2422583 h 5954182"/>
              <a:gd name="connsiteX9" fmla="*/ 914400 w 7810501"/>
              <a:gd name="connsiteY9" fmla="*/ 1601675 h 5954182"/>
              <a:gd name="connsiteX10" fmla="*/ 0 w 7810501"/>
              <a:gd name="connsiteY10" fmla="*/ 2516075 h 5954182"/>
              <a:gd name="connsiteX11" fmla="*/ 820908 w 7810501"/>
              <a:gd name="connsiteY11" fmla="*/ 3425754 h 5954182"/>
              <a:gd name="connsiteX12" fmla="*/ 913608 w 7810501"/>
              <a:gd name="connsiteY12" fmla="*/ 3430435 h 5954182"/>
              <a:gd name="connsiteX13" fmla="*/ 913608 w 7810501"/>
              <a:gd name="connsiteY13" fmla="*/ 3431166 h 5954182"/>
              <a:gd name="connsiteX14" fmla="*/ 914401 w 7810501"/>
              <a:gd name="connsiteY14" fmla="*/ 3431246 h 5954182"/>
              <a:gd name="connsiteX15" fmla="*/ 914401 w 7810501"/>
              <a:gd name="connsiteY15" fmla="*/ 3431166 h 5954182"/>
              <a:gd name="connsiteX16" fmla="*/ 1600201 w 7810501"/>
              <a:gd name="connsiteY16" fmla="*/ 4116966 h 5954182"/>
              <a:gd name="connsiteX17" fmla="*/ 1600200 w 7810501"/>
              <a:gd name="connsiteY17" fmla="*/ 4116974 h 5954182"/>
              <a:gd name="connsiteX18" fmla="*/ 1600992 w 7810501"/>
              <a:gd name="connsiteY18" fmla="*/ 4116974 h 5954182"/>
              <a:gd name="connsiteX19" fmla="*/ 1600992 w 7810501"/>
              <a:gd name="connsiteY19" fmla="*/ 5954182 h 5954182"/>
              <a:gd name="connsiteX20" fmla="*/ 1829592 w 7810501"/>
              <a:gd name="connsiteY20" fmla="*/ 5954182 h 5954182"/>
              <a:gd name="connsiteX21" fmla="*/ 1829592 w 7810501"/>
              <a:gd name="connsiteY21" fmla="*/ 4115498 h 5954182"/>
              <a:gd name="connsiteX22" fmla="*/ 1827869 w 7810501"/>
              <a:gd name="connsiteY22" fmla="*/ 4115498 h 5954182"/>
              <a:gd name="connsiteX23" fmla="*/ 1811647 w 7810501"/>
              <a:gd name="connsiteY23" fmla="*/ 3943868 h 5954182"/>
              <a:gd name="connsiteX24" fmla="*/ 1007100 w 7810501"/>
              <a:gd name="connsiteY24" fmla="*/ 3207287 h 5954182"/>
              <a:gd name="connsiteX25" fmla="*/ 914401 w 7810501"/>
              <a:gd name="connsiteY25" fmla="*/ 3202606 h 5954182"/>
              <a:gd name="connsiteX26" fmla="*/ 914401 w 7810501"/>
              <a:gd name="connsiteY26" fmla="*/ 3204153 h 5954182"/>
              <a:gd name="connsiteX27" fmla="*/ 913608 w 7810501"/>
              <a:gd name="connsiteY27" fmla="*/ 3204073 h 5954182"/>
              <a:gd name="connsiteX28" fmla="*/ 913608 w 7810501"/>
              <a:gd name="connsiteY28" fmla="*/ 3428888 h 5954182"/>
              <a:gd name="connsiteX29" fmla="*/ 913607 w 7810501"/>
              <a:gd name="connsiteY29" fmla="*/ 3428888 h 5954182"/>
              <a:gd name="connsiteX30" fmla="*/ 913607 w 7810501"/>
              <a:gd name="connsiteY30" fmla="*/ 3201795 h 5954182"/>
              <a:gd name="connsiteX31" fmla="*/ 776187 w 7810501"/>
              <a:gd name="connsiteY31" fmla="*/ 3187942 h 5954182"/>
              <a:gd name="connsiteX32" fmla="*/ 228600 w 7810501"/>
              <a:gd name="connsiteY32" fmla="*/ 2516075 h 5954182"/>
              <a:gd name="connsiteX33" fmla="*/ 914400 w 7810501"/>
              <a:gd name="connsiteY33" fmla="*/ 1830275 h 5954182"/>
              <a:gd name="connsiteX34" fmla="*/ 1600200 w 7810501"/>
              <a:gd name="connsiteY34" fmla="*/ 2516075 h 5954182"/>
              <a:gd name="connsiteX35" fmla="*/ 1600354 w 7810501"/>
              <a:gd name="connsiteY35" fmla="*/ 2516075 h 5954182"/>
              <a:gd name="connsiteX36" fmla="*/ 1604921 w 7810501"/>
              <a:gd name="connsiteY36" fmla="*/ 2606505 h 5954182"/>
              <a:gd name="connsiteX37" fmla="*/ 2514600 w 7810501"/>
              <a:gd name="connsiteY37" fmla="*/ 3427413 h 5954182"/>
              <a:gd name="connsiteX38" fmla="*/ 3429000 w 7810501"/>
              <a:gd name="connsiteY38" fmla="*/ 2513013 h 5954182"/>
              <a:gd name="connsiteX39" fmla="*/ 2514600 w 7810501"/>
              <a:gd name="connsiteY39" fmla="*/ 1598613 h 5954182"/>
              <a:gd name="connsiteX40" fmla="*/ 2514600 w 7810501"/>
              <a:gd name="connsiteY40" fmla="*/ 1600200 h 5954182"/>
              <a:gd name="connsiteX41" fmla="*/ 1828800 w 7810501"/>
              <a:gd name="connsiteY41" fmla="*/ 914400 h 5954182"/>
              <a:gd name="connsiteX42" fmla="*/ 2514600 w 7810501"/>
              <a:gd name="connsiteY42" fmla="*/ 228600 h 5954182"/>
              <a:gd name="connsiteX43" fmla="*/ 3200400 w 7810501"/>
              <a:gd name="connsiteY43" fmla="*/ 914400 h 5954182"/>
              <a:gd name="connsiteX44" fmla="*/ 3200401 w 7810501"/>
              <a:gd name="connsiteY44" fmla="*/ 914400 h 5954182"/>
              <a:gd name="connsiteX45" fmla="*/ 3200401 w 7810501"/>
              <a:gd name="connsiteY45" fmla="*/ 1235020 h 5954182"/>
              <a:gd name="connsiteX46" fmla="*/ 3532188 w 7810501"/>
              <a:gd name="connsiteY46" fmla="*/ 1566807 h 5954182"/>
              <a:gd name="connsiteX47" fmla="*/ 7810501 w 7810501"/>
              <a:gd name="connsiteY47" fmla="*/ 1566807 h 5954182"/>
              <a:gd name="connsiteX48" fmla="*/ 7810501 w 7810501"/>
              <a:gd name="connsiteY48" fmla="*/ 1360433 h 5954182"/>
              <a:gd name="connsiteX49" fmla="*/ 3607206 w 7810501"/>
              <a:gd name="connsiteY49" fmla="*/ 1360433 h 5954182"/>
              <a:gd name="connsiteX50" fmla="*/ 3429003 w 7810501"/>
              <a:gd name="connsiteY50" fmla="*/ 1182230 h 5954182"/>
              <a:gd name="connsiteX51" fmla="*/ 3429003 w 7810501"/>
              <a:gd name="connsiteY51" fmla="*/ 903233 h 5954182"/>
              <a:gd name="connsiteX52" fmla="*/ 3427874 w 7810501"/>
              <a:gd name="connsiteY52" fmla="*/ 903233 h 5954182"/>
              <a:gd name="connsiteX53" fmla="*/ 3410423 w 7810501"/>
              <a:gd name="connsiteY53" fmla="*/ 730116 h 5954182"/>
              <a:gd name="connsiteX54" fmla="*/ 2514600 w 7810501"/>
              <a:gd name="connsiteY54" fmla="*/ 0 h 59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10501" h="5954182">
                <a:moveTo>
                  <a:pt x="2514600" y="0"/>
                </a:moveTo>
                <a:cubicBezTo>
                  <a:pt x="2009591" y="0"/>
                  <a:pt x="1600200" y="409391"/>
                  <a:pt x="1600200" y="914400"/>
                </a:cubicBezTo>
                <a:cubicBezTo>
                  <a:pt x="1600200" y="1419409"/>
                  <a:pt x="2009591" y="1828800"/>
                  <a:pt x="2514600" y="1828800"/>
                </a:cubicBezTo>
                <a:lnTo>
                  <a:pt x="2514600" y="1827213"/>
                </a:lnTo>
                <a:cubicBezTo>
                  <a:pt x="2893357" y="1827213"/>
                  <a:pt x="3200400" y="2134256"/>
                  <a:pt x="3200400" y="2513013"/>
                </a:cubicBezTo>
                <a:cubicBezTo>
                  <a:pt x="3200400" y="2891770"/>
                  <a:pt x="2893357" y="3198813"/>
                  <a:pt x="2514600" y="3198813"/>
                </a:cubicBezTo>
                <a:cubicBezTo>
                  <a:pt x="2135843" y="3198813"/>
                  <a:pt x="1828800" y="2891770"/>
                  <a:pt x="1828800" y="2513013"/>
                </a:cubicBezTo>
                <a:lnTo>
                  <a:pt x="1828645" y="2513013"/>
                </a:lnTo>
                <a:lnTo>
                  <a:pt x="1824079" y="2422583"/>
                </a:lnTo>
                <a:cubicBezTo>
                  <a:pt x="1777252" y="1961491"/>
                  <a:pt x="1387846" y="1601675"/>
                  <a:pt x="914400" y="1601675"/>
                </a:cubicBezTo>
                <a:cubicBezTo>
                  <a:pt x="409391" y="1601675"/>
                  <a:pt x="0" y="2011066"/>
                  <a:pt x="0" y="2516075"/>
                </a:cubicBezTo>
                <a:cubicBezTo>
                  <a:pt x="0" y="2989521"/>
                  <a:pt x="359817" y="3378928"/>
                  <a:pt x="820908" y="3425754"/>
                </a:cubicBezTo>
                <a:lnTo>
                  <a:pt x="913608" y="3430435"/>
                </a:lnTo>
                <a:lnTo>
                  <a:pt x="913608" y="3431166"/>
                </a:lnTo>
                <a:lnTo>
                  <a:pt x="914401" y="3431246"/>
                </a:lnTo>
                <a:lnTo>
                  <a:pt x="914401" y="3431166"/>
                </a:lnTo>
                <a:cubicBezTo>
                  <a:pt x="1293158" y="3431166"/>
                  <a:pt x="1600201" y="3738209"/>
                  <a:pt x="1600201" y="4116966"/>
                </a:cubicBezTo>
                <a:lnTo>
                  <a:pt x="1600200" y="4116974"/>
                </a:lnTo>
                <a:lnTo>
                  <a:pt x="1600992" y="4116974"/>
                </a:lnTo>
                <a:lnTo>
                  <a:pt x="1600992" y="5954182"/>
                </a:lnTo>
                <a:lnTo>
                  <a:pt x="1829592" y="5954182"/>
                </a:lnTo>
                <a:lnTo>
                  <a:pt x="1829592" y="4115498"/>
                </a:lnTo>
                <a:lnTo>
                  <a:pt x="1827869" y="4115498"/>
                </a:lnTo>
                <a:lnTo>
                  <a:pt x="1811647" y="3943868"/>
                </a:lnTo>
                <a:cubicBezTo>
                  <a:pt x="1736472" y="3551522"/>
                  <a:pt x="1410556" y="3248261"/>
                  <a:pt x="1007100" y="3207287"/>
                </a:cubicBezTo>
                <a:lnTo>
                  <a:pt x="914401" y="3202606"/>
                </a:lnTo>
                <a:lnTo>
                  <a:pt x="914401" y="3204153"/>
                </a:lnTo>
                <a:lnTo>
                  <a:pt x="913608" y="3204073"/>
                </a:lnTo>
                <a:lnTo>
                  <a:pt x="913608" y="3428888"/>
                </a:lnTo>
                <a:lnTo>
                  <a:pt x="913607" y="3428888"/>
                </a:lnTo>
                <a:lnTo>
                  <a:pt x="913607" y="3201795"/>
                </a:lnTo>
                <a:lnTo>
                  <a:pt x="776187" y="3187942"/>
                </a:lnTo>
                <a:cubicBezTo>
                  <a:pt x="463680" y="3123994"/>
                  <a:pt x="228600" y="2847488"/>
                  <a:pt x="228600" y="2516075"/>
                </a:cubicBezTo>
                <a:cubicBezTo>
                  <a:pt x="228600" y="2137318"/>
                  <a:pt x="535643" y="1830275"/>
                  <a:pt x="914400" y="1830275"/>
                </a:cubicBezTo>
                <a:cubicBezTo>
                  <a:pt x="1293157" y="1830275"/>
                  <a:pt x="1600200" y="2137318"/>
                  <a:pt x="1600200" y="2516075"/>
                </a:cubicBezTo>
                <a:lnTo>
                  <a:pt x="1600354" y="2516075"/>
                </a:lnTo>
                <a:lnTo>
                  <a:pt x="1604921" y="2606505"/>
                </a:lnTo>
                <a:cubicBezTo>
                  <a:pt x="1651747" y="3067597"/>
                  <a:pt x="2041154" y="3427413"/>
                  <a:pt x="2514600" y="3427413"/>
                </a:cubicBezTo>
                <a:cubicBezTo>
                  <a:pt x="3019609" y="3427413"/>
                  <a:pt x="3429000" y="3018022"/>
                  <a:pt x="3429000" y="2513013"/>
                </a:cubicBezTo>
                <a:cubicBezTo>
                  <a:pt x="3429000" y="2008004"/>
                  <a:pt x="3019609" y="1598613"/>
                  <a:pt x="2514600" y="1598613"/>
                </a:cubicBezTo>
                <a:lnTo>
                  <a:pt x="2514600" y="1600200"/>
                </a:lnTo>
                <a:cubicBezTo>
                  <a:pt x="2135843" y="1600200"/>
                  <a:pt x="1828800" y="1293157"/>
                  <a:pt x="1828800" y="914400"/>
                </a:cubicBezTo>
                <a:cubicBezTo>
                  <a:pt x="1828800" y="535643"/>
                  <a:pt x="2135843" y="228600"/>
                  <a:pt x="2514600" y="228600"/>
                </a:cubicBezTo>
                <a:cubicBezTo>
                  <a:pt x="2893357" y="228600"/>
                  <a:pt x="3200400" y="535643"/>
                  <a:pt x="3200400" y="914400"/>
                </a:cubicBezTo>
                <a:lnTo>
                  <a:pt x="3200401" y="914400"/>
                </a:lnTo>
                <a:lnTo>
                  <a:pt x="3200401" y="1235020"/>
                </a:lnTo>
                <a:cubicBezTo>
                  <a:pt x="3200401" y="1418261"/>
                  <a:pt x="3348947" y="1566807"/>
                  <a:pt x="3532188" y="1566807"/>
                </a:cubicBezTo>
                <a:lnTo>
                  <a:pt x="7810501" y="1566807"/>
                </a:lnTo>
                <a:lnTo>
                  <a:pt x="7810501" y="1360433"/>
                </a:lnTo>
                <a:lnTo>
                  <a:pt x="3607206" y="1360433"/>
                </a:lnTo>
                <a:cubicBezTo>
                  <a:pt x="3508787" y="1360433"/>
                  <a:pt x="3429003" y="1280649"/>
                  <a:pt x="3429003" y="1182230"/>
                </a:cubicBezTo>
                <a:lnTo>
                  <a:pt x="3429003" y="903233"/>
                </a:lnTo>
                <a:lnTo>
                  <a:pt x="3427874" y="903233"/>
                </a:lnTo>
                <a:lnTo>
                  <a:pt x="3410423" y="730116"/>
                </a:lnTo>
                <a:cubicBezTo>
                  <a:pt x="3325158" y="313440"/>
                  <a:pt x="2956483" y="0"/>
                  <a:pt x="2514600" y="0"/>
                </a:cubicBezTo>
                <a:close/>
              </a:path>
            </a:pathLst>
          </a:custGeom>
          <a:gradFill flip="none" rotWithShape="1">
            <a:gsLst>
              <a:gs pos="50500">
                <a:srgbClr val="1BDD96"/>
              </a:gs>
              <a:gs pos="30000">
                <a:srgbClr val="FFA140"/>
              </a:gs>
              <a:gs pos="70000">
                <a:srgbClr val="0C7FAD"/>
              </a:gs>
            </a:gsLst>
            <a:lin ang="18900000" scaled="1"/>
            <a:tileRect/>
          </a:gradFill>
          <a:ln>
            <a:noFill/>
          </a:ln>
          <a:effectLst>
            <a:outerShdw blurRad="317500" dist="1524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dirty="0"/>
          </a:p>
        </p:txBody>
      </p:sp>
      <p:pic>
        <p:nvPicPr>
          <p:cNvPr id="42" name="Picture 4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0255" y="4459742"/>
            <a:ext cx="2234996" cy="2425182"/>
          </a:xfrm>
          <a:prstGeom prst="rect">
            <a:avLst/>
          </a:prstGeom>
          <a:noFill/>
          <a:ln>
            <a:noFill/>
          </a:ln>
        </p:spPr>
      </p:pic>
      <p:sp>
        <p:nvSpPr>
          <p:cNvPr id="66" name="back end circle"/>
          <p:cNvSpPr/>
          <p:nvPr/>
        </p:nvSpPr>
        <p:spPr>
          <a:xfrm>
            <a:off x="36201" y="2969663"/>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7" name="rotating shape"/>
          <p:cNvGrpSpPr/>
          <p:nvPr/>
        </p:nvGrpSpPr>
        <p:grpSpPr>
          <a:xfrm rot="8166196">
            <a:off x="-745255" y="4994216"/>
            <a:ext cx="7099220" cy="1494118"/>
            <a:chOff x="541358" y="3057199"/>
            <a:chExt cx="3549610" cy="747059"/>
          </a:xfrm>
        </p:grpSpPr>
        <p:sp>
          <p:nvSpPr>
            <p:cNvPr id="68" name="Rectangle 67"/>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9" name="Oval 68"/>
            <p:cNvSpPr/>
            <p:nvPr/>
          </p:nvSpPr>
          <p:spPr>
            <a:xfrm>
              <a:off x="541358" y="3067579"/>
              <a:ext cx="736679" cy="736679"/>
            </a:xfrm>
            <a:prstGeom prst="ellipse">
              <a:avLst/>
            </a:prstGeom>
            <a:solidFill>
              <a:srgbClr val="7030A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2" name="Graphic 71"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3" y="5218253"/>
            <a:ext cx="948756" cy="948756"/>
          </a:xfrm>
          <a:prstGeom prst="rect">
            <a:avLst/>
          </a:prstGeom>
        </p:spPr>
      </p:pic>
      <p:pic>
        <p:nvPicPr>
          <p:cNvPr id="44" name="Picture 43"/>
          <p:cNvPicPr/>
          <p:nvPr/>
        </p:nvPicPr>
        <p:blipFill>
          <a:blip r:embed="rId4"/>
          <a:stretch>
            <a:fillRect/>
          </a:stretch>
        </p:blipFill>
        <p:spPr>
          <a:xfrm>
            <a:off x="770975" y="402733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Picture 44"/>
          <p:cNvPicPr/>
          <p:nvPr/>
        </p:nvPicPr>
        <p:blipFill>
          <a:blip r:embed="rId5"/>
          <a:stretch>
            <a:fillRect/>
          </a:stretch>
        </p:blipFill>
        <p:spPr>
          <a:xfrm>
            <a:off x="2129053" y="3242868"/>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p:cNvPicPr/>
          <p:nvPr/>
        </p:nvPicPr>
        <p:blipFill>
          <a:blip r:embed="rId6"/>
          <a:stretch>
            <a:fillRect/>
          </a:stretch>
        </p:blipFill>
        <p:spPr>
          <a:xfrm>
            <a:off x="4326492" y="3240962"/>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26492" y="5200545"/>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p:cNvPicPr/>
          <p:nvPr/>
        </p:nvPicPr>
        <p:blipFill>
          <a:blip r:embed="rId7"/>
          <a:stretch>
            <a:fillRect/>
          </a:stretch>
        </p:blipFill>
        <p:spPr>
          <a:xfrm>
            <a:off x="3831635" y="665161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48"/>
          <p:cNvPicPr>
            <a:picLocks noChangeAspect="1"/>
          </p:cNvPicPr>
          <p:nvPr/>
        </p:nvPicPr>
        <p:blipFill>
          <a:blip r:embed="rId8"/>
          <a:stretch>
            <a:fillRect/>
          </a:stretch>
        </p:blipFill>
        <p:spPr>
          <a:xfrm>
            <a:off x="2223847" y="7360988"/>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p:cNvPicPr>
            <a:picLocks noChangeAspect="1"/>
          </p:cNvPicPr>
          <p:nvPr/>
        </p:nvPicPr>
        <p:blipFill>
          <a:blip r:embed="rId9"/>
          <a:stretch>
            <a:fillRect/>
          </a:stretch>
        </p:blipFill>
        <p:spPr>
          <a:xfrm>
            <a:off x="873461" y="683658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323483" y="126469"/>
            <a:ext cx="23880125" cy="1754326"/>
          </a:xfrm>
          <a:prstGeom prst="rect">
            <a:avLst/>
          </a:prstGeom>
          <a:noFill/>
        </p:spPr>
        <p:txBody>
          <a:bodyPr wrap="square" lIns="91440" tIns="45720" rIns="91440" bIns="45720">
            <a:spAutoFit/>
          </a:bodyPr>
          <a:lstStyle/>
          <a:p>
            <a:pPr algn="just"/>
            <a:r>
              <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rPr>
              <a:t>Various Techniques, Technology and other Tools, as well as best practices for Asset Tracing, Tracking, Recovery, Confiscation and Management</a:t>
            </a:r>
            <a:endPar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endParaRPr>
          </a:p>
        </p:txBody>
      </p:sp>
      <p:sp>
        <p:nvSpPr>
          <p:cNvPr id="70" name="Oval 69"/>
          <p:cNvSpPr/>
          <p:nvPr/>
        </p:nvSpPr>
        <p:spPr>
          <a:xfrm>
            <a:off x="15217388" y="6894119"/>
            <a:ext cx="2286000" cy="2286000"/>
          </a:xfrm>
          <a:prstGeom prst="ellipse">
            <a:avLst/>
          </a:prstGeom>
          <a:gradFill flip="none" rotWithShape="1">
            <a:gsLst>
              <a:gs pos="31000">
                <a:srgbClr val="FF7D5D"/>
              </a:gs>
              <a:gs pos="100000">
                <a:srgbClr val="6600FF"/>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latin typeface="Candara" panose="020E0502030303020204" pitchFamily="34" charset="0"/>
              </a:rPr>
              <a:t>07</a:t>
            </a:r>
            <a:endParaRPr lang="en-US" sz="6400" dirty="0">
              <a:latin typeface="Candara" panose="020E0502030303020204" pitchFamily="34" charset="0"/>
            </a:endParaRPr>
          </a:p>
        </p:txBody>
      </p:sp>
      <p:sp>
        <p:nvSpPr>
          <p:cNvPr id="71" name="Oval 70"/>
          <p:cNvSpPr/>
          <p:nvPr/>
        </p:nvSpPr>
        <p:spPr>
          <a:xfrm>
            <a:off x="12011586" y="6866255"/>
            <a:ext cx="2286000" cy="2286000"/>
          </a:xfrm>
          <a:prstGeom prst="ellipse">
            <a:avLst/>
          </a:prstGeom>
          <a:gradFill>
            <a:gsLst>
              <a:gs pos="0">
                <a:schemeClr val="accent6">
                  <a:lumMod val="50000"/>
                </a:schemeClr>
              </a:gs>
              <a:gs pos="100000">
                <a:srgbClr val="00B0F0"/>
              </a:gs>
            </a:gsLst>
            <a:lin ang="2700000" scaled="1"/>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latin typeface="Candara" panose="020E0502030303020204" pitchFamily="34" charset="0"/>
              </a:rPr>
              <a:t>06</a:t>
            </a:r>
            <a:endParaRPr lang="en-US" sz="6400" dirty="0">
              <a:latin typeface="Candara" panose="020E0502030303020204" pitchFamily="34" charset="0"/>
            </a:endParaRPr>
          </a:p>
        </p:txBody>
      </p:sp>
      <p:sp>
        <p:nvSpPr>
          <p:cNvPr id="73" name="Oval 72"/>
          <p:cNvSpPr/>
          <p:nvPr/>
        </p:nvSpPr>
        <p:spPr>
          <a:xfrm>
            <a:off x="11978122" y="3651567"/>
            <a:ext cx="2286000" cy="2286000"/>
          </a:xfrm>
          <a:prstGeom prst="ellipse">
            <a:avLst/>
          </a:prstGeom>
          <a:gradFill>
            <a:gsLst>
              <a:gs pos="100000">
                <a:srgbClr val="FF3399"/>
              </a:gs>
              <a:gs pos="11000">
                <a:srgbClr val="FFBF27"/>
              </a:gs>
            </a:gsLst>
            <a:path path="circle">
              <a:fillToRect l="100000" t="100000"/>
            </a:path>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solidFill>
                  <a:schemeClr val="bg1"/>
                </a:solidFill>
                <a:latin typeface="Candara" panose="020E0502030303020204" pitchFamily="34" charset="0"/>
              </a:rPr>
              <a:t>05</a:t>
            </a:r>
            <a:endParaRPr lang="en-US" sz="4800" dirty="0">
              <a:solidFill>
                <a:schemeClr val="bg1"/>
              </a:solidFill>
              <a:latin typeface="Candara" panose="020E0502030303020204" pitchFamily="34" charset="0"/>
            </a:endParaRPr>
          </a:p>
        </p:txBody>
      </p:sp>
      <p:grpSp>
        <p:nvGrpSpPr>
          <p:cNvPr id="74" name="Group 73"/>
          <p:cNvGrpSpPr/>
          <p:nvPr/>
        </p:nvGrpSpPr>
        <p:grpSpPr>
          <a:xfrm>
            <a:off x="4876821" y="6595228"/>
            <a:ext cx="7062109" cy="2903335"/>
            <a:chOff x="774903" y="980036"/>
            <a:chExt cx="3128547" cy="1056196"/>
          </a:xfrm>
          <a:solidFill>
            <a:srgbClr val="006600"/>
          </a:solidFill>
          <a:effectLst>
            <a:outerShdw blurRad="317500" dist="152400" dir="2700000" algn="tl" rotWithShape="0">
              <a:prstClr val="black">
                <a:alpha val="40000"/>
              </a:prstClr>
            </a:outerShdw>
          </a:effectLst>
        </p:grpSpPr>
        <p:sp>
          <p:nvSpPr>
            <p:cNvPr id="75" name="Freeform: Shape 74"/>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76" name="TextBox 75"/>
            <p:cNvSpPr txBox="1"/>
            <p:nvPr/>
          </p:nvSpPr>
          <p:spPr>
            <a:xfrm>
              <a:off x="1346067" y="987151"/>
              <a:ext cx="2200275" cy="235127"/>
            </a:xfrm>
            <a:prstGeom prst="rect">
              <a:avLst/>
            </a:prstGeom>
            <a:noFill/>
          </p:spPr>
          <p:txBody>
            <a:bodyPr wrap="square" rtlCol="0">
              <a:spAutoFit/>
            </a:bodyPr>
            <a:lstStyle>
              <a:defPPr>
                <a:defRPr lang="en-US"/>
              </a:defPPr>
              <a:lvl1pPr>
                <a:defRPr sz="4000" b="1">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pPr algn="r"/>
              <a:r>
                <a:rPr lang="en-US" sz="3600" dirty="0">
                  <a:latin typeface="Candara" panose="020E0502030303020204" pitchFamily="34" charset="0"/>
                </a:rPr>
                <a:t>Blockchain Analysis: </a:t>
              </a:r>
              <a:endParaRPr lang="en-US" sz="3600" dirty="0">
                <a:latin typeface="Candara" panose="020E0502030303020204" pitchFamily="34" charset="0"/>
              </a:endParaRPr>
            </a:p>
          </p:txBody>
        </p:sp>
        <p:sp>
          <p:nvSpPr>
            <p:cNvPr id="77" name="TextBox 76"/>
            <p:cNvSpPr txBox="1"/>
            <p:nvPr/>
          </p:nvSpPr>
          <p:spPr>
            <a:xfrm>
              <a:off x="774903" y="1242729"/>
              <a:ext cx="2815153" cy="750167"/>
            </a:xfrm>
            <a:prstGeom prst="rect">
              <a:avLst/>
            </a:prstGeom>
            <a:noFill/>
          </p:spPr>
          <p:txBody>
            <a:bodyPr wrap="square" rtlCol="0">
              <a:spAutoFit/>
            </a:bodyPr>
            <a:lstStyle/>
            <a:p>
              <a:pPr algn="r"/>
              <a:r>
                <a:rPr lang="en-US" sz="3200" dirty="0" err="1">
                  <a:solidFill>
                    <a:schemeClr val="bg1"/>
                  </a:solidFill>
                  <a:effectLst>
                    <a:outerShdw blurRad="190500" dist="101600" dir="2700000" algn="tl" rotWithShape="0">
                      <a:prstClr val="black">
                        <a:alpha val="40000"/>
                      </a:prstClr>
                    </a:outerShdw>
                  </a:effectLst>
                  <a:latin typeface="Candara" panose="020E0502030303020204" pitchFamily="34" charset="0"/>
                </a:rPr>
                <a:t>Utilise</a:t>
              </a:r>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 blockchain analysis tools and techniques to trace cryptocurrency transactions and uncover hidden assets stored in digital wallets.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nvGrpSpPr>
          <p:cNvPr id="78" name="Group 77"/>
          <p:cNvGrpSpPr/>
          <p:nvPr/>
        </p:nvGrpSpPr>
        <p:grpSpPr>
          <a:xfrm flipH="1">
            <a:off x="17576043" y="6371625"/>
            <a:ext cx="6771755" cy="3126938"/>
            <a:chOff x="800781" y="980036"/>
            <a:chExt cx="3102669" cy="1056196"/>
          </a:xfrm>
          <a:solidFill>
            <a:srgbClr val="006600"/>
          </a:solidFill>
          <a:effectLst>
            <a:outerShdw blurRad="317500" dist="152400" dir="2700000" algn="tl" rotWithShape="0">
              <a:prstClr val="black">
                <a:alpha val="40000"/>
              </a:prstClr>
            </a:outerShdw>
          </a:effectLst>
        </p:grpSpPr>
        <p:sp>
          <p:nvSpPr>
            <p:cNvPr id="79" name="Freeform: Shape 78"/>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80" name="TextBox 79"/>
            <p:cNvSpPr txBox="1"/>
            <p:nvPr/>
          </p:nvSpPr>
          <p:spPr>
            <a:xfrm>
              <a:off x="995968" y="997499"/>
              <a:ext cx="2591614" cy="218313"/>
            </a:xfrm>
            <a:prstGeom prst="rect">
              <a:avLst/>
            </a:prstGeom>
            <a:noFill/>
          </p:spPr>
          <p:txBody>
            <a:bodyPr wrap="square" rtlCol="0">
              <a:spAutoFit/>
            </a:bodyPr>
            <a:lstStyle>
              <a:defPPr>
                <a:defRPr lang="en-US"/>
              </a:defPPr>
              <a:lvl1pPr>
                <a:defRPr sz="4000" b="1">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r>
                <a:rPr lang="en-US" sz="3600" dirty="0">
                  <a:latin typeface="Candara" panose="020E0502030303020204" pitchFamily="34" charset="0"/>
                </a:rPr>
                <a:t>Asset Recovery Specialists:</a:t>
              </a:r>
              <a:endParaRPr lang="en-US" sz="3600" dirty="0">
                <a:latin typeface="Candara" panose="020E0502030303020204" pitchFamily="34" charset="0"/>
              </a:endParaRPr>
            </a:p>
          </p:txBody>
        </p:sp>
        <p:sp>
          <p:nvSpPr>
            <p:cNvPr id="81" name="TextBox 80"/>
            <p:cNvSpPr txBox="1"/>
            <p:nvPr/>
          </p:nvSpPr>
          <p:spPr>
            <a:xfrm>
              <a:off x="866847" y="1215812"/>
              <a:ext cx="2732209" cy="696523"/>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Seek assistance from asset recovery specialists or firms that </a:t>
              </a:r>
              <a:r>
                <a:rPr lang="en-US" sz="3200" dirty="0" err="1">
                  <a:solidFill>
                    <a:schemeClr val="bg1"/>
                  </a:solidFill>
                  <a:effectLst>
                    <a:outerShdw blurRad="190500" dist="101600" dir="2700000" algn="tl" rotWithShape="0">
                      <a:prstClr val="black">
                        <a:alpha val="40000"/>
                      </a:prstClr>
                    </a:outerShdw>
                  </a:effectLst>
                  <a:latin typeface="Candara" panose="020E0502030303020204" pitchFamily="34" charset="0"/>
                </a:rPr>
                <a:t>specialise</a:t>
              </a:r>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 in tracing, recovering, and managing assets.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nvGrpSpPr>
          <p:cNvPr id="82" name="Group 81"/>
          <p:cNvGrpSpPr/>
          <p:nvPr/>
        </p:nvGrpSpPr>
        <p:grpSpPr>
          <a:xfrm flipH="1">
            <a:off x="14051902" y="2986817"/>
            <a:ext cx="10151704" cy="3126938"/>
            <a:chOff x="800781" y="980036"/>
            <a:chExt cx="3102669" cy="1056196"/>
          </a:xfrm>
          <a:solidFill>
            <a:srgbClr val="006600"/>
          </a:solidFill>
          <a:effectLst>
            <a:outerShdw blurRad="317500" dist="152400" dir="2700000" algn="tl" rotWithShape="0">
              <a:prstClr val="black">
                <a:alpha val="40000"/>
              </a:prstClr>
            </a:outerShdw>
          </a:effectLst>
        </p:grpSpPr>
        <p:sp>
          <p:nvSpPr>
            <p:cNvPr id="83" name="Freeform: Shape 82"/>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84" name="TextBox 83"/>
            <p:cNvSpPr txBox="1"/>
            <p:nvPr/>
          </p:nvSpPr>
          <p:spPr>
            <a:xfrm>
              <a:off x="1422963" y="988510"/>
              <a:ext cx="2200275" cy="218313"/>
            </a:xfrm>
            <a:prstGeom prst="rect">
              <a:avLst/>
            </a:prstGeom>
            <a:noFill/>
          </p:spPr>
          <p:txBody>
            <a:bodyPr wrap="square" rtlCol="0">
              <a:spAutoFit/>
            </a:bodyPr>
            <a:lstStyle/>
            <a:p>
              <a:r>
                <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rPr>
                <a:t>Surveillance and Investigation: </a:t>
              </a:r>
              <a:endPar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85" name="TextBox 84"/>
            <p:cNvSpPr txBox="1"/>
            <p:nvPr/>
          </p:nvSpPr>
          <p:spPr>
            <a:xfrm>
              <a:off x="1031624" y="1264092"/>
              <a:ext cx="2591614" cy="530189"/>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Conduct surveillance and investigation to gather firsthand evidence of asset ownership or unlawful activities.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Freeform: Shape 31"/>
          <p:cNvSpPr/>
          <p:nvPr/>
        </p:nvSpPr>
        <p:spPr>
          <a:xfrm flipH="1" flipV="1">
            <a:off x="0" y="126466"/>
            <a:ext cx="18752646" cy="13104339"/>
          </a:xfrm>
          <a:custGeom>
            <a:avLst/>
            <a:gdLst>
              <a:gd name="connsiteX0" fmla="*/ 2514600 w 7810501"/>
              <a:gd name="connsiteY0" fmla="*/ 0 h 5954182"/>
              <a:gd name="connsiteX1" fmla="*/ 1600200 w 7810501"/>
              <a:gd name="connsiteY1" fmla="*/ 914400 h 5954182"/>
              <a:gd name="connsiteX2" fmla="*/ 2514600 w 7810501"/>
              <a:gd name="connsiteY2" fmla="*/ 1828800 h 5954182"/>
              <a:gd name="connsiteX3" fmla="*/ 2514600 w 7810501"/>
              <a:gd name="connsiteY3" fmla="*/ 1827213 h 5954182"/>
              <a:gd name="connsiteX4" fmla="*/ 3200400 w 7810501"/>
              <a:gd name="connsiteY4" fmla="*/ 2513013 h 5954182"/>
              <a:gd name="connsiteX5" fmla="*/ 2514600 w 7810501"/>
              <a:gd name="connsiteY5" fmla="*/ 3198813 h 5954182"/>
              <a:gd name="connsiteX6" fmla="*/ 1828800 w 7810501"/>
              <a:gd name="connsiteY6" fmla="*/ 2513013 h 5954182"/>
              <a:gd name="connsiteX7" fmla="*/ 1828645 w 7810501"/>
              <a:gd name="connsiteY7" fmla="*/ 2513013 h 5954182"/>
              <a:gd name="connsiteX8" fmla="*/ 1824079 w 7810501"/>
              <a:gd name="connsiteY8" fmla="*/ 2422583 h 5954182"/>
              <a:gd name="connsiteX9" fmla="*/ 914400 w 7810501"/>
              <a:gd name="connsiteY9" fmla="*/ 1601675 h 5954182"/>
              <a:gd name="connsiteX10" fmla="*/ 0 w 7810501"/>
              <a:gd name="connsiteY10" fmla="*/ 2516075 h 5954182"/>
              <a:gd name="connsiteX11" fmla="*/ 820908 w 7810501"/>
              <a:gd name="connsiteY11" fmla="*/ 3425754 h 5954182"/>
              <a:gd name="connsiteX12" fmla="*/ 913608 w 7810501"/>
              <a:gd name="connsiteY12" fmla="*/ 3430435 h 5954182"/>
              <a:gd name="connsiteX13" fmla="*/ 913608 w 7810501"/>
              <a:gd name="connsiteY13" fmla="*/ 3431166 h 5954182"/>
              <a:gd name="connsiteX14" fmla="*/ 914401 w 7810501"/>
              <a:gd name="connsiteY14" fmla="*/ 3431246 h 5954182"/>
              <a:gd name="connsiteX15" fmla="*/ 914401 w 7810501"/>
              <a:gd name="connsiteY15" fmla="*/ 3431166 h 5954182"/>
              <a:gd name="connsiteX16" fmla="*/ 1600201 w 7810501"/>
              <a:gd name="connsiteY16" fmla="*/ 4116966 h 5954182"/>
              <a:gd name="connsiteX17" fmla="*/ 1600200 w 7810501"/>
              <a:gd name="connsiteY17" fmla="*/ 4116974 h 5954182"/>
              <a:gd name="connsiteX18" fmla="*/ 1600992 w 7810501"/>
              <a:gd name="connsiteY18" fmla="*/ 4116974 h 5954182"/>
              <a:gd name="connsiteX19" fmla="*/ 1600992 w 7810501"/>
              <a:gd name="connsiteY19" fmla="*/ 5954182 h 5954182"/>
              <a:gd name="connsiteX20" fmla="*/ 1829592 w 7810501"/>
              <a:gd name="connsiteY20" fmla="*/ 5954182 h 5954182"/>
              <a:gd name="connsiteX21" fmla="*/ 1829592 w 7810501"/>
              <a:gd name="connsiteY21" fmla="*/ 4115498 h 5954182"/>
              <a:gd name="connsiteX22" fmla="*/ 1827869 w 7810501"/>
              <a:gd name="connsiteY22" fmla="*/ 4115498 h 5954182"/>
              <a:gd name="connsiteX23" fmla="*/ 1811647 w 7810501"/>
              <a:gd name="connsiteY23" fmla="*/ 3943868 h 5954182"/>
              <a:gd name="connsiteX24" fmla="*/ 1007100 w 7810501"/>
              <a:gd name="connsiteY24" fmla="*/ 3207287 h 5954182"/>
              <a:gd name="connsiteX25" fmla="*/ 914401 w 7810501"/>
              <a:gd name="connsiteY25" fmla="*/ 3202606 h 5954182"/>
              <a:gd name="connsiteX26" fmla="*/ 914401 w 7810501"/>
              <a:gd name="connsiteY26" fmla="*/ 3204153 h 5954182"/>
              <a:gd name="connsiteX27" fmla="*/ 913608 w 7810501"/>
              <a:gd name="connsiteY27" fmla="*/ 3204073 h 5954182"/>
              <a:gd name="connsiteX28" fmla="*/ 913608 w 7810501"/>
              <a:gd name="connsiteY28" fmla="*/ 3428888 h 5954182"/>
              <a:gd name="connsiteX29" fmla="*/ 913607 w 7810501"/>
              <a:gd name="connsiteY29" fmla="*/ 3428888 h 5954182"/>
              <a:gd name="connsiteX30" fmla="*/ 913607 w 7810501"/>
              <a:gd name="connsiteY30" fmla="*/ 3201795 h 5954182"/>
              <a:gd name="connsiteX31" fmla="*/ 776187 w 7810501"/>
              <a:gd name="connsiteY31" fmla="*/ 3187942 h 5954182"/>
              <a:gd name="connsiteX32" fmla="*/ 228600 w 7810501"/>
              <a:gd name="connsiteY32" fmla="*/ 2516075 h 5954182"/>
              <a:gd name="connsiteX33" fmla="*/ 914400 w 7810501"/>
              <a:gd name="connsiteY33" fmla="*/ 1830275 h 5954182"/>
              <a:gd name="connsiteX34" fmla="*/ 1600200 w 7810501"/>
              <a:gd name="connsiteY34" fmla="*/ 2516075 h 5954182"/>
              <a:gd name="connsiteX35" fmla="*/ 1600354 w 7810501"/>
              <a:gd name="connsiteY35" fmla="*/ 2516075 h 5954182"/>
              <a:gd name="connsiteX36" fmla="*/ 1604921 w 7810501"/>
              <a:gd name="connsiteY36" fmla="*/ 2606505 h 5954182"/>
              <a:gd name="connsiteX37" fmla="*/ 2514600 w 7810501"/>
              <a:gd name="connsiteY37" fmla="*/ 3427413 h 5954182"/>
              <a:gd name="connsiteX38" fmla="*/ 3429000 w 7810501"/>
              <a:gd name="connsiteY38" fmla="*/ 2513013 h 5954182"/>
              <a:gd name="connsiteX39" fmla="*/ 2514600 w 7810501"/>
              <a:gd name="connsiteY39" fmla="*/ 1598613 h 5954182"/>
              <a:gd name="connsiteX40" fmla="*/ 2514600 w 7810501"/>
              <a:gd name="connsiteY40" fmla="*/ 1600200 h 5954182"/>
              <a:gd name="connsiteX41" fmla="*/ 1828800 w 7810501"/>
              <a:gd name="connsiteY41" fmla="*/ 914400 h 5954182"/>
              <a:gd name="connsiteX42" fmla="*/ 2514600 w 7810501"/>
              <a:gd name="connsiteY42" fmla="*/ 228600 h 5954182"/>
              <a:gd name="connsiteX43" fmla="*/ 3200400 w 7810501"/>
              <a:gd name="connsiteY43" fmla="*/ 914400 h 5954182"/>
              <a:gd name="connsiteX44" fmla="*/ 3200401 w 7810501"/>
              <a:gd name="connsiteY44" fmla="*/ 914400 h 5954182"/>
              <a:gd name="connsiteX45" fmla="*/ 3200401 w 7810501"/>
              <a:gd name="connsiteY45" fmla="*/ 1235020 h 5954182"/>
              <a:gd name="connsiteX46" fmla="*/ 3532188 w 7810501"/>
              <a:gd name="connsiteY46" fmla="*/ 1566807 h 5954182"/>
              <a:gd name="connsiteX47" fmla="*/ 7810501 w 7810501"/>
              <a:gd name="connsiteY47" fmla="*/ 1566807 h 5954182"/>
              <a:gd name="connsiteX48" fmla="*/ 7810501 w 7810501"/>
              <a:gd name="connsiteY48" fmla="*/ 1360433 h 5954182"/>
              <a:gd name="connsiteX49" fmla="*/ 3607206 w 7810501"/>
              <a:gd name="connsiteY49" fmla="*/ 1360433 h 5954182"/>
              <a:gd name="connsiteX50" fmla="*/ 3429003 w 7810501"/>
              <a:gd name="connsiteY50" fmla="*/ 1182230 h 5954182"/>
              <a:gd name="connsiteX51" fmla="*/ 3429003 w 7810501"/>
              <a:gd name="connsiteY51" fmla="*/ 903233 h 5954182"/>
              <a:gd name="connsiteX52" fmla="*/ 3427874 w 7810501"/>
              <a:gd name="connsiteY52" fmla="*/ 903233 h 5954182"/>
              <a:gd name="connsiteX53" fmla="*/ 3410423 w 7810501"/>
              <a:gd name="connsiteY53" fmla="*/ 730116 h 5954182"/>
              <a:gd name="connsiteX54" fmla="*/ 2514600 w 7810501"/>
              <a:gd name="connsiteY54" fmla="*/ 0 h 59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10501" h="5954182">
                <a:moveTo>
                  <a:pt x="2514600" y="0"/>
                </a:moveTo>
                <a:cubicBezTo>
                  <a:pt x="2009591" y="0"/>
                  <a:pt x="1600200" y="409391"/>
                  <a:pt x="1600200" y="914400"/>
                </a:cubicBezTo>
                <a:cubicBezTo>
                  <a:pt x="1600200" y="1419409"/>
                  <a:pt x="2009591" y="1828800"/>
                  <a:pt x="2514600" y="1828800"/>
                </a:cubicBezTo>
                <a:lnTo>
                  <a:pt x="2514600" y="1827213"/>
                </a:lnTo>
                <a:cubicBezTo>
                  <a:pt x="2893357" y="1827213"/>
                  <a:pt x="3200400" y="2134256"/>
                  <a:pt x="3200400" y="2513013"/>
                </a:cubicBezTo>
                <a:cubicBezTo>
                  <a:pt x="3200400" y="2891770"/>
                  <a:pt x="2893357" y="3198813"/>
                  <a:pt x="2514600" y="3198813"/>
                </a:cubicBezTo>
                <a:cubicBezTo>
                  <a:pt x="2135843" y="3198813"/>
                  <a:pt x="1828800" y="2891770"/>
                  <a:pt x="1828800" y="2513013"/>
                </a:cubicBezTo>
                <a:lnTo>
                  <a:pt x="1828645" y="2513013"/>
                </a:lnTo>
                <a:lnTo>
                  <a:pt x="1824079" y="2422583"/>
                </a:lnTo>
                <a:cubicBezTo>
                  <a:pt x="1777252" y="1961491"/>
                  <a:pt x="1387846" y="1601675"/>
                  <a:pt x="914400" y="1601675"/>
                </a:cubicBezTo>
                <a:cubicBezTo>
                  <a:pt x="409391" y="1601675"/>
                  <a:pt x="0" y="2011066"/>
                  <a:pt x="0" y="2516075"/>
                </a:cubicBezTo>
                <a:cubicBezTo>
                  <a:pt x="0" y="2989521"/>
                  <a:pt x="359817" y="3378928"/>
                  <a:pt x="820908" y="3425754"/>
                </a:cubicBezTo>
                <a:lnTo>
                  <a:pt x="913608" y="3430435"/>
                </a:lnTo>
                <a:lnTo>
                  <a:pt x="913608" y="3431166"/>
                </a:lnTo>
                <a:lnTo>
                  <a:pt x="914401" y="3431246"/>
                </a:lnTo>
                <a:lnTo>
                  <a:pt x="914401" y="3431166"/>
                </a:lnTo>
                <a:cubicBezTo>
                  <a:pt x="1293158" y="3431166"/>
                  <a:pt x="1600201" y="3738209"/>
                  <a:pt x="1600201" y="4116966"/>
                </a:cubicBezTo>
                <a:lnTo>
                  <a:pt x="1600200" y="4116974"/>
                </a:lnTo>
                <a:lnTo>
                  <a:pt x="1600992" y="4116974"/>
                </a:lnTo>
                <a:lnTo>
                  <a:pt x="1600992" y="5954182"/>
                </a:lnTo>
                <a:lnTo>
                  <a:pt x="1829592" y="5954182"/>
                </a:lnTo>
                <a:lnTo>
                  <a:pt x="1829592" y="4115498"/>
                </a:lnTo>
                <a:lnTo>
                  <a:pt x="1827869" y="4115498"/>
                </a:lnTo>
                <a:lnTo>
                  <a:pt x="1811647" y="3943868"/>
                </a:lnTo>
                <a:cubicBezTo>
                  <a:pt x="1736472" y="3551522"/>
                  <a:pt x="1410556" y="3248261"/>
                  <a:pt x="1007100" y="3207287"/>
                </a:cubicBezTo>
                <a:lnTo>
                  <a:pt x="914401" y="3202606"/>
                </a:lnTo>
                <a:lnTo>
                  <a:pt x="914401" y="3204153"/>
                </a:lnTo>
                <a:lnTo>
                  <a:pt x="913608" y="3204073"/>
                </a:lnTo>
                <a:lnTo>
                  <a:pt x="913608" y="3428888"/>
                </a:lnTo>
                <a:lnTo>
                  <a:pt x="913607" y="3428888"/>
                </a:lnTo>
                <a:lnTo>
                  <a:pt x="913607" y="3201795"/>
                </a:lnTo>
                <a:lnTo>
                  <a:pt x="776187" y="3187942"/>
                </a:lnTo>
                <a:cubicBezTo>
                  <a:pt x="463680" y="3123994"/>
                  <a:pt x="228600" y="2847488"/>
                  <a:pt x="228600" y="2516075"/>
                </a:cubicBezTo>
                <a:cubicBezTo>
                  <a:pt x="228600" y="2137318"/>
                  <a:pt x="535643" y="1830275"/>
                  <a:pt x="914400" y="1830275"/>
                </a:cubicBezTo>
                <a:cubicBezTo>
                  <a:pt x="1293157" y="1830275"/>
                  <a:pt x="1600200" y="2137318"/>
                  <a:pt x="1600200" y="2516075"/>
                </a:cubicBezTo>
                <a:lnTo>
                  <a:pt x="1600354" y="2516075"/>
                </a:lnTo>
                <a:lnTo>
                  <a:pt x="1604921" y="2606505"/>
                </a:lnTo>
                <a:cubicBezTo>
                  <a:pt x="1651747" y="3067597"/>
                  <a:pt x="2041154" y="3427413"/>
                  <a:pt x="2514600" y="3427413"/>
                </a:cubicBezTo>
                <a:cubicBezTo>
                  <a:pt x="3019609" y="3427413"/>
                  <a:pt x="3429000" y="3018022"/>
                  <a:pt x="3429000" y="2513013"/>
                </a:cubicBezTo>
                <a:cubicBezTo>
                  <a:pt x="3429000" y="2008004"/>
                  <a:pt x="3019609" y="1598613"/>
                  <a:pt x="2514600" y="1598613"/>
                </a:cubicBezTo>
                <a:lnTo>
                  <a:pt x="2514600" y="1600200"/>
                </a:lnTo>
                <a:cubicBezTo>
                  <a:pt x="2135843" y="1600200"/>
                  <a:pt x="1828800" y="1293157"/>
                  <a:pt x="1828800" y="914400"/>
                </a:cubicBezTo>
                <a:cubicBezTo>
                  <a:pt x="1828800" y="535643"/>
                  <a:pt x="2135843" y="228600"/>
                  <a:pt x="2514600" y="228600"/>
                </a:cubicBezTo>
                <a:cubicBezTo>
                  <a:pt x="2893357" y="228600"/>
                  <a:pt x="3200400" y="535643"/>
                  <a:pt x="3200400" y="914400"/>
                </a:cubicBezTo>
                <a:lnTo>
                  <a:pt x="3200401" y="914400"/>
                </a:lnTo>
                <a:lnTo>
                  <a:pt x="3200401" y="1235020"/>
                </a:lnTo>
                <a:cubicBezTo>
                  <a:pt x="3200401" y="1418261"/>
                  <a:pt x="3348947" y="1566807"/>
                  <a:pt x="3532188" y="1566807"/>
                </a:cubicBezTo>
                <a:lnTo>
                  <a:pt x="7810501" y="1566807"/>
                </a:lnTo>
                <a:lnTo>
                  <a:pt x="7810501" y="1360433"/>
                </a:lnTo>
                <a:lnTo>
                  <a:pt x="3607206" y="1360433"/>
                </a:lnTo>
                <a:cubicBezTo>
                  <a:pt x="3508787" y="1360433"/>
                  <a:pt x="3429003" y="1280649"/>
                  <a:pt x="3429003" y="1182230"/>
                </a:cubicBezTo>
                <a:lnTo>
                  <a:pt x="3429003" y="903233"/>
                </a:lnTo>
                <a:lnTo>
                  <a:pt x="3427874" y="903233"/>
                </a:lnTo>
                <a:lnTo>
                  <a:pt x="3410423" y="730116"/>
                </a:lnTo>
                <a:cubicBezTo>
                  <a:pt x="3325158" y="313440"/>
                  <a:pt x="2956483" y="0"/>
                  <a:pt x="2514600" y="0"/>
                </a:cubicBezTo>
                <a:close/>
              </a:path>
            </a:pathLst>
          </a:custGeom>
          <a:gradFill flip="none" rotWithShape="1">
            <a:gsLst>
              <a:gs pos="50500">
                <a:srgbClr val="1BDD96"/>
              </a:gs>
              <a:gs pos="30000">
                <a:srgbClr val="FFA140"/>
              </a:gs>
              <a:gs pos="70000">
                <a:srgbClr val="0C7FAD"/>
              </a:gs>
            </a:gsLst>
            <a:lin ang="18900000" scaled="1"/>
            <a:tileRect/>
          </a:gradFill>
          <a:ln>
            <a:noFill/>
          </a:ln>
          <a:effectLst>
            <a:outerShdw blurRad="317500" dist="1524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dirty="0"/>
          </a:p>
        </p:txBody>
      </p:sp>
      <p:pic>
        <p:nvPicPr>
          <p:cNvPr id="42" name="Picture 4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0255" y="4459742"/>
            <a:ext cx="2234996" cy="2425182"/>
          </a:xfrm>
          <a:prstGeom prst="rect">
            <a:avLst/>
          </a:prstGeom>
          <a:noFill/>
          <a:ln>
            <a:noFill/>
          </a:ln>
        </p:spPr>
      </p:pic>
      <p:sp>
        <p:nvSpPr>
          <p:cNvPr id="66" name="back end circle"/>
          <p:cNvSpPr/>
          <p:nvPr/>
        </p:nvSpPr>
        <p:spPr>
          <a:xfrm>
            <a:off x="36201" y="2969663"/>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7" name="rotating shape"/>
          <p:cNvGrpSpPr/>
          <p:nvPr/>
        </p:nvGrpSpPr>
        <p:grpSpPr>
          <a:xfrm rot="8166196">
            <a:off x="-745255" y="4994216"/>
            <a:ext cx="7099220" cy="1494118"/>
            <a:chOff x="541358" y="3057199"/>
            <a:chExt cx="3549610" cy="747059"/>
          </a:xfrm>
        </p:grpSpPr>
        <p:sp>
          <p:nvSpPr>
            <p:cNvPr id="68" name="Rectangle 67"/>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9" name="Oval 68"/>
            <p:cNvSpPr/>
            <p:nvPr/>
          </p:nvSpPr>
          <p:spPr>
            <a:xfrm>
              <a:off x="541358" y="3067579"/>
              <a:ext cx="736679" cy="736679"/>
            </a:xfrm>
            <a:prstGeom prst="ellipse">
              <a:avLst/>
            </a:prstGeom>
            <a:solidFill>
              <a:srgbClr val="7030A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2" name="Graphic 71"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3" y="5218253"/>
            <a:ext cx="948756" cy="948756"/>
          </a:xfrm>
          <a:prstGeom prst="rect">
            <a:avLst/>
          </a:prstGeom>
        </p:spPr>
      </p:pic>
      <p:pic>
        <p:nvPicPr>
          <p:cNvPr id="44" name="Picture 43"/>
          <p:cNvPicPr/>
          <p:nvPr/>
        </p:nvPicPr>
        <p:blipFill>
          <a:blip r:embed="rId4"/>
          <a:stretch>
            <a:fillRect/>
          </a:stretch>
        </p:blipFill>
        <p:spPr>
          <a:xfrm>
            <a:off x="770975" y="402733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Picture 44"/>
          <p:cNvPicPr/>
          <p:nvPr/>
        </p:nvPicPr>
        <p:blipFill>
          <a:blip r:embed="rId5"/>
          <a:stretch>
            <a:fillRect/>
          </a:stretch>
        </p:blipFill>
        <p:spPr>
          <a:xfrm>
            <a:off x="2129053" y="3242868"/>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p:cNvPicPr/>
          <p:nvPr/>
        </p:nvPicPr>
        <p:blipFill>
          <a:blip r:embed="rId6"/>
          <a:stretch>
            <a:fillRect/>
          </a:stretch>
        </p:blipFill>
        <p:spPr>
          <a:xfrm>
            <a:off x="4326492" y="3240962"/>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26492" y="5200545"/>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p:cNvPicPr/>
          <p:nvPr/>
        </p:nvPicPr>
        <p:blipFill>
          <a:blip r:embed="rId7"/>
          <a:stretch>
            <a:fillRect/>
          </a:stretch>
        </p:blipFill>
        <p:spPr>
          <a:xfrm>
            <a:off x="3831635" y="665161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48"/>
          <p:cNvPicPr>
            <a:picLocks noChangeAspect="1"/>
          </p:cNvPicPr>
          <p:nvPr/>
        </p:nvPicPr>
        <p:blipFill>
          <a:blip r:embed="rId8"/>
          <a:stretch>
            <a:fillRect/>
          </a:stretch>
        </p:blipFill>
        <p:spPr>
          <a:xfrm>
            <a:off x="2223847" y="7360988"/>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p:cNvPicPr>
            <a:picLocks noChangeAspect="1"/>
          </p:cNvPicPr>
          <p:nvPr/>
        </p:nvPicPr>
        <p:blipFill>
          <a:blip r:embed="rId9"/>
          <a:stretch>
            <a:fillRect/>
          </a:stretch>
        </p:blipFill>
        <p:spPr>
          <a:xfrm>
            <a:off x="873461" y="683658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36201" y="33164"/>
            <a:ext cx="24167407" cy="1938992"/>
          </a:xfrm>
          <a:prstGeom prst="rect">
            <a:avLst/>
          </a:prstGeom>
          <a:noFill/>
        </p:spPr>
        <p:txBody>
          <a:bodyPr wrap="square" lIns="91440" tIns="45720" rIns="91440" bIns="45720">
            <a:spAutoFit/>
          </a:bodyPr>
          <a:lstStyle/>
          <a:p>
            <a:pPr algn="just"/>
            <a:r>
              <a:rPr lang="en-US" sz="60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rPr>
              <a:t>Various Techniques, Technology and other Tools, as well as best practices for Asset Tracing, Tracking, Recovery, Confiscation and Management</a:t>
            </a:r>
            <a:endParaRPr lang="en-US" sz="60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endParaRPr>
          </a:p>
        </p:txBody>
      </p:sp>
      <p:sp>
        <p:nvSpPr>
          <p:cNvPr id="33" name="Oval 32"/>
          <p:cNvSpPr/>
          <p:nvPr/>
        </p:nvSpPr>
        <p:spPr>
          <a:xfrm>
            <a:off x="15153574" y="6295494"/>
            <a:ext cx="2744289" cy="2735169"/>
          </a:xfrm>
          <a:prstGeom prst="ellipse">
            <a:avLst/>
          </a:prstGeom>
          <a:gradFill flip="none" rotWithShape="1">
            <a:gsLst>
              <a:gs pos="31000">
                <a:srgbClr val="FF7D5D"/>
              </a:gs>
              <a:gs pos="100000">
                <a:srgbClr val="6600FF"/>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latin typeface="Candara" panose="020E0502030303020204" pitchFamily="34" charset="0"/>
              </a:rPr>
              <a:t>08</a:t>
            </a:r>
            <a:endParaRPr lang="en-US" sz="6400" dirty="0">
              <a:latin typeface="Candara" panose="020E0502030303020204" pitchFamily="34" charset="0"/>
            </a:endParaRPr>
          </a:p>
        </p:txBody>
      </p:sp>
      <p:sp>
        <p:nvSpPr>
          <p:cNvPr id="34" name="Oval 33"/>
          <p:cNvSpPr/>
          <p:nvPr/>
        </p:nvSpPr>
        <p:spPr>
          <a:xfrm>
            <a:off x="11168933" y="6366408"/>
            <a:ext cx="2875694" cy="2735169"/>
          </a:xfrm>
          <a:prstGeom prst="ellipse">
            <a:avLst/>
          </a:prstGeom>
          <a:gradFill>
            <a:gsLst>
              <a:gs pos="0">
                <a:schemeClr val="accent6">
                  <a:lumMod val="50000"/>
                </a:schemeClr>
              </a:gs>
              <a:gs pos="100000">
                <a:srgbClr val="00B0F0"/>
              </a:gs>
            </a:gsLst>
            <a:lin ang="2700000" scaled="1"/>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latin typeface="Candara" panose="020E0502030303020204" pitchFamily="34" charset="0"/>
              </a:rPr>
              <a:t>09</a:t>
            </a:r>
            <a:endParaRPr lang="en-US" sz="6400" dirty="0">
              <a:latin typeface="Candara" panose="020E0502030303020204" pitchFamily="34" charset="0"/>
            </a:endParaRPr>
          </a:p>
        </p:txBody>
      </p:sp>
      <p:sp>
        <p:nvSpPr>
          <p:cNvPr id="35" name="Oval 34"/>
          <p:cNvSpPr/>
          <p:nvPr/>
        </p:nvSpPr>
        <p:spPr>
          <a:xfrm>
            <a:off x="11168932" y="9719416"/>
            <a:ext cx="3040212" cy="2879766"/>
          </a:xfrm>
          <a:prstGeom prst="ellipse">
            <a:avLst/>
          </a:prstGeom>
          <a:gradFill>
            <a:gsLst>
              <a:gs pos="100000">
                <a:srgbClr val="FF3399"/>
              </a:gs>
              <a:gs pos="11000">
                <a:srgbClr val="FFBF27"/>
              </a:gs>
            </a:gsLst>
            <a:path path="circle">
              <a:fillToRect l="100000" t="100000"/>
            </a:path>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solidFill>
                  <a:schemeClr val="bg1"/>
                </a:solidFill>
                <a:latin typeface="Candara" panose="020E0502030303020204" pitchFamily="34" charset="0"/>
              </a:rPr>
              <a:t>10</a:t>
            </a:r>
            <a:endParaRPr lang="en-US" sz="4800" dirty="0">
              <a:solidFill>
                <a:schemeClr val="bg1"/>
              </a:solidFill>
              <a:latin typeface="Candara" panose="020E0502030303020204" pitchFamily="34" charset="0"/>
            </a:endParaRPr>
          </a:p>
        </p:txBody>
      </p:sp>
      <p:grpSp>
        <p:nvGrpSpPr>
          <p:cNvPr id="36" name="Group 35"/>
          <p:cNvGrpSpPr/>
          <p:nvPr/>
        </p:nvGrpSpPr>
        <p:grpSpPr>
          <a:xfrm>
            <a:off x="4990675" y="5934269"/>
            <a:ext cx="6178257" cy="3331678"/>
            <a:chOff x="799564" y="980036"/>
            <a:chExt cx="3103886" cy="1145422"/>
          </a:xfrm>
          <a:effectLst>
            <a:outerShdw blurRad="317500" dist="152400" dir="2700000" algn="tl" rotWithShape="0">
              <a:prstClr val="black">
                <a:alpha val="40000"/>
              </a:prstClr>
            </a:outerShdw>
          </a:effectLst>
        </p:grpSpPr>
        <p:sp>
          <p:nvSpPr>
            <p:cNvPr id="37" name="Freeform: Shape 36"/>
            <p:cNvSpPr/>
            <p:nvPr/>
          </p:nvSpPr>
          <p:spPr>
            <a:xfrm>
              <a:off x="800781" y="980036"/>
              <a:ext cx="3102669" cy="1145422"/>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38" name="TextBox 37"/>
            <p:cNvSpPr txBox="1"/>
            <p:nvPr/>
          </p:nvSpPr>
          <p:spPr>
            <a:xfrm>
              <a:off x="1037516" y="987151"/>
              <a:ext cx="2508826" cy="408513"/>
            </a:xfrm>
            <a:prstGeom prst="rect">
              <a:avLst/>
            </a:prstGeom>
            <a:noFill/>
          </p:spPr>
          <p:txBody>
            <a:bodyPr wrap="square" rtlCol="0">
              <a:spAutoFit/>
            </a:bodyPr>
            <a:lstStyle/>
            <a:p>
              <a:pPr algn="r"/>
              <a:r>
                <a:rPr lang="en-US" sz="3200" b="1" dirty="0">
                  <a:solidFill>
                    <a:schemeClr val="bg1"/>
                  </a:solidFill>
                  <a:effectLst>
                    <a:outerShdw blurRad="190500" dist="101600" dir="2700000" algn="tl" rotWithShape="0">
                      <a:prstClr val="black">
                        <a:alpha val="40000"/>
                      </a:prstClr>
                    </a:outerShdw>
                  </a:effectLst>
                  <a:latin typeface="Candara" panose="020E0502030303020204" pitchFamily="34" charset="0"/>
                </a:rPr>
                <a:t>Documentation and Chain of Custody: </a:t>
              </a:r>
              <a:endParaRPr lang="en-US" sz="3200" b="1"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39" name="TextBox 38"/>
            <p:cNvSpPr txBox="1"/>
            <p:nvPr/>
          </p:nvSpPr>
          <p:spPr>
            <a:xfrm>
              <a:off x="799564" y="1332249"/>
              <a:ext cx="2833068" cy="772433"/>
            </a:xfrm>
            <a:prstGeom prst="rect">
              <a:avLst/>
            </a:prstGeom>
            <a:noFill/>
          </p:spPr>
          <p:txBody>
            <a:bodyPr wrap="square" rtlCol="0">
              <a:spAutoFit/>
            </a:bodyPr>
            <a:lstStyle/>
            <a:p>
              <a:pPr algn="r"/>
              <a:r>
                <a:rPr lang="en-US" sz="2800" dirty="0">
                  <a:solidFill>
                    <a:schemeClr val="bg1"/>
                  </a:solidFill>
                  <a:effectLst>
                    <a:outerShdw blurRad="190500" dist="101600" dir="2700000" algn="tl" rotWithShape="0">
                      <a:prstClr val="black">
                        <a:alpha val="40000"/>
                      </a:prstClr>
                    </a:outerShdw>
                  </a:effectLst>
                  <a:latin typeface="Candara" panose="020E0502030303020204" pitchFamily="34" charset="0"/>
                </a:rPr>
                <a:t>Maintain accurate documentation and establish a clear chain of custody for recovered assets to ensure their proper management and disposal. </a:t>
              </a:r>
              <a:endParaRPr lang="en-US" sz="28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nvGrpSpPr>
          <p:cNvPr id="40" name="Group 39"/>
          <p:cNvGrpSpPr/>
          <p:nvPr/>
        </p:nvGrpSpPr>
        <p:grpSpPr>
          <a:xfrm flipH="1">
            <a:off x="18105798" y="6245555"/>
            <a:ext cx="6447333" cy="3020392"/>
            <a:chOff x="800781" y="980036"/>
            <a:chExt cx="3102669" cy="1056196"/>
          </a:xfrm>
          <a:effectLst>
            <a:outerShdw blurRad="317500" dist="152400" dir="2700000" algn="tl" rotWithShape="0">
              <a:prstClr val="black">
                <a:alpha val="40000"/>
              </a:prstClr>
            </a:outerShdw>
          </a:effectLst>
        </p:grpSpPr>
        <p:sp>
          <p:nvSpPr>
            <p:cNvPr id="41" name="Freeform: Shape 40"/>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43" name="TextBox 42"/>
            <p:cNvSpPr txBox="1"/>
            <p:nvPr/>
          </p:nvSpPr>
          <p:spPr>
            <a:xfrm>
              <a:off x="1039604" y="998150"/>
              <a:ext cx="2623499" cy="204489"/>
            </a:xfrm>
            <a:prstGeom prst="rect">
              <a:avLst/>
            </a:prstGeom>
            <a:noFill/>
          </p:spPr>
          <p:txBody>
            <a:bodyPr wrap="square" rtlCol="0">
              <a:spAutoFit/>
            </a:bodyPr>
            <a:lstStyle>
              <a:defPPr>
                <a:defRPr lang="en-US"/>
              </a:defPPr>
              <a:lvl1pPr algn="r">
                <a:defRPr sz="4000" b="1">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pPr algn="l"/>
              <a:r>
                <a:rPr lang="en-US" sz="3200" dirty="0">
                  <a:latin typeface="Candara" panose="020E0502030303020204" pitchFamily="34" charset="0"/>
                </a:rPr>
                <a:t>Asset Management Software: </a:t>
              </a:r>
              <a:endParaRPr lang="en-US" sz="3200" dirty="0">
                <a:latin typeface="Candara" panose="020E0502030303020204" pitchFamily="34" charset="0"/>
              </a:endParaRPr>
            </a:p>
          </p:txBody>
        </p:sp>
        <p:sp>
          <p:nvSpPr>
            <p:cNvPr id="51" name="TextBox 50"/>
            <p:cNvSpPr txBox="1"/>
            <p:nvPr/>
          </p:nvSpPr>
          <p:spPr>
            <a:xfrm>
              <a:off x="964084" y="1186713"/>
              <a:ext cx="2699019" cy="721094"/>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Implement asset management software systems to streamline the process of tracking and managing recovered assets.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nvGrpSpPr>
          <p:cNvPr id="52" name="Group 51"/>
          <p:cNvGrpSpPr/>
          <p:nvPr/>
        </p:nvGrpSpPr>
        <p:grpSpPr>
          <a:xfrm flipH="1">
            <a:off x="14044626" y="9805513"/>
            <a:ext cx="10339373" cy="2879766"/>
            <a:chOff x="800781" y="980036"/>
            <a:chExt cx="3102669" cy="1056196"/>
          </a:xfrm>
          <a:effectLst>
            <a:outerShdw blurRad="317500" dist="152400" dir="2700000" algn="tl" rotWithShape="0">
              <a:prstClr val="black">
                <a:alpha val="40000"/>
              </a:prstClr>
            </a:outerShdw>
          </a:effectLst>
        </p:grpSpPr>
        <p:sp>
          <p:nvSpPr>
            <p:cNvPr id="53" name="Freeform: Shape 52"/>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54" name="TextBox 53"/>
            <p:cNvSpPr txBox="1"/>
            <p:nvPr/>
          </p:nvSpPr>
          <p:spPr>
            <a:xfrm>
              <a:off x="1112509" y="988510"/>
              <a:ext cx="2510729" cy="214475"/>
            </a:xfrm>
            <a:prstGeom prst="rect">
              <a:avLst/>
            </a:prstGeom>
            <a:noFill/>
          </p:spPr>
          <p:txBody>
            <a:bodyPr wrap="square" rtlCol="0">
              <a:spAutoFit/>
            </a:bodyPr>
            <a:lstStyle>
              <a:defPPr>
                <a:defRPr lang="en-US"/>
              </a:defPPr>
              <a:lvl1pPr>
                <a:defRPr sz="4000" b="1">
                  <a:solidFill>
                    <a:schemeClr val="bg1"/>
                  </a:solidFill>
                  <a:effectLst>
                    <a:outerShdw blurRad="190500" dist="101600" dir="2700000" algn="tl" rotWithShape="0">
                      <a:prstClr val="black">
                        <a:alpha val="40000"/>
                      </a:prstClr>
                    </a:outerShdw>
                  </a:effectLst>
                  <a:latin typeface="Lilita One" panose="02000000000000000000" pitchFamily="2" charset="0"/>
                </a:defRPr>
              </a:lvl1pPr>
            </a:lstStyle>
            <a:p>
              <a:r>
                <a:rPr lang="en-US" sz="3200" dirty="0">
                  <a:latin typeface="Candara" panose="020E0502030303020204" pitchFamily="34" charset="0"/>
                </a:rPr>
                <a:t>Risk Assessment and Due Diligence: </a:t>
              </a:r>
              <a:endParaRPr lang="en-US" sz="3200" dirty="0">
                <a:latin typeface="Candara" panose="020E0502030303020204" pitchFamily="34" charset="0"/>
              </a:endParaRPr>
            </a:p>
          </p:txBody>
        </p:sp>
        <p:sp>
          <p:nvSpPr>
            <p:cNvPr id="55" name="TextBox 54"/>
            <p:cNvSpPr txBox="1"/>
            <p:nvPr/>
          </p:nvSpPr>
          <p:spPr>
            <a:xfrm>
              <a:off x="950112" y="1223028"/>
              <a:ext cx="2673126" cy="756306"/>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Conduct comprehensive risk assessments and due diligence checks to assess the legitimacy of assets and identify potential risks associated with asset tracing and recovery operations. </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6" name="Freeform: Shape 55"/>
          <p:cNvSpPr/>
          <p:nvPr/>
        </p:nvSpPr>
        <p:spPr>
          <a:xfrm flipH="1">
            <a:off x="873461" y="2741789"/>
            <a:ext cx="23474338" cy="10847741"/>
          </a:xfrm>
          <a:custGeom>
            <a:avLst/>
            <a:gdLst>
              <a:gd name="connsiteX0" fmla="*/ 5295899 w 12192000"/>
              <a:gd name="connsiteY0" fmla="*/ 5029088 h 5029088"/>
              <a:gd name="connsiteX1" fmla="*/ 4400077 w 12192000"/>
              <a:gd name="connsiteY1" fmla="*/ 4298971 h 5029088"/>
              <a:gd name="connsiteX2" fmla="*/ 4384546 w 12192000"/>
              <a:gd name="connsiteY2" fmla="*/ 4144907 h 5029088"/>
              <a:gd name="connsiteX3" fmla="*/ 4381498 w 12192000"/>
              <a:gd name="connsiteY3" fmla="*/ 4144907 h 5029088"/>
              <a:gd name="connsiteX4" fmla="*/ 4381498 w 12192000"/>
              <a:gd name="connsiteY4" fmla="*/ 3865910 h 5029088"/>
              <a:gd name="connsiteX5" fmla="*/ 4203295 w 12192000"/>
              <a:gd name="connsiteY5" fmla="*/ 3687707 h 5029088"/>
              <a:gd name="connsiteX6" fmla="*/ 0 w 12192000"/>
              <a:gd name="connsiteY6" fmla="*/ 3687707 h 5029088"/>
              <a:gd name="connsiteX7" fmla="*/ 0 w 12192000"/>
              <a:gd name="connsiteY7" fmla="*/ 3481333 h 5029088"/>
              <a:gd name="connsiteX8" fmla="*/ 4278313 w 12192000"/>
              <a:gd name="connsiteY8" fmla="*/ 3481333 h 5029088"/>
              <a:gd name="connsiteX9" fmla="*/ 4610100 w 12192000"/>
              <a:gd name="connsiteY9" fmla="*/ 3813120 h 5029088"/>
              <a:gd name="connsiteX10" fmla="*/ 4610100 w 12192000"/>
              <a:gd name="connsiteY10" fmla="*/ 4114699 h 5029088"/>
              <a:gd name="connsiteX11" fmla="*/ 4624032 w 12192000"/>
              <a:gd name="connsiteY11" fmla="*/ 4252901 h 5029088"/>
              <a:gd name="connsiteX12" fmla="*/ 5295899 w 12192000"/>
              <a:gd name="connsiteY12" fmla="*/ 4800488 h 5029088"/>
              <a:gd name="connsiteX13" fmla="*/ 5981699 w 12192000"/>
              <a:gd name="connsiteY13" fmla="*/ 4114688 h 5029088"/>
              <a:gd name="connsiteX14" fmla="*/ 5295899 w 12192000"/>
              <a:gd name="connsiteY14" fmla="*/ 3428888 h 5029088"/>
              <a:gd name="connsiteX15" fmla="*/ 5295899 w 12192000"/>
              <a:gd name="connsiteY15" fmla="*/ 3430475 h 5029088"/>
              <a:gd name="connsiteX16" fmla="*/ 4381499 w 12192000"/>
              <a:gd name="connsiteY16" fmla="*/ 2516075 h 5029088"/>
              <a:gd name="connsiteX17" fmla="*/ 5295899 w 12192000"/>
              <a:gd name="connsiteY17" fmla="*/ 1601675 h 5029088"/>
              <a:gd name="connsiteX18" fmla="*/ 6205578 w 12192000"/>
              <a:gd name="connsiteY18" fmla="*/ 2422583 h 5029088"/>
              <a:gd name="connsiteX19" fmla="*/ 6210144 w 12192000"/>
              <a:gd name="connsiteY19" fmla="*/ 2513013 h 5029088"/>
              <a:gd name="connsiteX20" fmla="*/ 6210299 w 12192000"/>
              <a:gd name="connsiteY20" fmla="*/ 2513013 h 5029088"/>
              <a:gd name="connsiteX21" fmla="*/ 6896099 w 12192000"/>
              <a:gd name="connsiteY21" fmla="*/ 3198813 h 5029088"/>
              <a:gd name="connsiteX22" fmla="*/ 7581899 w 12192000"/>
              <a:gd name="connsiteY22" fmla="*/ 2513013 h 5029088"/>
              <a:gd name="connsiteX23" fmla="*/ 6896099 w 12192000"/>
              <a:gd name="connsiteY23" fmla="*/ 1827213 h 5029088"/>
              <a:gd name="connsiteX24" fmla="*/ 6896099 w 12192000"/>
              <a:gd name="connsiteY24" fmla="*/ 1828800 h 5029088"/>
              <a:gd name="connsiteX25" fmla="*/ 5981699 w 12192000"/>
              <a:gd name="connsiteY25" fmla="*/ 914400 h 5029088"/>
              <a:gd name="connsiteX26" fmla="*/ 6896099 w 12192000"/>
              <a:gd name="connsiteY26" fmla="*/ 0 h 5029088"/>
              <a:gd name="connsiteX27" fmla="*/ 7791922 w 12192000"/>
              <a:gd name="connsiteY27" fmla="*/ 730116 h 5029088"/>
              <a:gd name="connsiteX28" fmla="*/ 7809373 w 12192000"/>
              <a:gd name="connsiteY28" fmla="*/ 903233 h 5029088"/>
              <a:gd name="connsiteX29" fmla="*/ 7810502 w 12192000"/>
              <a:gd name="connsiteY29" fmla="*/ 903233 h 5029088"/>
              <a:gd name="connsiteX30" fmla="*/ 7810502 w 12192000"/>
              <a:gd name="connsiteY30" fmla="*/ 1182230 h 5029088"/>
              <a:gd name="connsiteX31" fmla="*/ 7988705 w 12192000"/>
              <a:gd name="connsiteY31" fmla="*/ 1360433 h 5029088"/>
              <a:gd name="connsiteX32" fmla="*/ 12192000 w 12192000"/>
              <a:gd name="connsiteY32" fmla="*/ 1360433 h 5029088"/>
              <a:gd name="connsiteX33" fmla="*/ 12192000 w 12192000"/>
              <a:gd name="connsiteY33" fmla="*/ 1566807 h 5029088"/>
              <a:gd name="connsiteX34" fmla="*/ 7913687 w 12192000"/>
              <a:gd name="connsiteY34" fmla="*/ 1566807 h 5029088"/>
              <a:gd name="connsiteX35" fmla="*/ 7581900 w 12192000"/>
              <a:gd name="connsiteY35" fmla="*/ 1235020 h 5029088"/>
              <a:gd name="connsiteX36" fmla="*/ 7581900 w 12192000"/>
              <a:gd name="connsiteY36" fmla="*/ 914400 h 5029088"/>
              <a:gd name="connsiteX37" fmla="*/ 7581899 w 12192000"/>
              <a:gd name="connsiteY37" fmla="*/ 914400 h 5029088"/>
              <a:gd name="connsiteX38" fmla="*/ 6896099 w 12192000"/>
              <a:gd name="connsiteY38" fmla="*/ 228600 h 5029088"/>
              <a:gd name="connsiteX39" fmla="*/ 6210299 w 12192000"/>
              <a:gd name="connsiteY39" fmla="*/ 914400 h 5029088"/>
              <a:gd name="connsiteX40" fmla="*/ 6896099 w 12192000"/>
              <a:gd name="connsiteY40" fmla="*/ 1600200 h 5029088"/>
              <a:gd name="connsiteX41" fmla="*/ 6896099 w 12192000"/>
              <a:gd name="connsiteY41" fmla="*/ 1598613 h 5029088"/>
              <a:gd name="connsiteX42" fmla="*/ 7810499 w 12192000"/>
              <a:gd name="connsiteY42" fmla="*/ 2513013 h 5029088"/>
              <a:gd name="connsiteX43" fmla="*/ 6896099 w 12192000"/>
              <a:gd name="connsiteY43" fmla="*/ 3427413 h 5029088"/>
              <a:gd name="connsiteX44" fmla="*/ 5986420 w 12192000"/>
              <a:gd name="connsiteY44" fmla="*/ 2606505 h 5029088"/>
              <a:gd name="connsiteX45" fmla="*/ 5981853 w 12192000"/>
              <a:gd name="connsiteY45" fmla="*/ 2516075 h 5029088"/>
              <a:gd name="connsiteX46" fmla="*/ 5981699 w 12192000"/>
              <a:gd name="connsiteY46" fmla="*/ 2516075 h 5029088"/>
              <a:gd name="connsiteX47" fmla="*/ 5295899 w 12192000"/>
              <a:gd name="connsiteY47" fmla="*/ 1830275 h 5029088"/>
              <a:gd name="connsiteX48" fmla="*/ 4610099 w 12192000"/>
              <a:gd name="connsiteY48" fmla="*/ 2516075 h 5029088"/>
              <a:gd name="connsiteX49" fmla="*/ 5295899 w 12192000"/>
              <a:gd name="connsiteY49" fmla="*/ 3201875 h 5029088"/>
              <a:gd name="connsiteX50" fmla="*/ 5295899 w 12192000"/>
              <a:gd name="connsiteY50" fmla="*/ 3200288 h 5029088"/>
              <a:gd name="connsiteX51" fmla="*/ 6210299 w 12192000"/>
              <a:gd name="connsiteY51" fmla="*/ 4114688 h 5029088"/>
              <a:gd name="connsiteX52" fmla="*/ 5295899 w 12192000"/>
              <a:gd name="connsiteY52" fmla="*/ 5029088 h 502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5029088">
                <a:moveTo>
                  <a:pt x="5295899" y="5029088"/>
                </a:moveTo>
                <a:cubicBezTo>
                  <a:pt x="4854016" y="5029088"/>
                  <a:pt x="4485341" y="4715648"/>
                  <a:pt x="4400077" y="4298971"/>
                </a:cubicBezTo>
                <a:lnTo>
                  <a:pt x="4384546" y="4144907"/>
                </a:lnTo>
                <a:lnTo>
                  <a:pt x="4381498" y="4144907"/>
                </a:lnTo>
                <a:lnTo>
                  <a:pt x="4381498" y="3865910"/>
                </a:lnTo>
                <a:cubicBezTo>
                  <a:pt x="4381498" y="3767491"/>
                  <a:pt x="4301714" y="3687707"/>
                  <a:pt x="4203295" y="3687707"/>
                </a:cubicBezTo>
                <a:lnTo>
                  <a:pt x="0" y="3687707"/>
                </a:lnTo>
                <a:lnTo>
                  <a:pt x="0" y="3481333"/>
                </a:lnTo>
                <a:lnTo>
                  <a:pt x="4278313" y="3481333"/>
                </a:lnTo>
                <a:cubicBezTo>
                  <a:pt x="4461554" y="3481333"/>
                  <a:pt x="4610100" y="3629879"/>
                  <a:pt x="4610100" y="3813120"/>
                </a:cubicBezTo>
                <a:lnTo>
                  <a:pt x="4610100" y="4114699"/>
                </a:lnTo>
                <a:lnTo>
                  <a:pt x="4624032" y="4252901"/>
                </a:lnTo>
                <a:cubicBezTo>
                  <a:pt x="4687981" y="4565408"/>
                  <a:pt x="4964487" y="4800488"/>
                  <a:pt x="5295899" y="4800488"/>
                </a:cubicBezTo>
                <a:cubicBezTo>
                  <a:pt x="5674656" y="4800488"/>
                  <a:pt x="5981699" y="4493445"/>
                  <a:pt x="5981699" y="4114688"/>
                </a:cubicBezTo>
                <a:cubicBezTo>
                  <a:pt x="5981699" y="3735931"/>
                  <a:pt x="5674656" y="3428888"/>
                  <a:pt x="5295899" y="3428888"/>
                </a:cubicBezTo>
                <a:lnTo>
                  <a:pt x="5295899" y="3430475"/>
                </a:lnTo>
                <a:cubicBezTo>
                  <a:pt x="4790890" y="3430475"/>
                  <a:pt x="4381499" y="3021084"/>
                  <a:pt x="4381499" y="2516075"/>
                </a:cubicBezTo>
                <a:cubicBezTo>
                  <a:pt x="4381499" y="2011066"/>
                  <a:pt x="4790890" y="1601675"/>
                  <a:pt x="5295899" y="1601675"/>
                </a:cubicBezTo>
                <a:cubicBezTo>
                  <a:pt x="5769345" y="1601675"/>
                  <a:pt x="6158751" y="1961491"/>
                  <a:pt x="6205578" y="2422583"/>
                </a:cubicBezTo>
                <a:lnTo>
                  <a:pt x="6210144" y="2513013"/>
                </a:lnTo>
                <a:lnTo>
                  <a:pt x="6210299" y="2513013"/>
                </a:lnTo>
                <a:cubicBezTo>
                  <a:pt x="6210299" y="2891770"/>
                  <a:pt x="6517342" y="3198813"/>
                  <a:pt x="6896099" y="3198813"/>
                </a:cubicBezTo>
                <a:cubicBezTo>
                  <a:pt x="7274856" y="3198813"/>
                  <a:pt x="7581899" y="2891770"/>
                  <a:pt x="7581899" y="2513013"/>
                </a:cubicBezTo>
                <a:cubicBezTo>
                  <a:pt x="7581899" y="2134256"/>
                  <a:pt x="7274856" y="1827213"/>
                  <a:pt x="6896099" y="1827213"/>
                </a:cubicBezTo>
                <a:lnTo>
                  <a:pt x="6896099" y="1828800"/>
                </a:lnTo>
                <a:cubicBezTo>
                  <a:pt x="6391090" y="1828800"/>
                  <a:pt x="5981699" y="1419409"/>
                  <a:pt x="5981699" y="914400"/>
                </a:cubicBezTo>
                <a:cubicBezTo>
                  <a:pt x="5981699" y="409391"/>
                  <a:pt x="6391090" y="0"/>
                  <a:pt x="6896099" y="0"/>
                </a:cubicBezTo>
                <a:cubicBezTo>
                  <a:pt x="7337982" y="0"/>
                  <a:pt x="7706657" y="313440"/>
                  <a:pt x="7791922" y="730116"/>
                </a:cubicBezTo>
                <a:lnTo>
                  <a:pt x="7809373" y="903233"/>
                </a:lnTo>
                <a:lnTo>
                  <a:pt x="7810502" y="903233"/>
                </a:lnTo>
                <a:lnTo>
                  <a:pt x="7810502" y="1182230"/>
                </a:lnTo>
                <a:cubicBezTo>
                  <a:pt x="7810502" y="1280649"/>
                  <a:pt x="7890286" y="1360433"/>
                  <a:pt x="7988705" y="1360433"/>
                </a:cubicBezTo>
                <a:lnTo>
                  <a:pt x="12192000" y="1360433"/>
                </a:lnTo>
                <a:lnTo>
                  <a:pt x="12192000" y="1566807"/>
                </a:lnTo>
                <a:lnTo>
                  <a:pt x="7913687" y="1566807"/>
                </a:lnTo>
                <a:cubicBezTo>
                  <a:pt x="7730446" y="1566807"/>
                  <a:pt x="7581900" y="1418261"/>
                  <a:pt x="7581900" y="1235020"/>
                </a:cubicBezTo>
                <a:lnTo>
                  <a:pt x="7581900" y="914400"/>
                </a:lnTo>
                <a:lnTo>
                  <a:pt x="7581899" y="914400"/>
                </a:lnTo>
                <a:cubicBezTo>
                  <a:pt x="7581899" y="535643"/>
                  <a:pt x="7274856" y="228600"/>
                  <a:pt x="6896099" y="228600"/>
                </a:cubicBezTo>
                <a:cubicBezTo>
                  <a:pt x="6517342" y="228600"/>
                  <a:pt x="6210299" y="535643"/>
                  <a:pt x="6210299" y="914400"/>
                </a:cubicBezTo>
                <a:cubicBezTo>
                  <a:pt x="6210299" y="1293157"/>
                  <a:pt x="6517342" y="1600200"/>
                  <a:pt x="6896099" y="1600200"/>
                </a:cubicBezTo>
                <a:lnTo>
                  <a:pt x="6896099" y="1598613"/>
                </a:lnTo>
                <a:cubicBezTo>
                  <a:pt x="7401108" y="1598613"/>
                  <a:pt x="7810499" y="2008004"/>
                  <a:pt x="7810499" y="2513013"/>
                </a:cubicBezTo>
                <a:cubicBezTo>
                  <a:pt x="7810499" y="3018022"/>
                  <a:pt x="7401108" y="3427413"/>
                  <a:pt x="6896099" y="3427413"/>
                </a:cubicBezTo>
                <a:cubicBezTo>
                  <a:pt x="6422653" y="3427413"/>
                  <a:pt x="6033246" y="3067597"/>
                  <a:pt x="5986420" y="2606505"/>
                </a:cubicBezTo>
                <a:lnTo>
                  <a:pt x="5981853" y="2516075"/>
                </a:lnTo>
                <a:lnTo>
                  <a:pt x="5981699" y="2516075"/>
                </a:lnTo>
                <a:cubicBezTo>
                  <a:pt x="5981699" y="2137318"/>
                  <a:pt x="5674656" y="1830275"/>
                  <a:pt x="5295899" y="1830275"/>
                </a:cubicBezTo>
                <a:cubicBezTo>
                  <a:pt x="4917142" y="1830275"/>
                  <a:pt x="4610099" y="2137318"/>
                  <a:pt x="4610099" y="2516075"/>
                </a:cubicBezTo>
                <a:cubicBezTo>
                  <a:pt x="4610099" y="2894832"/>
                  <a:pt x="4917142" y="3201875"/>
                  <a:pt x="5295899" y="3201875"/>
                </a:cubicBezTo>
                <a:lnTo>
                  <a:pt x="5295899" y="3200288"/>
                </a:lnTo>
                <a:cubicBezTo>
                  <a:pt x="5800908" y="3200288"/>
                  <a:pt x="6210299" y="3609679"/>
                  <a:pt x="6210299" y="4114688"/>
                </a:cubicBezTo>
                <a:cubicBezTo>
                  <a:pt x="6210299" y="4619697"/>
                  <a:pt x="5800908" y="5029088"/>
                  <a:pt x="5295899" y="5029088"/>
                </a:cubicBezTo>
                <a:close/>
              </a:path>
            </a:pathLst>
          </a:custGeom>
          <a:gradFill>
            <a:gsLst>
              <a:gs pos="50500">
                <a:srgbClr val="1BDD96"/>
              </a:gs>
              <a:gs pos="70000">
                <a:srgbClr val="FFA140"/>
              </a:gs>
              <a:gs pos="30000">
                <a:srgbClr val="0C7FAD"/>
              </a:gs>
            </a:gsLst>
            <a:lin ang="18900000" scaled="1"/>
          </a:gradFill>
          <a:ln>
            <a:noFill/>
          </a:ln>
          <a:effectLst>
            <a:outerShdw blurRad="317500" dist="1524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p>
        </p:txBody>
      </p:sp>
      <p:pic>
        <p:nvPicPr>
          <p:cNvPr id="42" name="Picture 4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20255" y="4459742"/>
            <a:ext cx="2234996" cy="2425182"/>
          </a:xfrm>
          <a:prstGeom prst="rect">
            <a:avLst/>
          </a:prstGeom>
          <a:noFill/>
          <a:ln>
            <a:noFill/>
          </a:ln>
        </p:spPr>
      </p:pic>
      <p:sp>
        <p:nvSpPr>
          <p:cNvPr id="66" name="back end circle"/>
          <p:cNvSpPr/>
          <p:nvPr/>
        </p:nvSpPr>
        <p:spPr>
          <a:xfrm>
            <a:off x="36201" y="2969663"/>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7" name="rotating shape"/>
          <p:cNvGrpSpPr/>
          <p:nvPr/>
        </p:nvGrpSpPr>
        <p:grpSpPr>
          <a:xfrm rot="8166196">
            <a:off x="-745255" y="4994216"/>
            <a:ext cx="7099220" cy="1494118"/>
            <a:chOff x="541358" y="3057199"/>
            <a:chExt cx="3549610" cy="747059"/>
          </a:xfrm>
        </p:grpSpPr>
        <p:sp>
          <p:nvSpPr>
            <p:cNvPr id="68" name="Rectangle 67"/>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9" name="Oval 68"/>
            <p:cNvSpPr/>
            <p:nvPr/>
          </p:nvSpPr>
          <p:spPr>
            <a:xfrm>
              <a:off x="541358" y="3067579"/>
              <a:ext cx="736679" cy="736679"/>
            </a:xfrm>
            <a:prstGeom prst="ellipse">
              <a:avLst/>
            </a:prstGeom>
            <a:solidFill>
              <a:srgbClr val="7030A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2" name="Graphic 71"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83" y="5218253"/>
            <a:ext cx="948756" cy="948756"/>
          </a:xfrm>
          <a:prstGeom prst="rect">
            <a:avLst/>
          </a:prstGeom>
        </p:spPr>
      </p:pic>
      <p:pic>
        <p:nvPicPr>
          <p:cNvPr id="44" name="Picture 43"/>
          <p:cNvPicPr/>
          <p:nvPr/>
        </p:nvPicPr>
        <p:blipFill>
          <a:blip r:embed="rId4"/>
          <a:stretch>
            <a:fillRect/>
          </a:stretch>
        </p:blipFill>
        <p:spPr>
          <a:xfrm>
            <a:off x="770975" y="402733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Picture 44"/>
          <p:cNvPicPr/>
          <p:nvPr/>
        </p:nvPicPr>
        <p:blipFill>
          <a:blip r:embed="rId5"/>
          <a:stretch>
            <a:fillRect/>
          </a:stretch>
        </p:blipFill>
        <p:spPr>
          <a:xfrm>
            <a:off x="2129053" y="3242868"/>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p:cNvPicPr/>
          <p:nvPr/>
        </p:nvPicPr>
        <p:blipFill>
          <a:blip r:embed="rId6"/>
          <a:stretch>
            <a:fillRect/>
          </a:stretch>
        </p:blipFill>
        <p:spPr>
          <a:xfrm>
            <a:off x="4326492" y="3240962"/>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48"/>
          <p:cNvPicPr>
            <a:picLocks noChangeAspect="1"/>
          </p:cNvPicPr>
          <p:nvPr/>
        </p:nvPicPr>
        <p:blipFill>
          <a:blip r:embed="rId7"/>
          <a:stretch>
            <a:fillRect/>
          </a:stretch>
        </p:blipFill>
        <p:spPr>
          <a:xfrm>
            <a:off x="2223847" y="7360988"/>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p:cNvPicPr>
            <a:picLocks noChangeAspect="1"/>
          </p:cNvPicPr>
          <p:nvPr/>
        </p:nvPicPr>
        <p:blipFill>
          <a:blip r:embed="rId8"/>
          <a:stretch>
            <a:fillRect/>
          </a:stretch>
        </p:blipFill>
        <p:spPr>
          <a:xfrm>
            <a:off x="873461" y="683658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323483" y="126469"/>
            <a:ext cx="23880125" cy="1754326"/>
          </a:xfrm>
          <a:prstGeom prst="rect">
            <a:avLst/>
          </a:prstGeom>
          <a:noFill/>
        </p:spPr>
        <p:txBody>
          <a:bodyPr wrap="square" lIns="91440" tIns="45720" rIns="91440" bIns="45720">
            <a:spAutoFit/>
          </a:bodyPr>
          <a:lstStyle/>
          <a:p>
            <a:pPr algn="just"/>
            <a:r>
              <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rPr>
              <a:t>Various Techniques, Technology and other Tools, as well as best practices for Asset Tracing, Tracking, Recovery, Confiscation and Management.</a:t>
            </a:r>
            <a:endParaRPr lang="en-US" sz="5400" b="1" cap="none" spc="0" dirty="0">
              <a:ln w="0"/>
              <a:solidFill>
                <a:srgbClr val="7030A0"/>
              </a:solidFill>
              <a:effectLst>
                <a:outerShdw blurRad="38100" dist="25400" dir="5400000" algn="ctr" rotWithShape="0">
                  <a:srgbClr val="6E747A">
                    <a:alpha val="43000"/>
                  </a:srgbClr>
                </a:outerShdw>
              </a:effectLst>
              <a:latin typeface="Candara" panose="020E0502030303020204" pitchFamily="34" charset="0"/>
            </a:endParaRPr>
          </a:p>
        </p:txBody>
      </p:sp>
      <p:sp>
        <p:nvSpPr>
          <p:cNvPr id="57" name="Oval 56"/>
          <p:cNvSpPr/>
          <p:nvPr/>
        </p:nvSpPr>
        <p:spPr>
          <a:xfrm>
            <a:off x="12955711" y="6758010"/>
            <a:ext cx="2465518" cy="2554546"/>
          </a:xfrm>
          <a:prstGeom prst="ellipse">
            <a:avLst/>
          </a:prstGeom>
          <a:gradFill flip="none" rotWithShape="1">
            <a:gsLst>
              <a:gs pos="31000">
                <a:srgbClr val="FF7D5D"/>
              </a:gs>
              <a:gs pos="100000">
                <a:srgbClr val="6600FF"/>
              </a:gs>
            </a:gsLst>
            <a:path path="circle">
              <a:fillToRect l="100000" t="100000"/>
            </a:path>
            <a:tileRect r="-100000" b="-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400" dirty="0">
                <a:latin typeface="Lilita One" panose="02000000000000000000" pitchFamily="2" charset="0"/>
              </a:rPr>
              <a:t>12</a:t>
            </a:r>
            <a:endParaRPr lang="en-US" sz="6400" dirty="0">
              <a:latin typeface="Lilita One" panose="02000000000000000000" pitchFamily="2" charset="0"/>
            </a:endParaRPr>
          </a:p>
        </p:txBody>
      </p:sp>
      <p:sp>
        <p:nvSpPr>
          <p:cNvPr id="58" name="Oval 57"/>
          <p:cNvSpPr/>
          <p:nvPr/>
        </p:nvSpPr>
        <p:spPr>
          <a:xfrm>
            <a:off x="9843231" y="6836587"/>
            <a:ext cx="2368691" cy="2681015"/>
          </a:xfrm>
          <a:prstGeom prst="ellipse">
            <a:avLst/>
          </a:prstGeom>
          <a:gradFill>
            <a:gsLst>
              <a:gs pos="0">
                <a:schemeClr val="accent6">
                  <a:lumMod val="50000"/>
                </a:schemeClr>
              </a:gs>
              <a:gs pos="100000">
                <a:srgbClr val="00B0F0"/>
              </a:gs>
            </a:gsLst>
            <a:lin ang="2700000" scaled="1"/>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400" dirty="0">
              <a:latin typeface="Lilita One" panose="02000000000000000000" pitchFamily="2" charset="0"/>
            </a:endParaRPr>
          </a:p>
        </p:txBody>
      </p:sp>
      <p:sp>
        <p:nvSpPr>
          <p:cNvPr id="59" name="Oval 58"/>
          <p:cNvSpPr/>
          <p:nvPr/>
        </p:nvSpPr>
        <p:spPr>
          <a:xfrm flipH="1">
            <a:off x="12994281" y="10880707"/>
            <a:ext cx="2363906" cy="1996850"/>
          </a:xfrm>
          <a:prstGeom prst="ellipse">
            <a:avLst/>
          </a:prstGeom>
          <a:gradFill>
            <a:gsLst>
              <a:gs pos="100000">
                <a:srgbClr val="FF3399"/>
              </a:gs>
              <a:gs pos="11000">
                <a:srgbClr val="FFBF27"/>
              </a:gs>
            </a:gsLst>
            <a:path path="circle">
              <a:fillToRect l="100000" t="100000"/>
            </a:path>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dirty="0">
              <a:solidFill>
                <a:schemeClr val="bg1"/>
              </a:solidFill>
              <a:latin typeface="Lilita One" panose="02000000000000000000" pitchFamily="2" charset="0"/>
            </a:endParaRPr>
          </a:p>
        </p:txBody>
      </p:sp>
      <p:sp>
        <p:nvSpPr>
          <p:cNvPr id="60" name="Oval 59"/>
          <p:cNvSpPr/>
          <p:nvPr/>
        </p:nvSpPr>
        <p:spPr>
          <a:xfrm flipH="1">
            <a:off x="9897270" y="3390571"/>
            <a:ext cx="2368691" cy="2681015"/>
          </a:xfrm>
          <a:prstGeom prst="ellipse">
            <a:avLst/>
          </a:prstGeom>
          <a:gradFill flip="none" rotWithShape="1">
            <a:gsLst>
              <a:gs pos="77000">
                <a:srgbClr val="00FF99"/>
              </a:gs>
              <a:gs pos="24000">
                <a:srgbClr val="90488B"/>
              </a:gs>
            </a:gsLst>
            <a:path path="circle">
              <a:fillToRect r="100000" b="100000"/>
            </a:path>
            <a:tileRect l="-100000" t="-100000"/>
          </a:gradFill>
          <a:ln>
            <a:noFill/>
          </a:ln>
          <a:effectLst>
            <a:outerShdw blurRad="317500" dist="152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dirty="0">
                <a:latin typeface="Lilita One" panose="02000000000000000000" pitchFamily="2" charset="0"/>
              </a:rPr>
              <a:t>11</a:t>
            </a:r>
            <a:endParaRPr lang="en-US" sz="7200" dirty="0">
              <a:latin typeface="Lilita One" panose="02000000000000000000" pitchFamily="2" charset="0"/>
            </a:endParaRPr>
          </a:p>
        </p:txBody>
      </p:sp>
      <p:grpSp>
        <p:nvGrpSpPr>
          <p:cNvPr id="74" name="Group 73"/>
          <p:cNvGrpSpPr/>
          <p:nvPr/>
        </p:nvGrpSpPr>
        <p:grpSpPr>
          <a:xfrm flipH="1">
            <a:off x="15149276" y="6393797"/>
            <a:ext cx="9156820" cy="3306334"/>
            <a:chOff x="800781" y="980036"/>
            <a:chExt cx="3102669" cy="1056196"/>
          </a:xfrm>
          <a:effectLst>
            <a:outerShdw blurRad="317500" dist="152400" dir="2700000" algn="tl" rotWithShape="0">
              <a:prstClr val="black">
                <a:alpha val="40000"/>
              </a:prstClr>
            </a:outerShdw>
          </a:effectLst>
        </p:grpSpPr>
        <p:sp>
          <p:nvSpPr>
            <p:cNvPr id="75" name="Freeform: Shape 74"/>
            <p:cNvSpPr/>
            <p:nvPr/>
          </p:nvSpPr>
          <p:spPr>
            <a:xfrm>
              <a:off x="800781" y="980036"/>
              <a:ext cx="3102669"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endParaRPr>
            </a:p>
          </p:txBody>
        </p:sp>
        <p:sp>
          <p:nvSpPr>
            <p:cNvPr id="76" name="TextBox 75"/>
            <p:cNvSpPr txBox="1"/>
            <p:nvPr/>
          </p:nvSpPr>
          <p:spPr>
            <a:xfrm>
              <a:off x="1387307" y="997499"/>
              <a:ext cx="2200275" cy="206468"/>
            </a:xfrm>
            <a:prstGeom prst="rect">
              <a:avLst/>
            </a:prstGeom>
            <a:noFill/>
          </p:spPr>
          <p:txBody>
            <a:bodyPr wrap="square" rtlCol="0">
              <a:spAutoFit/>
            </a:bodyPr>
            <a:lstStyle/>
            <a:p>
              <a:r>
                <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rPr>
                <a:t>Training and Capacity Building:</a:t>
              </a:r>
              <a:endPar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77" name="TextBox 76"/>
            <p:cNvSpPr txBox="1"/>
            <p:nvPr/>
          </p:nvSpPr>
          <p:spPr>
            <a:xfrm>
              <a:off x="1010235" y="1197184"/>
              <a:ext cx="2591614" cy="816040"/>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Provide training and capacity-building programs for law enforcement personnel, financial investigators, and other relevant stakeholders involved in asset tracing and recovery efforts.</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grpSp>
        <p:nvGrpSpPr>
          <p:cNvPr id="78" name="Group 77"/>
          <p:cNvGrpSpPr/>
          <p:nvPr/>
        </p:nvGrpSpPr>
        <p:grpSpPr>
          <a:xfrm flipH="1">
            <a:off x="11793892" y="2835293"/>
            <a:ext cx="12512204" cy="3330741"/>
            <a:chOff x="689775" y="959080"/>
            <a:chExt cx="3213675" cy="1077152"/>
          </a:xfrm>
          <a:effectLst>
            <a:outerShdw blurRad="317500" dist="152400" dir="2700000" algn="tl" rotWithShape="0">
              <a:prstClr val="black">
                <a:alpha val="40000"/>
              </a:prstClr>
            </a:outerShdw>
          </a:effectLst>
        </p:grpSpPr>
        <p:sp>
          <p:nvSpPr>
            <p:cNvPr id="79" name="Freeform: Shape 78"/>
            <p:cNvSpPr/>
            <p:nvPr/>
          </p:nvSpPr>
          <p:spPr>
            <a:xfrm>
              <a:off x="716098" y="980036"/>
              <a:ext cx="3187352" cy="1056196"/>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endParaRPr>
            </a:p>
          </p:txBody>
        </p:sp>
        <p:sp>
          <p:nvSpPr>
            <p:cNvPr id="80" name="TextBox 79"/>
            <p:cNvSpPr txBox="1"/>
            <p:nvPr/>
          </p:nvSpPr>
          <p:spPr>
            <a:xfrm>
              <a:off x="1447647" y="959080"/>
              <a:ext cx="2200275" cy="209022"/>
            </a:xfrm>
            <a:prstGeom prst="rect">
              <a:avLst/>
            </a:prstGeom>
            <a:noFill/>
          </p:spPr>
          <p:txBody>
            <a:bodyPr wrap="square" rtlCol="0">
              <a:spAutoFit/>
            </a:bodyPr>
            <a:lstStyle/>
            <a:p>
              <a:r>
                <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rPr>
                <a:t>International Cooperation: </a:t>
              </a:r>
              <a:endParaRPr lang="en-US" sz="3600" b="1"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sp>
          <p:nvSpPr>
            <p:cNvPr id="81" name="TextBox 80"/>
            <p:cNvSpPr txBox="1"/>
            <p:nvPr/>
          </p:nvSpPr>
          <p:spPr>
            <a:xfrm>
              <a:off x="689775" y="1131897"/>
              <a:ext cx="2958147" cy="826132"/>
            </a:xfrm>
            <a:prstGeom prst="rect">
              <a:avLst/>
            </a:prstGeom>
            <a:noFill/>
          </p:spPr>
          <p:txBody>
            <a:bodyPr wrap="square" rtlCol="0">
              <a:spAutoFit/>
            </a:bodyPr>
            <a:lstStyle/>
            <a:p>
              <a:r>
                <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rPr>
                <a:t>Collaborate with LEAs, regulatory bodies, and international organisations to facilitate cross-border asset tracing and recovery efforts. This may involve sharing intelligence, coordinating investigations, and pursuing legal action in multiple jurisdictions to recover assets hidden offshore or in foreign territories.</a:t>
              </a:r>
              <a:endParaRPr lang="en-US" sz="32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pic>
        <p:nvPicPr>
          <p:cNvPr id="82" name="Picture 8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78892" y="5352945"/>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3" name="Picture 82"/>
          <p:cNvPicPr/>
          <p:nvPr/>
        </p:nvPicPr>
        <p:blipFill>
          <a:blip r:embed="rId9"/>
          <a:stretch>
            <a:fillRect/>
          </a:stretch>
        </p:blipFill>
        <p:spPr>
          <a:xfrm>
            <a:off x="3778223" y="6630222"/>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5" name="Group 64"/>
          <p:cNvGrpSpPr/>
          <p:nvPr/>
        </p:nvGrpSpPr>
        <p:grpSpPr>
          <a:xfrm>
            <a:off x="4929254" y="6477001"/>
            <a:ext cx="8751748" cy="3808446"/>
            <a:chOff x="1041201" y="980036"/>
            <a:chExt cx="2950832" cy="1215846"/>
          </a:xfrm>
          <a:solidFill>
            <a:srgbClr val="0070C0"/>
          </a:solidFill>
          <a:effectLst>
            <a:outerShdw blurRad="317500" dist="152400" dir="2700000" algn="tl" rotWithShape="0">
              <a:prstClr val="black">
                <a:alpha val="40000"/>
              </a:prstClr>
            </a:outerShdw>
          </a:effectLst>
        </p:grpSpPr>
        <p:sp>
          <p:nvSpPr>
            <p:cNvPr id="70" name="Freeform: Shape 69"/>
            <p:cNvSpPr/>
            <p:nvPr/>
          </p:nvSpPr>
          <p:spPr>
            <a:xfrm>
              <a:off x="1041201" y="980036"/>
              <a:ext cx="2950832" cy="1205921"/>
            </a:xfrm>
            <a:custGeom>
              <a:avLst/>
              <a:gdLst>
                <a:gd name="connsiteX0" fmla="*/ 0 w 3102669"/>
                <a:gd name="connsiteY0" fmla="*/ 528097 h 1056196"/>
                <a:gd name="connsiteX1" fmla="*/ 0 w 3102669"/>
                <a:gd name="connsiteY1" fmla="*/ 528098 h 1056196"/>
                <a:gd name="connsiteX2" fmla="*/ 0 w 3102669"/>
                <a:gd name="connsiteY2" fmla="*/ 528098 h 1056196"/>
                <a:gd name="connsiteX3" fmla="*/ 528098 w 3102669"/>
                <a:gd name="connsiteY3" fmla="*/ 0 h 1056196"/>
                <a:gd name="connsiteX4" fmla="*/ 3102669 w 3102669"/>
                <a:gd name="connsiteY4" fmla="*/ 0 h 1056196"/>
                <a:gd name="connsiteX5" fmla="*/ 3043918 w 3102669"/>
                <a:gd name="connsiteY5" fmla="*/ 48474 h 1056196"/>
                <a:gd name="connsiteX6" fmla="*/ 2843052 w 3102669"/>
                <a:gd name="connsiteY6" fmla="*/ 533408 h 1056196"/>
                <a:gd name="connsiteX7" fmla="*/ 3043918 w 3102669"/>
                <a:gd name="connsiteY7" fmla="*/ 1018342 h 1056196"/>
                <a:gd name="connsiteX8" fmla="*/ 3089798 w 3102669"/>
                <a:gd name="connsiteY8" fmla="*/ 1056196 h 1056196"/>
                <a:gd name="connsiteX9" fmla="*/ 528098 w 3102669"/>
                <a:gd name="connsiteY9" fmla="*/ 1056195 h 1056196"/>
                <a:gd name="connsiteX10" fmla="*/ 10729 w 3102669"/>
                <a:gd name="connsiteY10" fmla="*/ 634527 h 1056196"/>
                <a:gd name="connsiteX11" fmla="*/ 0 w 3102669"/>
                <a:gd name="connsiteY11" fmla="*/ 528098 h 1056196"/>
                <a:gd name="connsiteX12" fmla="*/ 10729 w 3102669"/>
                <a:gd name="connsiteY12" fmla="*/ 421668 h 1056196"/>
                <a:gd name="connsiteX13" fmla="*/ 528098 w 3102669"/>
                <a:gd name="connsiteY13" fmla="*/ 0 h 10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669" h="1056196">
                  <a:moveTo>
                    <a:pt x="0" y="528097"/>
                  </a:moveTo>
                  <a:lnTo>
                    <a:pt x="0" y="528098"/>
                  </a:lnTo>
                  <a:lnTo>
                    <a:pt x="0" y="528098"/>
                  </a:lnTo>
                  <a:close/>
                  <a:moveTo>
                    <a:pt x="528098" y="0"/>
                  </a:moveTo>
                  <a:lnTo>
                    <a:pt x="3102669" y="0"/>
                  </a:lnTo>
                  <a:lnTo>
                    <a:pt x="3043918" y="48474"/>
                  </a:lnTo>
                  <a:cubicBezTo>
                    <a:pt x="2919813" y="172580"/>
                    <a:pt x="2843052" y="344030"/>
                    <a:pt x="2843052" y="533408"/>
                  </a:cubicBezTo>
                  <a:cubicBezTo>
                    <a:pt x="2843052" y="722787"/>
                    <a:pt x="2919813" y="894237"/>
                    <a:pt x="3043918" y="1018342"/>
                  </a:cubicBezTo>
                  <a:lnTo>
                    <a:pt x="3089798" y="1056196"/>
                  </a:lnTo>
                  <a:lnTo>
                    <a:pt x="528098" y="1056195"/>
                  </a:lnTo>
                  <a:cubicBezTo>
                    <a:pt x="272896" y="1056195"/>
                    <a:pt x="59972" y="875172"/>
                    <a:pt x="10729" y="634527"/>
                  </a:cubicBezTo>
                  <a:lnTo>
                    <a:pt x="0" y="528098"/>
                  </a:lnTo>
                  <a:lnTo>
                    <a:pt x="10729" y="421668"/>
                  </a:lnTo>
                  <a:cubicBezTo>
                    <a:pt x="59972" y="181023"/>
                    <a:pt x="272896" y="0"/>
                    <a:pt x="528098"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a:solidFill>
                  <a:schemeClr val="bg1"/>
                </a:solidFill>
                <a:effectLst>
                  <a:outerShdw blurRad="190500" dist="101600" dir="2700000" algn="tl" rotWithShape="0">
                    <a:prstClr val="black">
                      <a:alpha val="40000"/>
                    </a:prstClr>
                  </a:outerShdw>
                </a:effectLst>
              </a:endParaRPr>
            </a:p>
          </p:txBody>
        </p:sp>
        <p:sp>
          <p:nvSpPr>
            <p:cNvPr id="73" name="TextBox 72"/>
            <p:cNvSpPr txBox="1"/>
            <p:nvPr/>
          </p:nvSpPr>
          <p:spPr>
            <a:xfrm>
              <a:off x="1097205" y="1009632"/>
              <a:ext cx="2625784" cy="1186250"/>
            </a:xfrm>
            <a:prstGeom prst="rect">
              <a:avLst/>
            </a:prstGeom>
            <a:noFill/>
          </p:spPr>
          <p:txBody>
            <a:bodyPr wrap="square" rtlCol="0">
              <a:spAutoFit/>
            </a:bodyPr>
            <a:lstStyle/>
            <a:p>
              <a:pPr algn="r"/>
              <a:r>
                <a:rPr lang="en-US" sz="4000" dirty="0">
                  <a:solidFill>
                    <a:schemeClr val="bg1"/>
                  </a:solidFill>
                  <a:effectLst>
                    <a:outerShdw blurRad="190500" dist="101600" dir="2700000" algn="tl" rotWithShape="0">
                      <a:prstClr val="black">
                        <a:alpha val="40000"/>
                      </a:prstClr>
                    </a:outerShdw>
                  </a:effectLst>
                  <a:latin typeface="Candara" panose="020E0502030303020204" pitchFamily="34" charset="0"/>
                </a:rPr>
                <a:t>Asset tracing, tracking, recovery, confiscation, and management are crucial aspects of various fields, including Law Enforcement Agencies, financial investigation, and asset management.</a:t>
              </a:r>
              <a:endParaRPr lang="en-US" sz="4000" dirty="0">
                <a:solidFill>
                  <a:schemeClr val="bg1"/>
                </a:solidFill>
                <a:effectLst>
                  <a:outerShdw blurRad="190500" dist="101600" dir="2700000" algn="tl" rotWithShape="0">
                    <a:prstClr val="black">
                      <a:alpha val="40000"/>
                    </a:prstClr>
                  </a:outerShdw>
                </a:effectLst>
                <a:latin typeface="Candara" panose="020E0502030303020204" pitchFamily="34" charset="0"/>
              </a:endParaRPr>
            </a:p>
          </p:txBody>
        </p:sp>
      </p:grpSp>
      <p:sp>
        <p:nvSpPr>
          <p:cNvPr id="2" name="Rectangle: Diagonal Corners Rounded 1"/>
          <p:cNvSpPr/>
          <p:nvPr/>
        </p:nvSpPr>
        <p:spPr>
          <a:xfrm>
            <a:off x="323484" y="10283197"/>
            <a:ext cx="23982612" cy="3306333"/>
          </a:xfrm>
          <a:prstGeom prst="round2Diag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3" name="TextBox 2"/>
          <p:cNvSpPr txBox="1"/>
          <p:nvPr/>
        </p:nvSpPr>
        <p:spPr>
          <a:xfrm>
            <a:off x="797861" y="10823940"/>
            <a:ext cx="22958671" cy="1938992"/>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By employing a combination of techniques, technologies, and best practices, stakeholders involved in asset tracing, tracking, recovery, confiscation, and management can enhance their effectiveness in identifying, seizing, and managing assets associated with illicit activities.</a:t>
            </a:r>
            <a:endParaRPr lang="en-US" sz="40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6547654" y="126469"/>
            <a:ext cx="17655953" cy="923330"/>
          </a:xfrm>
          <a:prstGeom prst="rect">
            <a:avLst/>
          </a:prstGeom>
          <a:noFill/>
        </p:spPr>
        <p:txBody>
          <a:bodyPr wrap="square" lIns="91440" tIns="45720" rIns="91440" bIns="45720">
            <a:spAutoFit/>
          </a:bodyPr>
          <a:lstStyle/>
          <a:p>
            <a:pPr algn="just"/>
            <a:r>
              <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Nigerian Financial Intelligence Unit (NFIU)</a:t>
            </a:r>
            <a:endPar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16" name="Diagram 15"/>
          <p:cNvGraphicFramePr/>
          <p:nvPr/>
        </p:nvGraphicFramePr>
        <p:xfrm>
          <a:off x="6547655" y="1105172"/>
          <a:ext cx="5108863" cy="1248435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Picture 2"/>
          <p:cNvPicPr>
            <a:picLocks noChangeAspect="1"/>
          </p:cNvPicPr>
          <p:nvPr/>
        </p:nvPicPr>
        <p:blipFill>
          <a:blip r:embed="rId15"/>
          <a:stretch>
            <a:fillRect/>
          </a:stretch>
        </p:blipFill>
        <p:spPr>
          <a:xfrm>
            <a:off x="11812700" y="1049799"/>
            <a:ext cx="12390907" cy="125397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6547654" y="126469"/>
            <a:ext cx="17655953" cy="923330"/>
          </a:xfrm>
          <a:prstGeom prst="rect">
            <a:avLst/>
          </a:prstGeom>
          <a:noFill/>
        </p:spPr>
        <p:txBody>
          <a:bodyPr wrap="square" lIns="91440" tIns="45720" rIns="91440" bIns="45720">
            <a:spAutoFit/>
          </a:bodyPr>
          <a:lstStyle/>
          <a:p>
            <a:pPr algn="just"/>
            <a:r>
              <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Nigerian Financial Intelligence Unit (NFIU)</a:t>
            </a:r>
            <a:endPar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18" name="Diagram 17"/>
          <p:cNvGraphicFramePr/>
          <p:nvPr/>
        </p:nvGraphicFramePr>
        <p:xfrm>
          <a:off x="6510203" y="1087426"/>
          <a:ext cx="17518927" cy="123985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Picture 1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50980" y="5536707"/>
            <a:ext cx="2234996" cy="2425182"/>
          </a:xfrm>
          <a:prstGeom prst="rect">
            <a:avLst/>
          </a:prstGeom>
          <a:noFill/>
          <a:ln>
            <a:noFill/>
          </a:ln>
        </p:spPr>
      </p:pic>
      <p:sp>
        <p:nvSpPr>
          <p:cNvPr id="2" name="back end circle"/>
          <p:cNvSpPr/>
          <p:nvPr/>
        </p:nvSpPr>
        <p:spPr>
          <a:xfrm>
            <a:off x="97869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3" name="rotating shape"/>
          <p:cNvGrpSpPr/>
          <p:nvPr/>
        </p:nvGrpSpPr>
        <p:grpSpPr>
          <a:xfrm>
            <a:off x="197234" y="6113885"/>
            <a:ext cx="7099220" cy="1494118"/>
            <a:chOff x="541358" y="3057199"/>
            <a:chExt cx="3549610" cy="747059"/>
          </a:xfrm>
        </p:grpSpPr>
        <p:sp>
          <p:nvSpPr>
            <p:cNvPr id="4" name="Rectangle 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 name="Oval 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9" name="Graphic 8"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366" y="6337922"/>
            <a:ext cx="948756" cy="948756"/>
          </a:xfrm>
          <a:prstGeom prst="rect">
            <a:avLst/>
          </a:prstGeom>
        </p:spPr>
      </p:pic>
      <p:pic>
        <p:nvPicPr>
          <p:cNvPr id="21" name="Picture 20"/>
          <p:cNvPicPr/>
          <p:nvPr/>
        </p:nvPicPr>
        <p:blipFill>
          <a:blip r:embed="rId5"/>
          <a:stretch>
            <a:fillRect/>
          </a:stretch>
        </p:blipFill>
        <p:spPr>
          <a:xfrm>
            <a:off x="1658411" y="48354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6"/>
          <a:stretch>
            <a:fillRect/>
          </a:stretch>
        </p:blipFill>
        <p:spPr>
          <a:xfrm>
            <a:off x="3095807" y="436620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7"/>
          <a:stretch>
            <a:fillRect/>
          </a:stretch>
        </p:blipFill>
        <p:spPr>
          <a:xfrm>
            <a:off x="4672156" y="4930508"/>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45888" y="637040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p:nvPr/>
        </p:nvPicPr>
        <p:blipFill>
          <a:blip r:embed="rId8"/>
          <a:stretch>
            <a:fillRect/>
          </a:stretch>
        </p:blipFill>
        <p:spPr>
          <a:xfrm>
            <a:off x="4750596" y="78955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9"/>
          <a:stretch>
            <a:fillRect/>
          </a:stretch>
        </p:blipFill>
        <p:spPr>
          <a:xfrm>
            <a:off x="3012420" y="841115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10"/>
          <a:stretch>
            <a:fillRect/>
          </a:stretch>
        </p:blipFill>
        <p:spPr>
          <a:xfrm>
            <a:off x="1573027" y="783049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Placeholder 33"/>
          <p:cNvPicPr>
            <a:picLocks noChangeAspect="1"/>
          </p:cNvPicPr>
          <p:nvPr/>
        </p:nvPicPr>
        <p:blipFill rotWithShape="1">
          <a:blip r:embed="rId11" cstate="hqprint"/>
          <a:srcRect/>
          <a:stretch>
            <a:fillRect/>
          </a:stretch>
        </p:blipFill>
        <p:spPr>
          <a:xfrm>
            <a:off x="6466138" y="0"/>
            <a:ext cx="5052785" cy="13716000"/>
          </a:xfrm>
          <a:prstGeom prst="rect">
            <a:avLst/>
          </a:prstGeom>
        </p:spPr>
      </p:pic>
      <p:sp>
        <p:nvSpPr>
          <p:cNvPr id="43" name="Rectangle 42"/>
          <p:cNvSpPr/>
          <p:nvPr/>
        </p:nvSpPr>
        <p:spPr>
          <a:xfrm>
            <a:off x="6466138" y="0"/>
            <a:ext cx="5052785" cy="13716000"/>
          </a:xfrm>
          <a:prstGeom prst="rect">
            <a:avLst/>
          </a:prstGeom>
          <a:solidFill>
            <a:schemeClr val="accent6">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11481601" y="525037"/>
            <a:ext cx="2075934" cy="207593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11507905" y="2405779"/>
            <a:ext cx="2075934" cy="2075934"/>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11518923" y="4052011"/>
            <a:ext cx="2075934" cy="2075934"/>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11518923" y="5909476"/>
            <a:ext cx="2075934" cy="2075934"/>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2282965" y="1055172"/>
            <a:ext cx="473206"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1</a:t>
            </a:r>
            <a:endParaRPr lang="en-US" sz="6000" b="1" dirty="0">
              <a:solidFill>
                <a:schemeClr val="bg1"/>
              </a:solidFill>
              <a:latin typeface="Poppins" pitchFamily="2" charset="77"/>
              <a:ea typeface="League Spartan" charset="0"/>
              <a:cs typeface="Poppins" pitchFamily="2" charset="77"/>
            </a:endParaRPr>
          </a:p>
        </p:txBody>
      </p:sp>
      <p:sp>
        <p:nvSpPr>
          <p:cNvPr id="49" name="TextBox 48"/>
          <p:cNvSpPr txBox="1"/>
          <p:nvPr/>
        </p:nvSpPr>
        <p:spPr>
          <a:xfrm>
            <a:off x="12233928" y="2935914"/>
            <a:ext cx="623889"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2</a:t>
            </a:r>
            <a:endParaRPr lang="en-US" sz="6000" b="1" dirty="0">
              <a:solidFill>
                <a:schemeClr val="bg1"/>
              </a:solidFill>
              <a:latin typeface="Poppins" pitchFamily="2" charset="77"/>
              <a:ea typeface="League Spartan" charset="0"/>
              <a:cs typeface="Poppins" pitchFamily="2" charset="77"/>
            </a:endParaRPr>
          </a:p>
        </p:txBody>
      </p:sp>
      <p:sp>
        <p:nvSpPr>
          <p:cNvPr id="50" name="TextBox 49"/>
          <p:cNvSpPr txBox="1"/>
          <p:nvPr/>
        </p:nvSpPr>
        <p:spPr>
          <a:xfrm>
            <a:off x="12157529" y="4600832"/>
            <a:ext cx="649537" cy="1015663"/>
          </a:xfrm>
          <a:prstGeom prst="rect">
            <a:avLst/>
          </a:prstGeom>
          <a:noFill/>
        </p:spPr>
        <p:txBody>
          <a:bodyPr wrap="squar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3</a:t>
            </a:r>
            <a:endParaRPr lang="en-US" sz="6000" b="1" dirty="0">
              <a:solidFill>
                <a:schemeClr val="bg1"/>
              </a:solidFill>
              <a:latin typeface="Poppins" pitchFamily="2" charset="77"/>
              <a:ea typeface="League Spartan" charset="0"/>
              <a:cs typeface="Poppins" pitchFamily="2" charset="77"/>
            </a:endParaRPr>
          </a:p>
        </p:txBody>
      </p:sp>
      <p:sp>
        <p:nvSpPr>
          <p:cNvPr id="51" name="TextBox 50"/>
          <p:cNvSpPr txBox="1"/>
          <p:nvPr/>
        </p:nvSpPr>
        <p:spPr>
          <a:xfrm>
            <a:off x="12204069" y="6439611"/>
            <a:ext cx="705642"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4</a:t>
            </a:r>
            <a:endParaRPr lang="en-US" sz="6000" b="1" dirty="0">
              <a:solidFill>
                <a:schemeClr val="bg1"/>
              </a:solidFill>
              <a:latin typeface="Poppins" pitchFamily="2" charset="77"/>
              <a:ea typeface="League Spartan" charset="0"/>
              <a:cs typeface="Poppins" pitchFamily="2" charset="77"/>
            </a:endParaRPr>
          </a:p>
        </p:txBody>
      </p:sp>
      <p:sp>
        <p:nvSpPr>
          <p:cNvPr id="52" name="TextBox 51"/>
          <p:cNvSpPr txBox="1"/>
          <p:nvPr/>
        </p:nvSpPr>
        <p:spPr>
          <a:xfrm>
            <a:off x="6282448" y="992065"/>
            <a:ext cx="5536308" cy="1754326"/>
          </a:xfrm>
          <a:prstGeom prst="rect">
            <a:avLst/>
          </a:prstGeom>
          <a:noFill/>
        </p:spPr>
        <p:txBody>
          <a:bodyPr wrap="square" rtlCol="0" anchor="ctr">
            <a:spAutoFit/>
          </a:bodyPr>
          <a:lstStyle/>
          <a:p>
            <a:pPr algn="ctr"/>
            <a:r>
              <a:rPr lang="en-US" sz="5400" b="1" dirty="0">
                <a:solidFill>
                  <a:schemeClr val="bg1"/>
                </a:solidFill>
                <a:latin typeface="Poppins" pitchFamily="2" charset="77"/>
                <a:cs typeface="Poppins" pitchFamily="2" charset="77"/>
              </a:rPr>
              <a:t>Presentation</a:t>
            </a:r>
            <a:endParaRPr lang="en-US" sz="5400" b="1" dirty="0">
              <a:solidFill>
                <a:schemeClr val="bg1"/>
              </a:solidFill>
              <a:latin typeface="Poppins" pitchFamily="2" charset="77"/>
              <a:cs typeface="Poppins" pitchFamily="2" charset="77"/>
            </a:endParaRPr>
          </a:p>
          <a:p>
            <a:pPr algn="ctr"/>
            <a:r>
              <a:rPr lang="en-US" sz="5400" b="1" dirty="0">
                <a:solidFill>
                  <a:schemeClr val="bg1"/>
                </a:solidFill>
                <a:latin typeface="Poppins" pitchFamily="2" charset="77"/>
                <a:cs typeface="Poppins" pitchFamily="2" charset="77"/>
              </a:rPr>
              <a:t>Outline</a:t>
            </a:r>
            <a:endParaRPr lang="en-US" sz="5400" b="1" dirty="0">
              <a:solidFill>
                <a:schemeClr val="bg1"/>
              </a:solidFill>
              <a:latin typeface="Poppins" pitchFamily="2" charset="77"/>
              <a:cs typeface="Poppins" pitchFamily="2" charset="77"/>
            </a:endParaRPr>
          </a:p>
        </p:txBody>
      </p:sp>
      <p:sp>
        <p:nvSpPr>
          <p:cNvPr id="59" name="Diamond 58"/>
          <p:cNvSpPr/>
          <p:nvPr/>
        </p:nvSpPr>
        <p:spPr>
          <a:xfrm>
            <a:off x="11537743" y="7789946"/>
            <a:ext cx="2075934" cy="2075934"/>
          </a:xfrm>
          <a:prstGeom prst="diamon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11548761" y="9641449"/>
            <a:ext cx="2075934" cy="2075934"/>
          </a:xfrm>
          <a:prstGeom prst="diamon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a:off x="11548761" y="11498914"/>
            <a:ext cx="2075934" cy="2075934"/>
          </a:xfrm>
          <a:prstGeom prst="diamond">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2233309" y="8320081"/>
            <a:ext cx="684804"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5</a:t>
            </a:r>
            <a:endParaRPr lang="en-US" sz="6000" b="1" dirty="0">
              <a:solidFill>
                <a:schemeClr val="bg1"/>
              </a:solidFill>
              <a:latin typeface="Poppins" pitchFamily="2" charset="77"/>
              <a:ea typeface="League Spartan" charset="0"/>
              <a:cs typeface="Poppins" pitchFamily="2" charset="77"/>
            </a:endParaRPr>
          </a:p>
        </p:txBody>
      </p:sp>
      <p:sp>
        <p:nvSpPr>
          <p:cNvPr id="63" name="TextBox 62"/>
          <p:cNvSpPr txBox="1"/>
          <p:nvPr/>
        </p:nvSpPr>
        <p:spPr>
          <a:xfrm>
            <a:off x="12249136" y="10171584"/>
            <a:ext cx="675185"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6</a:t>
            </a:r>
            <a:endParaRPr lang="en-US" sz="6000" b="1" dirty="0">
              <a:solidFill>
                <a:schemeClr val="bg1"/>
              </a:solidFill>
              <a:latin typeface="Poppins" pitchFamily="2" charset="77"/>
              <a:ea typeface="League Spartan" charset="0"/>
              <a:cs typeface="Poppins" pitchFamily="2" charset="77"/>
            </a:endParaRPr>
          </a:p>
        </p:txBody>
      </p:sp>
      <p:sp>
        <p:nvSpPr>
          <p:cNvPr id="64" name="TextBox 63"/>
          <p:cNvSpPr txBox="1"/>
          <p:nvPr/>
        </p:nvSpPr>
        <p:spPr>
          <a:xfrm>
            <a:off x="12288409" y="12029049"/>
            <a:ext cx="596638" cy="1015663"/>
          </a:xfrm>
          <a:prstGeom prst="rect">
            <a:avLst/>
          </a:prstGeom>
          <a:noFill/>
        </p:spPr>
        <p:txBody>
          <a:bodyPr wrap="none" rtlCol="0" anchor="ctr" anchorCtr="0">
            <a:spAutoFit/>
          </a:bodyPr>
          <a:lstStyle/>
          <a:p>
            <a:pPr algn="ctr"/>
            <a:r>
              <a:rPr lang="en-US" sz="6000" b="1" dirty="0">
                <a:solidFill>
                  <a:schemeClr val="bg1"/>
                </a:solidFill>
                <a:latin typeface="Poppins" pitchFamily="2" charset="77"/>
                <a:ea typeface="League Spartan" charset="0"/>
                <a:cs typeface="Poppins" pitchFamily="2" charset="77"/>
              </a:rPr>
              <a:t>7</a:t>
            </a:r>
            <a:endParaRPr lang="en-US" sz="6000" b="1" dirty="0">
              <a:solidFill>
                <a:schemeClr val="bg1"/>
              </a:solidFill>
              <a:latin typeface="Poppins" pitchFamily="2" charset="77"/>
              <a:ea typeface="League Spartan" charset="0"/>
              <a:cs typeface="Poppins" pitchFamily="2" charset="77"/>
            </a:endParaRPr>
          </a:p>
        </p:txBody>
      </p:sp>
      <p:sp>
        <p:nvSpPr>
          <p:cNvPr id="5" name="Rectangle: Diagonal Corners Rounded 4"/>
          <p:cNvSpPr/>
          <p:nvPr/>
        </p:nvSpPr>
        <p:spPr>
          <a:xfrm>
            <a:off x="13544868" y="597160"/>
            <a:ext cx="10571429" cy="169954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660404" y="916603"/>
            <a:ext cx="10122306" cy="1200329"/>
          </a:xfrm>
          <a:prstGeom prst="rect">
            <a:avLst/>
          </a:prstGeom>
          <a:noFill/>
        </p:spPr>
        <p:txBody>
          <a:bodyPr wrap="square" rtlCol="0">
            <a:spAutoFit/>
          </a:bodyPr>
          <a:lstStyle/>
          <a:p>
            <a:r>
              <a:rPr lang="en-US" sz="3600" b="1" dirty="0">
                <a:solidFill>
                  <a:schemeClr val="bg1"/>
                </a:solidFill>
                <a:latin typeface="Candara" panose="020E0502030303020204" pitchFamily="34" charset="0"/>
              </a:rPr>
              <a:t>Concept and Imperative of Asset Tracing, Tracking, Recovery, Confiscation and Management</a:t>
            </a:r>
            <a:endParaRPr lang="en-US" sz="3600" b="1" dirty="0">
              <a:solidFill>
                <a:schemeClr val="bg1"/>
              </a:solidFill>
              <a:latin typeface="Candara" panose="020E0502030303020204" pitchFamily="34" charset="0"/>
            </a:endParaRPr>
          </a:p>
        </p:txBody>
      </p:sp>
      <p:sp>
        <p:nvSpPr>
          <p:cNvPr id="65" name="Rectangle: Diagonal Corners Rounded 64"/>
          <p:cNvSpPr/>
          <p:nvPr/>
        </p:nvSpPr>
        <p:spPr>
          <a:xfrm>
            <a:off x="13544868" y="2482531"/>
            <a:ext cx="10571429" cy="1721968"/>
          </a:xfrm>
          <a:prstGeom prst="round2Diag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3544867" y="2460404"/>
            <a:ext cx="10571429" cy="1754326"/>
          </a:xfrm>
          <a:prstGeom prst="rect">
            <a:avLst/>
          </a:prstGeom>
          <a:solidFill>
            <a:srgbClr val="00B050"/>
          </a:solidFill>
        </p:spPr>
        <p:txBody>
          <a:bodyPr wrap="square" rtlCol="0">
            <a:spAutoFit/>
          </a:bodyPr>
          <a:lstStyle/>
          <a:p>
            <a:pPr algn="just"/>
            <a:r>
              <a:rPr lang="en-US" sz="3600" b="1" dirty="0">
                <a:solidFill>
                  <a:schemeClr val="bg1"/>
                </a:solidFill>
                <a:latin typeface="Candara" panose="020E0502030303020204" pitchFamily="34" charset="0"/>
              </a:rPr>
              <a:t>Overview of existing Legal Framework/Guidelines for Asset Tracing, Tracking, Recovery, Confiscation and Management</a:t>
            </a:r>
            <a:endParaRPr lang="en-US" sz="3600" b="1" dirty="0">
              <a:solidFill>
                <a:schemeClr val="bg1"/>
              </a:solidFill>
              <a:latin typeface="Candara" panose="020E0502030303020204" pitchFamily="34" charset="0"/>
            </a:endParaRPr>
          </a:p>
        </p:txBody>
      </p:sp>
      <p:sp>
        <p:nvSpPr>
          <p:cNvPr id="67" name="Rectangle: Diagonal Corners Rounded 66"/>
          <p:cNvSpPr/>
          <p:nvPr/>
        </p:nvSpPr>
        <p:spPr>
          <a:xfrm>
            <a:off x="13544868" y="4387802"/>
            <a:ext cx="10571429" cy="1699545"/>
          </a:xfrm>
          <a:prstGeom prst="round2Diag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3544868" y="4365675"/>
            <a:ext cx="10571428" cy="1754326"/>
          </a:xfrm>
          <a:prstGeom prst="rect">
            <a:avLst/>
          </a:prstGeom>
          <a:noFill/>
        </p:spPr>
        <p:txBody>
          <a:bodyPr wrap="square" rtlCol="0">
            <a:spAutoFit/>
          </a:bodyPr>
          <a:lstStyle/>
          <a:p>
            <a:pPr algn="just"/>
            <a:r>
              <a:rPr lang="en-US" sz="3600" b="1" dirty="0">
                <a:solidFill>
                  <a:schemeClr val="bg1"/>
                </a:solidFill>
                <a:latin typeface="Candara" panose="020E0502030303020204" pitchFamily="34" charset="0"/>
              </a:rPr>
              <a:t>Various Techniques, Technology and other Tools and other Tools as well as best practices for Asset Tracing, Tracking and Management</a:t>
            </a:r>
            <a:endParaRPr lang="en-US" sz="3600" b="1" dirty="0">
              <a:solidFill>
                <a:schemeClr val="bg1"/>
              </a:solidFill>
              <a:latin typeface="Candara" panose="020E0502030303020204" pitchFamily="34" charset="0"/>
            </a:endParaRPr>
          </a:p>
        </p:txBody>
      </p:sp>
      <p:sp>
        <p:nvSpPr>
          <p:cNvPr id="69" name="Rectangle: Diagonal Corners Rounded 68"/>
          <p:cNvSpPr/>
          <p:nvPr/>
        </p:nvSpPr>
        <p:spPr>
          <a:xfrm>
            <a:off x="13544868" y="6248523"/>
            <a:ext cx="10571429" cy="1699545"/>
          </a:xfrm>
          <a:prstGeom prst="round2Diag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3660404" y="6398510"/>
            <a:ext cx="10122306" cy="1200329"/>
          </a:xfrm>
          <a:prstGeom prst="rect">
            <a:avLst/>
          </a:prstGeom>
          <a:noFill/>
        </p:spPr>
        <p:txBody>
          <a:bodyPr wrap="square" rtlCol="0">
            <a:spAutoFit/>
          </a:bodyPr>
          <a:lstStyle/>
          <a:p>
            <a:r>
              <a:rPr lang="en-US" sz="3600" b="1" dirty="0">
                <a:solidFill>
                  <a:schemeClr val="bg1"/>
                </a:solidFill>
                <a:latin typeface="Candara" panose="020E0502030303020204" pitchFamily="34" charset="0"/>
              </a:rPr>
              <a:t>Nigerian Financial Intelligence Unit (NFIU) in Brief – Mandate, Core Functions and Powers</a:t>
            </a:r>
            <a:endParaRPr lang="en-US" sz="3600" b="1" dirty="0">
              <a:solidFill>
                <a:schemeClr val="bg1"/>
              </a:solidFill>
              <a:latin typeface="Candara" panose="020E0502030303020204" pitchFamily="34" charset="0"/>
            </a:endParaRPr>
          </a:p>
        </p:txBody>
      </p:sp>
      <p:sp>
        <p:nvSpPr>
          <p:cNvPr id="71" name="Rectangle: Diagonal Corners Rounded 70"/>
          <p:cNvSpPr/>
          <p:nvPr/>
        </p:nvSpPr>
        <p:spPr>
          <a:xfrm>
            <a:off x="13544868" y="8065062"/>
            <a:ext cx="10571429" cy="1699545"/>
          </a:xfrm>
          <a:prstGeom prst="round2Diag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3544868" y="8042935"/>
            <a:ext cx="10571428" cy="1754326"/>
          </a:xfrm>
          <a:prstGeom prst="rect">
            <a:avLst/>
          </a:prstGeom>
          <a:noFill/>
        </p:spPr>
        <p:txBody>
          <a:bodyPr wrap="square" rtlCol="0">
            <a:spAutoFit/>
          </a:bodyPr>
          <a:lstStyle/>
          <a:p>
            <a:pPr algn="just"/>
            <a:r>
              <a:rPr lang="en-US" sz="3600" b="1" dirty="0">
                <a:solidFill>
                  <a:schemeClr val="bg1"/>
                </a:solidFill>
                <a:latin typeface="Candara" panose="020E0502030303020204" pitchFamily="34" charset="0"/>
              </a:rPr>
              <a:t>Unique methodology, concerns and approaches applied by the NFIU in combatting illicit financial flows (IFFs).</a:t>
            </a:r>
            <a:endParaRPr lang="en-US" sz="3600" b="1" dirty="0">
              <a:solidFill>
                <a:schemeClr val="bg1"/>
              </a:solidFill>
              <a:latin typeface="Candara" panose="020E0502030303020204" pitchFamily="34" charset="0"/>
            </a:endParaRPr>
          </a:p>
        </p:txBody>
      </p:sp>
      <p:sp>
        <p:nvSpPr>
          <p:cNvPr id="73" name="Rectangle: Diagonal Corners Rounded 72"/>
          <p:cNvSpPr/>
          <p:nvPr/>
        </p:nvSpPr>
        <p:spPr>
          <a:xfrm>
            <a:off x="13544868" y="9937478"/>
            <a:ext cx="10571429" cy="1699545"/>
          </a:xfrm>
          <a:prstGeom prst="round2Diag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3635713" y="10199681"/>
            <a:ext cx="10571427" cy="1200329"/>
          </a:xfrm>
          <a:prstGeom prst="rect">
            <a:avLst/>
          </a:prstGeom>
          <a:noFill/>
        </p:spPr>
        <p:txBody>
          <a:bodyPr wrap="square" rtlCol="0">
            <a:spAutoFit/>
          </a:bodyPr>
          <a:lstStyle/>
          <a:p>
            <a:r>
              <a:rPr lang="en-US" sz="3600" b="1" dirty="0">
                <a:solidFill>
                  <a:schemeClr val="bg1"/>
                </a:solidFill>
                <a:latin typeface="Candara" panose="020E0502030303020204" pitchFamily="34" charset="0"/>
              </a:rPr>
              <a:t>Exploring the Prospects for Synergy between the relevant Agencies for better Performance</a:t>
            </a:r>
            <a:endParaRPr lang="en-US" sz="3600" b="1" dirty="0">
              <a:solidFill>
                <a:schemeClr val="bg1"/>
              </a:solidFill>
              <a:latin typeface="Candara" panose="020E0502030303020204" pitchFamily="34" charset="0"/>
            </a:endParaRPr>
          </a:p>
        </p:txBody>
      </p:sp>
      <p:sp>
        <p:nvSpPr>
          <p:cNvPr id="75" name="Rectangle: Diagonal Corners Rounded 74"/>
          <p:cNvSpPr/>
          <p:nvPr/>
        </p:nvSpPr>
        <p:spPr>
          <a:xfrm>
            <a:off x="13544868" y="11771865"/>
            <a:ext cx="10571429" cy="1699545"/>
          </a:xfrm>
          <a:prstGeom prst="round2Diag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3544868" y="11749738"/>
            <a:ext cx="10571428" cy="1754326"/>
          </a:xfrm>
          <a:prstGeom prst="rect">
            <a:avLst/>
          </a:prstGeom>
          <a:noFill/>
        </p:spPr>
        <p:txBody>
          <a:bodyPr wrap="square" rtlCol="0">
            <a:spAutoFit/>
          </a:bodyPr>
          <a:lstStyle/>
          <a:p>
            <a:pPr algn="just"/>
            <a:r>
              <a:rPr lang="en-US" sz="3600" b="1" dirty="0">
                <a:solidFill>
                  <a:schemeClr val="bg1"/>
                </a:solidFill>
                <a:latin typeface="Candara" panose="020E0502030303020204" pitchFamily="34" charset="0"/>
              </a:rPr>
              <a:t>Challenges the relevant Agencies encounter in dealing with the Assets and Recommendations that will engender more efficiency.</a:t>
            </a:r>
            <a:endParaRPr lang="en-US" sz="3600" b="1"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6547654" y="126469"/>
            <a:ext cx="17655953" cy="923330"/>
          </a:xfrm>
          <a:prstGeom prst="rect">
            <a:avLst/>
          </a:prstGeom>
          <a:noFill/>
        </p:spPr>
        <p:txBody>
          <a:bodyPr wrap="square" lIns="91440" tIns="45720" rIns="91440" bIns="45720">
            <a:spAutoFit/>
          </a:bodyPr>
          <a:lstStyle/>
          <a:p>
            <a:pPr algn="just"/>
            <a:r>
              <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Nigerian Financial Intelligence Unit (NFIU) - Powers</a:t>
            </a:r>
            <a:endPar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sp>
        <p:nvSpPr>
          <p:cNvPr id="17" name="TextBox 16"/>
          <p:cNvSpPr txBox="1"/>
          <p:nvPr/>
        </p:nvSpPr>
        <p:spPr>
          <a:xfrm>
            <a:off x="11114764" y="1385697"/>
            <a:ext cx="3468642" cy="1815882"/>
          </a:xfrm>
          <a:prstGeom prst="rect">
            <a:avLst/>
          </a:prstGeom>
          <a:noFill/>
        </p:spPr>
        <p:txBody>
          <a:bodyPr wrap="square" rtlCol="0" anchor="ctr" anchorCtr="0">
            <a:spAutoFit/>
          </a:bodyPr>
          <a:lstStyle>
            <a:defPPr>
              <a:defRPr lang="en-US"/>
            </a:defPPr>
            <a:lvl1pPr algn="ctr">
              <a:defRPr sz="2800" b="1">
                <a:solidFill>
                  <a:schemeClr val="bg1"/>
                </a:solidFill>
                <a:latin typeface="Century" panose="02040604050505020304" pitchFamily="18" charset="0"/>
                <a:ea typeface="League Spartan" charset="0"/>
                <a:cs typeface="Poppins" pitchFamily="2" charset="77"/>
              </a:defRPr>
            </a:lvl1pPr>
          </a:lstStyle>
          <a:p>
            <a:r>
              <a:rPr lang="en-US" dirty="0">
                <a:latin typeface="Candara" panose="020E0502030303020204" pitchFamily="34" charset="0"/>
              </a:rPr>
              <a:t>Corruption, </a:t>
            </a:r>
            <a:endParaRPr lang="en-US" dirty="0">
              <a:latin typeface="Candara" panose="020E0502030303020204" pitchFamily="34" charset="0"/>
            </a:endParaRPr>
          </a:p>
          <a:p>
            <a:r>
              <a:rPr lang="en-US" dirty="0">
                <a:latin typeface="Candara" panose="020E0502030303020204" pitchFamily="34" charset="0"/>
              </a:rPr>
              <a:t>Money Laundering </a:t>
            </a:r>
            <a:endParaRPr lang="en-US" dirty="0">
              <a:latin typeface="Candara" panose="020E0502030303020204" pitchFamily="34" charset="0"/>
            </a:endParaRPr>
          </a:p>
          <a:p>
            <a:r>
              <a:rPr lang="en-US" dirty="0">
                <a:latin typeface="Candara" panose="020E0502030303020204" pitchFamily="34" charset="0"/>
              </a:rPr>
              <a:t>and other </a:t>
            </a:r>
            <a:endParaRPr lang="en-US" dirty="0">
              <a:latin typeface="Candara" panose="020E0502030303020204" pitchFamily="34" charset="0"/>
            </a:endParaRPr>
          </a:p>
          <a:p>
            <a:r>
              <a:rPr lang="en-US" dirty="0">
                <a:latin typeface="Candara" panose="020E0502030303020204" pitchFamily="34" charset="0"/>
              </a:rPr>
              <a:t>Predicate Offences</a:t>
            </a:r>
            <a:endParaRPr lang="en-US" dirty="0">
              <a:latin typeface="Candara" panose="020E0502030303020204" pitchFamily="34" charset="0"/>
            </a:endParaRPr>
          </a:p>
        </p:txBody>
      </p:sp>
      <p:sp>
        <p:nvSpPr>
          <p:cNvPr id="19" name="TextBox 18"/>
          <p:cNvSpPr txBox="1"/>
          <p:nvPr/>
        </p:nvSpPr>
        <p:spPr>
          <a:xfrm>
            <a:off x="11028548" y="8070425"/>
            <a:ext cx="3392852" cy="1384995"/>
          </a:xfrm>
          <a:prstGeom prst="rect">
            <a:avLst/>
          </a:prstGeom>
          <a:noFill/>
        </p:spPr>
        <p:txBody>
          <a:bodyPr wrap="square" rtlCol="0" anchor="ctr" anchorCtr="0">
            <a:spAutoFit/>
          </a:bodyPr>
          <a:lstStyle>
            <a:defPPr>
              <a:defRPr lang="en-US"/>
            </a:defPPr>
            <a:lvl1pPr algn="ctr">
              <a:defRPr sz="2800" b="1">
                <a:solidFill>
                  <a:schemeClr val="bg1"/>
                </a:solidFill>
                <a:latin typeface="Century" panose="02040604050505020304" pitchFamily="18" charset="0"/>
                <a:ea typeface="League Spartan" charset="0"/>
                <a:cs typeface="Poppins" pitchFamily="2" charset="77"/>
              </a:defRPr>
            </a:lvl1pPr>
          </a:lstStyle>
          <a:p>
            <a:r>
              <a:rPr lang="en-US" dirty="0">
                <a:latin typeface="Candara" panose="020E0502030303020204" pitchFamily="34" charset="0"/>
              </a:rPr>
              <a:t>Arms Proliferation </a:t>
            </a:r>
            <a:endParaRPr lang="en-US" dirty="0">
              <a:latin typeface="Candara" panose="020E0502030303020204" pitchFamily="34" charset="0"/>
            </a:endParaRPr>
          </a:p>
          <a:p>
            <a:r>
              <a:rPr lang="en-US" dirty="0">
                <a:latin typeface="Candara" panose="020E0502030303020204" pitchFamily="34" charset="0"/>
              </a:rPr>
              <a:t>and Financing of </a:t>
            </a:r>
            <a:endParaRPr lang="en-US" dirty="0">
              <a:latin typeface="Candara" panose="020E0502030303020204" pitchFamily="34" charset="0"/>
            </a:endParaRPr>
          </a:p>
          <a:p>
            <a:r>
              <a:rPr lang="en-US" dirty="0">
                <a:latin typeface="Candara" panose="020E0502030303020204" pitchFamily="34" charset="0"/>
              </a:rPr>
              <a:t>Arms Proliferation</a:t>
            </a:r>
            <a:endParaRPr lang="en-US" dirty="0">
              <a:latin typeface="Candara" panose="020E0502030303020204" pitchFamily="34" charset="0"/>
            </a:endParaRPr>
          </a:p>
        </p:txBody>
      </p:sp>
      <p:sp>
        <p:nvSpPr>
          <p:cNvPr id="20" name="TextBox 19"/>
          <p:cNvSpPr txBox="1"/>
          <p:nvPr/>
        </p:nvSpPr>
        <p:spPr>
          <a:xfrm>
            <a:off x="18459756" y="8397616"/>
            <a:ext cx="2638479" cy="1384995"/>
          </a:xfrm>
          <a:prstGeom prst="rect">
            <a:avLst/>
          </a:prstGeom>
          <a:noFill/>
        </p:spPr>
        <p:txBody>
          <a:bodyPr wrap="square" rtlCol="0" anchor="ctr" anchorCtr="0">
            <a:spAutoFit/>
          </a:bodyPr>
          <a:lstStyle>
            <a:defPPr>
              <a:defRPr lang="en-US"/>
            </a:defPPr>
            <a:lvl1pPr algn="ctr">
              <a:defRPr sz="2800" b="1">
                <a:solidFill>
                  <a:schemeClr val="bg1"/>
                </a:solidFill>
                <a:latin typeface="Century" panose="02040604050505020304" pitchFamily="18" charset="0"/>
                <a:ea typeface="League Spartan" charset="0"/>
                <a:cs typeface="Poppins" pitchFamily="2" charset="77"/>
              </a:defRPr>
            </a:lvl1pPr>
          </a:lstStyle>
          <a:p>
            <a:r>
              <a:rPr lang="en-US" dirty="0">
                <a:latin typeface="Candara" panose="020E0502030303020204" pitchFamily="34" charset="0"/>
              </a:rPr>
              <a:t>Terrorism and </a:t>
            </a:r>
            <a:endParaRPr lang="en-US" dirty="0">
              <a:latin typeface="Candara" panose="020E0502030303020204" pitchFamily="34" charset="0"/>
            </a:endParaRPr>
          </a:p>
          <a:p>
            <a:r>
              <a:rPr lang="en-US" dirty="0">
                <a:latin typeface="Candara" panose="020E0502030303020204" pitchFamily="34" charset="0"/>
              </a:rPr>
              <a:t>Financing of </a:t>
            </a:r>
            <a:endParaRPr lang="en-US" dirty="0">
              <a:latin typeface="Candara" panose="020E0502030303020204" pitchFamily="34" charset="0"/>
            </a:endParaRPr>
          </a:p>
          <a:p>
            <a:r>
              <a:rPr lang="en-US" dirty="0">
                <a:latin typeface="Candara" panose="020E0502030303020204" pitchFamily="34" charset="0"/>
              </a:rPr>
              <a:t>Terrorism </a:t>
            </a:r>
            <a:endParaRPr lang="en-US" dirty="0">
              <a:latin typeface="Candara" panose="020E0502030303020204" pitchFamily="34" charset="0"/>
            </a:endParaRPr>
          </a:p>
        </p:txBody>
      </p:sp>
      <p:sp>
        <p:nvSpPr>
          <p:cNvPr id="21" name="TextBox 20"/>
          <p:cNvSpPr txBox="1"/>
          <p:nvPr/>
        </p:nvSpPr>
        <p:spPr>
          <a:xfrm>
            <a:off x="10997867" y="9137906"/>
            <a:ext cx="3392852" cy="1384995"/>
          </a:xfrm>
          <a:prstGeom prst="rect">
            <a:avLst/>
          </a:prstGeom>
          <a:noFill/>
        </p:spPr>
        <p:txBody>
          <a:bodyPr wrap="square" rtlCol="0" anchor="ctr" anchorCtr="0">
            <a:spAutoFit/>
          </a:bodyPr>
          <a:lstStyle>
            <a:defPPr>
              <a:defRPr lang="en-US"/>
            </a:defPPr>
            <a:lvl1pPr algn="ctr">
              <a:defRPr sz="2800" b="1">
                <a:solidFill>
                  <a:schemeClr val="bg1"/>
                </a:solidFill>
                <a:latin typeface="Century" panose="02040604050505020304" pitchFamily="18" charset="0"/>
                <a:ea typeface="League Spartan" charset="0"/>
                <a:cs typeface="Poppins" pitchFamily="2" charset="77"/>
              </a:defRPr>
            </a:lvl1pPr>
          </a:lstStyle>
          <a:p>
            <a:r>
              <a:rPr lang="en-US" dirty="0">
                <a:latin typeface="Candara" panose="020E0502030303020204" pitchFamily="34" charset="0"/>
              </a:rPr>
              <a:t>Arms Proliferation </a:t>
            </a:r>
            <a:endParaRPr lang="en-US" dirty="0">
              <a:latin typeface="Candara" panose="020E0502030303020204" pitchFamily="34" charset="0"/>
            </a:endParaRPr>
          </a:p>
          <a:p>
            <a:r>
              <a:rPr lang="en-US" dirty="0">
                <a:latin typeface="Candara" panose="020E0502030303020204" pitchFamily="34" charset="0"/>
              </a:rPr>
              <a:t>and Financing of </a:t>
            </a:r>
            <a:endParaRPr lang="en-US" dirty="0">
              <a:latin typeface="Candara" panose="020E0502030303020204" pitchFamily="34" charset="0"/>
            </a:endParaRPr>
          </a:p>
          <a:p>
            <a:r>
              <a:rPr lang="en-US" dirty="0">
                <a:latin typeface="Candara" panose="020E0502030303020204" pitchFamily="34" charset="0"/>
              </a:rPr>
              <a:t>Arms Proliferation</a:t>
            </a:r>
            <a:endParaRPr lang="en-US" dirty="0">
              <a:latin typeface="Candara" panose="020E0502030303020204" pitchFamily="34" charset="0"/>
            </a:endParaRPr>
          </a:p>
        </p:txBody>
      </p:sp>
      <p:sp>
        <p:nvSpPr>
          <p:cNvPr id="22" name="Round Same Side Corner Rectangle 3"/>
          <p:cNvSpPr/>
          <p:nvPr/>
        </p:nvSpPr>
        <p:spPr>
          <a:xfrm rot="16200000">
            <a:off x="6379692" y="1294902"/>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3" name="TextBox 22"/>
          <p:cNvSpPr txBox="1"/>
          <p:nvPr/>
        </p:nvSpPr>
        <p:spPr>
          <a:xfrm>
            <a:off x="6964472" y="1749538"/>
            <a:ext cx="681597"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1.</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24" name="Rectangle 23"/>
          <p:cNvSpPr/>
          <p:nvPr/>
        </p:nvSpPr>
        <p:spPr>
          <a:xfrm>
            <a:off x="8304405" y="1501760"/>
            <a:ext cx="14275677" cy="1603554"/>
          </a:xfrm>
          <a:prstGeom prst="rect">
            <a:avLst/>
          </a:prstGeom>
          <a:solidFill>
            <a:srgbClr val="0070C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5" name="TextBox 24"/>
          <p:cNvSpPr txBox="1"/>
          <p:nvPr/>
        </p:nvSpPr>
        <p:spPr>
          <a:xfrm>
            <a:off x="8304405" y="1716204"/>
            <a:ext cx="13790483"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collaborate with other Regulatory Authorities, LEAs, ACAs,  Security Agencies, and SROs in Nigeria in combating ML, TF, PF and related activities</a:t>
            </a:r>
            <a:endParaRPr lang="en-US" sz="3200" b="1" dirty="0">
              <a:solidFill>
                <a:schemeClr val="bg1"/>
              </a:solidFill>
              <a:latin typeface="Candara" panose="020E0502030303020204" pitchFamily="34" charset="0"/>
              <a:ea typeface="League Spartan" charset="0"/>
              <a:cs typeface="Poppins" pitchFamily="2" charset="77"/>
            </a:endParaRPr>
          </a:p>
        </p:txBody>
      </p:sp>
      <p:sp>
        <p:nvSpPr>
          <p:cNvPr id="26" name="Round Same Side Corner Rectangle 19"/>
          <p:cNvSpPr/>
          <p:nvPr/>
        </p:nvSpPr>
        <p:spPr>
          <a:xfrm rot="16200000">
            <a:off x="6379692" y="3140170"/>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7" name="TextBox 26"/>
          <p:cNvSpPr txBox="1"/>
          <p:nvPr/>
        </p:nvSpPr>
        <p:spPr>
          <a:xfrm>
            <a:off x="6903558" y="3594806"/>
            <a:ext cx="803425"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2.</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28" name="Rectangle 27"/>
          <p:cNvSpPr/>
          <p:nvPr/>
        </p:nvSpPr>
        <p:spPr>
          <a:xfrm>
            <a:off x="8304405" y="3347028"/>
            <a:ext cx="14275677" cy="1603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29" name="Round Same Side Corner Rectangle 27"/>
          <p:cNvSpPr/>
          <p:nvPr/>
        </p:nvSpPr>
        <p:spPr>
          <a:xfrm rot="16200000">
            <a:off x="6379692" y="4948116"/>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30" name="TextBox 29"/>
          <p:cNvSpPr txBox="1"/>
          <p:nvPr/>
        </p:nvSpPr>
        <p:spPr>
          <a:xfrm>
            <a:off x="6906764" y="5402752"/>
            <a:ext cx="797013"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3.</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31" name="Rectangle 30"/>
          <p:cNvSpPr/>
          <p:nvPr/>
        </p:nvSpPr>
        <p:spPr>
          <a:xfrm>
            <a:off x="8304406" y="5154974"/>
            <a:ext cx="14275676" cy="1603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latin typeface="Candara" panose="020E0502030303020204" pitchFamily="34" charset="0"/>
            </a:endParaRPr>
          </a:p>
        </p:txBody>
      </p:sp>
      <p:sp>
        <p:nvSpPr>
          <p:cNvPr id="32" name="Round Same Side Corner Rectangle 35"/>
          <p:cNvSpPr/>
          <p:nvPr/>
        </p:nvSpPr>
        <p:spPr>
          <a:xfrm rot="16200000">
            <a:off x="6379692" y="6774725"/>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33" name="TextBox 32"/>
          <p:cNvSpPr txBox="1"/>
          <p:nvPr/>
        </p:nvSpPr>
        <p:spPr>
          <a:xfrm>
            <a:off x="6879513" y="7229361"/>
            <a:ext cx="851515"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4.</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34" name="Rectangle 33"/>
          <p:cNvSpPr/>
          <p:nvPr/>
        </p:nvSpPr>
        <p:spPr>
          <a:xfrm>
            <a:off x="8304405" y="6981583"/>
            <a:ext cx="14275677" cy="1603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35" name="Round Same Side Corner Rectangle 43"/>
          <p:cNvSpPr/>
          <p:nvPr/>
        </p:nvSpPr>
        <p:spPr>
          <a:xfrm rot="16200000">
            <a:off x="6379692" y="8582671"/>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42" name="TextBox 41"/>
          <p:cNvSpPr txBox="1"/>
          <p:nvPr/>
        </p:nvSpPr>
        <p:spPr>
          <a:xfrm>
            <a:off x="6905962" y="9037307"/>
            <a:ext cx="798616"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5.</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45" name="Rectangle 44"/>
          <p:cNvSpPr/>
          <p:nvPr/>
        </p:nvSpPr>
        <p:spPr>
          <a:xfrm>
            <a:off x="8304406" y="8789529"/>
            <a:ext cx="14275676" cy="1603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46" name="Round Same Side Corner Rectangle 51"/>
          <p:cNvSpPr/>
          <p:nvPr/>
        </p:nvSpPr>
        <p:spPr>
          <a:xfrm rot="16200000">
            <a:off x="6379692" y="10390620"/>
            <a:ext cx="1603554" cy="201727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47" name="TextBox 46"/>
          <p:cNvSpPr txBox="1"/>
          <p:nvPr/>
        </p:nvSpPr>
        <p:spPr>
          <a:xfrm>
            <a:off x="6882719" y="10845256"/>
            <a:ext cx="845103" cy="1107996"/>
          </a:xfrm>
          <a:prstGeom prst="rect">
            <a:avLst/>
          </a:prstGeom>
          <a:noFill/>
        </p:spPr>
        <p:txBody>
          <a:bodyPr wrap="none" rtlCol="0" anchor="ctr" anchorCtr="0">
            <a:spAutoFit/>
          </a:bodyPr>
          <a:lstStyle/>
          <a:p>
            <a:pPr algn="ctr"/>
            <a:r>
              <a:rPr lang="en-US" sz="6600" b="1" dirty="0">
                <a:solidFill>
                  <a:schemeClr val="bg1"/>
                </a:solidFill>
                <a:latin typeface="Candara" panose="020E0502030303020204" pitchFamily="34" charset="0"/>
                <a:ea typeface="League Spartan" charset="0"/>
                <a:cs typeface="Poppins" pitchFamily="2" charset="77"/>
              </a:rPr>
              <a:t>6.</a:t>
            </a:r>
            <a:endParaRPr lang="en-US" sz="6600" b="1" dirty="0">
              <a:solidFill>
                <a:schemeClr val="bg1"/>
              </a:solidFill>
              <a:latin typeface="Candara" panose="020E0502030303020204" pitchFamily="34" charset="0"/>
              <a:ea typeface="League Spartan" charset="0"/>
              <a:cs typeface="Poppins" pitchFamily="2" charset="77"/>
            </a:endParaRPr>
          </a:p>
        </p:txBody>
      </p:sp>
      <p:sp>
        <p:nvSpPr>
          <p:cNvPr id="48" name="Rectangle 47"/>
          <p:cNvSpPr/>
          <p:nvPr/>
        </p:nvSpPr>
        <p:spPr>
          <a:xfrm>
            <a:off x="8304405" y="10597478"/>
            <a:ext cx="14275676" cy="1603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49" name="TextBox 48"/>
          <p:cNvSpPr txBox="1"/>
          <p:nvPr/>
        </p:nvSpPr>
        <p:spPr>
          <a:xfrm>
            <a:off x="8363063" y="3728545"/>
            <a:ext cx="13731825"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review AML and CFT measures on a regular basis in consultation with Regulatory authorities and other relevant stakeholders.</a:t>
            </a:r>
            <a:endParaRPr lang="en-US" sz="3200" b="1" dirty="0">
              <a:solidFill>
                <a:schemeClr val="bg1"/>
              </a:solidFill>
              <a:latin typeface="Candara" panose="020E0502030303020204" pitchFamily="34" charset="0"/>
              <a:ea typeface="League Spartan" charset="0"/>
              <a:cs typeface="Poppins" pitchFamily="2" charset="77"/>
            </a:endParaRPr>
          </a:p>
        </p:txBody>
      </p:sp>
      <p:sp>
        <p:nvSpPr>
          <p:cNvPr id="50" name="TextBox 49"/>
          <p:cNvSpPr txBox="1"/>
          <p:nvPr/>
        </p:nvSpPr>
        <p:spPr>
          <a:xfrm>
            <a:off x="8363062" y="5417353"/>
            <a:ext cx="13878725"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direct the prompt monitoring or immediate stop of financial transactions, accounts or transfer of funds in any FI, DFNBP or any other institution</a:t>
            </a:r>
            <a:endParaRPr lang="en-US" sz="3200" b="1" dirty="0">
              <a:solidFill>
                <a:schemeClr val="bg1"/>
              </a:solidFill>
              <a:latin typeface="Candara" panose="020E0502030303020204" pitchFamily="34" charset="0"/>
              <a:ea typeface="League Spartan" charset="0"/>
              <a:cs typeface="Poppins" pitchFamily="2" charset="77"/>
            </a:endParaRPr>
          </a:p>
        </p:txBody>
      </p:sp>
      <p:sp>
        <p:nvSpPr>
          <p:cNvPr id="51" name="TextBox 50"/>
          <p:cNvSpPr txBox="1"/>
          <p:nvPr/>
        </p:nvSpPr>
        <p:spPr>
          <a:xfrm>
            <a:off x="8363063" y="7221281"/>
            <a:ext cx="14030405"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request for and collect such other information as the Unit deems necessary in fulfil its functions &amp; got Presidential Consent implement it on Databases</a:t>
            </a:r>
            <a:endParaRPr lang="en-US" sz="3200" b="1" dirty="0">
              <a:solidFill>
                <a:schemeClr val="bg1"/>
              </a:solidFill>
              <a:latin typeface="Candara" panose="020E0502030303020204" pitchFamily="34" charset="0"/>
              <a:ea typeface="League Spartan" charset="0"/>
              <a:cs typeface="Poppins" pitchFamily="2" charset="77"/>
            </a:endParaRPr>
          </a:p>
        </p:txBody>
      </p:sp>
      <p:sp>
        <p:nvSpPr>
          <p:cNvPr id="52" name="TextBox 51"/>
          <p:cNvSpPr txBox="1"/>
          <p:nvPr/>
        </p:nvSpPr>
        <p:spPr>
          <a:xfrm>
            <a:off x="8363063" y="9173158"/>
            <a:ext cx="13971396"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request for additional information from institutions and Reporting Entities, LEAs/ACAs and Security Agencies required to perform its function.</a:t>
            </a:r>
            <a:endParaRPr lang="en-US" sz="3200" b="1" dirty="0">
              <a:solidFill>
                <a:schemeClr val="bg1"/>
              </a:solidFill>
              <a:latin typeface="Candara" panose="020E0502030303020204" pitchFamily="34" charset="0"/>
              <a:ea typeface="League Spartan" charset="0"/>
              <a:cs typeface="Poppins" pitchFamily="2" charset="77"/>
            </a:endParaRPr>
          </a:p>
        </p:txBody>
      </p:sp>
      <p:sp>
        <p:nvSpPr>
          <p:cNvPr id="53" name="TextBox 52"/>
          <p:cNvSpPr txBox="1"/>
          <p:nvPr/>
        </p:nvSpPr>
        <p:spPr>
          <a:xfrm>
            <a:off x="8363062" y="10876034"/>
            <a:ext cx="14030406" cy="1077218"/>
          </a:xfrm>
          <a:prstGeom prst="rect">
            <a:avLst/>
          </a:prstGeom>
          <a:noFill/>
        </p:spPr>
        <p:txBody>
          <a:bodyPr wrap="square" rtlCol="0" anchor="b" anchorCtr="0">
            <a:spAutoFit/>
          </a:bodyPr>
          <a:lstStyle/>
          <a:p>
            <a:pPr algn="just"/>
            <a:r>
              <a:rPr lang="en-US" sz="3200" b="1" dirty="0">
                <a:solidFill>
                  <a:schemeClr val="bg1"/>
                </a:solidFill>
                <a:latin typeface="Candara" panose="020E0502030303020204" pitchFamily="34" charset="0"/>
                <a:ea typeface="League Spartan" charset="0"/>
                <a:cs typeface="Poppins" pitchFamily="2" charset="77"/>
              </a:rPr>
              <a:t>To enter into MOU or such other arrangements as will enable it to carry out its functions effectively in Nigeria and with counterparts in other countries.</a:t>
            </a:r>
            <a:endParaRPr lang="en-US" sz="3200" b="1" dirty="0">
              <a:solidFill>
                <a:schemeClr val="bg1"/>
              </a:solidFill>
              <a:latin typeface="Candara" panose="020E0502030303020204" pitchFamily="34" charset="0"/>
              <a:ea typeface="League Spartan" charset="0"/>
              <a:cs typeface="Poppins" pitchFamily="2" charset="77"/>
            </a:endParaRPr>
          </a:p>
        </p:txBody>
      </p:sp>
      <p:pic>
        <p:nvPicPr>
          <p:cNvPr id="54" name="Picture 53"/>
          <p:cNvPicPr>
            <a:picLocks noChangeAspect="1"/>
          </p:cNvPicPr>
          <p:nvPr/>
        </p:nvPicPr>
        <p:blipFill>
          <a:blip r:embed="rId10"/>
          <a:stretch>
            <a:fillRect/>
          </a:stretch>
        </p:blipFill>
        <p:spPr>
          <a:xfrm>
            <a:off x="22580082" y="1406069"/>
            <a:ext cx="1623526" cy="1576803"/>
          </a:xfrm>
          <a:prstGeom prst="rect">
            <a:avLst/>
          </a:prstGeom>
          <a:ln>
            <a:solidFill>
              <a:schemeClr val="bg2">
                <a:lumMod val="50000"/>
              </a:schemeClr>
            </a:solidFill>
          </a:ln>
        </p:spPr>
      </p:pic>
      <p:pic>
        <p:nvPicPr>
          <p:cNvPr id="55" name="Picture 54"/>
          <p:cNvPicPr>
            <a:picLocks noChangeAspect="1"/>
          </p:cNvPicPr>
          <p:nvPr/>
        </p:nvPicPr>
        <p:blipFill>
          <a:blip r:embed="rId11"/>
          <a:stretch>
            <a:fillRect/>
          </a:stretch>
        </p:blipFill>
        <p:spPr>
          <a:xfrm>
            <a:off x="22580081" y="3360403"/>
            <a:ext cx="1713619" cy="1603554"/>
          </a:xfrm>
          <a:prstGeom prst="rect">
            <a:avLst/>
          </a:prstGeom>
          <a:ln>
            <a:solidFill>
              <a:srgbClr val="006600"/>
            </a:solidFill>
          </a:ln>
        </p:spPr>
      </p:pic>
      <p:pic>
        <p:nvPicPr>
          <p:cNvPr id="56" name="Picture 55"/>
          <p:cNvPicPr>
            <a:picLocks noChangeAspect="1"/>
          </p:cNvPicPr>
          <p:nvPr/>
        </p:nvPicPr>
        <p:blipFill>
          <a:blip r:embed="rId12"/>
          <a:stretch>
            <a:fillRect/>
          </a:stretch>
        </p:blipFill>
        <p:spPr>
          <a:xfrm>
            <a:off x="22688156" y="8845904"/>
            <a:ext cx="1605544" cy="1576802"/>
          </a:xfrm>
          <a:prstGeom prst="rect">
            <a:avLst/>
          </a:prstGeom>
          <a:ln>
            <a:solidFill>
              <a:srgbClr val="0070C0"/>
            </a:solidFill>
          </a:ln>
        </p:spPr>
      </p:pic>
      <p:pic>
        <p:nvPicPr>
          <p:cNvPr id="57" name="Picture 56"/>
          <p:cNvPicPr>
            <a:picLocks noChangeAspect="1"/>
          </p:cNvPicPr>
          <p:nvPr/>
        </p:nvPicPr>
        <p:blipFill>
          <a:blip r:embed="rId13"/>
          <a:stretch>
            <a:fillRect/>
          </a:stretch>
        </p:blipFill>
        <p:spPr>
          <a:xfrm>
            <a:off x="22688156" y="5219045"/>
            <a:ext cx="1622136" cy="1530283"/>
          </a:xfrm>
          <a:prstGeom prst="rect">
            <a:avLst/>
          </a:prstGeom>
          <a:ln>
            <a:solidFill>
              <a:srgbClr val="006600"/>
            </a:solidFill>
          </a:ln>
        </p:spPr>
      </p:pic>
      <p:pic>
        <p:nvPicPr>
          <p:cNvPr id="58" name="Picture 57"/>
          <p:cNvPicPr>
            <a:picLocks noChangeAspect="1"/>
          </p:cNvPicPr>
          <p:nvPr/>
        </p:nvPicPr>
        <p:blipFill>
          <a:blip r:embed="rId14"/>
          <a:stretch>
            <a:fillRect/>
          </a:stretch>
        </p:blipFill>
        <p:spPr>
          <a:xfrm>
            <a:off x="22638740" y="6996928"/>
            <a:ext cx="1713619" cy="1530283"/>
          </a:xfrm>
          <a:prstGeom prst="rect">
            <a:avLst/>
          </a:prstGeom>
          <a:ln>
            <a:solidFill>
              <a:srgbClr val="006600"/>
            </a:solidFill>
          </a:ln>
        </p:spPr>
      </p:pic>
      <p:pic>
        <p:nvPicPr>
          <p:cNvPr id="59" name="Picture 58"/>
          <p:cNvPicPr>
            <a:picLocks noChangeAspect="1"/>
          </p:cNvPicPr>
          <p:nvPr/>
        </p:nvPicPr>
        <p:blipFill>
          <a:blip r:embed="rId15"/>
          <a:stretch>
            <a:fillRect/>
          </a:stretch>
        </p:blipFill>
        <p:spPr>
          <a:xfrm>
            <a:off x="22599279" y="10597477"/>
            <a:ext cx="1694421" cy="1569660"/>
          </a:xfrm>
          <a:prstGeom prst="rect">
            <a:avLst/>
          </a:prstGeom>
          <a:ln>
            <a:solidFill>
              <a:srgbClr val="006600"/>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6547654" y="126469"/>
            <a:ext cx="17655953" cy="923330"/>
          </a:xfrm>
          <a:prstGeom prst="rect">
            <a:avLst/>
          </a:prstGeom>
          <a:noFill/>
        </p:spPr>
        <p:txBody>
          <a:bodyPr wrap="square" lIns="91440" tIns="45720" rIns="91440" bIns="45720">
            <a:spAutoFit/>
          </a:bodyPr>
          <a:lstStyle/>
          <a:p>
            <a:r>
              <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Nigerian Financial Intelligence Unit (NFIU)</a:t>
            </a:r>
            <a:endParaRPr lang="en-US" sz="54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pic>
        <p:nvPicPr>
          <p:cNvPr id="60" name="Picture 59"/>
          <p:cNvPicPr>
            <a:picLocks noChangeAspect="1"/>
          </p:cNvPicPr>
          <p:nvPr/>
        </p:nvPicPr>
        <p:blipFill>
          <a:blip r:embed="rId10"/>
          <a:stretch>
            <a:fillRect/>
          </a:stretch>
        </p:blipFill>
        <p:spPr>
          <a:xfrm>
            <a:off x="6503127" y="1848640"/>
            <a:ext cx="16902858" cy="8078817"/>
          </a:xfrm>
          <a:prstGeom prst="rect">
            <a:avLst/>
          </a:prstGeom>
          <a:ln w="28575">
            <a:solidFill>
              <a:srgbClr val="0070C0"/>
            </a:solidFill>
          </a:ln>
        </p:spPr>
      </p:pic>
      <p:sp>
        <p:nvSpPr>
          <p:cNvPr id="61" name="Rectangle 60"/>
          <p:cNvSpPr/>
          <p:nvPr/>
        </p:nvSpPr>
        <p:spPr>
          <a:xfrm>
            <a:off x="6320643" y="983378"/>
            <a:ext cx="14089113" cy="769441"/>
          </a:xfrm>
          <a:prstGeom prst="rect">
            <a:avLst/>
          </a:prstGeom>
          <a:noFill/>
        </p:spPr>
        <p:txBody>
          <a:bodyPr wrap="none" lIns="91440" tIns="45720" rIns="91440" bIns="45720">
            <a:spAutoFit/>
          </a:bodyPr>
          <a:lstStyle/>
          <a:p>
            <a:pPr algn="ctr"/>
            <a:r>
              <a:rPr lang="en-US" sz="4400" b="1" cap="none" spc="0" dirty="0">
                <a:ln w="0"/>
                <a:solidFill>
                  <a:srgbClr val="0000CC"/>
                </a:solidFill>
                <a:effectLst>
                  <a:reflection blurRad="6350" stA="53000" endA="300" endPos="35500" dir="5400000" sy="-90000" algn="bl" rotWithShape="0"/>
                </a:effectLst>
                <a:latin typeface="Candara" panose="020E0502030303020204" pitchFamily="34" charset="0"/>
              </a:rPr>
              <a:t>Crime Records Information Management System (CRIMS)</a:t>
            </a:r>
            <a:endParaRPr lang="en-US" sz="4400" b="1" cap="none" spc="0" dirty="0">
              <a:ln w="0"/>
              <a:solidFill>
                <a:srgbClr val="0000CC"/>
              </a:solidFill>
              <a:effectLst>
                <a:reflection blurRad="6350" stA="53000" endA="300" endPos="35500" dir="5400000" sy="-90000" algn="bl" rotWithShape="0"/>
              </a:effectLst>
              <a:latin typeface="Candara" panose="020E0502030303020204" pitchFamily="34" charset="0"/>
            </a:endParaRPr>
          </a:p>
        </p:txBody>
      </p:sp>
      <p:sp>
        <p:nvSpPr>
          <p:cNvPr id="62" name="Shape 1714"/>
          <p:cNvSpPr/>
          <p:nvPr/>
        </p:nvSpPr>
        <p:spPr>
          <a:xfrm>
            <a:off x="6356888" y="10040861"/>
            <a:ext cx="5255625" cy="34857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0070C0"/>
          </a:solidFill>
          <a:ln w="12700" cap="flat">
            <a:noFill/>
            <a:miter lim="400000"/>
          </a:ln>
          <a:effec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11250" dirty="0">
              <a:latin typeface="Lato Light" panose="020F0502020204030203" pitchFamily="34" charset="0"/>
            </a:endParaRPr>
          </a:p>
        </p:txBody>
      </p:sp>
      <p:sp>
        <p:nvSpPr>
          <p:cNvPr id="63" name="TextBox 62"/>
          <p:cNvSpPr txBox="1"/>
          <p:nvPr/>
        </p:nvSpPr>
        <p:spPr>
          <a:xfrm>
            <a:off x="6704406" y="10600956"/>
            <a:ext cx="4296935" cy="2308324"/>
          </a:xfrm>
          <a:prstGeom prst="rect">
            <a:avLst/>
          </a:prstGeom>
          <a:noFill/>
        </p:spPr>
        <p:txBody>
          <a:bodyPr wrap="square" rtlCol="0">
            <a:spAutoFit/>
          </a:bodyPr>
          <a:lstStyle/>
          <a:p>
            <a:pPr algn="ctr"/>
            <a:r>
              <a:rPr lang="en-US" sz="3600" dirty="0">
                <a:solidFill>
                  <a:schemeClr val="bg1"/>
                </a:solidFill>
                <a:latin typeface="Candara" panose="020E0502030303020204" pitchFamily="34" charset="0"/>
              </a:rPr>
              <a:t>Developed In-house with inputs from Stakeholders and hosted On-Premise.</a:t>
            </a:r>
            <a:endParaRPr lang="en-US" sz="3600" dirty="0">
              <a:solidFill>
                <a:schemeClr val="bg1"/>
              </a:solidFill>
              <a:latin typeface="Candara" panose="020E0502030303020204" pitchFamily="34" charset="0"/>
            </a:endParaRPr>
          </a:p>
        </p:txBody>
      </p:sp>
      <p:sp>
        <p:nvSpPr>
          <p:cNvPr id="64" name="Shape 1714"/>
          <p:cNvSpPr/>
          <p:nvPr/>
        </p:nvSpPr>
        <p:spPr>
          <a:xfrm>
            <a:off x="11741480" y="10023279"/>
            <a:ext cx="5594694" cy="34531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0070C0"/>
          </a:solidFill>
          <a:ln w="12700" cap="flat">
            <a:noFill/>
            <a:miter lim="400000"/>
          </a:ln>
          <a:effec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11250" dirty="0">
              <a:latin typeface="Lato Light" panose="020F0502020204030203" pitchFamily="34" charset="0"/>
            </a:endParaRPr>
          </a:p>
        </p:txBody>
      </p:sp>
      <p:sp>
        <p:nvSpPr>
          <p:cNvPr id="65" name="TextBox 64"/>
          <p:cNvSpPr txBox="1"/>
          <p:nvPr/>
        </p:nvSpPr>
        <p:spPr>
          <a:xfrm>
            <a:off x="11819226" y="10623523"/>
            <a:ext cx="5087844" cy="2308324"/>
          </a:xfrm>
          <a:prstGeom prst="rect">
            <a:avLst/>
          </a:prstGeom>
          <a:noFill/>
        </p:spPr>
        <p:txBody>
          <a:bodyPr wrap="square" rtlCol="0">
            <a:spAutoFit/>
          </a:bodyPr>
          <a:lstStyle/>
          <a:p>
            <a:pPr algn="ctr"/>
            <a:r>
              <a:rPr lang="en-US" sz="3600" dirty="0">
                <a:solidFill>
                  <a:schemeClr val="bg1"/>
                </a:solidFill>
                <a:latin typeface="Candara" panose="020E0502030303020204" pitchFamily="34" charset="0"/>
              </a:rPr>
              <a:t>Successfully deployed in </a:t>
            </a:r>
            <a:r>
              <a:rPr lang="en-US" sz="3600" dirty="0">
                <a:solidFill>
                  <a:srgbClr val="FF0000"/>
                </a:solidFill>
                <a:highlight>
                  <a:srgbClr val="FFFF00"/>
                </a:highlight>
                <a:latin typeface="Candara" panose="020E0502030303020204" pitchFamily="34" charset="0"/>
              </a:rPr>
              <a:t>45 Agencies (LEAs, ACAs and Others) </a:t>
            </a:r>
            <a:r>
              <a:rPr lang="en-US" sz="3600" dirty="0">
                <a:solidFill>
                  <a:schemeClr val="bg1"/>
                </a:solidFill>
                <a:latin typeface="Candara" panose="020E0502030303020204" pitchFamily="34" charset="0"/>
              </a:rPr>
              <a:t>in the Country.</a:t>
            </a:r>
            <a:endParaRPr lang="en-US" sz="3600" dirty="0">
              <a:solidFill>
                <a:schemeClr val="bg1"/>
              </a:solidFill>
              <a:latin typeface="Candara" panose="020E0502030303020204" pitchFamily="34" charset="0"/>
            </a:endParaRPr>
          </a:p>
        </p:txBody>
      </p:sp>
      <p:sp>
        <p:nvSpPr>
          <p:cNvPr id="66" name="Shape 1714"/>
          <p:cNvSpPr/>
          <p:nvPr/>
        </p:nvSpPr>
        <p:spPr>
          <a:xfrm>
            <a:off x="17465141" y="9990621"/>
            <a:ext cx="5940843" cy="34857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889" y="0"/>
                </a:lnTo>
                <a:lnTo>
                  <a:pt x="12819" y="0"/>
                </a:lnTo>
                <a:lnTo>
                  <a:pt x="4711" y="0"/>
                </a:lnTo>
                <a:cubicBezTo>
                  <a:pt x="2109" y="0"/>
                  <a:pt x="0" y="2938"/>
                  <a:pt x="0" y="6561"/>
                </a:cubicBezTo>
                <a:lnTo>
                  <a:pt x="0" y="9373"/>
                </a:lnTo>
                <a:lnTo>
                  <a:pt x="0" y="15039"/>
                </a:lnTo>
                <a:lnTo>
                  <a:pt x="0" y="21600"/>
                </a:lnTo>
                <a:cubicBezTo>
                  <a:pt x="0" y="21600"/>
                  <a:pt x="4711" y="21600"/>
                  <a:pt x="4711" y="21600"/>
                </a:cubicBezTo>
                <a:lnTo>
                  <a:pt x="8781" y="21600"/>
                </a:lnTo>
                <a:lnTo>
                  <a:pt x="16889" y="21600"/>
                </a:lnTo>
                <a:cubicBezTo>
                  <a:pt x="19491" y="21600"/>
                  <a:pt x="21600" y="18662"/>
                  <a:pt x="21600" y="15039"/>
                </a:cubicBezTo>
                <a:lnTo>
                  <a:pt x="21600" y="12227"/>
                </a:lnTo>
                <a:lnTo>
                  <a:pt x="21600" y="6561"/>
                </a:lnTo>
                <a:lnTo>
                  <a:pt x="21600" y="0"/>
                </a:lnTo>
                <a:close/>
              </a:path>
            </a:pathLst>
          </a:custGeom>
          <a:solidFill>
            <a:srgbClr val="0070C0"/>
          </a:solidFill>
          <a:ln w="12700" cap="flat">
            <a:noFill/>
            <a:miter lim="400000"/>
          </a:ln>
          <a:effec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endParaRPr sz="11250" dirty="0">
              <a:latin typeface="Lato Light" panose="020F0502020204030203" pitchFamily="34" charset="0"/>
            </a:endParaRPr>
          </a:p>
        </p:txBody>
      </p:sp>
      <p:sp>
        <p:nvSpPr>
          <p:cNvPr id="67" name="TextBox 66"/>
          <p:cNvSpPr txBox="1"/>
          <p:nvPr/>
        </p:nvSpPr>
        <p:spPr>
          <a:xfrm>
            <a:off x="17574866" y="10498009"/>
            <a:ext cx="5638800" cy="2862322"/>
          </a:xfrm>
          <a:prstGeom prst="rect">
            <a:avLst/>
          </a:prstGeom>
          <a:noFill/>
        </p:spPr>
        <p:txBody>
          <a:bodyPr wrap="square" rtlCol="0">
            <a:spAutoFit/>
          </a:bodyPr>
          <a:lstStyle/>
          <a:p>
            <a:pPr algn="ctr"/>
            <a:r>
              <a:rPr lang="en-US" sz="3600" dirty="0">
                <a:solidFill>
                  <a:srgbClr val="FF0000"/>
                </a:solidFill>
                <a:highlight>
                  <a:srgbClr val="FFFF00"/>
                </a:highlight>
                <a:latin typeface="Candara" panose="020E0502030303020204" pitchFamily="34" charset="0"/>
              </a:rPr>
              <a:t>2,996 Intelligence Reports (IRs) </a:t>
            </a:r>
            <a:r>
              <a:rPr lang="en-US" sz="3600" dirty="0">
                <a:solidFill>
                  <a:schemeClr val="bg1"/>
                </a:solidFill>
                <a:latin typeface="Candara" panose="020E0502030303020204" pitchFamily="34" charset="0"/>
              </a:rPr>
              <a:t>on AML/CFT generated and disseminated to Agencies from Jan. 2021 to Date.</a:t>
            </a:r>
            <a:endParaRPr lang="en-US" sz="36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Shape 345"/>
          <p:cNvSpPr/>
          <p:nvPr/>
        </p:nvSpPr>
        <p:spPr>
          <a:xfrm>
            <a:off x="7284732" y="5623831"/>
            <a:ext cx="16068876"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5">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5" name="Shape 346"/>
          <p:cNvSpPr/>
          <p:nvPr/>
        </p:nvSpPr>
        <p:spPr>
          <a:xfrm>
            <a:off x="7284736" y="1738634"/>
            <a:ext cx="16068874"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5">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6" name="Shape 348"/>
          <p:cNvSpPr/>
          <p:nvPr/>
        </p:nvSpPr>
        <p:spPr>
          <a:xfrm>
            <a:off x="6370502" y="1738634"/>
            <a:ext cx="17743074" cy="2644375"/>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7" name="Shape 352"/>
          <p:cNvSpPr/>
          <p:nvPr/>
        </p:nvSpPr>
        <p:spPr>
          <a:xfrm>
            <a:off x="6370502" y="9468345"/>
            <a:ext cx="17743074" cy="2644375"/>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8" name="Shape 356"/>
          <p:cNvSpPr/>
          <p:nvPr/>
        </p:nvSpPr>
        <p:spPr>
          <a:xfrm>
            <a:off x="6370502" y="5603490"/>
            <a:ext cx="17743074" cy="2644375"/>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9" name="TextBox 28"/>
          <p:cNvSpPr txBox="1"/>
          <p:nvPr/>
        </p:nvSpPr>
        <p:spPr>
          <a:xfrm>
            <a:off x="6524765" y="1863639"/>
            <a:ext cx="17588811"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The </a:t>
            </a:r>
            <a:r>
              <a:rPr lang="en-US" sz="4400" b="1" dirty="0">
                <a:solidFill>
                  <a:schemeClr val="bg1"/>
                </a:solidFill>
                <a:latin typeface="Candara" panose="020E0502030303020204" pitchFamily="34" charset="0"/>
              </a:rPr>
              <a:t>Egmont Group </a:t>
            </a:r>
            <a:r>
              <a:rPr lang="en-US" sz="4400" dirty="0">
                <a:solidFill>
                  <a:schemeClr val="bg1"/>
                </a:solidFill>
                <a:latin typeface="Candara" panose="020E0502030303020204" pitchFamily="34" charset="0"/>
              </a:rPr>
              <a:t>is a united body of </a:t>
            </a:r>
            <a:r>
              <a:rPr lang="en-US" sz="4400" b="1" dirty="0">
                <a:solidFill>
                  <a:srgbClr val="0070C0"/>
                </a:solidFill>
                <a:highlight>
                  <a:srgbClr val="FFFF00"/>
                </a:highlight>
                <a:latin typeface="Candara" panose="020E0502030303020204" pitchFamily="34" charset="0"/>
              </a:rPr>
              <a:t>174</a:t>
            </a:r>
            <a:r>
              <a:rPr lang="en-US" sz="4400" b="1" dirty="0">
                <a:solidFill>
                  <a:schemeClr val="bg1"/>
                </a:solidFill>
                <a:latin typeface="Candara" panose="020E0502030303020204" pitchFamily="34" charset="0"/>
              </a:rPr>
              <a:t> Financial Intelligence Units (FIUs): </a:t>
            </a:r>
            <a:r>
              <a:rPr lang="en-US" sz="4400" dirty="0">
                <a:solidFill>
                  <a:schemeClr val="bg1"/>
                </a:solidFill>
                <a:latin typeface="Candara" panose="020E0502030303020204" pitchFamily="34" charset="0"/>
              </a:rPr>
              <a:t>FIUs are uniquely positioned to support national and international efforts to Anti-Money Laundering and Counter-Terrorist Financing.</a:t>
            </a:r>
            <a:endParaRPr lang="en-US" sz="4400" dirty="0">
              <a:solidFill>
                <a:schemeClr val="bg1"/>
              </a:solidFill>
              <a:latin typeface="Candara" panose="020E0502030303020204" pitchFamily="34" charset="0"/>
            </a:endParaRPr>
          </a:p>
        </p:txBody>
      </p:sp>
      <p:sp>
        <p:nvSpPr>
          <p:cNvPr id="30" name="TextBox 29"/>
          <p:cNvSpPr txBox="1"/>
          <p:nvPr/>
        </p:nvSpPr>
        <p:spPr>
          <a:xfrm>
            <a:off x="6579018" y="5796171"/>
            <a:ext cx="17163127"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FIUs are also trusted gateways for sharing financial information domestically and internationally per global anti-money laundering and counter-financing of terrorism (AML/CFT) standards. </a:t>
            </a:r>
            <a:endParaRPr lang="en-US" sz="4400" dirty="0">
              <a:solidFill>
                <a:schemeClr val="bg1"/>
              </a:solidFill>
              <a:latin typeface="Candara" panose="020E0502030303020204" pitchFamily="34" charset="0"/>
            </a:endParaRPr>
          </a:p>
        </p:txBody>
      </p:sp>
      <p:sp>
        <p:nvSpPr>
          <p:cNvPr id="31" name="TextBox 30"/>
          <p:cNvSpPr txBox="1"/>
          <p:nvPr/>
        </p:nvSpPr>
        <p:spPr>
          <a:xfrm>
            <a:off x="6524765" y="9728703"/>
            <a:ext cx="17230976"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The Egmont Group provides FIUs with a platform to securely exchange expertise and financial intelligence to combat money laundering, terrorist financing (ML/TF), and associated predicate offences.</a:t>
            </a:r>
            <a:endParaRPr lang="en-US" sz="4400" dirty="0">
              <a:solidFill>
                <a:schemeClr val="bg1"/>
              </a:solidFill>
              <a:latin typeface="Candara" panose="020E0502030303020204" pitchFamily="34" charset="0"/>
            </a:endParaRPr>
          </a:p>
        </p:txBody>
      </p:sp>
      <p:sp>
        <p:nvSpPr>
          <p:cNvPr id="32" name="TextBox 31"/>
          <p:cNvSpPr txBox="1"/>
          <p:nvPr/>
        </p:nvSpPr>
        <p:spPr>
          <a:xfrm>
            <a:off x="6370502" y="312186"/>
            <a:ext cx="17588810" cy="914096"/>
          </a:xfrm>
          <a:prstGeom prst="rect">
            <a:avLst/>
          </a:prstGeom>
          <a:noFill/>
        </p:spPr>
        <p:txBody>
          <a:bodyPr wrap="square" lIns="0" tIns="0" rIns="0" bIns="0" rtlCol="0">
            <a:spAutoFit/>
          </a:bodyPr>
          <a:lstStyle/>
          <a:p>
            <a:pPr defTabSz="1828165">
              <a:lnSpc>
                <a:spcPct val="90000"/>
              </a:lnSpc>
              <a:defRPr/>
            </a:pPr>
            <a:r>
              <a:rPr lang="en-US" sz="6600" b="1" spc="60" dirty="0">
                <a:solidFill>
                  <a:srgbClr val="0070C0"/>
                </a:solidFill>
                <a:latin typeface="Candara" panose="020E0502030303020204" pitchFamily="34" charset="0"/>
              </a:rPr>
              <a:t>Egmont Group of Financial Intelligence Units</a:t>
            </a:r>
            <a:endParaRPr lang="en-US" sz="6600" b="1" spc="60" dirty="0">
              <a:solidFill>
                <a:srgbClr val="0070C0"/>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solidFill>
            <a:srgbClr val="0070C0"/>
          </a:solidFill>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p:cNvSpPr txBox="1"/>
          <p:nvPr/>
        </p:nvSpPr>
        <p:spPr>
          <a:xfrm>
            <a:off x="6370502" y="312186"/>
            <a:ext cx="17588810" cy="914096"/>
          </a:xfrm>
          <a:prstGeom prst="rect">
            <a:avLst/>
          </a:prstGeom>
          <a:noFill/>
        </p:spPr>
        <p:txBody>
          <a:bodyPr wrap="square" lIns="0" tIns="0" rIns="0" bIns="0" rtlCol="0">
            <a:spAutoFit/>
          </a:bodyPr>
          <a:lstStyle/>
          <a:p>
            <a:pPr defTabSz="1828165">
              <a:lnSpc>
                <a:spcPct val="90000"/>
              </a:lnSpc>
              <a:defRPr/>
            </a:pPr>
            <a:r>
              <a:rPr lang="en-US" sz="6600" b="1" spc="60" dirty="0">
                <a:solidFill>
                  <a:srgbClr val="0070C0"/>
                </a:solidFill>
                <a:latin typeface="Candara" panose="020E0502030303020204" pitchFamily="34" charset="0"/>
              </a:rPr>
              <a:t>Egmont Group of Financial Intelligence Units</a:t>
            </a:r>
            <a:endParaRPr lang="en-US" sz="6600" b="1" spc="60" dirty="0">
              <a:solidFill>
                <a:srgbClr val="0070C0"/>
              </a:solidFill>
              <a:latin typeface="Candara" panose="020E0502030303020204" pitchFamily="34" charset="0"/>
            </a:endParaRPr>
          </a:p>
        </p:txBody>
      </p:sp>
      <p:grpSp>
        <p:nvGrpSpPr>
          <p:cNvPr id="33" name="Group 32"/>
          <p:cNvGrpSpPr/>
          <p:nvPr/>
        </p:nvGrpSpPr>
        <p:grpSpPr>
          <a:xfrm>
            <a:off x="6200973" y="2003365"/>
            <a:ext cx="4505098" cy="11167757"/>
            <a:chOff x="4829352" y="5960757"/>
            <a:chExt cx="6601289" cy="5576404"/>
          </a:xfrm>
        </p:grpSpPr>
        <p:sp>
          <p:nvSpPr>
            <p:cNvPr id="34" name="Shape 48162"/>
            <p:cNvSpPr/>
            <p:nvPr/>
          </p:nvSpPr>
          <p:spPr>
            <a:xfrm>
              <a:off x="4830760" y="9610978"/>
              <a:ext cx="3301712" cy="1926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657"/>
                  </a:lnTo>
                  <a:lnTo>
                    <a:pt x="21600" y="21600"/>
                  </a:lnTo>
                  <a:lnTo>
                    <a:pt x="0" y="11943"/>
                  </a:lnTo>
                  <a:lnTo>
                    <a:pt x="0" y="0"/>
                  </a:lnTo>
                  <a:close/>
                </a:path>
              </a:pathLst>
            </a:custGeom>
            <a:solidFill>
              <a:schemeClr val="accent5">
                <a:lumMod val="50000"/>
              </a:schemeClr>
            </a:solidFill>
            <a:ln w="12700" cap="flat">
              <a:noFill/>
              <a:miter lim="400000"/>
            </a:ln>
            <a:effectLst/>
          </p:spPr>
          <p:txBody>
            <a:bodyPr wrap="square" lIns="0" tIns="0" rIns="0" bIns="0" numCol="1" anchor="ctr">
              <a:noAutofit/>
            </a:bodyPr>
            <a:lstStyle/>
            <a:p>
              <a:endParaRPr sz="5065" dirty="0">
                <a:latin typeface="Lato Light" panose="020F0502020204030203" pitchFamily="34" charset="0"/>
              </a:endParaRPr>
            </a:p>
          </p:txBody>
        </p:sp>
        <p:sp>
          <p:nvSpPr>
            <p:cNvPr id="35" name="Shape 48163"/>
            <p:cNvSpPr/>
            <p:nvPr/>
          </p:nvSpPr>
          <p:spPr>
            <a:xfrm>
              <a:off x="8128929" y="9610978"/>
              <a:ext cx="3301712" cy="19261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657"/>
                  </a:lnTo>
                  <a:lnTo>
                    <a:pt x="0" y="21600"/>
                  </a:lnTo>
                  <a:lnTo>
                    <a:pt x="21600" y="11943"/>
                  </a:lnTo>
                  <a:lnTo>
                    <a:pt x="21600" y="0"/>
                  </a:lnTo>
                  <a:close/>
                </a:path>
              </a:pathLst>
            </a:custGeom>
            <a:solidFill>
              <a:schemeClr val="accent5">
                <a:lumMod val="50000"/>
              </a:schemeClr>
            </a:solidFill>
            <a:ln w="12700" cap="flat">
              <a:noFill/>
              <a:miter lim="400000"/>
            </a:ln>
            <a:effectLst/>
          </p:spPr>
          <p:txBody>
            <a:bodyPr wrap="square" lIns="0" tIns="0" rIns="0" bIns="0" numCol="1" anchor="ctr">
              <a:noAutofit/>
            </a:bodyPr>
            <a:lstStyle/>
            <a:p>
              <a:pPr defTabSz="821690">
                <a:defRPr sz="4200">
                  <a:solidFill>
                    <a:srgbClr val="000000"/>
                  </a:solidFill>
                  <a:latin typeface="Gill Sans"/>
                  <a:ea typeface="Gill Sans"/>
                  <a:cs typeface="Gill Sans"/>
                  <a:sym typeface="Gill Sans"/>
                </a:defRPr>
              </a:pPr>
              <a:endParaRPr sz="5905" dirty="0">
                <a:latin typeface="Lato Light" panose="020F0502020204030203" pitchFamily="34" charset="0"/>
                <a:ea typeface="Lato Light" panose="020F0502020204030203" pitchFamily="34" charset="0"/>
                <a:cs typeface="Lato Light" panose="020F0502020204030203" pitchFamily="34" charset="0"/>
              </a:endParaRPr>
            </a:p>
          </p:txBody>
        </p:sp>
        <p:sp>
          <p:nvSpPr>
            <p:cNvPr id="42" name="Shape 48164"/>
            <p:cNvSpPr/>
            <p:nvPr/>
          </p:nvSpPr>
          <p:spPr>
            <a:xfrm>
              <a:off x="4829352" y="8924619"/>
              <a:ext cx="6600500" cy="1560266"/>
            </a:xfrm>
            <a:custGeom>
              <a:avLst/>
              <a:gdLst/>
              <a:ahLst/>
              <a:cxnLst>
                <a:cxn ang="0">
                  <a:pos x="wd2" y="hd2"/>
                </a:cxn>
                <a:cxn ang="5400000">
                  <a:pos x="wd2" y="hd2"/>
                </a:cxn>
                <a:cxn ang="10800000">
                  <a:pos x="wd2" y="hd2"/>
                </a:cxn>
                <a:cxn ang="16200000">
                  <a:pos x="wd2" y="hd2"/>
                </a:cxn>
              </a:cxnLst>
              <a:rect l="0" t="0" r="r" b="b"/>
              <a:pathLst>
                <a:path w="21600" h="21600" extrusionOk="0">
                  <a:moveTo>
                    <a:pt x="0" y="9549"/>
                  </a:moveTo>
                  <a:lnTo>
                    <a:pt x="10837" y="0"/>
                  </a:lnTo>
                  <a:lnTo>
                    <a:pt x="21600" y="9530"/>
                  </a:lnTo>
                  <a:lnTo>
                    <a:pt x="10798" y="21600"/>
                  </a:lnTo>
                  <a:lnTo>
                    <a:pt x="0" y="9549"/>
                  </a:lnTo>
                  <a:close/>
                </a:path>
              </a:pathLst>
            </a:custGeom>
            <a:solidFill>
              <a:srgbClr val="0070C0"/>
            </a:solidFill>
            <a:ln w="12700" cap="flat">
              <a:noFill/>
              <a:miter lim="400000"/>
            </a:ln>
            <a:effectLst/>
          </p:spPr>
          <p:txBody>
            <a:bodyPr wrap="square" lIns="0" tIns="0" rIns="0" bIns="0" numCol="1" anchor="ctr">
              <a:noAutofit/>
            </a:bodyPr>
            <a:lstStyle/>
            <a:p>
              <a:endParaRPr sz="5065" dirty="0">
                <a:latin typeface="Lato Light" panose="020F0502020204030203" pitchFamily="34" charset="0"/>
              </a:endParaRPr>
            </a:p>
          </p:txBody>
        </p:sp>
        <p:sp>
          <p:nvSpPr>
            <p:cNvPr id="45" name="Shape 48165"/>
            <p:cNvSpPr/>
            <p:nvPr/>
          </p:nvSpPr>
          <p:spPr>
            <a:xfrm>
              <a:off x="5264054" y="7935330"/>
              <a:ext cx="2872263" cy="16756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657"/>
                  </a:lnTo>
                  <a:lnTo>
                    <a:pt x="21600" y="21600"/>
                  </a:lnTo>
                  <a:lnTo>
                    <a:pt x="0" y="11943"/>
                  </a:lnTo>
                  <a:lnTo>
                    <a:pt x="0" y="0"/>
                  </a:lnTo>
                  <a:close/>
                </a:path>
              </a:pathLst>
            </a:custGeom>
            <a:solidFill>
              <a:schemeClr val="accent2">
                <a:lumMod val="75000"/>
              </a:schemeClr>
            </a:solidFill>
            <a:ln w="12700" cap="flat">
              <a:noFill/>
              <a:miter lim="400000"/>
            </a:ln>
            <a:effectLst/>
          </p:spPr>
          <p:txBody>
            <a:bodyPr wrap="square" lIns="0" tIns="0" rIns="0" bIns="0" numCol="1" anchor="ctr">
              <a:noAutofit/>
            </a:bodyPr>
            <a:lstStyle/>
            <a:p>
              <a:endParaRPr sz="5065" dirty="0">
                <a:latin typeface="Lato Light" panose="020F0502020204030203" pitchFamily="34" charset="0"/>
              </a:endParaRPr>
            </a:p>
          </p:txBody>
        </p:sp>
        <p:sp>
          <p:nvSpPr>
            <p:cNvPr id="46" name="Shape 48166"/>
            <p:cNvSpPr/>
            <p:nvPr/>
          </p:nvSpPr>
          <p:spPr>
            <a:xfrm>
              <a:off x="8133235" y="7935330"/>
              <a:ext cx="2872263" cy="167564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657"/>
                  </a:lnTo>
                  <a:lnTo>
                    <a:pt x="0" y="21600"/>
                  </a:lnTo>
                  <a:lnTo>
                    <a:pt x="21600" y="11943"/>
                  </a:lnTo>
                  <a:lnTo>
                    <a:pt x="21600" y="0"/>
                  </a:lnTo>
                  <a:close/>
                </a:path>
              </a:pathLst>
            </a:custGeom>
            <a:solidFill>
              <a:schemeClr val="accent2">
                <a:lumMod val="50000"/>
              </a:schemeClr>
            </a:solidFill>
            <a:ln w="12700" cap="flat">
              <a:noFill/>
              <a:miter lim="400000"/>
            </a:ln>
            <a:effectLst/>
          </p:spPr>
          <p:txBody>
            <a:bodyPr wrap="square" lIns="0" tIns="0" rIns="0" bIns="0" numCol="1" anchor="ctr">
              <a:noAutofit/>
            </a:bodyPr>
            <a:lstStyle/>
            <a:p>
              <a:pPr>
                <a:spcBef>
                  <a:spcPts val="2110"/>
                </a:spcBef>
                <a:defRPr sz="1800" spc="-18">
                  <a:solidFill>
                    <a:srgbClr val="FFFFFF"/>
                  </a:solidFill>
                  <a:latin typeface="Avenir Medium"/>
                  <a:ea typeface="Avenir Medium"/>
                  <a:cs typeface="Avenir Medium"/>
                  <a:sym typeface="Avenir Medium"/>
                </a:defRPr>
              </a:pPr>
              <a:endParaRPr sz="2530" dirty="0">
                <a:latin typeface="Lato Light" panose="020F0502020204030203" pitchFamily="34" charset="0"/>
                <a:ea typeface="Lato Light" panose="020F0502020204030203" pitchFamily="34" charset="0"/>
                <a:cs typeface="Lato Light" panose="020F0502020204030203" pitchFamily="34" charset="0"/>
              </a:endParaRPr>
            </a:p>
          </p:txBody>
        </p:sp>
        <p:sp>
          <p:nvSpPr>
            <p:cNvPr id="47" name="Shape 48167"/>
            <p:cNvSpPr/>
            <p:nvPr/>
          </p:nvSpPr>
          <p:spPr>
            <a:xfrm>
              <a:off x="5265263" y="7338245"/>
              <a:ext cx="5738957" cy="1357325"/>
            </a:xfrm>
            <a:custGeom>
              <a:avLst/>
              <a:gdLst/>
              <a:ahLst/>
              <a:cxnLst>
                <a:cxn ang="0">
                  <a:pos x="wd2" y="hd2"/>
                </a:cxn>
                <a:cxn ang="5400000">
                  <a:pos x="wd2" y="hd2"/>
                </a:cxn>
                <a:cxn ang="10800000">
                  <a:pos x="wd2" y="hd2"/>
                </a:cxn>
                <a:cxn ang="16200000">
                  <a:pos x="wd2" y="hd2"/>
                </a:cxn>
              </a:cxnLst>
              <a:rect l="0" t="0" r="r" b="b"/>
              <a:pathLst>
                <a:path w="21600" h="21600" extrusionOk="0">
                  <a:moveTo>
                    <a:pt x="0" y="9583"/>
                  </a:moveTo>
                  <a:lnTo>
                    <a:pt x="10834" y="0"/>
                  </a:lnTo>
                  <a:lnTo>
                    <a:pt x="21600" y="9562"/>
                  </a:lnTo>
                  <a:lnTo>
                    <a:pt x="10794" y="21600"/>
                  </a:lnTo>
                  <a:lnTo>
                    <a:pt x="0" y="9583"/>
                  </a:lnTo>
                  <a:close/>
                </a:path>
              </a:pathLst>
            </a:custGeom>
            <a:solidFill>
              <a:schemeClr val="accent2"/>
            </a:solidFill>
            <a:ln w="12700" cap="flat">
              <a:noFill/>
              <a:miter lim="400000"/>
            </a:ln>
            <a:effectLst/>
          </p:spPr>
          <p:txBody>
            <a:bodyPr wrap="square" lIns="0" tIns="0" rIns="0" bIns="0" numCol="1" anchor="ctr">
              <a:noAutofit/>
            </a:bodyPr>
            <a:lstStyle/>
            <a:p>
              <a:pPr defTabSz="821690">
                <a:defRPr sz="4200">
                  <a:solidFill>
                    <a:srgbClr val="000000"/>
                  </a:solidFill>
                  <a:latin typeface="Gill Sans"/>
                  <a:ea typeface="Gill Sans"/>
                  <a:cs typeface="Gill Sans"/>
                  <a:sym typeface="Gill Sans"/>
                </a:defRPr>
              </a:pPr>
              <a:endParaRPr sz="5905" dirty="0">
                <a:latin typeface="Lato Light" panose="020F0502020204030203" pitchFamily="34" charset="0"/>
                <a:ea typeface="Lato Light" panose="020F0502020204030203" pitchFamily="34" charset="0"/>
                <a:cs typeface="Lato Light" panose="020F0502020204030203" pitchFamily="34" charset="0"/>
              </a:endParaRPr>
            </a:p>
          </p:txBody>
        </p:sp>
        <p:sp>
          <p:nvSpPr>
            <p:cNvPr id="48" name="Shape 48168"/>
            <p:cNvSpPr/>
            <p:nvPr/>
          </p:nvSpPr>
          <p:spPr>
            <a:xfrm>
              <a:off x="5789350" y="6447629"/>
              <a:ext cx="2342092" cy="13663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657"/>
                  </a:lnTo>
                  <a:lnTo>
                    <a:pt x="21600" y="21600"/>
                  </a:lnTo>
                  <a:lnTo>
                    <a:pt x="0" y="11943"/>
                  </a:lnTo>
                  <a:lnTo>
                    <a:pt x="0" y="0"/>
                  </a:lnTo>
                  <a:close/>
                </a:path>
              </a:pathLst>
            </a:custGeom>
            <a:solidFill>
              <a:srgbClr val="002060"/>
            </a:solidFill>
            <a:ln w="12700" cap="flat">
              <a:noFill/>
              <a:miter lim="400000"/>
            </a:ln>
            <a:effectLst/>
          </p:spPr>
          <p:txBody>
            <a:bodyPr wrap="square" lIns="0" tIns="0" rIns="0" bIns="0" numCol="1" anchor="ctr">
              <a:noAutofit/>
            </a:bodyPr>
            <a:lstStyle/>
            <a:p>
              <a:endParaRPr sz="5065" dirty="0">
                <a:latin typeface="Lato Light" panose="020F0502020204030203" pitchFamily="34" charset="0"/>
              </a:endParaRPr>
            </a:p>
          </p:txBody>
        </p:sp>
        <p:sp>
          <p:nvSpPr>
            <p:cNvPr id="49" name="Shape 48169"/>
            <p:cNvSpPr/>
            <p:nvPr/>
          </p:nvSpPr>
          <p:spPr>
            <a:xfrm>
              <a:off x="8128929" y="6447629"/>
              <a:ext cx="2342092" cy="13663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657"/>
                  </a:lnTo>
                  <a:lnTo>
                    <a:pt x="0" y="21600"/>
                  </a:lnTo>
                  <a:lnTo>
                    <a:pt x="21600" y="11943"/>
                  </a:lnTo>
                  <a:lnTo>
                    <a:pt x="21600" y="0"/>
                  </a:lnTo>
                  <a:close/>
                </a:path>
              </a:pathLst>
            </a:custGeom>
            <a:solidFill>
              <a:srgbClr val="002060"/>
            </a:solidFill>
            <a:ln w="12700" cap="flat">
              <a:noFill/>
              <a:miter lim="400000"/>
            </a:ln>
            <a:effectLst/>
          </p:spPr>
          <p:txBody>
            <a:bodyPr wrap="square" lIns="0" tIns="0" rIns="0" bIns="0" numCol="1" anchor="ctr">
              <a:noAutofit/>
            </a:bodyPr>
            <a:lstStyle/>
            <a:p>
              <a:pPr defTabSz="821690">
                <a:defRPr sz="4200">
                  <a:solidFill>
                    <a:srgbClr val="000000"/>
                  </a:solidFill>
                  <a:latin typeface="Gill Sans"/>
                  <a:ea typeface="Gill Sans"/>
                  <a:cs typeface="Gill Sans"/>
                  <a:sym typeface="Gill Sans"/>
                </a:defRPr>
              </a:pPr>
              <a:endParaRPr sz="5905" dirty="0">
                <a:latin typeface="Lato Light" panose="020F0502020204030203" pitchFamily="34" charset="0"/>
                <a:ea typeface="Lato Light" panose="020F0502020204030203" pitchFamily="34" charset="0"/>
                <a:cs typeface="Lato Light" panose="020F0502020204030203" pitchFamily="34" charset="0"/>
              </a:endParaRPr>
            </a:p>
          </p:txBody>
        </p:sp>
        <p:sp>
          <p:nvSpPr>
            <p:cNvPr id="50" name="Shape 48170"/>
            <p:cNvSpPr/>
            <p:nvPr/>
          </p:nvSpPr>
          <p:spPr>
            <a:xfrm>
              <a:off x="5788587" y="5960757"/>
              <a:ext cx="4676221" cy="1106786"/>
            </a:xfrm>
            <a:custGeom>
              <a:avLst/>
              <a:gdLst/>
              <a:ahLst/>
              <a:cxnLst>
                <a:cxn ang="0">
                  <a:pos x="wd2" y="hd2"/>
                </a:cxn>
                <a:cxn ang="5400000">
                  <a:pos x="wd2" y="hd2"/>
                </a:cxn>
                <a:cxn ang="10800000">
                  <a:pos x="wd2" y="hd2"/>
                </a:cxn>
                <a:cxn ang="16200000">
                  <a:pos x="wd2" y="hd2"/>
                </a:cxn>
              </a:cxnLst>
              <a:rect l="0" t="0" r="r" b="b"/>
              <a:pathLst>
                <a:path w="21600" h="21600" extrusionOk="0">
                  <a:moveTo>
                    <a:pt x="0" y="9622"/>
                  </a:moveTo>
                  <a:lnTo>
                    <a:pt x="10850" y="0"/>
                  </a:lnTo>
                  <a:lnTo>
                    <a:pt x="21600" y="9553"/>
                  </a:lnTo>
                  <a:lnTo>
                    <a:pt x="10810" y="21600"/>
                  </a:lnTo>
                  <a:lnTo>
                    <a:pt x="0" y="9622"/>
                  </a:lnTo>
                  <a:close/>
                </a:path>
              </a:pathLst>
            </a:custGeom>
            <a:solidFill>
              <a:schemeClr val="accent1"/>
            </a:solidFill>
            <a:ln w="12700" cap="flat">
              <a:noFill/>
              <a:miter lim="400000"/>
            </a:ln>
            <a:effectLst/>
          </p:spPr>
          <p:txBody>
            <a:bodyPr wrap="square" lIns="0" tIns="0" rIns="0" bIns="0" numCol="1" anchor="ctr">
              <a:noAutofit/>
            </a:bodyPr>
            <a:lstStyle/>
            <a:p>
              <a:pPr defTabSz="821690">
                <a:defRPr sz="4200">
                  <a:solidFill>
                    <a:srgbClr val="000000"/>
                  </a:solidFill>
                  <a:latin typeface="Gill Sans"/>
                  <a:ea typeface="Gill Sans"/>
                  <a:cs typeface="Gill Sans"/>
                  <a:sym typeface="Gill Sans"/>
                </a:defRPr>
              </a:pPr>
              <a:endParaRPr sz="5905"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51" name="Shape 60145"/>
          <p:cNvSpPr/>
          <p:nvPr/>
        </p:nvSpPr>
        <p:spPr>
          <a:xfrm>
            <a:off x="10836738" y="5805142"/>
            <a:ext cx="1645920" cy="1645923"/>
          </a:xfrm>
          <a:prstGeom prst="ellipse">
            <a:avLst/>
          </a:prstGeom>
          <a:solidFill>
            <a:schemeClr val="accent2"/>
          </a:solidFill>
          <a:ln w="12700" cap="flat">
            <a:noFill/>
            <a:miter lim="400000"/>
          </a:ln>
          <a:effectLst/>
        </p:spPr>
        <p:txBody>
          <a:bodyPr wrap="square" lIns="0" tIns="0" rIns="0" bIns="0" numCol="1" anchor="ctr">
            <a:noAutofit/>
          </a:bodyPr>
          <a:lstStyle>
            <a:lvl1pPr>
              <a:lnSpc>
                <a:spcPct val="90000"/>
              </a:lnSpc>
              <a:defRPr sz="4000">
                <a:solidFill>
                  <a:srgbClr val="FFFFFF"/>
                </a:solidFill>
              </a:defRPr>
            </a:lvl1pPr>
          </a:lstStyle>
          <a:p>
            <a:endParaRPr sz="5625" dirty="0">
              <a:latin typeface="Lato Light" panose="020F0502020204030203" pitchFamily="34" charset="0"/>
            </a:endParaRPr>
          </a:p>
        </p:txBody>
      </p:sp>
      <p:sp>
        <p:nvSpPr>
          <p:cNvPr id="52" name="Shape 60149"/>
          <p:cNvSpPr/>
          <p:nvPr/>
        </p:nvSpPr>
        <p:spPr>
          <a:xfrm>
            <a:off x="10815135" y="2844318"/>
            <a:ext cx="1645920" cy="1645923"/>
          </a:xfrm>
          <a:prstGeom prst="ellipse">
            <a:avLst/>
          </a:prstGeom>
          <a:solidFill>
            <a:srgbClr val="002060"/>
          </a:solidFill>
          <a:ln w="12700" cap="flat">
            <a:noFill/>
            <a:miter lim="400000"/>
          </a:ln>
          <a:effectLst/>
        </p:spPr>
        <p:txBody>
          <a:bodyPr wrap="square" lIns="0" tIns="0" rIns="0" bIns="0" numCol="1" anchor="ctr">
            <a:noAutofit/>
          </a:bodyPr>
          <a:lstStyle>
            <a:lvl1pPr>
              <a:lnSpc>
                <a:spcPct val="90000"/>
              </a:lnSpc>
              <a:defRPr sz="4000">
                <a:solidFill>
                  <a:srgbClr val="FFFFFF"/>
                </a:solidFill>
              </a:defRPr>
            </a:lvl1pPr>
          </a:lstStyle>
          <a:p>
            <a:endParaRPr sz="5625" dirty="0">
              <a:latin typeface="Lato Light" panose="020F0502020204030203" pitchFamily="34" charset="0"/>
            </a:endParaRPr>
          </a:p>
        </p:txBody>
      </p:sp>
      <p:sp>
        <p:nvSpPr>
          <p:cNvPr id="53" name="Shape 60153"/>
          <p:cNvSpPr/>
          <p:nvPr/>
        </p:nvSpPr>
        <p:spPr>
          <a:xfrm>
            <a:off x="10778829" y="9612468"/>
            <a:ext cx="1645920" cy="1645923"/>
          </a:xfrm>
          <a:prstGeom prst="ellipse">
            <a:avLst/>
          </a:prstGeom>
          <a:solidFill>
            <a:srgbClr val="0070C0"/>
          </a:solidFill>
          <a:ln w="12700" cap="flat">
            <a:noFill/>
            <a:miter lim="400000"/>
          </a:ln>
          <a:effectLst/>
        </p:spPr>
        <p:txBody>
          <a:bodyPr wrap="square" lIns="0" tIns="0" rIns="0" bIns="0" numCol="1" anchor="ctr">
            <a:noAutofit/>
          </a:bodyPr>
          <a:lstStyle>
            <a:lvl1pPr>
              <a:lnSpc>
                <a:spcPct val="90000"/>
              </a:lnSpc>
              <a:defRPr sz="4000">
                <a:solidFill>
                  <a:srgbClr val="FFFFFF"/>
                </a:solidFill>
              </a:defRPr>
            </a:lvl1pPr>
          </a:lstStyle>
          <a:p>
            <a:endParaRPr sz="5625" dirty="0">
              <a:latin typeface="Lato Light" panose="020F0502020204030203" pitchFamily="34" charset="0"/>
            </a:endParaRPr>
          </a:p>
        </p:txBody>
      </p:sp>
      <p:sp>
        <p:nvSpPr>
          <p:cNvPr id="54" name="TextBox 53"/>
          <p:cNvSpPr txBox="1"/>
          <p:nvPr/>
        </p:nvSpPr>
        <p:spPr>
          <a:xfrm>
            <a:off x="12461055" y="2633851"/>
            <a:ext cx="6965786" cy="646331"/>
          </a:xfrm>
          <a:prstGeom prst="rect">
            <a:avLst/>
          </a:prstGeom>
          <a:noFill/>
        </p:spPr>
        <p:txBody>
          <a:bodyPr wrap="square" rtlCol="0" anchor="b" anchorCtr="0">
            <a:spAutoFit/>
          </a:bodyPr>
          <a:lstStyle/>
          <a:p>
            <a:r>
              <a:rPr lang="en-US" sz="3600" b="1" u="sng" dirty="0">
                <a:solidFill>
                  <a:srgbClr val="002060"/>
                </a:solidFill>
                <a:latin typeface="Candara" panose="020E0502030303020204" pitchFamily="34" charset="0"/>
                <a:ea typeface="League Spartan" charset="0"/>
                <a:cs typeface="Poppins" pitchFamily="2" charset="77"/>
              </a:rPr>
              <a:t>Adding Value to Work of FIUs:</a:t>
            </a:r>
            <a:endParaRPr lang="en-US" sz="3600" b="1" u="sng" dirty="0">
              <a:solidFill>
                <a:srgbClr val="002060"/>
              </a:solidFill>
              <a:latin typeface="Candara" panose="020E0502030303020204" pitchFamily="34" charset="0"/>
              <a:ea typeface="League Spartan" charset="0"/>
              <a:cs typeface="Poppins" pitchFamily="2" charset="77"/>
            </a:endParaRPr>
          </a:p>
        </p:txBody>
      </p:sp>
      <p:sp>
        <p:nvSpPr>
          <p:cNvPr id="55" name="Subtitle 2"/>
          <p:cNvSpPr txBox="1"/>
          <p:nvPr/>
        </p:nvSpPr>
        <p:spPr>
          <a:xfrm>
            <a:off x="12446828" y="3310868"/>
            <a:ext cx="11136176" cy="2015936"/>
          </a:xfrm>
          <a:prstGeom prst="rect">
            <a:avLst/>
          </a:prstGeom>
        </p:spPr>
        <p:txBody>
          <a:bodyPr vert="horz" wrap="square" lIns="91440" tIns="45720" rIns="91440" bIns="4572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just">
              <a:lnSpc>
                <a:spcPts val="3000"/>
              </a:lnSpc>
            </a:pPr>
            <a:r>
              <a:rPr lang="en-US" sz="2800" b="1" dirty="0">
                <a:solidFill>
                  <a:srgbClr val="002060"/>
                </a:solidFill>
                <a:latin typeface="Candara" panose="020E0502030303020204" pitchFamily="34" charset="0"/>
                <a:ea typeface="Lato Light" panose="020F0502020204030203" pitchFamily="34" charset="0"/>
                <a:cs typeface="Mukta ExtraLight" panose="020B0000000000000000" pitchFamily="34" charset="77"/>
              </a:rPr>
              <a:t>Egmont Group adds value to member FIUs’ work by improving stakeholders’ understanding of ML/TF risks and draws upon operational experience to inform policy considerations, including AML/CFT implementation and AML/CFT reforms. The Egmont Group is the operational arm of the international AML/CFT apparatus.</a:t>
            </a:r>
            <a:endParaRPr lang="en-US" sz="2800" b="1" dirty="0">
              <a:solidFill>
                <a:srgbClr val="002060"/>
              </a:solidFill>
              <a:latin typeface="Candara" panose="020E0502030303020204" pitchFamily="34" charset="0"/>
              <a:ea typeface="Lato Light" panose="020F0502020204030203" pitchFamily="34" charset="0"/>
              <a:cs typeface="Mukta ExtraLight" panose="020B0000000000000000" pitchFamily="34" charset="77"/>
            </a:endParaRPr>
          </a:p>
        </p:txBody>
      </p:sp>
      <p:sp>
        <p:nvSpPr>
          <p:cNvPr id="56" name="TextBox 55"/>
          <p:cNvSpPr txBox="1"/>
          <p:nvPr/>
        </p:nvSpPr>
        <p:spPr>
          <a:xfrm>
            <a:off x="12482658" y="5760913"/>
            <a:ext cx="12202712" cy="646331"/>
          </a:xfrm>
          <a:prstGeom prst="rect">
            <a:avLst/>
          </a:prstGeom>
          <a:noFill/>
        </p:spPr>
        <p:txBody>
          <a:bodyPr wrap="square" rtlCol="0" anchor="b" anchorCtr="0">
            <a:spAutoFit/>
          </a:bodyPr>
          <a:lstStyle/>
          <a:p>
            <a:r>
              <a:rPr lang="en-US" sz="3600" b="1" u="sng" dirty="0">
                <a:solidFill>
                  <a:schemeClr val="accent2">
                    <a:lumMod val="75000"/>
                  </a:schemeClr>
                </a:solidFill>
                <a:latin typeface="Candara" panose="020E0502030303020204" pitchFamily="34" charset="0"/>
                <a:ea typeface="League Spartan" charset="0"/>
                <a:cs typeface="Poppins" pitchFamily="2" charset="77"/>
              </a:rPr>
              <a:t>Financial Intelligence Sharing &amp; International Cooperation:</a:t>
            </a:r>
            <a:endParaRPr lang="en-US" sz="3600" b="1" u="sng" dirty="0">
              <a:solidFill>
                <a:schemeClr val="accent2">
                  <a:lumMod val="75000"/>
                </a:schemeClr>
              </a:solidFill>
              <a:latin typeface="Candara" panose="020E0502030303020204" pitchFamily="34" charset="0"/>
              <a:ea typeface="League Spartan" charset="0"/>
              <a:cs typeface="Poppins" pitchFamily="2" charset="77"/>
            </a:endParaRPr>
          </a:p>
        </p:txBody>
      </p:sp>
      <p:sp>
        <p:nvSpPr>
          <p:cNvPr id="57" name="Subtitle 2"/>
          <p:cNvSpPr txBox="1"/>
          <p:nvPr/>
        </p:nvSpPr>
        <p:spPr>
          <a:xfrm>
            <a:off x="12540567" y="6462707"/>
            <a:ext cx="11271155" cy="2785378"/>
          </a:xfrm>
          <a:prstGeom prst="rect">
            <a:avLst/>
          </a:prstGeom>
        </p:spPr>
        <p:txBody>
          <a:bodyPr vert="horz" wrap="square" lIns="91440" tIns="45720" rIns="91440" bIns="4572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just">
              <a:lnSpc>
                <a:spcPts val="3000"/>
              </a:lnSpc>
            </a:pPr>
            <a:r>
              <a:rPr lang="en-US" sz="2800" b="1" dirty="0">
                <a:solidFill>
                  <a:schemeClr val="accent2">
                    <a:lumMod val="75000"/>
                  </a:schemeClr>
                </a:solidFill>
                <a:latin typeface="Candara" panose="020E0502030303020204" pitchFamily="34" charset="0"/>
                <a:ea typeface="Lato Light" panose="020F0502020204030203" pitchFamily="34" charset="0"/>
                <a:cs typeface="Mukta ExtraLight" panose="020B0000000000000000" pitchFamily="34" charset="77"/>
              </a:rPr>
              <a:t>The Egmont Group recognizes financial intelligence sharing is of paramount importance and has become the cornerstone of international efforts to counter ML/TF. FIUs around the world are obliged by international AML/CFT standards to exchange information and engage in international cooperation. As a global financial intelligence forum, the Egmont Group facilitates and prompts this exchange amongst its member FIUs.</a:t>
            </a:r>
            <a:endParaRPr lang="en-US" sz="2800" b="1" dirty="0">
              <a:solidFill>
                <a:schemeClr val="accent2">
                  <a:lumMod val="75000"/>
                </a:schemeClr>
              </a:solidFill>
              <a:latin typeface="Candara" panose="020E0502030303020204" pitchFamily="34" charset="0"/>
              <a:ea typeface="Lato Light" panose="020F0502020204030203" pitchFamily="34" charset="0"/>
              <a:cs typeface="Mukta ExtraLight" panose="020B0000000000000000" pitchFamily="34" charset="77"/>
            </a:endParaRPr>
          </a:p>
        </p:txBody>
      </p:sp>
      <p:sp>
        <p:nvSpPr>
          <p:cNvPr id="58" name="TextBox 57"/>
          <p:cNvSpPr txBox="1"/>
          <p:nvPr/>
        </p:nvSpPr>
        <p:spPr>
          <a:xfrm>
            <a:off x="12613455" y="9405717"/>
            <a:ext cx="10969548" cy="646331"/>
          </a:xfrm>
          <a:prstGeom prst="rect">
            <a:avLst/>
          </a:prstGeom>
          <a:noFill/>
        </p:spPr>
        <p:txBody>
          <a:bodyPr wrap="square" rtlCol="0" anchor="b" anchorCtr="0">
            <a:spAutoFit/>
          </a:bodyPr>
          <a:lstStyle/>
          <a:p>
            <a:r>
              <a:rPr lang="en-US" sz="3600" b="1" u="sng" dirty="0">
                <a:solidFill>
                  <a:srgbClr val="0070C0"/>
                </a:solidFill>
                <a:latin typeface="Candara" panose="020E0502030303020204" pitchFamily="34" charset="0"/>
                <a:ea typeface="League Spartan" charset="0"/>
                <a:cs typeface="Poppins" pitchFamily="2" charset="77"/>
              </a:rPr>
              <a:t>International Standards Implementation: </a:t>
            </a:r>
            <a:endParaRPr lang="en-US" sz="3600" b="1" u="sng" dirty="0">
              <a:solidFill>
                <a:srgbClr val="0070C0"/>
              </a:solidFill>
              <a:latin typeface="Candara" panose="020E0502030303020204" pitchFamily="34" charset="0"/>
              <a:ea typeface="League Spartan" charset="0"/>
              <a:cs typeface="Poppins" pitchFamily="2" charset="77"/>
            </a:endParaRPr>
          </a:p>
        </p:txBody>
      </p:sp>
      <p:sp>
        <p:nvSpPr>
          <p:cNvPr id="59" name="Subtitle 2"/>
          <p:cNvSpPr txBox="1"/>
          <p:nvPr/>
        </p:nvSpPr>
        <p:spPr>
          <a:xfrm>
            <a:off x="12613455" y="10084377"/>
            <a:ext cx="11198267" cy="1631216"/>
          </a:xfrm>
          <a:prstGeom prst="rect">
            <a:avLst/>
          </a:prstGeom>
        </p:spPr>
        <p:txBody>
          <a:bodyPr vert="horz" wrap="square" lIns="91440" tIns="45720" rIns="91440" bIns="4572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just">
              <a:lnSpc>
                <a:spcPts val="3000"/>
              </a:lnSpc>
            </a:pPr>
            <a:r>
              <a:rPr lang="en-US" sz="2800" b="1" dirty="0">
                <a:solidFill>
                  <a:schemeClr val="accent5">
                    <a:lumMod val="75000"/>
                  </a:schemeClr>
                </a:solidFill>
                <a:latin typeface="Candara" panose="020E0502030303020204" pitchFamily="34" charset="0"/>
                <a:ea typeface="Lato Light" panose="020F0502020204030203" pitchFamily="34" charset="0"/>
                <a:cs typeface="Mukta ExtraLight" panose="020B0000000000000000" pitchFamily="34" charset="77"/>
              </a:rPr>
              <a:t>The Egmont Group supports international partners’ and other stakeholders’ efforts to implement the resolutions and statements of the United Nations Security Council, Financial Action Task Force (FATF), and G20 Finance Ministers.</a:t>
            </a:r>
            <a:endParaRPr lang="en-US" sz="2800" b="1" dirty="0">
              <a:solidFill>
                <a:schemeClr val="accent5">
                  <a:lumMod val="75000"/>
                </a:schemeClr>
              </a:solidFill>
              <a:latin typeface="Candara" panose="020E0502030303020204" pitchFamily="34" charset="0"/>
              <a:ea typeface="Lato Light" panose="020F0502020204030203" pitchFamily="34" charset="0"/>
              <a:cs typeface="Mukta ExtraLight" panose="020B0000000000000000" pitchFamily="34" charset="77"/>
            </a:endParaRPr>
          </a:p>
        </p:txBody>
      </p:sp>
      <p:pic>
        <p:nvPicPr>
          <p:cNvPr id="60" name="Picture 59"/>
          <p:cNvPicPr>
            <a:picLocks noChangeAspect="1"/>
          </p:cNvPicPr>
          <p:nvPr/>
        </p:nvPicPr>
        <p:blipFill>
          <a:blip r:embed="rId10"/>
          <a:stretch>
            <a:fillRect/>
          </a:stretch>
        </p:blipFill>
        <p:spPr>
          <a:xfrm>
            <a:off x="7160509" y="2344112"/>
            <a:ext cx="2400606" cy="1325971"/>
          </a:xfrm>
          <a:prstGeom prst="rect">
            <a:avLst/>
          </a:prstGeom>
          <a:effectLst>
            <a:softEdge rad="317500"/>
          </a:effectLst>
        </p:spPr>
      </p:pic>
      <p:sp>
        <p:nvSpPr>
          <p:cNvPr id="61" name="Freeform 323"/>
          <p:cNvSpPr>
            <a:spLocks noEditPoints="1"/>
          </p:cNvSpPr>
          <p:nvPr/>
        </p:nvSpPr>
        <p:spPr bwMode="auto">
          <a:xfrm>
            <a:off x="11096437" y="9889547"/>
            <a:ext cx="1083315" cy="1108572"/>
          </a:xfrm>
          <a:custGeom>
            <a:avLst/>
            <a:gdLst>
              <a:gd name="T0" fmla="*/ 88 w 176"/>
              <a:gd name="T1" fmla="*/ 40 h 176"/>
              <a:gd name="T2" fmla="*/ 40 w 176"/>
              <a:gd name="T3" fmla="*/ 88 h 176"/>
              <a:gd name="T4" fmla="*/ 88 w 176"/>
              <a:gd name="T5" fmla="*/ 136 h 176"/>
              <a:gd name="T6" fmla="*/ 136 w 176"/>
              <a:gd name="T7" fmla="*/ 88 h 176"/>
              <a:gd name="T8" fmla="*/ 88 w 176"/>
              <a:gd name="T9" fmla="*/ 40 h 176"/>
              <a:gd name="T10" fmla="*/ 88 w 176"/>
              <a:gd name="T11" fmla="*/ 48 h 176"/>
              <a:gd name="T12" fmla="*/ 113 w 176"/>
              <a:gd name="T13" fmla="*/ 57 h 176"/>
              <a:gd name="T14" fmla="*/ 92 w 176"/>
              <a:gd name="T15" fmla="*/ 70 h 176"/>
              <a:gd name="T16" fmla="*/ 76 w 176"/>
              <a:gd name="T17" fmla="*/ 50 h 176"/>
              <a:gd name="T18" fmla="*/ 88 w 176"/>
              <a:gd name="T19" fmla="*/ 48 h 176"/>
              <a:gd name="T20" fmla="*/ 68 w 176"/>
              <a:gd name="T21" fmla="*/ 53 h 176"/>
              <a:gd name="T22" fmla="*/ 84 w 176"/>
              <a:gd name="T23" fmla="*/ 73 h 176"/>
              <a:gd name="T24" fmla="*/ 49 w 176"/>
              <a:gd name="T25" fmla="*/ 80 h 176"/>
              <a:gd name="T26" fmla="*/ 68 w 176"/>
              <a:gd name="T27" fmla="*/ 53 h 176"/>
              <a:gd name="T28" fmla="*/ 48 w 176"/>
              <a:gd name="T29" fmla="*/ 88 h 176"/>
              <a:gd name="T30" fmla="*/ 88 w 176"/>
              <a:gd name="T31" fmla="*/ 80 h 176"/>
              <a:gd name="T32" fmla="*/ 92 w 176"/>
              <a:gd name="T33" fmla="*/ 88 h 176"/>
              <a:gd name="T34" fmla="*/ 59 w 176"/>
              <a:gd name="T35" fmla="*/ 115 h 176"/>
              <a:gd name="T36" fmla="*/ 48 w 176"/>
              <a:gd name="T37" fmla="*/ 88 h 176"/>
              <a:gd name="T38" fmla="*/ 88 w 176"/>
              <a:gd name="T39" fmla="*/ 128 h 176"/>
              <a:gd name="T40" fmla="*/ 65 w 176"/>
              <a:gd name="T41" fmla="*/ 121 h 176"/>
              <a:gd name="T42" fmla="*/ 95 w 176"/>
              <a:gd name="T43" fmla="*/ 96 h 176"/>
              <a:gd name="T44" fmla="*/ 100 w 176"/>
              <a:gd name="T45" fmla="*/ 126 h 176"/>
              <a:gd name="T46" fmla="*/ 88 w 176"/>
              <a:gd name="T47" fmla="*/ 128 h 176"/>
              <a:gd name="T48" fmla="*/ 108 w 176"/>
              <a:gd name="T49" fmla="*/ 123 h 176"/>
              <a:gd name="T50" fmla="*/ 103 w 176"/>
              <a:gd name="T51" fmla="*/ 94 h 176"/>
              <a:gd name="T52" fmla="*/ 116 w 176"/>
              <a:gd name="T53" fmla="*/ 92 h 176"/>
              <a:gd name="T54" fmla="*/ 128 w 176"/>
              <a:gd name="T55" fmla="*/ 93 h 176"/>
              <a:gd name="T56" fmla="*/ 108 w 176"/>
              <a:gd name="T57" fmla="*/ 123 h 176"/>
              <a:gd name="T58" fmla="*/ 116 w 176"/>
              <a:gd name="T59" fmla="*/ 84 h 176"/>
              <a:gd name="T60" fmla="*/ 100 w 176"/>
              <a:gd name="T61" fmla="*/ 86 h 176"/>
              <a:gd name="T62" fmla="*/ 96 w 176"/>
              <a:gd name="T63" fmla="*/ 77 h 176"/>
              <a:gd name="T64" fmla="*/ 119 w 176"/>
              <a:gd name="T65" fmla="*/ 63 h 176"/>
              <a:gd name="T66" fmla="*/ 128 w 176"/>
              <a:gd name="T67" fmla="*/ 85 h 176"/>
              <a:gd name="T68" fmla="*/ 116 w 176"/>
              <a:gd name="T69" fmla="*/ 84 h 176"/>
              <a:gd name="T70" fmla="*/ 88 w 176"/>
              <a:gd name="T71" fmla="*/ 0 h 176"/>
              <a:gd name="T72" fmla="*/ 0 w 176"/>
              <a:gd name="T73" fmla="*/ 88 h 176"/>
              <a:gd name="T74" fmla="*/ 88 w 176"/>
              <a:gd name="T75" fmla="*/ 176 h 176"/>
              <a:gd name="T76" fmla="*/ 176 w 176"/>
              <a:gd name="T77" fmla="*/ 88 h 176"/>
              <a:gd name="T78" fmla="*/ 88 w 176"/>
              <a:gd name="T79" fmla="*/ 0 h 176"/>
              <a:gd name="T80" fmla="*/ 88 w 176"/>
              <a:gd name="T81" fmla="*/ 168 h 176"/>
              <a:gd name="T82" fmla="*/ 8 w 176"/>
              <a:gd name="T83" fmla="*/ 88 h 176"/>
              <a:gd name="T84" fmla="*/ 88 w 176"/>
              <a:gd name="T85" fmla="*/ 8 h 176"/>
              <a:gd name="T86" fmla="*/ 168 w 176"/>
              <a:gd name="T87" fmla="*/ 88 h 176"/>
              <a:gd name="T88" fmla="*/ 88 w 176"/>
              <a:gd name="T8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bg1"/>
          </a:solidFill>
          <a:ln>
            <a:solidFill>
              <a:schemeClr val="bg1"/>
            </a:solidFill>
          </a:ln>
        </p:spPr>
        <p:txBody>
          <a:bodyPr vert="horz" wrap="square" lIns="91440" tIns="45720" rIns="91440" bIns="45720" numCol="1" anchor="t" anchorCtr="0" compatLnSpc="1"/>
          <a:lstStyle/>
          <a:p>
            <a:endParaRPr lang="en-US"/>
          </a:p>
        </p:txBody>
      </p:sp>
      <p:sp>
        <p:nvSpPr>
          <p:cNvPr id="62" name="Freeform 926"/>
          <p:cNvSpPr>
            <a:spLocks noChangeArrowheads="1"/>
          </p:cNvSpPr>
          <p:nvPr/>
        </p:nvSpPr>
        <p:spPr bwMode="auto">
          <a:xfrm>
            <a:off x="11227401" y="3138953"/>
            <a:ext cx="907146" cy="907146"/>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63" name="Freeform 296"/>
          <p:cNvSpPr>
            <a:spLocks noEditPoints="1"/>
          </p:cNvSpPr>
          <p:nvPr/>
        </p:nvSpPr>
        <p:spPr bwMode="auto">
          <a:xfrm>
            <a:off x="11322664" y="6272746"/>
            <a:ext cx="716620" cy="757796"/>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bg1"/>
          </a:solidFill>
          <a:ln>
            <a:solidFill>
              <a:schemeClr val="bg1"/>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p:cNvSpPr txBox="1"/>
          <p:nvPr/>
        </p:nvSpPr>
        <p:spPr>
          <a:xfrm>
            <a:off x="6503127" y="312186"/>
            <a:ext cx="17028678" cy="914096"/>
          </a:xfrm>
          <a:prstGeom prst="rect">
            <a:avLst/>
          </a:prstGeom>
          <a:noFill/>
        </p:spPr>
        <p:txBody>
          <a:bodyPr wrap="square" lIns="0" tIns="0" rIns="0" bIns="0" rtlCol="0">
            <a:spAutoFit/>
          </a:bodyPr>
          <a:lstStyle/>
          <a:p>
            <a:pPr defTabSz="1828165">
              <a:lnSpc>
                <a:spcPct val="90000"/>
              </a:lnSpc>
              <a:defRPr/>
            </a:pPr>
            <a:r>
              <a:rPr lang="en-US" sz="6600" b="1" spc="60" dirty="0">
                <a:solidFill>
                  <a:srgbClr val="0070C0"/>
                </a:solidFill>
                <a:latin typeface="Candara" panose="020E0502030303020204" pitchFamily="34" charset="0"/>
              </a:rPr>
              <a:t>Egmont Group of Financial Intelligence Units</a:t>
            </a:r>
            <a:endParaRPr lang="en-US" sz="6600" b="1" spc="60" dirty="0">
              <a:solidFill>
                <a:srgbClr val="0070C0"/>
              </a:solidFill>
              <a:latin typeface="Candara" panose="020E0502030303020204" pitchFamily="34" charset="0"/>
            </a:endParaRPr>
          </a:p>
        </p:txBody>
      </p:sp>
      <p:sp>
        <p:nvSpPr>
          <p:cNvPr id="65" name="TextBox 64"/>
          <p:cNvSpPr txBox="1"/>
          <p:nvPr/>
        </p:nvSpPr>
        <p:spPr>
          <a:xfrm>
            <a:off x="6503127" y="1320123"/>
            <a:ext cx="18045173" cy="997196"/>
          </a:xfrm>
          <a:prstGeom prst="rect">
            <a:avLst/>
          </a:prstGeom>
          <a:noFill/>
        </p:spPr>
        <p:txBody>
          <a:bodyPr wrap="square" lIns="0" tIns="0" rIns="0" bIns="0" rtlCol="0">
            <a:spAutoFit/>
          </a:bodyPr>
          <a:lstStyle/>
          <a:p>
            <a:pPr defTabSz="1828165">
              <a:lnSpc>
                <a:spcPct val="90000"/>
              </a:lnSpc>
              <a:defRPr/>
            </a:pPr>
            <a:r>
              <a:rPr lang="en-US" sz="7200" b="1" spc="60" dirty="0">
                <a:solidFill>
                  <a:srgbClr val="0070C0"/>
                </a:solidFill>
                <a:latin typeface="Candara" panose="020E0502030303020204" pitchFamily="34" charset="0"/>
              </a:rPr>
              <a:t>Egmont Secure Web (ESW)</a:t>
            </a:r>
            <a:endParaRPr lang="en-US" sz="7200" b="1" spc="60" dirty="0">
              <a:solidFill>
                <a:srgbClr val="0070C0"/>
              </a:solidFill>
              <a:latin typeface="Candara" panose="020E0502030303020204" pitchFamily="34" charset="0"/>
            </a:endParaRPr>
          </a:p>
        </p:txBody>
      </p:sp>
      <p:graphicFrame>
        <p:nvGraphicFramePr>
          <p:cNvPr id="67" name="Diagram 66"/>
          <p:cNvGraphicFramePr/>
          <p:nvPr/>
        </p:nvGraphicFramePr>
        <p:xfrm>
          <a:off x="6503127" y="2317319"/>
          <a:ext cx="17252612" cy="1083451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p:cNvSpPr txBox="1"/>
          <p:nvPr/>
        </p:nvSpPr>
        <p:spPr>
          <a:xfrm>
            <a:off x="6391472" y="141322"/>
            <a:ext cx="17028678" cy="914096"/>
          </a:xfrm>
          <a:prstGeom prst="rect">
            <a:avLst/>
          </a:prstGeom>
          <a:noFill/>
        </p:spPr>
        <p:txBody>
          <a:bodyPr wrap="square" lIns="0" tIns="0" rIns="0" bIns="0" rtlCol="0">
            <a:spAutoFit/>
          </a:bodyPr>
          <a:lstStyle/>
          <a:p>
            <a:pPr defTabSz="1828165">
              <a:lnSpc>
                <a:spcPct val="90000"/>
              </a:lnSpc>
              <a:defRPr/>
            </a:pPr>
            <a:r>
              <a:rPr lang="en-US" sz="6600" b="1" spc="60" dirty="0">
                <a:solidFill>
                  <a:srgbClr val="0070C0"/>
                </a:solidFill>
                <a:latin typeface="Candara" panose="020E0502030303020204" pitchFamily="34" charset="0"/>
              </a:rPr>
              <a:t>Egmont Group of Financial Intelligence Units</a:t>
            </a:r>
            <a:endParaRPr lang="en-US" sz="6600" b="1" spc="60" dirty="0">
              <a:solidFill>
                <a:srgbClr val="0070C0"/>
              </a:solidFill>
              <a:latin typeface="Candara" panose="020E0502030303020204" pitchFamily="34" charset="0"/>
            </a:endParaRPr>
          </a:p>
        </p:txBody>
      </p:sp>
      <p:sp>
        <p:nvSpPr>
          <p:cNvPr id="68" name="TextBox 67"/>
          <p:cNvSpPr txBox="1"/>
          <p:nvPr/>
        </p:nvSpPr>
        <p:spPr>
          <a:xfrm>
            <a:off x="6635128" y="1226281"/>
            <a:ext cx="15934170" cy="1015663"/>
          </a:xfrm>
          <a:prstGeom prst="rect">
            <a:avLst/>
          </a:prstGeom>
          <a:noFill/>
        </p:spPr>
        <p:txBody>
          <a:bodyPr wrap="none" rtlCol="0">
            <a:spAutoFit/>
          </a:bodyPr>
          <a:lstStyle/>
          <a:p>
            <a:pPr algn="ctr"/>
            <a:r>
              <a:rPr lang="en-US" sz="6000" b="1" i="1" dirty="0">
                <a:solidFill>
                  <a:srgbClr val="0070C0"/>
                </a:solidFill>
                <a:latin typeface="Candara" panose="020E0502030303020204" pitchFamily="34" charset="0"/>
                <a:cs typeface="Poppins" pitchFamily="2" charset="77"/>
              </a:rPr>
              <a:t>NFIU – As a key member of Egmont Group of FIUs</a:t>
            </a:r>
            <a:endParaRPr lang="en-US" sz="6000" b="1" i="1" dirty="0">
              <a:solidFill>
                <a:srgbClr val="0070C0"/>
              </a:solidFill>
              <a:latin typeface="Candara" panose="020E0502030303020204" pitchFamily="34" charset="0"/>
              <a:cs typeface="Poppins" pitchFamily="2" charset="77"/>
            </a:endParaRPr>
          </a:p>
        </p:txBody>
      </p:sp>
      <p:graphicFrame>
        <p:nvGraphicFramePr>
          <p:cNvPr id="70" name="Diagram 69"/>
          <p:cNvGraphicFramePr/>
          <p:nvPr/>
        </p:nvGraphicFramePr>
        <p:xfrm>
          <a:off x="6391472" y="1734113"/>
          <a:ext cx="17995309" cy="117674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tangle 1"/>
          <p:cNvSpPr/>
          <p:nvPr/>
        </p:nvSpPr>
        <p:spPr>
          <a:xfrm>
            <a:off x="6376586" y="12695928"/>
            <a:ext cx="18266475" cy="707886"/>
          </a:xfrm>
          <a:prstGeom prst="rect">
            <a:avLst/>
          </a:prstGeom>
          <a:noFill/>
        </p:spPr>
        <p:txBody>
          <a:bodyPr wrap="none" lIns="91440" tIns="45720" rIns="91440" bIns="45720">
            <a:spAutoFit/>
          </a:bodyPr>
          <a:lstStyle/>
          <a:p>
            <a:pPr algn="ctr"/>
            <a:r>
              <a:rPr lang="en-US" sz="40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Relevant Organisations can leverage this for Asset Tracing, Tracking &amp; Recovery!</a:t>
            </a:r>
            <a:endParaRPr lang="en-US" sz="40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5844" y="5598069"/>
            <a:ext cx="2234996" cy="2425182"/>
          </a:xfrm>
          <a:prstGeom prst="rect">
            <a:avLst/>
          </a:prstGeom>
          <a:noFill/>
          <a:ln>
            <a:noFill/>
          </a:ln>
        </p:spPr>
      </p:pic>
      <p:sp>
        <p:nvSpPr>
          <p:cNvPr id="80" name="back end circle"/>
          <p:cNvSpPr/>
          <p:nvPr/>
        </p:nvSpPr>
        <p:spPr>
          <a:xfrm>
            <a:off x="73708"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81" name="rotating shape"/>
          <p:cNvGrpSpPr/>
          <p:nvPr/>
        </p:nvGrpSpPr>
        <p:grpSpPr>
          <a:xfrm rot="10800000">
            <a:off x="-707748" y="6113885"/>
            <a:ext cx="7099220" cy="1494118"/>
            <a:chOff x="541358" y="3057199"/>
            <a:chExt cx="3549610" cy="747059"/>
          </a:xfrm>
        </p:grpSpPr>
        <p:sp>
          <p:nvSpPr>
            <p:cNvPr id="82" name="Rectangle 81"/>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3" name="Oval 82"/>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6" name="Graphic 85"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0" y="6337922"/>
            <a:ext cx="948756" cy="948756"/>
          </a:xfrm>
          <a:prstGeom prst="rect">
            <a:avLst/>
          </a:prstGeom>
        </p:spPr>
      </p:pic>
      <p:pic>
        <p:nvPicPr>
          <p:cNvPr id="36" name="Picture 35"/>
          <p:cNvPicPr/>
          <p:nvPr/>
        </p:nvPicPr>
        <p:blipFill>
          <a:blip r:embed="rId4"/>
          <a:stretch>
            <a:fillRect/>
          </a:stretch>
        </p:blipFill>
        <p:spPr>
          <a:xfrm>
            <a:off x="835368" y="5100087"/>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5"/>
          <a:stretch>
            <a:fillRect/>
          </a:stretch>
        </p:blipFill>
        <p:spPr>
          <a:xfrm>
            <a:off x="2291501" y="43830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6"/>
          <a:stretch>
            <a:fillRect/>
          </a:stretch>
        </p:blipFill>
        <p:spPr>
          <a:xfrm>
            <a:off x="3858415" y="5026905"/>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85041" y="6300600"/>
            <a:ext cx="1051158" cy="11266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7"/>
          <a:stretch>
            <a:fillRect/>
          </a:stretch>
        </p:blipFill>
        <p:spPr>
          <a:xfrm>
            <a:off x="3948924" y="773457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198829" y="8462997"/>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834193" y="7862951"/>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p:cNvSpPr txBox="1"/>
          <p:nvPr/>
        </p:nvSpPr>
        <p:spPr>
          <a:xfrm>
            <a:off x="6391472" y="141322"/>
            <a:ext cx="17028678" cy="914096"/>
          </a:xfrm>
          <a:prstGeom prst="rect">
            <a:avLst/>
          </a:prstGeom>
          <a:noFill/>
        </p:spPr>
        <p:txBody>
          <a:bodyPr wrap="square" lIns="0" tIns="0" rIns="0" bIns="0" rtlCol="0">
            <a:spAutoFit/>
          </a:bodyPr>
          <a:lstStyle/>
          <a:p>
            <a:pPr defTabSz="1828165">
              <a:lnSpc>
                <a:spcPct val="90000"/>
              </a:lnSpc>
              <a:defRPr/>
            </a:pPr>
            <a:r>
              <a:rPr lang="en-US" sz="6600" b="1" spc="60" dirty="0">
                <a:solidFill>
                  <a:srgbClr val="0070C0"/>
                </a:solidFill>
                <a:latin typeface="Candara" panose="020E0502030303020204" pitchFamily="34" charset="0"/>
              </a:rPr>
              <a:t>Egmont Group of Financial Intelligence Units</a:t>
            </a:r>
            <a:endParaRPr lang="en-US" sz="6600" b="1" spc="60" dirty="0">
              <a:solidFill>
                <a:srgbClr val="0070C0"/>
              </a:solidFill>
              <a:latin typeface="Candara" panose="020E0502030303020204" pitchFamily="34" charset="0"/>
            </a:endParaRPr>
          </a:p>
        </p:txBody>
      </p:sp>
      <p:sp>
        <p:nvSpPr>
          <p:cNvPr id="19" name="Rectangle 18"/>
          <p:cNvSpPr/>
          <p:nvPr/>
        </p:nvSpPr>
        <p:spPr>
          <a:xfrm>
            <a:off x="6236199" y="1013097"/>
            <a:ext cx="17741140" cy="830997"/>
          </a:xfrm>
          <a:prstGeom prst="rect">
            <a:avLst/>
          </a:prstGeom>
          <a:noFill/>
        </p:spPr>
        <p:txBody>
          <a:bodyPr wrap="none" lIns="91440" tIns="45720" rIns="91440" bIns="45720">
            <a:spAutoFit/>
          </a:bodyPr>
          <a:lstStyle/>
          <a:p>
            <a:pPr algn="ctr"/>
            <a:r>
              <a:rPr lang="en-US" sz="4800" b="1" i="1" dirty="0">
                <a:ln w="0"/>
                <a:solidFill>
                  <a:srgbClr val="0070C0"/>
                </a:solidFill>
                <a:effectLst>
                  <a:reflection blurRad="6350" stA="53000" endA="300" endPos="35500" dir="5400000" sy="-90000" algn="bl" rotWithShape="0"/>
                </a:effectLst>
                <a:latin typeface="Candara" panose="020E0502030303020204" pitchFamily="34" charset="0"/>
              </a:rPr>
              <a:t>NFIU received the Egmont </a:t>
            </a:r>
            <a:r>
              <a:rPr lang="en-US" sz="4800" b="1" i="1" dirty="0" err="1">
                <a:ln w="0"/>
                <a:solidFill>
                  <a:srgbClr val="0070C0"/>
                </a:solidFill>
                <a:effectLst>
                  <a:reflection blurRad="6350" stA="53000" endA="300" endPos="35500" dir="5400000" sy="-90000" algn="bl" rotWithShape="0"/>
                </a:effectLst>
                <a:latin typeface="Candara" panose="020E0502030303020204" pitchFamily="34" charset="0"/>
              </a:rPr>
              <a:t>StAR</a:t>
            </a:r>
            <a:r>
              <a:rPr lang="en-US" sz="4800" b="1" i="1" dirty="0">
                <a:ln w="0"/>
                <a:solidFill>
                  <a:srgbClr val="0070C0"/>
                </a:solidFill>
                <a:effectLst>
                  <a:reflection blurRad="6350" stA="53000" endA="300" endPos="35500" dir="5400000" sy="-90000" algn="bl" rotWithShape="0"/>
                </a:effectLst>
                <a:latin typeface="Candara" panose="020E0502030303020204" pitchFamily="34" charset="0"/>
              </a:rPr>
              <a:t> Award in 2022 on behalf of Nigeria</a:t>
            </a:r>
            <a:endParaRPr lang="en-US" sz="4800" b="1" i="1" cap="none" spc="0" dirty="0">
              <a:ln w="0"/>
              <a:solidFill>
                <a:srgbClr val="0070C0"/>
              </a:solidFill>
              <a:effectLst>
                <a:reflection blurRad="6350" stA="53000" endA="300" endPos="35500" dir="5400000" sy="-90000" algn="bl" rotWithShape="0"/>
              </a:effectLst>
              <a:latin typeface="Candara" panose="020E0502030303020204" pitchFamily="34" charset="0"/>
            </a:endParaRPr>
          </a:p>
        </p:txBody>
      </p:sp>
      <p:pic>
        <p:nvPicPr>
          <p:cNvPr id="20" name="Picture 19"/>
          <p:cNvPicPr>
            <a:picLocks noChangeAspect="1"/>
          </p:cNvPicPr>
          <p:nvPr/>
        </p:nvPicPr>
        <p:blipFill>
          <a:blip r:embed="rId10"/>
          <a:stretch>
            <a:fillRect/>
          </a:stretch>
        </p:blipFill>
        <p:spPr>
          <a:xfrm>
            <a:off x="6433842" y="2050926"/>
            <a:ext cx="12097422" cy="8769473"/>
          </a:xfrm>
          <a:prstGeom prst="rect">
            <a:avLst/>
          </a:prstGeom>
        </p:spPr>
      </p:pic>
      <p:pic>
        <p:nvPicPr>
          <p:cNvPr id="21" name="Picture 20"/>
          <p:cNvPicPr>
            <a:picLocks noChangeAspect="1"/>
          </p:cNvPicPr>
          <p:nvPr/>
        </p:nvPicPr>
        <p:blipFill>
          <a:blip r:embed="rId11"/>
          <a:stretch>
            <a:fillRect/>
          </a:stretch>
        </p:blipFill>
        <p:spPr>
          <a:xfrm>
            <a:off x="13180535" y="9934143"/>
            <a:ext cx="1255809" cy="734008"/>
          </a:xfrm>
          <a:prstGeom prst="rect">
            <a:avLst/>
          </a:prstGeom>
        </p:spPr>
      </p:pic>
      <p:pic>
        <p:nvPicPr>
          <p:cNvPr id="22" name="Picture 21"/>
          <p:cNvPicPr>
            <a:picLocks noChangeAspect="1"/>
          </p:cNvPicPr>
          <p:nvPr/>
        </p:nvPicPr>
        <p:blipFill>
          <a:blip r:embed="rId12"/>
          <a:stretch>
            <a:fillRect/>
          </a:stretch>
        </p:blipFill>
        <p:spPr>
          <a:xfrm>
            <a:off x="14936692" y="9864741"/>
            <a:ext cx="1420991" cy="872812"/>
          </a:xfrm>
          <a:prstGeom prst="rect">
            <a:avLst/>
          </a:prstGeom>
        </p:spPr>
      </p:pic>
      <p:sp>
        <p:nvSpPr>
          <p:cNvPr id="23" name="Flowchart: Punched Tape 22"/>
          <p:cNvSpPr/>
          <p:nvPr/>
        </p:nvSpPr>
        <p:spPr>
          <a:xfrm>
            <a:off x="18584747" y="1759205"/>
            <a:ext cx="5661786" cy="5238092"/>
          </a:xfrm>
          <a:prstGeom prst="flowChartPunchedTap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ndara" panose="020E0502030303020204" pitchFamily="34" charset="0"/>
              </a:rPr>
              <a:t>The Stolen Asset Recovery Initiative started in 2017 a partnership between the Egmont Group, World Bank Group and the United Nations Office on Drugs and Crime.</a:t>
            </a:r>
            <a:endParaRPr lang="en-US" sz="3200" dirty="0">
              <a:latin typeface="Candara" panose="020E0502030303020204" pitchFamily="34" charset="0"/>
            </a:endParaRPr>
          </a:p>
        </p:txBody>
      </p:sp>
      <p:sp>
        <p:nvSpPr>
          <p:cNvPr id="24" name="Flowchart: Punched Tape 23"/>
          <p:cNvSpPr/>
          <p:nvPr/>
        </p:nvSpPr>
        <p:spPr>
          <a:xfrm>
            <a:off x="18562250" y="6330406"/>
            <a:ext cx="5715269" cy="4629290"/>
          </a:xfrm>
          <a:prstGeom prst="flowChartPunchedTap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highlight>
                  <a:srgbClr val="FFFF00"/>
                </a:highlight>
                <a:latin typeface="Candara" panose="020E0502030303020204" pitchFamily="34" charset="0"/>
              </a:rPr>
              <a:t>Nigeria</a:t>
            </a:r>
            <a:r>
              <a:rPr lang="en-US" sz="3600" dirty="0">
                <a:latin typeface="Candara" panose="020E0502030303020204" pitchFamily="34" charset="0"/>
              </a:rPr>
              <a:t> was declared Winner of the Award during the 28th Egmont Group Plenary meetings at Riga, Latvia, 10-15 July 2022.</a:t>
            </a:r>
            <a:endParaRPr lang="en-US" sz="3600" dirty="0">
              <a:latin typeface="Candara" panose="020E0502030303020204" pitchFamily="34" charset="0"/>
            </a:endParaRPr>
          </a:p>
        </p:txBody>
      </p:sp>
      <p:sp>
        <p:nvSpPr>
          <p:cNvPr id="25" name="Rectangle: Diagonal Corners Rounded 24"/>
          <p:cNvSpPr/>
          <p:nvPr/>
        </p:nvSpPr>
        <p:spPr>
          <a:xfrm>
            <a:off x="6391472" y="10959696"/>
            <a:ext cx="17855061" cy="2614982"/>
          </a:xfrm>
          <a:prstGeom prst="round2Diag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ndara" panose="020E0502030303020204" pitchFamily="34" charset="0"/>
              </a:rPr>
              <a:t>The Award was as result on Case that involves Asset Tracing, Tracking and Recovery, Interagency collaboration between </a:t>
            </a:r>
            <a:r>
              <a:rPr lang="en-US" sz="4000" dirty="0">
                <a:solidFill>
                  <a:srgbClr val="FF0000"/>
                </a:solidFill>
                <a:highlight>
                  <a:srgbClr val="FFFF00"/>
                </a:highlight>
                <a:latin typeface="Candara" panose="020E0502030303020204" pitchFamily="34" charset="0"/>
              </a:rPr>
              <a:t>NFIU, EFCC and other Agencies</a:t>
            </a:r>
            <a:r>
              <a:rPr lang="en-US" sz="4000" dirty="0">
                <a:latin typeface="Candara" panose="020E0502030303020204" pitchFamily="34" charset="0"/>
              </a:rPr>
              <a:t> as well as effective Synergy with Financial Institution in Nigeria and other Jurisdictions in the Complex Money Laundering Cases</a:t>
            </a:r>
            <a:endParaRPr lang="en-US" sz="4000" dirty="0">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0" name="Picture 6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6226" y="5539049"/>
            <a:ext cx="2234996" cy="2425182"/>
          </a:xfrm>
          <a:prstGeom prst="rect">
            <a:avLst/>
          </a:prstGeom>
          <a:noFill/>
          <a:ln>
            <a:noFill/>
          </a:ln>
        </p:spPr>
      </p:pic>
      <p:sp>
        <p:nvSpPr>
          <p:cNvPr id="78" name="back end circle"/>
          <p:cNvSpPr/>
          <p:nvPr/>
        </p:nvSpPr>
        <p:spPr>
          <a:xfrm>
            <a:off x="105572" y="402867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9" name="rotating shape"/>
          <p:cNvGrpSpPr/>
          <p:nvPr/>
        </p:nvGrpSpPr>
        <p:grpSpPr>
          <a:xfrm rot="13456158">
            <a:off x="-675884" y="6053225"/>
            <a:ext cx="7099220" cy="1494118"/>
            <a:chOff x="541358" y="3057199"/>
            <a:chExt cx="3549610" cy="747059"/>
          </a:xfrm>
        </p:grpSpPr>
        <p:sp>
          <p:nvSpPr>
            <p:cNvPr id="80" name="Rectangle 7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1" name="Oval 80"/>
            <p:cNvSpPr/>
            <p:nvPr/>
          </p:nvSpPr>
          <p:spPr>
            <a:xfrm>
              <a:off x="541358" y="3067579"/>
              <a:ext cx="736679" cy="736679"/>
            </a:xfrm>
            <a:prstGeom prst="ellipse">
              <a:avLst/>
            </a:prstGeom>
            <a:solidFill>
              <a:schemeClr val="accent6">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4" name="Graphic 8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4" y="6277262"/>
            <a:ext cx="948756" cy="948756"/>
          </a:xfrm>
          <a:prstGeom prst="rect">
            <a:avLst/>
          </a:prstGeom>
        </p:spPr>
      </p:pic>
      <p:pic>
        <p:nvPicPr>
          <p:cNvPr id="48" name="Picture 47"/>
          <p:cNvPicPr/>
          <p:nvPr/>
        </p:nvPicPr>
        <p:blipFill>
          <a:blip r:embed="rId4"/>
          <a:stretch>
            <a:fillRect/>
          </a:stretch>
        </p:blipFill>
        <p:spPr>
          <a:xfrm>
            <a:off x="875557" y="488999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p:nvPr/>
        </p:nvPicPr>
        <p:blipFill>
          <a:blip r:embed="rId5"/>
          <a:stretch>
            <a:fillRect/>
          </a:stretch>
        </p:blipFill>
        <p:spPr>
          <a:xfrm>
            <a:off x="2312838" y="4269846"/>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71"/>
          <p:cNvPicPr/>
          <p:nvPr/>
        </p:nvPicPr>
        <p:blipFill>
          <a:blip r:embed="rId6"/>
          <a:stretch>
            <a:fillRect/>
          </a:stretch>
        </p:blipFill>
        <p:spPr>
          <a:xfrm>
            <a:off x="3821017" y="4933291"/>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7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17652" y="6252154"/>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73"/>
          <p:cNvPicPr/>
          <p:nvPr/>
        </p:nvPicPr>
        <p:blipFill>
          <a:blip r:embed="rId7"/>
          <a:stretch>
            <a:fillRect/>
          </a:stretch>
        </p:blipFill>
        <p:spPr>
          <a:xfrm>
            <a:off x="4419314" y="8291819"/>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74"/>
          <p:cNvPicPr>
            <a:picLocks noChangeAspect="1"/>
          </p:cNvPicPr>
          <p:nvPr/>
        </p:nvPicPr>
        <p:blipFill>
          <a:blip r:embed="rId8"/>
          <a:stretch>
            <a:fillRect/>
          </a:stretch>
        </p:blipFill>
        <p:spPr>
          <a:xfrm>
            <a:off x="2296176" y="8439915"/>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6" name="Picture 75"/>
          <p:cNvPicPr>
            <a:picLocks noChangeAspect="1"/>
          </p:cNvPicPr>
          <p:nvPr/>
        </p:nvPicPr>
        <p:blipFill>
          <a:blip r:embed="rId9"/>
          <a:stretch>
            <a:fillRect/>
          </a:stretch>
        </p:blipFill>
        <p:spPr>
          <a:xfrm>
            <a:off x="771996" y="7811072"/>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585323"/>
          </a:xfrm>
          <a:prstGeom prst="rect">
            <a:avLst/>
          </a:prstGeom>
          <a:noFill/>
        </p:spPr>
        <p:txBody>
          <a:bodyPr wrap="square" lIns="91440" tIns="45720" rIns="91440" bIns="45720">
            <a:spAutoFit/>
          </a:bodyPr>
          <a:lstStyle/>
          <a:p>
            <a:pPr algn="just"/>
            <a:r>
              <a:rPr lang="en-US" sz="54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rPr>
              <a:t>Unique methodology, concerns and approaches applied by the NFIU in combatting illicit 	financial flows particularly in identifying and tracing proceeds of crime.</a:t>
            </a:r>
            <a:endParaRPr lang="en-US" sz="54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sp>
        <p:nvSpPr>
          <p:cNvPr id="16" name="Shape 345"/>
          <p:cNvSpPr/>
          <p:nvPr/>
        </p:nvSpPr>
        <p:spPr>
          <a:xfrm>
            <a:off x="6589234" y="6779871"/>
            <a:ext cx="16068876"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6">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17" name="Shape 346"/>
          <p:cNvSpPr/>
          <p:nvPr/>
        </p:nvSpPr>
        <p:spPr>
          <a:xfrm>
            <a:off x="6589238" y="2894674"/>
            <a:ext cx="16068874"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6">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18" name="Shape 348"/>
          <p:cNvSpPr/>
          <p:nvPr/>
        </p:nvSpPr>
        <p:spPr>
          <a:xfrm>
            <a:off x="5675004" y="2894674"/>
            <a:ext cx="17743074" cy="2644375"/>
          </a:xfrm>
          <a:prstGeom prst="rect">
            <a:avLst/>
          </a:prstGeom>
          <a:solidFill>
            <a:schemeClr val="accent6">
              <a:lumMod val="5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19" name="Shape 352"/>
          <p:cNvSpPr/>
          <p:nvPr/>
        </p:nvSpPr>
        <p:spPr>
          <a:xfrm>
            <a:off x="5675004" y="10624385"/>
            <a:ext cx="17743074" cy="2644375"/>
          </a:xfrm>
          <a:prstGeom prst="rect">
            <a:avLst/>
          </a:prstGeom>
          <a:solidFill>
            <a:schemeClr val="accent6">
              <a:lumMod val="5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0" name="Shape 356"/>
          <p:cNvSpPr/>
          <p:nvPr/>
        </p:nvSpPr>
        <p:spPr>
          <a:xfrm>
            <a:off x="5675004" y="6759530"/>
            <a:ext cx="17743074" cy="2644375"/>
          </a:xfrm>
          <a:prstGeom prst="rect">
            <a:avLst/>
          </a:prstGeom>
          <a:solidFill>
            <a:schemeClr val="accent6">
              <a:lumMod val="5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1" name="TextBox 20"/>
          <p:cNvSpPr txBox="1"/>
          <p:nvPr/>
        </p:nvSpPr>
        <p:spPr>
          <a:xfrm>
            <a:off x="5829267" y="3019679"/>
            <a:ext cx="17588811"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FIUs play a crucial role in asset tracing, recovery, confiscation, and management within the realm of combating financial crimes such as money laundering, terrorism financing, and other illicit activities. .</a:t>
            </a:r>
            <a:endParaRPr lang="en-US" sz="4400" dirty="0">
              <a:solidFill>
                <a:schemeClr val="bg1"/>
              </a:solidFill>
              <a:latin typeface="Candara" panose="020E0502030303020204" pitchFamily="34" charset="0"/>
            </a:endParaRPr>
          </a:p>
        </p:txBody>
      </p:sp>
      <p:sp>
        <p:nvSpPr>
          <p:cNvPr id="22" name="TextBox 21"/>
          <p:cNvSpPr txBox="1"/>
          <p:nvPr/>
        </p:nvSpPr>
        <p:spPr>
          <a:xfrm>
            <a:off x="5883520" y="6952211"/>
            <a:ext cx="17163127"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FIUs serve as central hubs for gathering, analyzing, and disseminating financial intelligence to support efforts to combat financial crimes, including asset tracing, recovery, confiscation, and management. </a:t>
            </a:r>
            <a:endParaRPr lang="en-US" sz="4400" dirty="0">
              <a:solidFill>
                <a:schemeClr val="bg1"/>
              </a:solidFill>
              <a:latin typeface="Candara" panose="020E0502030303020204" pitchFamily="34" charset="0"/>
            </a:endParaRPr>
          </a:p>
        </p:txBody>
      </p:sp>
      <p:sp>
        <p:nvSpPr>
          <p:cNvPr id="23" name="TextBox 22"/>
          <p:cNvSpPr txBox="1"/>
          <p:nvPr/>
        </p:nvSpPr>
        <p:spPr>
          <a:xfrm>
            <a:off x="5829267" y="10884743"/>
            <a:ext cx="17230976"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Their collaboration with domestic and international partners is essential for effectively combating money laundering, terrorism financing, and other illicit activities across borders.</a:t>
            </a:r>
            <a:endParaRPr lang="en-US" sz="44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0" name="Picture 6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6226" y="5539049"/>
            <a:ext cx="2234996" cy="2425182"/>
          </a:xfrm>
          <a:prstGeom prst="rect">
            <a:avLst/>
          </a:prstGeom>
          <a:noFill/>
          <a:ln>
            <a:noFill/>
          </a:ln>
        </p:spPr>
      </p:pic>
      <p:sp>
        <p:nvSpPr>
          <p:cNvPr id="78" name="back end circle"/>
          <p:cNvSpPr/>
          <p:nvPr/>
        </p:nvSpPr>
        <p:spPr>
          <a:xfrm>
            <a:off x="105572" y="402867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9" name="rotating shape"/>
          <p:cNvGrpSpPr/>
          <p:nvPr/>
        </p:nvGrpSpPr>
        <p:grpSpPr>
          <a:xfrm rot="13456158">
            <a:off x="-675884" y="6053225"/>
            <a:ext cx="7099220" cy="1494118"/>
            <a:chOff x="541358" y="3057199"/>
            <a:chExt cx="3549610" cy="747059"/>
          </a:xfrm>
        </p:grpSpPr>
        <p:sp>
          <p:nvSpPr>
            <p:cNvPr id="80" name="Rectangle 7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1" name="Oval 8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4" name="Graphic 8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4" y="6277262"/>
            <a:ext cx="948756" cy="948756"/>
          </a:xfrm>
          <a:prstGeom prst="rect">
            <a:avLst/>
          </a:prstGeom>
        </p:spPr>
      </p:pic>
      <p:pic>
        <p:nvPicPr>
          <p:cNvPr id="48" name="Picture 47"/>
          <p:cNvPicPr/>
          <p:nvPr/>
        </p:nvPicPr>
        <p:blipFill>
          <a:blip r:embed="rId4"/>
          <a:stretch>
            <a:fillRect/>
          </a:stretch>
        </p:blipFill>
        <p:spPr>
          <a:xfrm>
            <a:off x="875557" y="488999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p:nvPr/>
        </p:nvPicPr>
        <p:blipFill>
          <a:blip r:embed="rId5"/>
          <a:stretch>
            <a:fillRect/>
          </a:stretch>
        </p:blipFill>
        <p:spPr>
          <a:xfrm>
            <a:off x="2312838" y="4269846"/>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71"/>
          <p:cNvPicPr/>
          <p:nvPr/>
        </p:nvPicPr>
        <p:blipFill>
          <a:blip r:embed="rId6"/>
          <a:stretch>
            <a:fillRect/>
          </a:stretch>
        </p:blipFill>
        <p:spPr>
          <a:xfrm>
            <a:off x="3821017" y="4933291"/>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7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17652" y="6252154"/>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73"/>
          <p:cNvPicPr/>
          <p:nvPr/>
        </p:nvPicPr>
        <p:blipFill>
          <a:blip r:embed="rId7"/>
          <a:stretch>
            <a:fillRect/>
          </a:stretch>
        </p:blipFill>
        <p:spPr>
          <a:xfrm>
            <a:off x="4419314" y="8291819"/>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74"/>
          <p:cNvPicPr>
            <a:picLocks noChangeAspect="1"/>
          </p:cNvPicPr>
          <p:nvPr/>
        </p:nvPicPr>
        <p:blipFill>
          <a:blip r:embed="rId8"/>
          <a:stretch>
            <a:fillRect/>
          </a:stretch>
        </p:blipFill>
        <p:spPr>
          <a:xfrm>
            <a:off x="2296176" y="8439915"/>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6" name="Picture 75"/>
          <p:cNvPicPr>
            <a:picLocks noChangeAspect="1"/>
          </p:cNvPicPr>
          <p:nvPr/>
        </p:nvPicPr>
        <p:blipFill>
          <a:blip r:embed="rId9"/>
          <a:stretch>
            <a:fillRect/>
          </a:stretch>
        </p:blipFill>
        <p:spPr>
          <a:xfrm>
            <a:off x="771996" y="7811072"/>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308324"/>
          </a:xfrm>
          <a:prstGeom prst="rect">
            <a:avLst/>
          </a:prstGeom>
          <a:noFill/>
        </p:spPr>
        <p:txBody>
          <a:bodyPr wrap="square" lIns="91440" tIns="45720" rIns="91440" bIns="45720">
            <a:spAutoFit/>
          </a:bodyPr>
          <a:lstStyle/>
          <a:p>
            <a:pPr algn="just"/>
            <a:r>
              <a:rPr lang="en-US" sz="48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rPr>
              <a:t>Unique methodology, concerns and approaches applied by the NFIU in combatting illicit 	financial flows particularly in identifying and tracing proceeds of crime.</a:t>
            </a:r>
            <a:endParaRPr lang="en-US" sz="48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3" name="Diagram 2"/>
          <p:cNvGraphicFramePr/>
          <p:nvPr/>
        </p:nvGraphicFramePr>
        <p:xfrm>
          <a:off x="5675004" y="2545564"/>
          <a:ext cx="18316142" cy="108373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0" name="Picture 6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6226" y="5539049"/>
            <a:ext cx="2234996" cy="2425182"/>
          </a:xfrm>
          <a:prstGeom prst="rect">
            <a:avLst/>
          </a:prstGeom>
          <a:noFill/>
          <a:ln>
            <a:noFill/>
          </a:ln>
        </p:spPr>
      </p:pic>
      <p:sp>
        <p:nvSpPr>
          <p:cNvPr id="78" name="back end circle"/>
          <p:cNvSpPr/>
          <p:nvPr/>
        </p:nvSpPr>
        <p:spPr>
          <a:xfrm>
            <a:off x="105572" y="402867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9" name="rotating shape"/>
          <p:cNvGrpSpPr/>
          <p:nvPr/>
        </p:nvGrpSpPr>
        <p:grpSpPr>
          <a:xfrm rot="13456158">
            <a:off x="-675884" y="6053225"/>
            <a:ext cx="7099220" cy="1494118"/>
            <a:chOff x="541358" y="3057199"/>
            <a:chExt cx="3549610" cy="747059"/>
          </a:xfrm>
        </p:grpSpPr>
        <p:sp>
          <p:nvSpPr>
            <p:cNvPr id="80" name="Rectangle 7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1" name="Oval 80"/>
            <p:cNvSpPr/>
            <p:nvPr/>
          </p:nvSpPr>
          <p:spPr>
            <a:xfrm>
              <a:off x="541358" y="3067579"/>
              <a:ext cx="736679" cy="736679"/>
            </a:xfrm>
            <a:prstGeom prst="ellipse">
              <a:avLst/>
            </a:prstGeom>
            <a:solidFill>
              <a:schemeClr val="accent6">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4" name="Graphic 8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4" y="6277262"/>
            <a:ext cx="948756" cy="948756"/>
          </a:xfrm>
          <a:prstGeom prst="rect">
            <a:avLst/>
          </a:prstGeom>
        </p:spPr>
      </p:pic>
      <p:pic>
        <p:nvPicPr>
          <p:cNvPr id="48" name="Picture 47"/>
          <p:cNvPicPr/>
          <p:nvPr/>
        </p:nvPicPr>
        <p:blipFill>
          <a:blip r:embed="rId4"/>
          <a:stretch>
            <a:fillRect/>
          </a:stretch>
        </p:blipFill>
        <p:spPr>
          <a:xfrm>
            <a:off x="875557" y="488999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p:nvPr/>
        </p:nvPicPr>
        <p:blipFill>
          <a:blip r:embed="rId5"/>
          <a:stretch>
            <a:fillRect/>
          </a:stretch>
        </p:blipFill>
        <p:spPr>
          <a:xfrm>
            <a:off x="2312838" y="4269846"/>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71"/>
          <p:cNvPicPr/>
          <p:nvPr/>
        </p:nvPicPr>
        <p:blipFill>
          <a:blip r:embed="rId6"/>
          <a:stretch>
            <a:fillRect/>
          </a:stretch>
        </p:blipFill>
        <p:spPr>
          <a:xfrm>
            <a:off x="3821017" y="4933291"/>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7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17652" y="6252154"/>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73"/>
          <p:cNvPicPr/>
          <p:nvPr/>
        </p:nvPicPr>
        <p:blipFill>
          <a:blip r:embed="rId7"/>
          <a:stretch>
            <a:fillRect/>
          </a:stretch>
        </p:blipFill>
        <p:spPr>
          <a:xfrm>
            <a:off x="4419314" y="8291819"/>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74"/>
          <p:cNvPicPr>
            <a:picLocks noChangeAspect="1"/>
          </p:cNvPicPr>
          <p:nvPr/>
        </p:nvPicPr>
        <p:blipFill>
          <a:blip r:embed="rId8"/>
          <a:stretch>
            <a:fillRect/>
          </a:stretch>
        </p:blipFill>
        <p:spPr>
          <a:xfrm>
            <a:off x="2296176" y="8439915"/>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6" name="Picture 75"/>
          <p:cNvPicPr>
            <a:picLocks noChangeAspect="1"/>
          </p:cNvPicPr>
          <p:nvPr/>
        </p:nvPicPr>
        <p:blipFill>
          <a:blip r:embed="rId9"/>
          <a:stretch>
            <a:fillRect/>
          </a:stretch>
        </p:blipFill>
        <p:spPr>
          <a:xfrm>
            <a:off x="771996" y="7811072"/>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308324"/>
          </a:xfrm>
          <a:prstGeom prst="rect">
            <a:avLst/>
          </a:prstGeom>
          <a:noFill/>
        </p:spPr>
        <p:txBody>
          <a:bodyPr wrap="square" lIns="91440" tIns="45720" rIns="91440" bIns="45720">
            <a:spAutoFit/>
          </a:bodyPr>
          <a:lstStyle/>
          <a:p>
            <a:pPr algn="just"/>
            <a:r>
              <a:rPr lang="en-US" sz="48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rPr>
              <a:t>Unique methodology, concerns and approaches applied by the NFIU in combatting illicit 	financial flows particularly in identifying and tracing proceeds of crime.</a:t>
            </a:r>
            <a:endParaRPr lang="en-US" sz="4800" b="1" cap="none" spc="0" dirty="0">
              <a:ln w="0"/>
              <a:solidFill>
                <a:schemeClr val="accent6">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3" name="Diagram 2"/>
          <p:cNvGraphicFramePr/>
          <p:nvPr/>
        </p:nvGraphicFramePr>
        <p:xfrm>
          <a:off x="5675004" y="2545564"/>
          <a:ext cx="18316142" cy="108373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sp>
        <p:nvSpPr>
          <p:cNvPr id="27" name="Shape 345"/>
          <p:cNvSpPr/>
          <p:nvPr/>
        </p:nvSpPr>
        <p:spPr>
          <a:xfrm>
            <a:off x="7007028" y="6713817"/>
            <a:ext cx="16068876"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5">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8" name="Shape 346"/>
          <p:cNvSpPr/>
          <p:nvPr/>
        </p:nvSpPr>
        <p:spPr>
          <a:xfrm>
            <a:off x="7007032" y="2828620"/>
            <a:ext cx="16068874" cy="6488889"/>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accent5">
              <a:lumMod val="40000"/>
              <a:lumOff val="60000"/>
            </a:schemeClr>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29" name="Shape 348"/>
          <p:cNvSpPr/>
          <p:nvPr/>
        </p:nvSpPr>
        <p:spPr>
          <a:xfrm>
            <a:off x="5723140" y="2270468"/>
            <a:ext cx="17995276" cy="3202527"/>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30" name="Shape 352"/>
          <p:cNvSpPr/>
          <p:nvPr/>
        </p:nvSpPr>
        <p:spPr>
          <a:xfrm>
            <a:off x="5723140" y="10558331"/>
            <a:ext cx="17995276" cy="2644375"/>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31" name="Shape 356"/>
          <p:cNvSpPr/>
          <p:nvPr/>
        </p:nvSpPr>
        <p:spPr>
          <a:xfrm>
            <a:off x="5771918" y="6693476"/>
            <a:ext cx="17946498" cy="2644375"/>
          </a:xfrm>
          <a:prstGeom prst="rect">
            <a:avLst/>
          </a:prstGeom>
          <a:solidFill>
            <a:srgbClr val="0070C0"/>
          </a:solidFill>
          <a:ln w="12700" cap="flat">
            <a:noFill/>
            <a:miter lim="400000"/>
          </a:ln>
          <a:effectLst/>
        </p:spPr>
        <p:txBody>
          <a:bodyPr wrap="square" lIns="0" tIns="0" rIns="0" bIns="0" numCol="1" anchor="t">
            <a:noAutofit/>
          </a:bodyPr>
          <a:lstStyle/>
          <a:p>
            <a:endParaRPr sz="5065" dirty="0">
              <a:latin typeface="Lato Light" panose="020F0502020204030203" pitchFamily="34" charset="0"/>
            </a:endParaRPr>
          </a:p>
        </p:txBody>
      </p:sp>
      <p:sp>
        <p:nvSpPr>
          <p:cNvPr id="3" name="TextBox 2"/>
          <p:cNvSpPr txBox="1"/>
          <p:nvPr/>
        </p:nvSpPr>
        <p:spPr>
          <a:xfrm>
            <a:off x="5723140" y="2279073"/>
            <a:ext cx="17647919" cy="3046988"/>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Asset tracing, tracking, recovery, confiscation, and management are key components of financial investigation and legal processes aimed at identifying, seizing, and managing assets that are involved in or derived from criminal activities or other illicit practices. </a:t>
            </a:r>
            <a:endParaRPr lang="en-US" sz="4800" dirty="0">
              <a:solidFill>
                <a:schemeClr val="bg1"/>
              </a:solidFill>
              <a:latin typeface="Candara" panose="020E0502030303020204" pitchFamily="34" charset="0"/>
            </a:endParaRPr>
          </a:p>
        </p:txBody>
      </p:sp>
      <p:sp>
        <p:nvSpPr>
          <p:cNvPr id="40" name="TextBox 39"/>
          <p:cNvSpPr txBox="1"/>
          <p:nvPr/>
        </p:nvSpPr>
        <p:spPr>
          <a:xfrm>
            <a:off x="5808217" y="6725063"/>
            <a:ext cx="17647919" cy="2308324"/>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These concepts are crucial in combating financial crimes such as money laundering, corruption, fraud, illicit financial flows and terrorist financing. </a:t>
            </a:r>
            <a:endParaRPr lang="en-US" sz="4800" dirty="0">
              <a:solidFill>
                <a:schemeClr val="bg1"/>
              </a:solidFill>
              <a:latin typeface="Candara" panose="020E0502030303020204" pitchFamily="34" charset="0"/>
            </a:endParaRPr>
          </a:p>
        </p:txBody>
      </p:sp>
      <p:sp>
        <p:nvSpPr>
          <p:cNvPr id="42" name="TextBox 41"/>
          <p:cNvSpPr txBox="1"/>
          <p:nvPr/>
        </p:nvSpPr>
        <p:spPr>
          <a:xfrm>
            <a:off x="5808216" y="10734678"/>
            <a:ext cx="17647919" cy="2308324"/>
          </a:xfrm>
          <a:prstGeom prst="rect">
            <a:avLst/>
          </a:prstGeom>
          <a:noFill/>
        </p:spPr>
        <p:txBody>
          <a:bodyPr wrap="square" rtlCol="0">
            <a:spAutoFit/>
          </a:bodyPr>
          <a:lstStyle/>
          <a:p>
            <a:pPr algn="just"/>
            <a:r>
              <a:rPr lang="en-US" sz="4800" dirty="0">
                <a:solidFill>
                  <a:schemeClr val="bg1"/>
                </a:solidFill>
                <a:latin typeface="Candara" panose="020E0502030303020204" pitchFamily="34" charset="0"/>
              </a:rPr>
              <a:t>Effective asset tracing, tracking, recovery, confiscation, and management play a vital role in disrupting criminal networks, deterring illicit activities, and promoting the rule of law.</a:t>
            </a:r>
            <a:endParaRPr lang="en-US" sz="48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0" name="Picture 6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6226" y="5539049"/>
            <a:ext cx="2234996" cy="2425182"/>
          </a:xfrm>
          <a:prstGeom prst="rect">
            <a:avLst/>
          </a:prstGeom>
          <a:noFill/>
          <a:ln>
            <a:noFill/>
          </a:ln>
        </p:spPr>
      </p:pic>
      <p:sp>
        <p:nvSpPr>
          <p:cNvPr id="78" name="back end circle"/>
          <p:cNvSpPr/>
          <p:nvPr/>
        </p:nvSpPr>
        <p:spPr>
          <a:xfrm>
            <a:off x="105572" y="402867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9" name="rotating shape"/>
          <p:cNvGrpSpPr/>
          <p:nvPr/>
        </p:nvGrpSpPr>
        <p:grpSpPr>
          <a:xfrm rot="13456158">
            <a:off x="-675884" y="6053225"/>
            <a:ext cx="7099220" cy="1494118"/>
            <a:chOff x="541358" y="3057199"/>
            <a:chExt cx="3549610" cy="747059"/>
          </a:xfrm>
        </p:grpSpPr>
        <p:sp>
          <p:nvSpPr>
            <p:cNvPr id="80" name="Rectangle 7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81" name="Oval 8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84" name="Graphic 8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4" y="6277262"/>
            <a:ext cx="948756" cy="948756"/>
          </a:xfrm>
          <a:prstGeom prst="rect">
            <a:avLst/>
          </a:prstGeom>
        </p:spPr>
      </p:pic>
      <p:pic>
        <p:nvPicPr>
          <p:cNvPr id="48" name="Picture 47"/>
          <p:cNvPicPr/>
          <p:nvPr/>
        </p:nvPicPr>
        <p:blipFill>
          <a:blip r:embed="rId4"/>
          <a:stretch>
            <a:fillRect/>
          </a:stretch>
        </p:blipFill>
        <p:spPr>
          <a:xfrm>
            <a:off x="875557" y="488999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p:nvPr/>
        </p:nvPicPr>
        <p:blipFill>
          <a:blip r:embed="rId5"/>
          <a:stretch>
            <a:fillRect/>
          </a:stretch>
        </p:blipFill>
        <p:spPr>
          <a:xfrm>
            <a:off x="2312838" y="4269846"/>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Picture 71"/>
          <p:cNvPicPr/>
          <p:nvPr/>
        </p:nvPicPr>
        <p:blipFill>
          <a:blip r:embed="rId6"/>
          <a:stretch>
            <a:fillRect/>
          </a:stretch>
        </p:blipFill>
        <p:spPr>
          <a:xfrm>
            <a:off x="3821017" y="4933291"/>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Picture 7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17652" y="6252154"/>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Picture 73"/>
          <p:cNvPicPr/>
          <p:nvPr/>
        </p:nvPicPr>
        <p:blipFill>
          <a:blip r:embed="rId7"/>
          <a:stretch>
            <a:fillRect/>
          </a:stretch>
        </p:blipFill>
        <p:spPr>
          <a:xfrm>
            <a:off x="4419314" y="8291819"/>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Picture 74"/>
          <p:cNvPicPr>
            <a:picLocks noChangeAspect="1"/>
          </p:cNvPicPr>
          <p:nvPr/>
        </p:nvPicPr>
        <p:blipFill>
          <a:blip r:embed="rId8"/>
          <a:stretch>
            <a:fillRect/>
          </a:stretch>
        </p:blipFill>
        <p:spPr>
          <a:xfrm>
            <a:off x="2296176" y="8439915"/>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6" name="Picture 75"/>
          <p:cNvPicPr>
            <a:picLocks noChangeAspect="1"/>
          </p:cNvPicPr>
          <p:nvPr/>
        </p:nvPicPr>
        <p:blipFill>
          <a:blip r:embed="rId9"/>
          <a:stretch>
            <a:fillRect/>
          </a:stretch>
        </p:blipFill>
        <p:spPr>
          <a:xfrm>
            <a:off x="771996" y="7811072"/>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308324"/>
          </a:xfrm>
          <a:prstGeom prst="rect">
            <a:avLst/>
          </a:prstGeom>
          <a:noFill/>
        </p:spPr>
        <p:txBody>
          <a:bodyPr wrap="square" lIns="91440" tIns="45720" rIns="91440" bIns="45720">
            <a:spAutoFit/>
          </a:bodyPr>
          <a:lstStyle/>
          <a:p>
            <a:pPr algn="just"/>
            <a:r>
              <a:rPr lang="en-US" sz="48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Unique methodology, concerns and approaches applied by the NFIU in combatting illicit 	financial flows particularly in identifying and tracing proceeds of crime.</a:t>
            </a:r>
            <a:endParaRPr lang="en-US" sz="48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3" name="Diagram 2"/>
          <p:cNvGraphicFramePr/>
          <p:nvPr/>
        </p:nvGraphicFramePr>
        <p:xfrm>
          <a:off x="5675004" y="2545564"/>
          <a:ext cx="18316142" cy="108373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2934" y="5537613"/>
            <a:ext cx="2234996" cy="2425182"/>
          </a:xfrm>
          <a:prstGeom prst="rect">
            <a:avLst/>
          </a:prstGeom>
          <a:noFill/>
          <a:ln>
            <a:noFill/>
          </a:ln>
        </p:spPr>
      </p:pic>
      <p:sp>
        <p:nvSpPr>
          <p:cNvPr id="64" name="back end circle"/>
          <p:cNvSpPr/>
          <p:nvPr/>
        </p:nvSpPr>
        <p:spPr>
          <a:xfrm>
            <a:off x="92566"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5" name="rotating shape"/>
          <p:cNvGrpSpPr/>
          <p:nvPr/>
        </p:nvGrpSpPr>
        <p:grpSpPr>
          <a:xfrm rot="16200000">
            <a:off x="-688890" y="6113885"/>
            <a:ext cx="7099220" cy="1494118"/>
            <a:chOff x="541358" y="3057199"/>
            <a:chExt cx="3549610" cy="747059"/>
          </a:xfrm>
        </p:grpSpPr>
        <p:sp>
          <p:nvSpPr>
            <p:cNvPr id="66" name="Rectangle 65"/>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7" name="Oval 66"/>
            <p:cNvSpPr/>
            <p:nvPr/>
          </p:nvSpPr>
          <p:spPr>
            <a:xfrm>
              <a:off x="541358" y="3067579"/>
              <a:ext cx="736679" cy="736679"/>
            </a:xfrm>
            <a:prstGeom prst="ellipse">
              <a:avLst/>
            </a:prstGeom>
            <a:solidFill>
              <a:schemeClr val="accent2">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0" name="Graphic 6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8" y="6337922"/>
            <a:ext cx="948756" cy="948756"/>
          </a:xfrm>
          <a:prstGeom prst="rect">
            <a:avLst/>
          </a:prstGeom>
        </p:spPr>
      </p:pic>
      <p:pic>
        <p:nvPicPr>
          <p:cNvPr id="38" name="Picture 37"/>
          <p:cNvPicPr/>
          <p:nvPr/>
        </p:nvPicPr>
        <p:blipFill>
          <a:blip r:embed="rId4"/>
          <a:stretch>
            <a:fillRect/>
          </a:stretch>
        </p:blipFill>
        <p:spPr>
          <a:xfrm>
            <a:off x="902487" y="496493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5"/>
          <a:stretch>
            <a:fillRect/>
          </a:stretch>
        </p:blipFill>
        <p:spPr>
          <a:xfrm>
            <a:off x="2251095" y="4298373"/>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6"/>
          <a:stretch>
            <a:fillRect/>
          </a:stretch>
        </p:blipFill>
        <p:spPr>
          <a:xfrm>
            <a:off x="3887623" y="492664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599" y="636483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p:nvPr/>
        </p:nvPicPr>
        <p:blipFill>
          <a:blip r:embed="rId7"/>
          <a:stretch>
            <a:fillRect/>
          </a:stretch>
        </p:blipFill>
        <p:spPr>
          <a:xfrm>
            <a:off x="3874792" y="77359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292884" y="9217051"/>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664861" y="773592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1569660"/>
          </a:xfrm>
          <a:prstGeom prst="rect">
            <a:avLst/>
          </a:prstGeom>
          <a:noFill/>
        </p:spPr>
        <p:txBody>
          <a:bodyPr wrap="square" lIns="91440" tIns="45720" rIns="91440" bIns="45720">
            <a:spAutoFit/>
          </a:bodyPr>
          <a:lstStyle/>
          <a:p>
            <a:pPr algn="just"/>
            <a:r>
              <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rPr>
              <a:t>Exploring the Prospects for Synergy between the relevant Agencies for better Performance.</a:t>
            </a:r>
            <a:endPar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sp>
        <p:nvSpPr>
          <p:cNvPr id="22" name="Arrow: Right 21"/>
          <p:cNvSpPr/>
          <p:nvPr/>
        </p:nvSpPr>
        <p:spPr>
          <a:xfrm>
            <a:off x="9521206" y="10055481"/>
            <a:ext cx="2633472" cy="1486312"/>
          </a:xfrm>
          <a:prstGeom prst="rightArrow">
            <a:avLst>
              <a:gd name="adj1" fmla="val 75074"/>
              <a:gd name="adj2" fmla="val 5963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3" name="Arrow: Right 22"/>
          <p:cNvSpPr/>
          <p:nvPr/>
        </p:nvSpPr>
        <p:spPr>
          <a:xfrm>
            <a:off x="9549779" y="6518273"/>
            <a:ext cx="2633472" cy="1486312"/>
          </a:xfrm>
          <a:prstGeom prst="rightArrow">
            <a:avLst>
              <a:gd name="adj1" fmla="val 75074"/>
              <a:gd name="adj2" fmla="val 5963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4" name="Arrow: Right 23"/>
          <p:cNvSpPr/>
          <p:nvPr/>
        </p:nvSpPr>
        <p:spPr>
          <a:xfrm>
            <a:off x="9326080" y="2664363"/>
            <a:ext cx="2633472" cy="1486312"/>
          </a:xfrm>
          <a:prstGeom prst="rightArrow">
            <a:avLst>
              <a:gd name="adj1" fmla="val 75074"/>
              <a:gd name="adj2" fmla="val 5963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5" name="Flowchart: Magnetic Disk 24"/>
          <p:cNvSpPr/>
          <p:nvPr/>
        </p:nvSpPr>
        <p:spPr>
          <a:xfrm>
            <a:off x="5746264" y="9656937"/>
            <a:ext cx="3803904" cy="2048256"/>
          </a:xfrm>
          <a:prstGeom prst="flowChartMagneticDisk">
            <a:avLst/>
          </a:prstGeom>
          <a:solidFill>
            <a:schemeClr val="accent2">
              <a:lumMod val="50000"/>
            </a:schemeClr>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6" name="Oval 25"/>
          <p:cNvSpPr/>
          <p:nvPr/>
        </p:nvSpPr>
        <p:spPr>
          <a:xfrm>
            <a:off x="5746264" y="9656937"/>
            <a:ext cx="3803904" cy="731520"/>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7" name="Flowchart: Magnetic Disk 26"/>
          <p:cNvSpPr/>
          <p:nvPr/>
        </p:nvSpPr>
        <p:spPr>
          <a:xfrm>
            <a:off x="5745875" y="6163531"/>
            <a:ext cx="3803904" cy="2048256"/>
          </a:xfrm>
          <a:prstGeom prst="flowChartMagneticDisk">
            <a:avLst/>
          </a:prstGeom>
          <a:solidFill>
            <a:schemeClr val="accent2">
              <a:lumMod val="50000"/>
            </a:schemeClr>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8" name="Oval 27"/>
          <p:cNvSpPr/>
          <p:nvPr/>
        </p:nvSpPr>
        <p:spPr>
          <a:xfrm>
            <a:off x="5745875" y="6163531"/>
            <a:ext cx="3803904" cy="731520"/>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32" name="Flowchart: Magnetic Disk 31"/>
          <p:cNvSpPr/>
          <p:nvPr/>
        </p:nvSpPr>
        <p:spPr>
          <a:xfrm>
            <a:off x="5765176" y="2353419"/>
            <a:ext cx="3803904" cy="2048256"/>
          </a:xfrm>
          <a:prstGeom prst="flowChartMagneticDisk">
            <a:avLst/>
          </a:prstGeom>
          <a:solidFill>
            <a:schemeClr val="accent2">
              <a:lumMod val="50000"/>
            </a:schemeClr>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33" name="Oval 32"/>
          <p:cNvSpPr/>
          <p:nvPr/>
        </p:nvSpPr>
        <p:spPr>
          <a:xfrm>
            <a:off x="5765176" y="2353419"/>
            <a:ext cx="3803904" cy="731520"/>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D" sz="2700">
              <a:solidFill>
                <a:prstClr val="white"/>
              </a:solidFill>
              <a:latin typeface="Open Sans"/>
            </a:endParaRPr>
          </a:p>
        </p:txBody>
      </p:sp>
      <p:sp>
        <p:nvSpPr>
          <p:cNvPr id="2" name="Rectangle: Diagonal Corners Rounded 1"/>
          <p:cNvSpPr/>
          <p:nvPr/>
        </p:nvSpPr>
        <p:spPr>
          <a:xfrm>
            <a:off x="12192000" y="1828800"/>
            <a:ext cx="12011608" cy="2911151"/>
          </a:xfrm>
          <a:prstGeom prst="round2Diag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Diagonal Corners Rounded 44"/>
          <p:cNvSpPr/>
          <p:nvPr/>
        </p:nvSpPr>
        <p:spPr>
          <a:xfrm>
            <a:off x="12200751" y="5439475"/>
            <a:ext cx="12011608" cy="2911151"/>
          </a:xfrm>
          <a:prstGeom prst="round2Diag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Diagonal Corners Rounded 45"/>
          <p:cNvSpPr/>
          <p:nvPr/>
        </p:nvSpPr>
        <p:spPr>
          <a:xfrm>
            <a:off x="12154678" y="8932881"/>
            <a:ext cx="12011608" cy="2911151"/>
          </a:xfrm>
          <a:prstGeom prst="round2Diag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54878" y="1903633"/>
            <a:ext cx="11611207" cy="2554545"/>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The success of the Asset Recovery process depends on the effective synergy of actions and extensive cooperation and coordination between authorities and agencies involved in every stage of the Process. </a:t>
            </a:r>
            <a:endParaRPr lang="en-US" sz="4000" dirty="0">
              <a:solidFill>
                <a:schemeClr val="bg1"/>
              </a:solidFill>
              <a:latin typeface="Candara" panose="020E0502030303020204" pitchFamily="34" charset="0"/>
            </a:endParaRPr>
          </a:p>
        </p:txBody>
      </p:sp>
      <p:sp>
        <p:nvSpPr>
          <p:cNvPr id="47" name="TextBox 46"/>
          <p:cNvSpPr txBox="1"/>
          <p:nvPr/>
        </p:nvSpPr>
        <p:spPr>
          <a:xfrm>
            <a:off x="12400951" y="5645312"/>
            <a:ext cx="11611207" cy="2554545"/>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Therefore, one of the main essential factors for asset recovery efficiency is each competent authority's overall understanding of its role and functions in the process.</a:t>
            </a:r>
            <a:endParaRPr lang="en-US" sz="4000" dirty="0">
              <a:solidFill>
                <a:schemeClr val="bg1"/>
              </a:solidFill>
              <a:latin typeface="Candara" panose="020E0502030303020204" pitchFamily="34" charset="0"/>
            </a:endParaRPr>
          </a:p>
        </p:txBody>
      </p:sp>
      <p:sp>
        <p:nvSpPr>
          <p:cNvPr id="48" name="TextBox 47"/>
          <p:cNvSpPr txBox="1"/>
          <p:nvPr/>
        </p:nvSpPr>
        <p:spPr>
          <a:xfrm>
            <a:off x="12354877" y="9140385"/>
            <a:ext cx="11611207" cy="2554545"/>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Exploring the Prospects for Synergy between the relevant Agencies for better Performance in the Asset Recovery Process is crucial because of several potential gains.</a:t>
            </a:r>
            <a:endParaRPr lang="en-US" sz="4000" dirty="0">
              <a:solidFill>
                <a:schemeClr val="bg1"/>
              </a:solidFill>
              <a:latin typeface="Candara" panose="020E0502030303020204" pitchFamily="34" charset="0"/>
            </a:endParaRPr>
          </a:p>
        </p:txBody>
      </p:sp>
      <p:pic>
        <p:nvPicPr>
          <p:cNvPr id="10" name="Picture 9"/>
          <p:cNvPicPr>
            <a:picLocks noChangeAspect="1"/>
          </p:cNvPicPr>
          <p:nvPr/>
        </p:nvPicPr>
        <p:blipFill>
          <a:blip r:embed="rId11"/>
          <a:stretch>
            <a:fillRect/>
          </a:stretch>
        </p:blipFill>
        <p:spPr>
          <a:xfrm>
            <a:off x="92567" y="126469"/>
            <a:ext cx="5301264" cy="37482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2934" y="5537613"/>
            <a:ext cx="2234996" cy="2425182"/>
          </a:xfrm>
          <a:prstGeom prst="rect">
            <a:avLst/>
          </a:prstGeom>
          <a:noFill/>
          <a:ln>
            <a:noFill/>
          </a:ln>
        </p:spPr>
      </p:pic>
      <p:sp>
        <p:nvSpPr>
          <p:cNvPr id="64" name="back end circle"/>
          <p:cNvSpPr/>
          <p:nvPr/>
        </p:nvSpPr>
        <p:spPr>
          <a:xfrm>
            <a:off x="92566"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5" name="rotating shape"/>
          <p:cNvGrpSpPr/>
          <p:nvPr/>
        </p:nvGrpSpPr>
        <p:grpSpPr>
          <a:xfrm rot="16200000">
            <a:off x="-688890" y="6113885"/>
            <a:ext cx="7099220" cy="1494118"/>
            <a:chOff x="541358" y="3057199"/>
            <a:chExt cx="3549610" cy="747059"/>
          </a:xfrm>
        </p:grpSpPr>
        <p:sp>
          <p:nvSpPr>
            <p:cNvPr id="66" name="Rectangle 65"/>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7" name="Oval 66"/>
            <p:cNvSpPr/>
            <p:nvPr/>
          </p:nvSpPr>
          <p:spPr>
            <a:xfrm>
              <a:off x="541358" y="3067579"/>
              <a:ext cx="736679" cy="736679"/>
            </a:xfrm>
            <a:prstGeom prst="ellipse">
              <a:avLst/>
            </a:prstGeom>
            <a:solidFill>
              <a:schemeClr val="accent2">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0" name="Graphic 6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8" y="6337922"/>
            <a:ext cx="948756" cy="948756"/>
          </a:xfrm>
          <a:prstGeom prst="rect">
            <a:avLst/>
          </a:prstGeom>
        </p:spPr>
      </p:pic>
      <p:pic>
        <p:nvPicPr>
          <p:cNvPr id="38" name="Picture 37"/>
          <p:cNvPicPr/>
          <p:nvPr/>
        </p:nvPicPr>
        <p:blipFill>
          <a:blip r:embed="rId4"/>
          <a:stretch>
            <a:fillRect/>
          </a:stretch>
        </p:blipFill>
        <p:spPr>
          <a:xfrm>
            <a:off x="902487" y="496493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5"/>
          <a:stretch>
            <a:fillRect/>
          </a:stretch>
        </p:blipFill>
        <p:spPr>
          <a:xfrm>
            <a:off x="2251095" y="4298373"/>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6"/>
          <a:stretch>
            <a:fillRect/>
          </a:stretch>
        </p:blipFill>
        <p:spPr>
          <a:xfrm>
            <a:off x="3887623" y="492664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599" y="636483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p:nvPr/>
        </p:nvPicPr>
        <p:blipFill>
          <a:blip r:embed="rId7"/>
          <a:stretch>
            <a:fillRect/>
          </a:stretch>
        </p:blipFill>
        <p:spPr>
          <a:xfrm>
            <a:off x="3874792" y="77359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292884" y="9217051"/>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664861" y="773592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1569660"/>
          </a:xfrm>
          <a:prstGeom prst="rect">
            <a:avLst/>
          </a:prstGeom>
          <a:noFill/>
        </p:spPr>
        <p:txBody>
          <a:bodyPr wrap="square" lIns="91440" tIns="45720" rIns="91440" bIns="45720">
            <a:spAutoFit/>
          </a:bodyPr>
          <a:lstStyle/>
          <a:p>
            <a:pPr algn="just"/>
            <a:r>
              <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rPr>
              <a:t>Exploring the Prospects for Synergy between the relevant Agencies for better Performance.</a:t>
            </a:r>
            <a:endPar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7" name="Diagram 6"/>
          <p:cNvGraphicFramePr/>
          <p:nvPr/>
        </p:nvGraphicFramePr>
        <p:xfrm>
          <a:off x="5648298" y="1868011"/>
          <a:ext cx="18355854" cy="108373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2934" y="5537613"/>
            <a:ext cx="2234996" cy="2425182"/>
          </a:xfrm>
          <a:prstGeom prst="rect">
            <a:avLst/>
          </a:prstGeom>
          <a:noFill/>
          <a:ln>
            <a:noFill/>
          </a:ln>
        </p:spPr>
      </p:pic>
      <p:sp>
        <p:nvSpPr>
          <p:cNvPr id="64" name="back end circle"/>
          <p:cNvSpPr/>
          <p:nvPr/>
        </p:nvSpPr>
        <p:spPr>
          <a:xfrm>
            <a:off x="92566"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5" name="rotating shape"/>
          <p:cNvGrpSpPr/>
          <p:nvPr/>
        </p:nvGrpSpPr>
        <p:grpSpPr>
          <a:xfrm rot="16200000">
            <a:off x="-688890" y="6113885"/>
            <a:ext cx="7099220" cy="1494118"/>
            <a:chOff x="541358" y="3057199"/>
            <a:chExt cx="3549610" cy="747059"/>
          </a:xfrm>
        </p:grpSpPr>
        <p:sp>
          <p:nvSpPr>
            <p:cNvPr id="66" name="Rectangle 65"/>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7" name="Oval 66"/>
            <p:cNvSpPr/>
            <p:nvPr/>
          </p:nvSpPr>
          <p:spPr>
            <a:xfrm>
              <a:off x="541358" y="3067579"/>
              <a:ext cx="736679" cy="736679"/>
            </a:xfrm>
            <a:prstGeom prst="ellipse">
              <a:avLst/>
            </a:prstGeom>
            <a:solidFill>
              <a:schemeClr val="accent2">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0" name="Graphic 6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8" y="6337922"/>
            <a:ext cx="948756" cy="948756"/>
          </a:xfrm>
          <a:prstGeom prst="rect">
            <a:avLst/>
          </a:prstGeom>
        </p:spPr>
      </p:pic>
      <p:pic>
        <p:nvPicPr>
          <p:cNvPr id="38" name="Picture 37"/>
          <p:cNvPicPr/>
          <p:nvPr/>
        </p:nvPicPr>
        <p:blipFill>
          <a:blip r:embed="rId4"/>
          <a:stretch>
            <a:fillRect/>
          </a:stretch>
        </p:blipFill>
        <p:spPr>
          <a:xfrm>
            <a:off x="902487" y="496493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5"/>
          <a:stretch>
            <a:fillRect/>
          </a:stretch>
        </p:blipFill>
        <p:spPr>
          <a:xfrm>
            <a:off x="2251095" y="4298373"/>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6"/>
          <a:stretch>
            <a:fillRect/>
          </a:stretch>
        </p:blipFill>
        <p:spPr>
          <a:xfrm>
            <a:off x="3887623" y="492664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599" y="636483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p:nvPr/>
        </p:nvPicPr>
        <p:blipFill>
          <a:blip r:embed="rId7"/>
          <a:stretch>
            <a:fillRect/>
          </a:stretch>
        </p:blipFill>
        <p:spPr>
          <a:xfrm>
            <a:off x="3874792" y="77359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292884" y="9217051"/>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664861" y="773592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1569660"/>
          </a:xfrm>
          <a:prstGeom prst="rect">
            <a:avLst/>
          </a:prstGeom>
          <a:noFill/>
        </p:spPr>
        <p:txBody>
          <a:bodyPr wrap="square" lIns="91440" tIns="45720" rIns="91440" bIns="45720">
            <a:spAutoFit/>
          </a:bodyPr>
          <a:lstStyle/>
          <a:p>
            <a:pPr algn="just"/>
            <a:r>
              <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rPr>
              <a:t>Exploring the Prospects for Synergy between the relevant Agencies for better Performance.</a:t>
            </a:r>
            <a:endPar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17" name="Diagram 16"/>
          <p:cNvGraphicFramePr/>
          <p:nvPr/>
        </p:nvGraphicFramePr>
        <p:xfrm>
          <a:off x="5648298" y="1868011"/>
          <a:ext cx="18355854" cy="1108287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Picture 3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2934" y="5537613"/>
            <a:ext cx="2234996" cy="2425182"/>
          </a:xfrm>
          <a:prstGeom prst="rect">
            <a:avLst/>
          </a:prstGeom>
          <a:noFill/>
          <a:ln>
            <a:noFill/>
          </a:ln>
        </p:spPr>
      </p:pic>
      <p:sp>
        <p:nvSpPr>
          <p:cNvPr id="64" name="back end circle"/>
          <p:cNvSpPr/>
          <p:nvPr/>
        </p:nvSpPr>
        <p:spPr>
          <a:xfrm>
            <a:off x="92566"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65" name="rotating shape"/>
          <p:cNvGrpSpPr/>
          <p:nvPr/>
        </p:nvGrpSpPr>
        <p:grpSpPr>
          <a:xfrm rot="16200000">
            <a:off x="-688890" y="6113885"/>
            <a:ext cx="7099220" cy="1494118"/>
            <a:chOff x="541358" y="3057199"/>
            <a:chExt cx="3549610" cy="747059"/>
          </a:xfrm>
        </p:grpSpPr>
        <p:sp>
          <p:nvSpPr>
            <p:cNvPr id="66" name="Rectangle 65"/>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67" name="Oval 66"/>
            <p:cNvSpPr/>
            <p:nvPr/>
          </p:nvSpPr>
          <p:spPr>
            <a:xfrm>
              <a:off x="541358" y="3067579"/>
              <a:ext cx="736679" cy="736679"/>
            </a:xfrm>
            <a:prstGeom prst="ellipse">
              <a:avLst/>
            </a:prstGeom>
            <a:solidFill>
              <a:schemeClr val="accent2">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0" name="Graphic 6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8" y="6337922"/>
            <a:ext cx="948756" cy="948756"/>
          </a:xfrm>
          <a:prstGeom prst="rect">
            <a:avLst/>
          </a:prstGeom>
        </p:spPr>
      </p:pic>
      <p:pic>
        <p:nvPicPr>
          <p:cNvPr id="38" name="Picture 37"/>
          <p:cNvPicPr/>
          <p:nvPr/>
        </p:nvPicPr>
        <p:blipFill>
          <a:blip r:embed="rId4"/>
          <a:stretch>
            <a:fillRect/>
          </a:stretch>
        </p:blipFill>
        <p:spPr>
          <a:xfrm>
            <a:off x="902487" y="4964931"/>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5"/>
          <a:stretch>
            <a:fillRect/>
          </a:stretch>
        </p:blipFill>
        <p:spPr>
          <a:xfrm>
            <a:off x="2251095" y="4298373"/>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6"/>
          <a:stretch>
            <a:fillRect/>
          </a:stretch>
        </p:blipFill>
        <p:spPr>
          <a:xfrm>
            <a:off x="3887623" y="492664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599" y="6364833"/>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p:nvPr/>
        </p:nvPicPr>
        <p:blipFill>
          <a:blip r:embed="rId7"/>
          <a:stretch>
            <a:fillRect/>
          </a:stretch>
        </p:blipFill>
        <p:spPr>
          <a:xfrm>
            <a:off x="3874792" y="773592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a:stretch>
            <a:fillRect/>
          </a:stretch>
        </p:blipFill>
        <p:spPr>
          <a:xfrm>
            <a:off x="2292884" y="9217051"/>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p:cNvPicPr>
            <a:picLocks noChangeAspect="1"/>
          </p:cNvPicPr>
          <p:nvPr/>
        </p:nvPicPr>
        <p:blipFill>
          <a:blip r:embed="rId9"/>
          <a:stretch>
            <a:fillRect/>
          </a:stretch>
        </p:blipFill>
        <p:spPr>
          <a:xfrm>
            <a:off x="664861" y="7735927"/>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1569660"/>
          </a:xfrm>
          <a:prstGeom prst="rect">
            <a:avLst/>
          </a:prstGeom>
          <a:noFill/>
        </p:spPr>
        <p:txBody>
          <a:bodyPr wrap="square" lIns="91440" tIns="45720" rIns="91440" bIns="45720">
            <a:spAutoFit/>
          </a:bodyPr>
          <a:lstStyle/>
          <a:p>
            <a:pPr algn="just"/>
            <a:r>
              <a:rPr lang="en-US" sz="4800" b="1" cap="none" spc="0"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rPr>
              <a:t>Exploring the Prospects for Synergy between the relevant Agencies for better Performance</a:t>
            </a:r>
            <a:r>
              <a:rPr lang="en-US" sz="4800" b="1" dirty="0">
                <a:ln w="0"/>
                <a:solidFill>
                  <a:schemeClr val="accent2">
                    <a:lumMod val="50000"/>
                  </a:schemeClr>
                </a:solidFill>
                <a:effectLst>
                  <a:outerShdw blurRad="38100" dist="25400" dir="5400000" algn="ctr" rotWithShape="0">
                    <a:srgbClr val="6E747A">
                      <a:alpha val="43000"/>
                    </a:srgbClr>
                  </a:outerShdw>
                </a:effectLst>
                <a:latin typeface="Candara" panose="020E0502030303020204" pitchFamily="34" charset="0"/>
              </a:rPr>
              <a:t> - </a:t>
            </a:r>
            <a:r>
              <a:rPr lang="en-US" sz="4800" b="1" i="1" dirty="0">
                <a:ln w="0"/>
                <a:solidFill>
                  <a:schemeClr val="accent2">
                    <a:lumMod val="50000"/>
                  </a:schemeClr>
                </a:solidFill>
                <a:effectLst>
                  <a:outerShdw blurRad="38100" dist="25400" dir="5400000" algn="ctr" rotWithShape="0">
                    <a:srgbClr val="6E747A">
                      <a:alpha val="43000"/>
                    </a:srgbClr>
                  </a:outerShdw>
                </a:effectLst>
                <a:highlight>
                  <a:srgbClr val="FFFF00"/>
                </a:highlight>
                <a:latin typeface="Candara" panose="020E0502030303020204" pitchFamily="34" charset="0"/>
              </a:rPr>
              <a:t>Taking a Que from Synergy of a Football Team</a:t>
            </a:r>
            <a:endParaRPr lang="en-US" sz="4800" b="1" i="1" cap="none" spc="0" dirty="0">
              <a:ln w="0"/>
              <a:solidFill>
                <a:schemeClr val="accent2">
                  <a:lumMod val="50000"/>
                </a:schemeClr>
              </a:solidFill>
              <a:effectLst>
                <a:outerShdw blurRad="38100" dist="25400" dir="5400000" algn="ctr" rotWithShape="0">
                  <a:srgbClr val="6E747A">
                    <a:alpha val="43000"/>
                  </a:srgbClr>
                </a:outerShdw>
              </a:effectLst>
              <a:highlight>
                <a:srgbClr val="FFFF00"/>
              </a:highlight>
              <a:latin typeface="Candara" panose="020E0502030303020204" pitchFamily="34" charset="0"/>
            </a:endParaRPr>
          </a:p>
        </p:txBody>
      </p:sp>
      <p:sp>
        <p:nvSpPr>
          <p:cNvPr id="19" name="Folded Corner 3"/>
          <p:cNvSpPr/>
          <p:nvPr/>
        </p:nvSpPr>
        <p:spPr>
          <a:xfrm>
            <a:off x="5628874" y="1696128"/>
            <a:ext cx="8741109" cy="3841485"/>
          </a:xfrm>
          <a:prstGeom prst="foldedCorner">
            <a:avLst>
              <a:gd name="adj" fmla="val 2575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28331" y="1696127"/>
            <a:ext cx="8011945" cy="3785652"/>
          </a:xfrm>
          <a:prstGeom prst="rect">
            <a:avLst/>
          </a:prstGeom>
          <a:noFill/>
        </p:spPr>
        <p:txBody>
          <a:bodyPr wrap="square" rtlCol="0">
            <a:spAutoFit/>
          </a:bodyPr>
          <a:lstStyle/>
          <a:p>
            <a:pPr algn="just"/>
            <a:r>
              <a:rPr lang="en-US" sz="4000" b="1" dirty="0">
                <a:solidFill>
                  <a:schemeClr val="bg1"/>
                </a:solidFill>
                <a:latin typeface="Candara" panose="020E0502030303020204" pitchFamily="34" charset="0"/>
              </a:rPr>
              <a:t>A football Team's synergy is the harmonious combination of individual players' skills, attributes, and efforts that contribute to the team's overall success and effectiveness. </a:t>
            </a:r>
            <a:endParaRPr lang="en-US" sz="4000" b="1" dirty="0">
              <a:solidFill>
                <a:schemeClr val="bg1"/>
              </a:solidFill>
              <a:latin typeface="Candara" panose="020E0502030303020204" pitchFamily="34" charset="0"/>
            </a:endParaRPr>
          </a:p>
        </p:txBody>
      </p:sp>
      <p:sp>
        <p:nvSpPr>
          <p:cNvPr id="25" name="Folded Corner 3"/>
          <p:cNvSpPr/>
          <p:nvPr/>
        </p:nvSpPr>
        <p:spPr>
          <a:xfrm>
            <a:off x="5590721" y="6078397"/>
            <a:ext cx="8741109" cy="2554544"/>
          </a:xfrm>
          <a:prstGeom prst="foldedCorner">
            <a:avLst>
              <a:gd name="adj" fmla="val 2575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790178" y="6078395"/>
            <a:ext cx="8011945" cy="2554545"/>
          </a:xfrm>
          <a:prstGeom prst="rect">
            <a:avLst/>
          </a:prstGeom>
          <a:noFill/>
        </p:spPr>
        <p:txBody>
          <a:bodyPr wrap="square" rtlCol="0">
            <a:spAutoFit/>
          </a:bodyPr>
          <a:lstStyle/>
          <a:p>
            <a:pPr algn="just"/>
            <a:r>
              <a:rPr lang="en-US" sz="4000" b="1" dirty="0">
                <a:solidFill>
                  <a:schemeClr val="bg1"/>
                </a:solidFill>
                <a:latin typeface="Candara" panose="020E0502030303020204" pitchFamily="34" charset="0"/>
              </a:rPr>
              <a:t>It's like a puzzle where each piece complements the others to create a cohesive and formidable unit on the field.</a:t>
            </a:r>
            <a:endParaRPr lang="en-US" sz="4000" b="1" dirty="0">
              <a:solidFill>
                <a:schemeClr val="bg1"/>
              </a:solidFill>
              <a:latin typeface="Candara" panose="020E0502030303020204" pitchFamily="34" charset="0"/>
            </a:endParaRPr>
          </a:p>
        </p:txBody>
      </p:sp>
      <p:pic>
        <p:nvPicPr>
          <p:cNvPr id="27" name="Picture 26"/>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81326" y="14535749"/>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Folded Corner 3"/>
          <p:cNvSpPr/>
          <p:nvPr/>
        </p:nvSpPr>
        <p:spPr>
          <a:xfrm>
            <a:off x="5590721" y="9187833"/>
            <a:ext cx="8741109" cy="3841485"/>
          </a:xfrm>
          <a:prstGeom prst="foldedCorner">
            <a:avLst>
              <a:gd name="adj" fmla="val 25758"/>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90722" y="9187832"/>
            <a:ext cx="8409758" cy="3785652"/>
          </a:xfrm>
          <a:prstGeom prst="rect">
            <a:avLst/>
          </a:prstGeom>
          <a:noFill/>
        </p:spPr>
        <p:txBody>
          <a:bodyPr wrap="square" rtlCol="0">
            <a:spAutoFit/>
          </a:bodyPr>
          <a:lstStyle/>
          <a:p>
            <a:pPr algn="just"/>
            <a:r>
              <a:rPr lang="en-US" sz="4000" b="1" dirty="0">
                <a:solidFill>
                  <a:schemeClr val="bg1"/>
                </a:solidFill>
                <a:latin typeface="Candara" panose="020E0502030303020204" pitchFamily="34" charset="0"/>
              </a:rPr>
              <a:t>Here are some key elements of a football team's synergy: Understanding Roles, Team Spirit, Communication, Adaptability, Trust and Respect, Tactical Understanding, etc.</a:t>
            </a:r>
            <a:endParaRPr lang="en-US" sz="4000" b="1" dirty="0">
              <a:solidFill>
                <a:schemeClr val="bg1"/>
              </a:solidFill>
              <a:latin typeface="Candara" panose="020E0502030303020204" pitchFamily="34" charset="0"/>
            </a:endParaRPr>
          </a:p>
        </p:txBody>
      </p:sp>
      <p:pic>
        <p:nvPicPr>
          <p:cNvPr id="8" name="Picture 7"/>
          <p:cNvPicPr>
            <a:picLocks noChangeAspect="1"/>
          </p:cNvPicPr>
          <p:nvPr/>
        </p:nvPicPr>
        <p:blipFill>
          <a:blip r:embed="rId10"/>
          <a:stretch>
            <a:fillRect/>
          </a:stretch>
        </p:blipFill>
        <p:spPr>
          <a:xfrm>
            <a:off x="14331830" y="1655690"/>
            <a:ext cx="9871778" cy="116684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 name="Picture 35"/>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3680" y="5574611"/>
            <a:ext cx="2234996" cy="2425182"/>
          </a:xfrm>
          <a:prstGeom prst="rect">
            <a:avLst/>
          </a:prstGeom>
          <a:noFill/>
          <a:ln>
            <a:noFill/>
          </a:ln>
        </p:spPr>
      </p:pic>
      <p:sp>
        <p:nvSpPr>
          <p:cNvPr id="53" name="back end circle"/>
          <p:cNvSpPr/>
          <p:nvPr/>
        </p:nvSpPr>
        <p:spPr>
          <a:xfrm>
            <a:off x="9256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54" name="rotating shape"/>
          <p:cNvGrpSpPr/>
          <p:nvPr/>
        </p:nvGrpSpPr>
        <p:grpSpPr>
          <a:xfrm rot="18831937">
            <a:off x="-688896" y="6113885"/>
            <a:ext cx="7099220" cy="1494118"/>
            <a:chOff x="541358" y="3057199"/>
            <a:chExt cx="3549610" cy="747059"/>
          </a:xfrm>
        </p:grpSpPr>
        <p:sp>
          <p:nvSpPr>
            <p:cNvPr id="55" name="Rectangle 54"/>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6" name="Oval 5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60" name="Graphic 5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2" y="6337922"/>
            <a:ext cx="948756" cy="948756"/>
          </a:xfrm>
          <a:prstGeom prst="rect">
            <a:avLst/>
          </a:prstGeom>
        </p:spPr>
      </p:pic>
      <p:pic>
        <p:nvPicPr>
          <p:cNvPr id="35" name="Picture 34"/>
          <p:cNvPicPr/>
          <p:nvPr/>
        </p:nvPicPr>
        <p:blipFill>
          <a:blip r:embed="rId4"/>
          <a:stretch>
            <a:fillRect/>
          </a:stretch>
        </p:blipFill>
        <p:spPr>
          <a:xfrm>
            <a:off x="812315" y="506389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p:cNvPicPr/>
          <p:nvPr/>
        </p:nvPicPr>
        <p:blipFill>
          <a:blip r:embed="rId5"/>
          <a:stretch>
            <a:fillRect/>
          </a:stretch>
        </p:blipFill>
        <p:spPr>
          <a:xfrm>
            <a:off x="2346518" y="428037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6"/>
          <a:stretch>
            <a:fillRect/>
          </a:stretch>
        </p:blipFill>
        <p:spPr>
          <a:xfrm>
            <a:off x="3986008" y="499095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217" y="6404172"/>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7"/>
          <a:stretch>
            <a:fillRect/>
          </a:stretch>
        </p:blipFill>
        <p:spPr>
          <a:xfrm>
            <a:off x="3913674" y="7771276"/>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a:stretch>
            <a:fillRect/>
          </a:stretch>
        </p:blipFill>
        <p:spPr>
          <a:xfrm>
            <a:off x="2317924" y="8480972"/>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a:blip r:embed="rId9"/>
          <a:stretch>
            <a:fillRect/>
          </a:stretch>
        </p:blipFill>
        <p:spPr>
          <a:xfrm>
            <a:off x="394847" y="8394186"/>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123658"/>
          </a:xfrm>
          <a:prstGeom prst="rect">
            <a:avLst/>
          </a:prstGeom>
          <a:noFill/>
        </p:spPr>
        <p:txBody>
          <a:bodyPr wrap="square" lIns="91440" tIns="45720" rIns="91440" bIns="45720">
            <a:spAutoFit/>
          </a:bodyPr>
          <a:lstStyle/>
          <a:p>
            <a:pPr algn="just"/>
            <a:r>
              <a:rPr lang="en-US" sz="44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Challenges encountered by the relevant Agencies in dealing with Asset Tracing, Recovery, and Confiscation, and Recommendations that will engender more efficiency - </a:t>
            </a:r>
            <a:r>
              <a:rPr lang="en-US" sz="4400" b="1" cap="none" spc="0" dirty="0">
                <a:ln w="0"/>
                <a:solidFill>
                  <a:srgbClr val="FF0000"/>
                </a:solidFill>
                <a:effectLst>
                  <a:reflection blurRad="6350" stA="53000" endA="300" endPos="35500" dir="5400000" sy="-90000" algn="bl" rotWithShape="0"/>
                </a:effectLst>
                <a:latin typeface="Candara" panose="020E0502030303020204" pitchFamily="34" charset="0"/>
              </a:rPr>
              <a:t>Challenges/barriers/obstacles </a:t>
            </a:r>
            <a:endParaRPr lang="en-US" sz="4400" b="1" cap="none" spc="0" dirty="0">
              <a:ln w="0"/>
              <a:solidFill>
                <a:srgbClr val="FF0000"/>
              </a:solidFill>
              <a:effectLst>
                <a:outerShdw blurRad="38100" dist="25400" dir="5400000" algn="ctr" rotWithShape="0">
                  <a:srgbClr val="6E747A">
                    <a:alpha val="43000"/>
                  </a:srgbClr>
                </a:outerShdw>
              </a:effectLst>
              <a:latin typeface="Candara" panose="020E0502030303020204" pitchFamily="34" charset="0"/>
            </a:endParaRPr>
          </a:p>
        </p:txBody>
      </p:sp>
      <p:sp>
        <p:nvSpPr>
          <p:cNvPr id="88" name="Rectangle: Rounded Corners 87"/>
          <p:cNvSpPr/>
          <p:nvPr/>
        </p:nvSpPr>
        <p:spPr>
          <a:xfrm>
            <a:off x="5536687"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89" name="Rectangle: Rounded Corners 88"/>
          <p:cNvSpPr/>
          <p:nvPr/>
        </p:nvSpPr>
        <p:spPr>
          <a:xfrm>
            <a:off x="14921353"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0" name="Rectangle: Rounded Corners 89"/>
          <p:cNvSpPr/>
          <p:nvPr/>
        </p:nvSpPr>
        <p:spPr>
          <a:xfrm>
            <a:off x="5554605"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1" name="Rectangle: Rounded Corners 90"/>
          <p:cNvSpPr/>
          <p:nvPr/>
        </p:nvSpPr>
        <p:spPr>
          <a:xfrm>
            <a:off x="14921353"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2" name="Oval 91"/>
          <p:cNvSpPr/>
          <p:nvPr/>
        </p:nvSpPr>
        <p:spPr>
          <a:xfrm>
            <a:off x="13306586" y="6305201"/>
            <a:ext cx="3157164" cy="3149347"/>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3" name="TextBox 92"/>
          <p:cNvSpPr txBox="1"/>
          <p:nvPr/>
        </p:nvSpPr>
        <p:spPr>
          <a:xfrm>
            <a:off x="13508606" y="6573807"/>
            <a:ext cx="2861329" cy="2730812"/>
          </a:xfrm>
          <a:prstGeom prst="rect">
            <a:avLst/>
          </a:prstGeom>
          <a:noFill/>
        </p:spPr>
        <p:txBody>
          <a:bodyPr wrap="square" rtlCol="0">
            <a:spAutoFit/>
          </a:bodyPr>
          <a:lstStyle/>
          <a:p>
            <a:pPr algn="ctr" defTabSz="1827530" eaLnBrk="0" fontAlgn="base" hangingPunct="0">
              <a:lnSpc>
                <a:spcPct val="150000"/>
              </a:lnSpc>
              <a:spcBef>
                <a:spcPct val="0"/>
              </a:spcBef>
              <a:spcAft>
                <a:spcPct val="0"/>
              </a:spcAft>
              <a:defRPr/>
            </a:pPr>
            <a:r>
              <a:rPr lang="en-US" sz="4400" b="1" baseline="30000" dirty="0">
                <a:solidFill>
                  <a:srgbClr val="FF0000"/>
                </a:solidFill>
                <a:latin typeface="Candara" panose="020E0502030303020204" pitchFamily="34" charset="0"/>
                <a:ea typeface="Roboto Cn" pitchFamily="2" charset="0"/>
              </a:rPr>
              <a:t>Asset Tracing, Recovery, Confiscation and Management</a:t>
            </a:r>
            <a:endParaRPr lang="en-US" sz="2400" baseline="30000" dirty="0">
              <a:solidFill>
                <a:srgbClr val="FF0000"/>
              </a:solidFill>
              <a:latin typeface="Candara" panose="020E0502030303020204" pitchFamily="34" charset="0"/>
              <a:ea typeface="Roboto Cn" pitchFamily="2" charset="0"/>
            </a:endParaRPr>
          </a:p>
        </p:txBody>
      </p:sp>
      <p:sp>
        <p:nvSpPr>
          <p:cNvPr id="94" name="Oval 93"/>
          <p:cNvSpPr/>
          <p:nvPr/>
        </p:nvSpPr>
        <p:spPr>
          <a:xfrm>
            <a:off x="5224895" y="2188571"/>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5" name="TextBox 94"/>
          <p:cNvSpPr txBox="1">
            <a:spLocks noChangeArrowheads="1"/>
          </p:cNvSpPr>
          <p:nvPr/>
        </p:nvSpPr>
        <p:spPr bwMode="auto">
          <a:xfrm>
            <a:off x="5392833" y="2738045"/>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01.</a:t>
            </a:r>
            <a:endParaRPr lang="en-US" altLang="ru-RU" sz="6000" dirty="0">
              <a:solidFill>
                <a:prstClr val="white"/>
              </a:solidFill>
              <a:latin typeface="Bebas Neue" panose="020B0606020202050201" pitchFamily="34" charset="0"/>
            </a:endParaRPr>
          </a:p>
        </p:txBody>
      </p:sp>
      <p:sp>
        <p:nvSpPr>
          <p:cNvPr id="96" name="Oval 95"/>
          <p:cNvSpPr/>
          <p:nvPr/>
        </p:nvSpPr>
        <p:spPr>
          <a:xfrm>
            <a:off x="22519122" y="217328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7" name="TextBox 96"/>
          <p:cNvSpPr txBox="1">
            <a:spLocks noChangeArrowheads="1"/>
          </p:cNvSpPr>
          <p:nvPr/>
        </p:nvSpPr>
        <p:spPr bwMode="auto">
          <a:xfrm>
            <a:off x="22687062" y="272275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02.</a:t>
            </a:r>
            <a:endParaRPr lang="en-US" altLang="ru-RU" sz="6000" dirty="0">
              <a:solidFill>
                <a:prstClr val="white"/>
              </a:solidFill>
              <a:latin typeface="Bebas Neue" panose="020B0606020202050201" pitchFamily="34" charset="0"/>
            </a:endParaRPr>
          </a:p>
        </p:txBody>
      </p:sp>
      <p:sp>
        <p:nvSpPr>
          <p:cNvPr id="98" name="Oval 97"/>
          <p:cNvSpPr/>
          <p:nvPr/>
        </p:nvSpPr>
        <p:spPr>
          <a:xfrm>
            <a:off x="4981284" y="1169005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9" name="TextBox 98"/>
          <p:cNvSpPr txBox="1">
            <a:spLocks noChangeArrowheads="1"/>
          </p:cNvSpPr>
          <p:nvPr/>
        </p:nvSpPr>
        <p:spPr bwMode="auto">
          <a:xfrm>
            <a:off x="5149222" y="1223952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03.</a:t>
            </a:r>
            <a:endParaRPr lang="en-US" altLang="ru-RU" sz="6000" dirty="0">
              <a:solidFill>
                <a:prstClr val="white"/>
              </a:solidFill>
              <a:latin typeface="Bebas Neue" panose="020B0606020202050201" pitchFamily="34" charset="0"/>
            </a:endParaRPr>
          </a:p>
        </p:txBody>
      </p:sp>
      <p:sp>
        <p:nvSpPr>
          <p:cNvPr id="100" name="Oval 99"/>
          <p:cNvSpPr/>
          <p:nvPr/>
        </p:nvSpPr>
        <p:spPr>
          <a:xfrm>
            <a:off x="22313691" y="1154272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101" name="TextBox 100"/>
          <p:cNvSpPr txBox="1">
            <a:spLocks noChangeArrowheads="1"/>
          </p:cNvSpPr>
          <p:nvPr/>
        </p:nvSpPr>
        <p:spPr bwMode="auto">
          <a:xfrm>
            <a:off x="22481631" y="1209219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04.</a:t>
            </a:r>
            <a:endParaRPr lang="en-US" altLang="ru-RU" sz="6000" dirty="0">
              <a:solidFill>
                <a:prstClr val="white"/>
              </a:solidFill>
              <a:latin typeface="Bebas Neue" panose="020B0606020202050201" pitchFamily="34" charset="0"/>
            </a:endParaRPr>
          </a:p>
        </p:txBody>
      </p:sp>
      <p:sp>
        <p:nvSpPr>
          <p:cNvPr id="3" name="TextBox 2"/>
          <p:cNvSpPr txBox="1"/>
          <p:nvPr/>
        </p:nvSpPr>
        <p:spPr>
          <a:xfrm>
            <a:off x="7024772" y="2559473"/>
            <a:ext cx="6809130" cy="4407169"/>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Fragmented Jurisdiction: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Different agencies often have overlapping or fragmented jurisdictions, leading to redundancy and inefficiency.</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6" name="TextBox 145"/>
          <p:cNvSpPr txBox="1"/>
          <p:nvPr/>
        </p:nvSpPr>
        <p:spPr>
          <a:xfrm>
            <a:off x="15544414" y="2528197"/>
            <a:ext cx="7083655" cy="5131661"/>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Information Sharing Barriers: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Agencies are sometimes hesitant to share sensitive information due to legal restrictions, data privacy concerns, or institutional culture.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7" name="TextBox 146"/>
          <p:cNvSpPr txBox="1"/>
          <p:nvPr/>
        </p:nvSpPr>
        <p:spPr>
          <a:xfrm>
            <a:off x="15947633" y="8388875"/>
            <a:ext cx="6809130" cy="4407169"/>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Resource Constraints: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Limited resources, including funding, personnel, and technology, can hinder collaborative efforts for asset recovery</a:t>
            </a: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 </a:t>
            </a:r>
            <a:endPar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8" name="TextBox 147"/>
          <p:cNvSpPr txBox="1"/>
          <p:nvPr/>
        </p:nvSpPr>
        <p:spPr>
          <a:xfrm>
            <a:off x="6347982" y="8307583"/>
            <a:ext cx="6809130" cy="4407169"/>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Divergent Priorities and Mandates: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Agencies may have conflicting priorities or mandates, making aligning efforts towards asset recovery difficult.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 name="Picture 35"/>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3680" y="5574611"/>
            <a:ext cx="2234996" cy="2425182"/>
          </a:xfrm>
          <a:prstGeom prst="rect">
            <a:avLst/>
          </a:prstGeom>
          <a:noFill/>
          <a:ln>
            <a:noFill/>
          </a:ln>
        </p:spPr>
      </p:pic>
      <p:sp>
        <p:nvSpPr>
          <p:cNvPr id="53" name="back end circle"/>
          <p:cNvSpPr/>
          <p:nvPr/>
        </p:nvSpPr>
        <p:spPr>
          <a:xfrm>
            <a:off x="9256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54" name="rotating shape"/>
          <p:cNvGrpSpPr/>
          <p:nvPr/>
        </p:nvGrpSpPr>
        <p:grpSpPr>
          <a:xfrm rot="18831937">
            <a:off x="-688896" y="6113885"/>
            <a:ext cx="7099220" cy="1494118"/>
            <a:chOff x="541358" y="3057199"/>
            <a:chExt cx="3549610" cy="747059"/>
          </a:xfrm>
        </p:grpSpPr>
        <p:sp>
          <p:nvSpPr>
            <p:cNvPr id="55" name="Rectangle 54"/>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6" name="Oval 5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60" name="Graphic 5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2" y="6337922"/>
            <a:ext cx="948756" cy="948756"/>
          </a:xfrm>
          <a:prstGeom prst="rect">
            <a:avLst/>
          </a:prstGeom>
        </p:spPr>
      </p:pic>
      <p:pic>
        <p:nvPicPr>
          <p:cNvPr id="35" name="Picture 34"/>
          <p:cNvPicPr/>
          <p:nvPr/>
        </p:nvPicPr>
        <p:blipFill>
          <a:blip r:embed="rId4"/>
          <a:stretch>
            <a:fillRect/>
          </a:stretch>
        </p:blipFill>
        <p:spPr>
          <a:xfrm>
            <a:off x="812315" y="506389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p:cNvPicPr/>
          <p:nvPr/>
        </p:nvPicPr>
        <p:blipFill>
          <a:blip r:embed="rId5"/>
          <a:stretch>
            <a:fillRect/>
          </a:stretch>
        </p:blipFill>
        <p:spPr>
          <a:xfrm>
            <a:off x="2346518" y="428037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6"/>
          <a:stretch>
            <a:fillRect/>
          </a:stretch>
        </p:blipFill>
        <p:spPr>
          <a:xfrm>
            <a:off x="3986008" y="499095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217" y="6404172"/>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7"/>
          <a:stretch>
            <a:fillRect/>
          </a:stretch>
        </p:blipFill>
        <p:spPr>
          <a:xfrm>
            <a:off x="3913674" y="7771276"/>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a:stretch>
            <a:fillRect/>
          </a:stretch>
        </p:blipFill>
        <p:spPr>
          <a:xfrm>
            <a:off x="2317924" y="8480972"/>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a:blip r:embed="rId9"/>
          <a:stretch>
            <a:fillRect/>
          </a:stretch>
        </p:blipFill>
        <p:spPr>
          <a:xfrm>
            <a:off x="394847" y="8394186"/>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123658"/>
          </a:xfrm>
          <a:prstGeom prst="rect">
            <a:avLst/>
          </a:prstGeom>
          <a:noFill/>
        </p:spPr>
        <p:txBody>
          <a:bodyPr wrap="square" lIns="91440" tIns="45720" rIns="91440" bIns="45720">
            <a:spAutoFit/>
          </a:bodyPr>
          <a:lstStyle/>
          <a:p>
            <a:pPr algn="just"/>
            <a:r>
              <a:rPr lang="en-US" sz="44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Challenges encountered by the relevant Agencies in dealing with Asset Tracing, Recovery, and Confiscation, and Recommendations that will engender more efficiency - </a:t>
            </a:r>
            <a:r>
              <a:rPr lang="en-US" sz="4400" b="1" cap="none" spc="0" dirty="0">
                <a:ln w="0"/>
                <a:solidFill>
                  <a:srgbClr val="FF0000"/>
                </a:solidFill>
                <a:effectLst>
                  <a:reflection blurRad="6350" stA="53000" endA="300" endPos="35500" dir="5400000" sy="-90000" algn="bl" rotWithShape="0"/>
                </a:effectLst>
                <a:latin typeface="Candara" panose="020E0502030303020204" pitchFamily="34" charset="0"/>
              </a:rPr>
              <a:t>Challenges/barriers/obstacles </a:t>
            </a:r>
            <a:endParaRPr lang="en-US" sz="44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sp>
        <p:nvSpPr>
          <p:cNvPr id="88" name="Rectangle: Rounded Corners 87"/>
          <p:cNvSpPr/>
          <p:nvPr/>
        </p:nvSpPr>
        <p:spPr>
          <a:xfrm>
            <a:off x="5536687"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89" name="Rectangle: Rounded Corners 88"/>
          <p:cNvSpPr/>
          <p:nvPr/>
        </p:nvSpPr>
        <p:spPr>
          <a:xfrm>
            <a:off x="14921353"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0" name="Rectangle: Rounded Corners 89"/>
          <p:cNvSpPr/>
          <p:nvPr/>
        </p:nvSpPr>
        <p:spPr>
          <a:xfrm>
            <a:off x="5554605"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1" name="Rectangle: Rounded Corners 90"/>
          <p:cNvSpPr/>
          <p:nvPr/>
        </p:nvSpPr>
        <p:spPr>
          <a:xfrm>
            <a:off x="14921353"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2" name="Oval 91"/>
          <p:cNvSpPr/>
          <p:nvPr/>
        </p:nvSpPr>
        <p:spPr>
          <a:xfrm>
            <a:off x="13306586" y="6305201"/>
            <a:ext cx="3157164" cy="3149347"/>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3" name="TextBox 92"/>
          <p:cNvSpPr txBox="1"/>
          <p:nvPr/>
        </p:nvSpPr>
        <p:spPr>
          <a:xfrm>
            <a:off x="13508606" y="6573807"/>
            <a:ext cx="2861329" cy="2730812"/>
          </a:xfrm>
          <a:prstGeom prst="rect">
            <a:avLst/>
          </a:prstGeom>
          <a:noFill/>
        </p:spPr>
        <p:txBody>
          <a:bodyPr wrap="square" rtlCol="0">
            <a:spAutoFit/>
          </a:bodyPr>
          <a:lstStyle/>
          <a:p>
            <a:pPr algn="ctr" defTabSz="1827530" eaLnBrk="0" fontAlgn="base" hangingPunct="0">
              <a:lnSpc>
                <a:spcPct val="150000"/>
              </a:lnSpc>
              <a:spcBef>
                <a:spcPct val="0"/>
              </a:spcBef>
              <a:spcAft>
                <a:spcPct val="0"/>
              </a:spcAft>
              <a:defRPr/>
            </a:pPr>
            <a:r>
              <a:rPr lang="en-US" sz="4400" b="1" baseline="30000" dirty="0">
                <a:solidFill>
                  <a:srgbClr val="FF0000"/>
                </a:solidFill>
                <a:latin typeface="Candara" panose="020E0502030303020204" pitchFamily="34" charset="0"/>
                <a:ea typeface="Roboto Cn" pitchFamily="2" charset="0"/>
              </a:rPr>
              <a:t>Asset Tracing, Recovery, Confiscation and Management</a:t>
            </a:r>
            <a:endParaRPr lang="en-US" sz="2400" baseline="30000" dirty="0">
              <a:solidFill>
                <a:srgbClr val="FF0000"/>
              </a:solidFill>
              <a:latin typeface="Candara" panose="020E0502030303020204" pitchFamily="34" charset="0"/>
              <a:ea typeface="Roboto Cn" pitchFamily="2" charset="0"/>
            </a:endParaRPr>
          </a:p>
        </p:txBody>
      </p:sp>
      <p:sp>
        <p:nvSpPr>
          <p:cNvPr id="94" name="Oval 93"/>
          <p:cNvSpPr/>
          <p:nvPr/>
        </p:nvSpPr>
        <p:spPr>
          <a:xfrm>
            <a:off x="5224895" y="2188571"/>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5" name="TextBox 94"/>
          <p:cNvSpPr txBox="1">
            <a:spLocks noChangeArrowheads="1"/>
          </p:cNvSpPr>
          <p:nvPr/>
        </p:nvSpPr>
        <p:spPr bwMode="auto">
          <a:xfrm>
            <a:off x="5392833" y="2738045"/>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05.</a:t>
            </a:r>
            <a:endParaRPr lang="en-US" altLang="ru-RU" sz="6000" dirty="0">
              <a:solidFill>
                <a:prstClr val="white"/>
              </a:solidFill>
              <a:latin typeface="Bebas Neue" panose="020B0606020202050201" pitchFamily="34" charset="0"/>
            </a:endParaRPr>
          </a:p>
        </p:txBody>
      </p:sp>
      <p:sp>
        <p:nvSpPr>
          <p:cNvPr id="96" name="Oval 95"/>
          <p:cNvSpPr/>
          <p:nvPr/>
        </p:nvSpPr>
        <p:spPr>
          <a:xfrm>
            <a:off x="22519122" y="217328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7" name="TextBox 96"/>
          <p:cNvSpPr txBox="1">
            <a:spLocks noChangeArrowheads="1"/>
          </p:cNvSpPr>
          <p:nvPr/>
        </p:nvSpPr>
        <p:spPr bwMode="auto">
          <a:xfrm>
            <a:off x="22687062" y="272275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06.</a:t>
            </a:r>
            <a:endParaRPr lang="en-US" altLang="ru-RU" sz="6000" dirty="0">
              <a:solidFill>
                <a:prstClr val="white"/>
              </a:solidFill>
              <a:latin typeface="Bebas Neue" panose="020B0606020202050201" pitchFamily="34" charset="0"/>
            </a:endParaRPr>
          </a:p>
        </p:txBody>
      </p:sp>
      <p:sp>
        <p:nvSpPr>
          <p:cNvPr id="98" name="Oval 97"/>
          <p:cNvSpPr/>
          <p:nvPr/>
        </p:nvSpPr>
        <p:spPr>
          <a:xfrm>
            <a:off x="4981284" y="1169005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9" name="TextBox 98"/>
          <p:cNvSpPr txBox="1">
            <a:spLocks noChangeArrowheads="1"/>
          </p:cNvSpPr>
          <p:nvPr/>
        </p:nvSpPr>
        <p:spPr bwMode="auto">
          <a:xfrm>
            <a:off x="5149222" y="1223952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07.</a:t>
            </a:r>
            <a:endParaRPr lang="en-US" altLang="ru-RU" sz="6000" dirty="0">
              <a:solidFill>
                <a:prstClr val="white"/>
              </a:solidFill>
              <a:latin typeface="Bebas Neue" panose="020B0606020202050201" pitchFamily="34" charset="0"/>
            </a:endParaRPr>
          </a:p>
        </p:txBody>
      </p:sp>
      <p:sp>
        <p:nvSpPr>
          <p:cNvPr id="100" name="Oval 99"/>
          <p:cNvSpPr/>
          <p:nvPr/>
        </p:nvSpPr>
        <p:spPr>
          <a:xfrm>
            <a:off x="22544497" y="11663521"/>
            <a:ext cx="1823162" cy="167583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101" name="TextBox 100"/>
          <p:cNvSpPr txBox="1">
            <a:spLocks noChangeArrowheads="1"/>
          </p:cNvSpPr>
          <p:nvPr/>
        </p:nvSpPr>
        <p:spPr bwMode="auto">
          <a:xfrm>
            <a:off x="22657963" y="12076705"/>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08.</a:t>
            </a:r>
            <a:endParaRPr lang="en-US" altLang="ru-RU" sz="6000" dirty="0">
              <a:solidFill>
                <a:prstClr val="white"/>
              </a:solidFill>
              <a:latin typeface="Bebas Neue" panose="020B0606020202050201" pitchFamily="34" charset="0"/>
            </a:endParaRPr>
          </a:p>
        </p:txBody>
      </p:sp>
      <p:sp>
        <p:nvSpPr>
          <p:cNvPr id="3" name="TextBox 2"/>
          <p:cNvSpPr txBox="1"/>
          <p:nvPr/>
        </p:nvSpPr>
        <p:spPr>
          <a:xfrm>
            <a:off x="7024772" y="2559473"/>
            <a:ext cx="6809130" cy="5131661"/>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Communication Challenges: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Communication breakdowns, such as misinterpretation of information or lack of timely updates, can impede coordination efforts.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6" name="TextBox 145"/>
          <p:cNvSpPr txBox="1"/>
          <p:nvPr/>
        </p:nvSpPr>
        <p:spPr>
          <a:xfrm>
            <a:off x="15324223" y="2422857"/>
            <a:ext cx="7669763" cy="5131661"/>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Legal and Procedural Complexities: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Asset recovery processes often involve complex legal frameworks, including international laws and treaties, creating bureaucratic hurdles and delays.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7" name="TextBox 146"/>
          <p:cNvSpPr txBox="1"/>
          <p:nvPr/>
        </p:nvSpPr>
        <p:spPr>
          <a:xfrm>
            <a:off x="15324223" y="7845567"/>
            <a:ext cx="7960715" cy="5131661"/>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Cultural Differences and Competing Organizational Cultures: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Agencies may have different organizational cultures and practices, leading to misunderstandings or conflicts during collaborative efforts.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148" name="TextBox 147"/>
          <p:cNvSpPr txBox="1"/>
          <p:nvPr/>
        </p:nvSpPr>
        <p:spPr>
          <a:xfrm>
            <a:off x="6163332" y="8285762"/>
            <a:ext cx="7340981" cy="4407169"/>
          </a:xfrm>
          <a:prstGeom prst="rect">
            <a:avLst/>
          </a:prstGeom>
          <a:noFill/>
        </p:spPr>
        <p:txBody>
          <a:bodyPr wrap="square" rtlCol="0">
            <a:spAutoFit/>
          </a:bodyPr>
          <a:lstStyle/>
          <a:p>
            <a:pPr algn="ctr">
              <a:lnSpc>
                <a:spcPct val="107000"/>
              </a:lnSpc>
              <a:spcAft>
                <a:spcPts val="800"/>
              </a:spcAft>
            </a:pPr>
            <a:r>
              <a:rPr lang="en-US" sz="44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Political Interference: </a:t>
            </a:r>
            <a:r>
              <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Political pressures or interference may influence asset recovery efforts, jeopardizing the impartiality and effectiveness of investigations. </a:t>
            </a:r>
            <a:endParaRPr lang="en-US" sz="4400"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 name="Picture 35"/>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3680" y="5574611"/>
            <a:ext cx="2234996" cy="2425182"/>
          </a:xfrm>
          <a:prstGeom prst="rect">
            <a:avLst/>
          </a:prstGeom>
          <a:noFill/>
          <a:ln>
            <a:noFill/>
          </a:ln>
        </p:spPr>
      </p:pic>
      <p:sp>
        <p:nvSpPr>
          <p:cNvPr id="53" name="back end circle"/>
          <p:cNvSpPr/>
          <p:nvPr/>
        </p:nvSpPr>
        <p:spPr>
          <a:xfrm>
            <a:off x="9256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54" name="rotating shape"/>
          <p:cNvGrpSpPr/>
          <p:nvPr/>
        </p:nvGrpSpPr>
        <p:grpSpPr>
          <a:xfrm rot="18831937">
            <a:off x="-688896" y="6113885"/>
            <a:ext cx="7099220" cy="1494118"/>
            <a:chOff x="541358" y="3057199"/>
            <a:chExt cx="3549610" cy="747059"/>
          </a:xfrm>
        </p:grpSpPr>
        <p:sp>
          <p:nvSpPr>
            <p:cNvPr id="55" name="Rectangle 54"/>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6" name="Oval 5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60" name="Graphic 5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2" y="6337922"/>
            <a:ext cx="948756" cy="948756"/>
          </a:xfrm>
          <a:prstGeom prst="rect">
            <a:avLst/>
          </a:prstGeom>
        </p:spPr>
      </p:pic>
      <p:pic>
        <p:nvPicPr>
          <p:cNvPr id="35" name="Picture 34"/>
          <p:cNvPicPr/>
          <p:nvPr/>
        </p:nvPicPr>
        <p:blipFill>
          <a:blip r:embed="rId4"/>
          <a:stretch>
            <a:fillRect/>
          </a:stretch>
        </p:blipFill>
        <p:spPr>
          <a:xfrm>
            <a:off x="812315" y="506389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p:cNvPicPr/>
          <p:nvPr/>
        </p:nvPicPr>
        <p:blipFill>
          <a:blip r:embed="rId5"/>
          <a:stretch>
            <a:fillRect/>
          </a:stretch>
        </p:blipFill>
        <p:spPr>
          <a:xfrm>
            <a:off x="2346518" y="428037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6"/>
          <a:stretch>
            <a:fillRect/>
          </a:stretch>
        </p:blipFill>
        <p:spPr>
          <a:xfrm>
            <a:off x="3986008" y="499095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217" y="6404172"/>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7"/>
          <a:stretch>
            <a:fillRect/>
          </a:stretch>
        </p:blipFill>
        <p:spPr>
          <a:xfrm>
            <a:off x="3913674" y="7771276"/>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a:stretch>
            <a:fillRect/>
          </a:stretch>
        </p:blipFill>
        <p:spPr>
          <a:xfrm>
            <a:off x="2317924" y="8480972"/>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a:blip r:embed="rId9"/>
          <a:stretch>
            <a:fillRect/>
          </a:stretch>
        </p:blipFill>
        <p:spPr>
          <a:xfrm>
            <a:off x="394847" y="8394186"/>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631354" y="126469"/>
            <a:ext cx="18572254" cy="2123658"/>
          </a:xfrm>
          <a:prstGeom prst="rect">
            <a:avLst/>
          </a:prstGeom>
          <a:noFill/>
        </p:spPr>
        <p:txBody>
          <a:bodyPr wrap="square" lIns="91440" tIns="45720" rIns="91440" bIns="45720">
            <a:spAutoFit/>
          </a:bodyPr>
          <a:lstStyle/>
          <a:p>
            <a:pPr algn="just"/>
            <a:r>
              <a:rPr lang="en-US" sz="44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Challenges encountered by the relevant Agencies in dealing with Asset Tracing, Recovery, and Confiscation, and Recommendations that will engender more efficiency - </a:t>
            </a:r>
            <a:r>
              <a:rPr lang="en-US" sz="4400" b="1" cap="none" spc="0" dirty="0">
                <a:ln w="0"/>
                <a:solidFill>
                  <a:srgbClr val="FF0000"/>
                </a:solidFill>
                <a:effectLst>
                  <a:reflection blurRad="6350" stA="53000" endA="300" endPos="35500" dir="5400000" sy="-90000" algn="bl" rotWithShape="0"/>
                </a:effectLst>
                <a:latin typeface="Candara" panose="020E0502030303020204" pitchFamily="34" charset="0"/>
              </a:rPr>
              <a:t>Challenges/barriers/obstacles </a:t>
            </a:r>
            <a:endParaRPr lang="en-US" sz="44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sp>
        <p:nvSpPr>
          <p:cNvPr id="88" name="Rectangle: Rounded Corners 87"/>
          <p:cNvSpPr/>
          <p:nvPr/>
        </p:nvSpPr>
        <p:spPr>
          <a:xfrm>
            <a:off x="5554605"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89" name="Rectangle: Rounded Corners 88"/>
          <p:cNvSpPr/>
          <p:nvPr/>
        </p:nvSpPr>
        <p:spPr>
          <a:xfrm>
            <a:off x="14921353" y="2456076"/>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0" name="Rectangle: Rounded Corners 89"/>
          <p:cNvSpPr/>
          <p:nvPr/>
        </p:nvSpPr>
        <p:spPr>
          <a:xfrm>
            <a:off x="5554605"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1" name="Rectangle: Rounded Corners 90"/>
          <p:cNvSpPr/>
          <p:nvPr/>
        </p:nvSpPr>
        <p:spPr>
          <a:xfrm>
            <a:off x="14921353" y="7984644"/>
            <a:ext cx="9067800" cy="5215632"/>
          </a:xfrm>
          <a:prstGeom prst="roundRect">
            <a:avLst>
              <a:gd name="adj" fmla="val 24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2" name="Oval 91"/>
          <p:cNvSpPr/>
          <p:nvPr/>
        </p:nvSpPr>
        <p:spPr>
          <a:xfrm>
            <a:off x="12051657" y="5124416"/>
            <a:ext cx="5407520" cy="540752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3" name="TextBox 92"/>
          <p:cNvSpPr txBox="1"/>
          <p:nvPr/>
        </p:nvSpPr>
        <p:spPr>
          <a:xfrm>
            <a:off x="12612878" y="5980476"/>
            <a:ext cx="4439534" cy="4050019"/>
          </a:xfrm>
          <a:prstGeom prst="rect">
            <a:avLst/>
          </a:prstGeom>
          <a:noFill/>
        </p:spPr>
        <p:txBody>
          <a:bodyPr wrap="square" rtlCol="0">
            <a:spAutoFit/>
          </a:bodyPr>
          <a:lstStyle/>
          <a:p>
            <a:pPr algn="ctr" defTabSz="1827530" eaLnBrk="0" fontAlgn="base" hangingPunct="0">
              <a:lnSpc>
                <a:spcPct val="150000"/>
              </a:lnSpc>
              <a:spcBef>
                <a:spcPct val="0"/>
              </a:spcBef>
              <a:spcAft>
                <a:spcPct val="0"/>
              </a:spcAft>
              <a:defRPr/>
            </a:pPr>
            <a:r>
              <a:rPr lang="en-US" sz="6600" b="1" baseline="30000" dirty="0">
                <a:solidFill>
                  <a:srgbClr val="FF0000"/>
                </a:solidFill>
                <a:latin typeface="Candara" panose="020E0502030303020204" pitchFamily="34" charset="0"/>
                <a:ea typeface="Roboto Cn" pitchFamily="2" charset="0"/>
              </a:rPr>
              <a:t>Asset Tracing, Recovery, Confiscation and Management</a:t>
            </a:r>
            <a:endParaRPr lang="en-US" sz="4000" baseline="30000" dirty="0">
              <a:solidFill>
                <a:srgbClr val="FF0000"/>
              </a:solidFill>
              <a:latin typeface="Candara" panose="020E0502030303020204" pitchFamily="34" charset="0"/>
              <a:ea typeface="Roboto Cn" pitchFamily="2" charset="0"/>
            </a:endParaRPr>
          </a:p>
        </p:txBody>
      </p:sp>
      <p:sp>
        <p:nvSpPr>
          <p:cNvPr id="94" name="Oval 93"/>
          <p:cNvSpPr/>
          <p:nvPr/>
        </p:nvSpPr>
        <p:spPr>
          <a:xfrm>
            <a:off x="5224895" y="2188571"/>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5" name="TextBox 94"/>
          <p:cNvSpPr txBox="1">
            <a:spLocks noChangeArrowheads="1"/>
          </p:cNvSpPr>
          <p:nvPr/>
        </p:nvSpPr>
        <p:spPr bwMode="auto">
          <a:xfrm>
            <a:off x="5392833" y="2738045"/>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09.</a:t>
            </a:r>
            <a:endParaRPr lang="en-US" altLang="ru-RU" sz="6000" dirty="0">
              <a:solidFill>
                <a:prstClr val="white"/>
              </a:solidFill>
              <a:latin typeface="Bebas Neue" panose="020B0606020202050201" pitchFamily="34" charset="0"/>
            </a:endParaRPr>
          </a:p>
        </p:txBody>
      </p:sp>
      <p:sp>
        <p:nvSpPr>
          <p:cNvPr id="96" name="Oval 95"/>
          <p:cNvSpPr/>
          <p:nvPr/>
        </p:nvSpPr>
        <p:spPr>
          <a:xfrm>
            <a:off x="22519122" y="217328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7" name="TextBox 96"/>
          <p:cNvSpPr txBox="1">
            <a:spLocks noChangeArrowheads="1"/>
          </p:cNvSpPr>
          <p:nvPr/>
        </p:nvSpPr>
        <p:spPr bwMode="auto">
          <a:xfrm>
            <a:off x="22687062" y="272275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10.</a:t>
            </a:r>
            <a:endParaRPr lang="en-US" altLang="ru-RU" sz="6000" dirty="0">
              <a:solidFill>
                <a:prstClr val="white"/>
              </a:solidFill>
              <a:latin typeface="Bebas Neue" panose="020B0606020202050201" pitchFamily="34" charset="0"/>
            </a:endParaRPr>
          </a:p>
        </p:txBody>
      </p:sp>
      <p:sp>
        <p:nvSpPr>
          <p:cNvPr id="98" name="Oval 97"/>
          <p:cNvSpPr/>
          <p:nvPr/>
        </p:nvSpPr>
        <p:spPr>
          <a:xfrm>
            <a:off x="4981284" y="1169005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99" name="TextBox 98"/>
          <p:cNvSpPr txBox="1">
            <a:spLocks noChangeArrowheads="1"/>
          </p:cNvSpPr>
          <p:nvPr/>
        </p:nvSpPr>
        <p:spPr bwMode="auto">
          <a:xfrm>
            <a:off x="5149222" y="1223952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11.</a:t>
            </a:r>
            <a:endParaRPr lang="en-US" altLang="ru-RU" sz="6000" dirty="0">
              <a:solidFill>
                <a:prstClr val="white"/>
              </a:solidFill>
              <a:latin typeface="Bebas Neue" panose="020B0606020202050201" pitchFamily="34" charset="0"/>
            </a:endParaRPr>
          </a:p>
        </p:txBody>
      </p:sp>
      <p:sp>
        <p:nvSpPr>
          <p:cNvPr id="100" name="Oval 99"/>
          <p:cNvSpPr/>
          <p:nvPr/>
        </p:nvSpPr>
        <p:spPr>
          <a:xfrm>
            <a:off x="22313691" y="11542720"/>
            <a:ext cx="1823162" cy="1823162"/>
          </a:xfrm>
          <a:prstGeom prst="ellipse">
            <a:avLst/>
          </a:prstGeom>
          <a:solidFill>
            <a:srgbClr val="FF0000"/>
          </a:solidFill>
          <a:ln w="2540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530" eaLnBrk="0" fontAlgn="base" hangingPunct="0">
              <a:spcBef>
                <a:spcPct val="0"/>
              </a:spcBef>
              <a:spcAft>
                <a:spcPct val="0"/>
              </a:spcAft>
              <a:defRPr/>
            </a:pPr>
            <a:endParaRPr lang="ru-RU" sz="7200">
              <a:solidFill>
                <a:prstClr val="white"/>
              </a:solidFill>
              <a:latin typeface="Montserrat Light"/>
            </a:endParaRPr>
          </a:p>
        </p:txBody>
      </p:sp>
      <p:sp>
        <p:nvSpPr>
          <p:cNvPr id="101" name="TextBox 100"/>
          <p:cNvSpPr txBox="1">
            <a:spLocks noChangeArrowheads="1"/>
          </p:cNvSpPr>
          <p:nvPr/>
        </p:nvSpPr>
        <p:spPr bwMode="auto">
          <a:xfrm>
            <a:off x="22481631" y="12092194"/>
            <a:ext cx="159623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530" eaLnBrk="0" fontAlgn="base" hangingPunct="0">
              <a:spcBef>
                <a:spcPct val="0"/>
              </a:spcBef>
              <a:spcAft>
                <a:spcPct val="0"/>
              </a:spcAft>
              <a:defRPr sz="3600">
                <a:solidFill>
                  <a:schemeClr val="tx1"/>
                </a:solidFill>
                <a:latin typeface="Lato Light" panose="020F0502020204030203" pitchFamily="34" charset="0"/>
              </a:defRPr>
            </a:lvl6pPr>
            <a:lvl7pPr marL="2971800" indent="-228600" defTabSz="1827530" eaLnBrk="0" fontAlgn="base" hangingPunct="0">
              <a:spcBef>
                <a:spcPct val="0"/>
              </a:spcBef>
              <a:spcAft>
                <a:spcPct val="0"/>
              </a:spcAft>
              <a:defRPr sz="3600">
                <a:solidFill>
                  <a:schemeClr val="tx1"/>
                </a:solidFill>
                <a:latin typeface="Lato Light" panose="020F0502020204030203" pitchFamily="34" charset="0"/>
              </a:defRPr>
            </a:lvl7pPr>
            <a:lvl8pPr marL="3429000" indent="-228600" defTabSz="1827530" eaLnBrk="0" fontAlgn="base" hangingPunct="0">
              <a:spcBef>
                <a:spcPct val="0"/>
              </a:spcBef>
              <a:spcAft>
                <a:spcPct val="0"/>
              </a:spcAft>
              <a:defRPr sz="3600">
                <a:solidFill>
                  <a:schemeClr val="tx1"/>
                </a:solidFill>
                <a:latin typeface="Lato Light" panose="020F0502020204030203" pitchFamily="34" charset="0"/>
              </a:defRPr>
            </a:lvl8pPr>
            <a:lvl9pPr marL="3886200" indent="-228600" defTabSz="1827530" eaLnBrk="0" fontAlgn="base" hangingPunct="0">
              <a:spcBef>
                <a:spcPct val="0"/>
              </a:spcBef>
              <a:spcAft>
                <a:spcPct val="0"/>
              </a:spcAft>
              <a:defRPr sz="3600">
                <a:solidFill>
                  <a:schemeClr val="tx1"/>
                </a:solidFill>
                <a:latin typeface="Lato Light" panose="020F0502020204030203" pitchFamily="34" charset="0"/>
              </a:defRPr>
            </a:lvl9pPr>
          </a:lstStyle>
          <a:p>
            <a:pPr algn="ctr" defTabSz="1827530" eaLnBrk="0" fontAlgn="base" hangingPunct="0">
              <a:lnSpc>
                <a:spcPct val="80000"/>
              </a:lnSpc>
              <a:spcAft>
                <a:spcPct val="0"/>
              </a:spcAft>
              <a:defRPr/>
            </a:pPr>
            <a:r>
              <a:rPr lang="en-US" altLang="ru-RU" sz="6000" dirty="0">
                <a:solidFill>
                  <a:prstClr val="white"/>
                </a:solidFill>
                <a:latin typeface="Bebas Neue" panose="020B0606020202050201" pitchFamily="34" charset="0"/>
              </a:rPr>
              <a:t>12.</a:t>
            </a:r>
            <a:endParaRPr lang="en-US" altLang="ru-RU" sz="6000" dirty="0">
              <a:solidFill>
                <a:prstClr val="white"/>
              </a:solidFill>
              <a:latin typeface="Bebas Neue" panose="020B0606020202050201" pitchFamily="34" charset="0"/>
            </a:endParaRPr>
          </a:p>
        </p:txBody>
      </p:sp>
      <p:sp>
        <p:nvSpPr>
          <p:cNvPr id="3" name="TextBox 2"/>
          <p:cNvSpPr txBox="1"/>
          <p:nvPr/>
        </p:nvSpPr>
        <p:spPr>
          <a:xfrm>
            <a:off x="6655144" y="2722754"/>
            <a:ext cx="6222857" cy="4524315"/>
          </a:xfrm>
          <a:prstGeom prst="rect">
            <a:avLst/>
          </a:prstGeom>
          <a:noFill/>
        </p:spPr>
        <p:txBody>
          <a:bodyPr wrap="square" rtlCol="0">
            <a:spAutoFit/>
          </a:bodyPr>
          <a:lstStyle/>
          <a:p>
            <a:pPr algn="ctr"/>
            <a:r>
              <a:rPr lang="en-US" sz="4800" b="1" dirty="0">
                <a:solidFill>
                  <a:schemeClr val="bg1"/>
                </a:solidFill>
                <a:latin typeface="Candara" panose="020E0502030303020204" pitchFamily="34" charset="0"/>
              </a:rPr>
              <a:t>Legal obstacles that prevent operational collaboration between Asset recovery Organisation (ARO) and FIU</a:t>
            </a:r>
            <a:endParaRPr lang="en-US" sz="4800" b="1" dirty="0">
              <a:solidFill>
                <a:schemeClr val="bg1"/>
              </a:solidFill>
              <a:latin typeface="Candara" panose="020E0502030303020204" pitchFamily="34" charset="0"/>
            </a:endParaRPr>
          </a:p>
        </p:txBody>
      </p:sp>
      <p:sp>
        <p:nvSpPr>
          <p:cNvPr id="142" name="TextBox 141"/>
          <p:cNvSpPr txBox="1"/>
          <p:nvPr/>
        </p:nvSpPr>
        <p:spPr>
          <a:xfrm>
            <a:off x="16611450" y="2820742"/>
            <a:ext cx="6222857" cy="4524315"/>
          </a:xfrm>
          <a:prstGeom prst="rect">
            <a:avLst/>
          </a:prstGeom>
          <a:noFill/>
        </p:spPr>
        <p:txBody>
          <a:bodyPr wrap="square" rtlCol="0">
            <a:spAutoFit/>
          </a:bodyPr>
          <a:lstStyle/>
          <a:p>
            <a:pPr algn="ctr"/>
            <a:r>
              <a:rPr lang="en-US" sz="4800" b="1" dirty="0">
                <a:solidFill>
                  <a:schemeClr val="bg1"/>
                </a:solidFill>
                <a:latin typeface="Candara" panose="020E0502030303020204" pitchFamily="34" charset="0"/>
              </a:rPr>
              <a:t>Inability to use FIU disseminations as evidence or difficulties in transforming intelligence into evidence</a:t>
            </a:r>
            <a:endParaRPr lang="en-US" sz="4800" b="1" dirty="0">
              <a:solidFill>
                <a:schemeClr val="bg1"/>
              </a:solidFill>
              <a:latin typeface="Candara" panose="020E0502030303020204" pitchFamily="34" charset="0"/>
            </a:endParaRPr>
          </a:p>
        </p:txBody>
      </p:sp>
      <p:sp>
        <p:nvSpPr>
          <p:cNvPr id="143" name="TextBox 142"/>
          <p:cNvSpPr txBox="1"/>
          <p:nvPr/>
        </p:nvSpPr>
        <p:spPr>
          <a:xfrm>
            <a:off x="6158351" y="8500782"/>
            <a:ext cx="6222857" cy="3785652"/>
          </a:xfrm>
          <a:prstGeom prst="rect">
            <a:avLst/>
          </a:prstGeom>
          <a:noFill/>
        </p:spPr>
        <p:txBody>
          <a:bodyPr wrap="square" rtlCol="0">
            <a:spAutoFit/>
          </a:bodyPr>
          <a:lstStyle/>
          <a:p>
            <a:pPr algn="ctr"/>
            <a:r>
              <a:rPr lang="en-US" sz="4800" b="1" dirty="0">
                <a:solidFill>
                  <a:schemeClr val="bg1"/>
                </a:solidFill>
                <a:latin typeface="Candara" panose="020E0502030303020204" pitchFamily="34" charset="0"/>
              </a:rPr>
              <a:t>Challenges in linking assets with Money Laundering ,Terrorism Financing, or any Predicate Offence.</a:t>
            </a:r>
            <a:endParaRPr lang="en-US" sz="4800" b="1" dirty="0">
              <a:solidFill>
                <a:schemeClr val="bg1"/>
              </a:solidFill>
              <a:latin typeface="Candara" panose="020E0502030303020204" pitchFamily="34" charset="0"/>
            </a:endParaRPr>
          </a:p>
        </p:txBody>
      </p:sp>
      <p:sp>
        <p:nvSpPr>
          <p:cNvPr id="145" name="TextBox 144"/>
          <p:cNvSpPr txBox="1"/>
          <p:nvPr/>
        </p:nvSpPr>
        <p:spPr>
          <a:xfrm>
            <a:off x="17129626" y="8353172"/>
            <a:ext cx="6222857" cy="3785652"/>
          </a:xfrm>
          <a:prstGeom prst="rect">
            <a:avLst/>
          </a:prstGeom>
          <a:noFill/>
        </p:spPr>
        <p:txBody>
          <a:bodyPr wrap="square" rtlCol="0">
            <a:spAutoFit/>
          </a:bodyPr>
          <a:lstStyle/>
          <a:p>
            <a:pPr algn="ctr"/>
            <a:r>
              <a:rPr lang="en-US" sz="4800" b="1" dirty="0">
                <a:solidFill>
                  <a:schemeClr val="bg1"/>
                </a:solidFill>
                <a:latin typeface="Candara" panose="020E0502030303020204" pitchFamily="34" charset="0"/>
              </a:rPr>
              <a:t>Lack of modern digital information exchange solutions for Asset Tracing, Tracking and Recovery.</a:t>
            </a:r>
            <a:endParaRPr lang="en-US" sz="4800" b="1"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 name="Picture 35"/>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3680" y="5574611"/>
            <a:ext cx="2234996" cy="2425182"/>
          </a:xfrm>
          <a:prstGeom prst="rect">
            <a:avLst/>
          </a:prstGeom>
          <a:noFill/>
          <a:ln>
            <a:noFill/>
          </a:ln>
        </p:spPr>
      </p:pic>
      <p:sp>
        <p:nvSpPr>
          <p:cNvPr id="53" name="back end circle"/>
          <p:cNvSpPr/>
          <p:nvPr/>
        </p:nvSpPr>
        <p:spPr>
          <a:xfrm>
            <a:off x="9256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54" name="rotating shape"/>
          <p:cNvGrpSpPr/>
          <p:nvPr/>
        </p:nvGrpSpPr>
        <p:grpSpPr>
          <a:xfrm rot="18831937">
            <a:off x="-688896" y="6113885"/>
            <a:ext cx="7099220" cy="1494118"/>
            <a:chOff x="541358" y="3057199"/>
            <a:chExt cx="3549610" cy="747059"/>
          </a:xfrm>
        </p:grpSpPr>
        <p:sp>
          <p:nvSpPr>
            <p:cNvPr id="55" name="Rectangle 54"/>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6" name="Oval 5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60" name="Graphic 5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2" y="6337922"/>
            <a:ext cx="948756" cy="948756"/>
          </a:xfrm>
          <a:prstGeom prst="rect">
            <a:avLst/>
          </a:prstGeom>
        </p:spPr>
      </p:pic>
      <p:pic>
        <p:nvPicPr>
          <p:cNvPr id="35" name="Picture 34"/>
          <p:cNvPicPr/>
          <p:nvPr/>
        </p:nvPicPr>
        <p:blipFill>
          <a:blip r:embed="rId4"/>
          <a:stretch>
            <a:fillRect/>
          </a:stretch>
        </p:blipFill>
        <p:spPr>
          <a:xfrm>
            <a:off x="812315" y="506389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p:cNvPicPr/>
          <p:nvPr/>
        </p:nvPicPr>
        <p:blipFill>
          <a:blip r:embed="rId5"/>
          <a:stretch>
            <a:fillRect/>
          </a:stretch>
        </p:blipFill>
        <p:spPr>
          <a:xfrm>
            <a:off x="2346518" y="428037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6"/>
          <a:stretch>
            <a:fillRect/>
          </a:stretch>
        </p:blipFill>
        <p:spPr>
          <a:xfrm>
            <a:off x="3986008" y="499095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217" y="6404172"/>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7"/>
          <a:stretch>
            <a:fillRect/>
          </a:stretch>
        </p:blipFill>
        <p:spPr>
          <a:xfrm>
            <a:off x="3913674" y="7771276"/>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a:stretch>
            <a:fillRect/>
          </a:stretch>
        </p:blipFill>
        <p:spPr>
          <a:xfrm>
            <a:off x="2317924" y="8480972"/>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a:blip r:embed="rId9"/>
          <a:stretch>
            <a:fillRect/>
          </a:stretch>
        </p:blipFill>
        <p:spPr>
          <a:xfrm>
            <a:off x="394847" y="8394186"/>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465777" y="294420"/>
            <a:ext cx="18572254" cy="1938992"/>
          </a:xfrm>
          <a:prstGeom prst="rect">
            <a:avLst/>
          </a:prstGeom>
          <a:noFill/>
        </p:spPr>
        <p:txBody>
          <a:bodyPr wrap="square" lIns="91440" tIns="45720" rIns="91440" bIns="45720">
            <a:spAutoFit/>
          </a:bodyPr>
          <a:lstStyle/>
          <a:p>
            <a:pPr algn="just"/>
            <a:r>
              <a:rPr lang="en-US" sz="60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Recommendations that will engender more efficiency in Asset Tracing, Recovery, Confiscation and Management</a:t>
            </a:r>
            <a:endParaRPr lang="en-US" sz="60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sp>
        <p:nvSpPr>
          <p:cNvPr id="80" name="Folded Corner 3"/>
          <p:cNvSpPr/>
          <p:nvPr/>
        </p:nvSpPr>
        <p:spPr>
          <a:xfrm>
            <a:off x="5719185" y="2315015"/>
            <a:ext cx="18572254" cy="2685507"/>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54098" y="2315015"/>
            <a:ext cx="17885471" cy="2554545"/>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Implementing secure information-sharing platforms and protocols is crucial. It not only ensures the safety of data but also promotes trust and collaboration among agencies. This trust is the foundation of our successful asset recovery efforts, and it is through collaboration that Agencies can achieve our shared goals.</a:t>
            </a:r>
            <a:endParaRPr lang="en-US" sz="4000" dirty="0">
              <a:solidFill>
                <a:schemeClr val="bg1"/>
              </a:solidFill>
              <a:latin typeface="Candara" panose="020E0502030303020204" pitchFamily="34" charset="0"/>
            </a:endParaRPr>
          </a:p>
        </p:txBody>
      </p:sp>
      <p:sp>
        <p:nvSpPr>
          <p:cNvPr id="81" name="Folded Corner 3"/>
          <p:cNvSpPr/>
          <p:nvPr/>
        </p:nvSpPr>
        <p:spPr>
          <a:xfrm>
            <a:off x="5719186" y="5283236"/>
            <a:ext cx="18572254" cy="1966119"/>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906318" y="5310363"/>
            <a:ext cx="17833252" cy="1938992"/>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Establishing clear communication and collaboration protocols can help overcome this challenge. Creating multi-agency task forces or committees focused on asset recovery can facilitate coordination.</a:t>
            </a:r>
            <a:endParaRPr lang="en-US" sz="4000" dirty="0">
              <a:solidFill>
                <a:schemeClr val="bg1"/>
              </a:solidFill>
              <a:latin typeface="Candara" panose="020E0502030303020204" pitchFamily="34" charset="0"/>
            </a:endParaRPr>
          </a:p>
        </p:txBody>
      </p:sp>
      <p:sp>
        <p:nvSpPr>
          <p:cNvPr id="83" name="Folded Corner 3"/>
          <p:cNvSpPr/>
          <p:nvPr/>
        </p:nvSpPr>
        <p:spPr>
          <a:xfrm>
            <a:off x="5729382" y="7513408"/>
            <a:ext cx="18572254" cy="3170099"/>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5864295" y="7513408"/>
            <a:ext cx="18124858" cy="3170099"/>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Developing a shared understanding of goals and objectives is key to fostering cooperation. It is through this shared vision that we can reconcile our differences and work towards a common goal. Establishing interagency agreements or memoranda of understanding further solidifies this cooperation, ensuring that we are all on the same page.</a:t>
            </a:r>
            <a:endParaRPr lang="en-US" sz="4000" dirty="0">
              <a:solidFill>
                <a:schemeClr val="bg1"/>
              </a:solidFill>
              <a:latin typeface="Candara" panose="020E0502030303020204" pitchFamily="34" charset="0"/>
            </a:endParaRPr>
          </a:p>
        </p:txBody>
      </p:sp>
      <p:sp>
        <p:nvSpPr>
          <p:cNvPr id="85" name="Folded Corner 3"/>
          <p:cNvSpPr/>
          <p:nvPr/>
        </p:nvSpPr>
        <p:spPr>
          <a:xfrm>
            <a:off x="5719185" y="10989012"/>
            <a:ext cx="18572254" cy="1966119"/>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5906317" y="11016139"/>
            <a:ext cx="17833252" cy="1938992"/>
          </a:xfrm>
          <a:prstGeom prst="rect">
            <a:avLst/>
          </a:prstGeom>
          <a:noFill/>
        </p:spPr>
        <p:txBody>
          <a:bodyPr wrap="square" rtlCol="0">
            <a:spAutoFit/>
          </a:bodyPr>
          <a:lstStyle/>
          <a:p>
            <a:pPr algn="just"/>
            <a:r>
              <a:rPr lang="en-US" sz="4000" dirty="0">
                <a:solidFill>
                  <a:schemeClr val="bg1"/>
                </a:solidFill>
                <a:latin typeface="Candara" panose="020E0502030303020204" pitchFamily="34" charset="0"/>
              </a:rPr>
              <a:t>Pooling resources through Joint Task Forces/Joint Task Teams or leveraging </a:t>
            </a:r>
            <a:r>
              <a:rPr lang="en-US" sz="4000" dirty="0" err="1">
                <a:solidFill>
                  <a:schemeClr val="bg1"/>
                </a:solidFill>
                <a:latin typeface="Candara" panose="020E0502030303020204" pitchFamily="34" charset="0"/>
              </a:rPr>
              <a:t>specialised</a:t>
            </a:r>
            <a:r>
              <a:rPr lang="en-US" sz="4000" dirty="0">
                <a:solidFill>
                  <a:schemeClr val="bg1"/>
                </a:solidFill>
                <a:latin typeface="Candara" panose="020E0502030303020204" pitchFamily="34" charset="0"/>
              </a:rPr>
              <a:t> expertise from different agencies can </a:t>
            </a:r>
            <a:r>
              <a:rPr lang="en-US" sz="4000" dirty="0" err="1">
                <a:solidFill>
                  <a:schemeClr val="bg1"/>
                </a:solidFill>
                <a:latin typeface="Candara" panose="020E0502030303020204" pitchFamily="34" charset="0"/>
              </a:rPr>
              <a:t>maximise</a:t>
            </a:r>
            <a:r>
              <a:rPr lang="en-US" sz="4000" dirty="0">
                <a:solidFill>
                  <a:schemeClr val="bg1"/>
                </a:solidFill>
                <a:latin typeface="Candara" panose="020E0502030303020204" pitchFamily="34" charset="0"/>
              </a:rPr>
              <a:t> efficiency and effectiveness.</a:t>
            </a:r>
            <a:endParaRPr lang="en-US" sz="40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 name="Picture 35"/>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53680" y="5574611"/>
            <a:ext cx="2234996" cy="2425182"/>
          </a:xfrm>
          <a:prstGeom prst="rect">
            <a:avLst/>
          </a:prstGeom>
          <a:noFill/>
          <a:ln>
            <a:noFill/>
          </a:ln>
        </p:spPr>
      </p:pic>
      <p:sp>
        <p:nvSpPr>
          <p:cNvPr id="53" name="back end circle"/>
          <p:cNvSpPr/>
          <p:nvPr/>
        </p:nvSpPr>
        <p:spPr>
          <a:xfrm>
            <a:off x="92560"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54" name="rotating shape"/>
          <p:cNvGrpSpPr/>
          <p:nvPr/>
        </p:nvGrpSpPr>
        <p:grpSpPr>
          <a:xfrm rot="18831937">
            <a:off x="-688896" y="6113885"/>
            <a:ext cx="7099220" cy="1494118"/>
            <a:chOff x="541358" y="3057199"/>
            <a:chExt cx="3549610" cy="747059"/>
          </a:xfrm>
        </p:grpSpPr>
        <p:sp>
          <p:nvSpPr>
            <p:cNvPr id="55" name="Rectangle 54"/>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6" name="Oval 55"/>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60" name="Graphic 59"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42" y="6337922"/>
            <a:ext cx="948756" cy="948756"/>
          </a:xfrm>
          <a:prstGeom prst="rect">
            <a:avLst/>
          </a:prstGeom>
        </p:spPr>
      </p:pic>
      <p:pic>
        <p:nvPicPr>
          <p:cNvPr id="35" name="Picture 34"/>
          <p:cNvPicPr/>
          <p:nvPr/>
        </p:nvPicPr>
        <p:blipFill>
          <a:blip r:embed="rId4"/>
          <a:stretch>
            <a:fillRect/>
          </a:stretch>
        </p:blipFill>
        <p:spPr>
          <a:xfrm>
            <a:off x="812315" y="5063892"/>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p:cNvPicPr/>
          <p:nvPr/>
        </p:nvPicPr>
        <p:blipFill>
          <a:blip r:embed="rId5"/>
          <a:stretch>
            <a:fillRect/>
          </a:stretch>
        </p:blipFill>
        <p:spPr>
          <a:xfrm>
            <a:off x="2346518" y="428037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p:nvPr/>
        </p:nvPicPr>
        <p:blipFill>
          <a:blip r:embed="rId6"/>
          <a:stretch>
            <a:fillRect/>
          </a:stretch>
        </p:blipFill>
        <p:spPr>
          <a:xfrm>
            <a:off x="3986008" y="4990956"/>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29217" y="6404172"/>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Picture 39"/>
          <p:cNvPicPr/>
          <p:nvPr/>
        </p:nvPicPr>
        <p:blipFill>
          <a:blip r:embed="rId7"/>
          <a:stretch>
            <a:fillRect/>
          </a:stretch>
        </p:blipFill>
        <p:spPr>
          <a:xfrm>
            <a:off x="3913674" y="7771276"/>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a:stretch>
            <a:fillRect/>
          </a:stretch>
        </p:blipFill>
        <p:spPr>
          <a:xfrm>
            <a:off x="2317924" y="8480972"/>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p:cNvPicPr>
            <a:picLocks noChangeAspect="1"/>
          </p:cNvPicPr>
          <p:nvPr/>
        </p:nvPicPr>
        <p:blipFill>
          <a:blip r:embed="rId9"/>
          <a:stretch>
            <a:fillRect/>
          </a:stretch>
        </p:blipFill>
        <p:spPr>
          <a:xfrm>
            <a:off x="394847" y="8394186"/>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5465777" y="294420"/>
            <a:ext cx="18572254" cy="1938992"/>
          </a:xfrm>
          <a:prstGeom prst="rect">
            <a:avLst/>
          </a:prstGeom>
          <a:noFill/>
        </p:spPr>
        <p:txBody>
          <a:bodyPr wrap="square" lIns="91440" tIns="45720" rIns="91440" bIns="45720">
            <a:spAutoFit/>
          </a:bodyPr>
          <a:lstStyle/>
          <a:p>
            <a:pPr algn="just"/>
            <a:r>
              <a:rPr lang="en-US" sz="60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Recommendations that will engender more efficiency in Asset Tracing, Recovery, Confiscation and Management</a:t>
            </a:r>
            <a:endParaRPr lang="en-US" sz="60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sp>
        <p:nvSpPr>
          <p:cNvPr id="80" name="Folded Corner 3"/>
          <p:cNvSpPr/>
          <p:nvPr/>
        </p:nvSpPr>
        <p:spPr>
          <a:xfrm>
            <a:off x="5719185" y="2315016"/>
            <a:ext cx="18572254" cy="2443596"/>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48561" y="2450638"/>
            <a:ext cx="17885471"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Safeguarding the independence of investigative agencies through institutional safeguards, such as tenure protections for key personnel or oversight mechanisms, can help insulate them from undue influence.</a:t>
            </a:r>
            <a:endParaRPr lang="en-US" sz="4400" dirty="0">
              <a:solidFill>
                <a:schemeClr val="bg1"/>
              </a:solidFill>
              <a:latin typeface="Candara" panose="020E0502030303020204" pitchFamily="34" charset="0"/>
            </a:endParaRPr>
          </a:p>
        </p:txBody>
      </p:sp>
      <p:sp>
        <p:nvSpPr>
          <p:cNvPr id="81" name="Folded Corner 3"/>
          <p:cNvSpPr/>
          <p:nvPr/>
        </p:nvSpPr>
        <p:spPr>
          <a:xfrm>
            <a:off x="5719186" y="5262466"/>
            <a:ext cx="18572254" cy="2160892"/>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906318" y="5310363"/>
            <a:ext cx="17833252"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Implementing regular meetings, standardised reporting mechanisms and communication protocols can improve information flow and facilitate decision-making.</a:t>
            </a:r>
            <a:endParaRPr lang="en-US" sz="4400" dirty="0">
              <a:solidFill>
                <a:schemeClr val="bg1"/>
              </a:solidFill>
              <a:latin typeface="Candara" panose="020E0502030303020204" pitchFamily="34" charset="0"/>
            </a:endParaRPr>
          </a:p>
        </p:txBody>
      </p:sp>
      <p:sp>
        <p:nvSpPr>
          <p:cNvPr id="83" name="Folded Corner 3"/>
          <p:cNvSpPr/>
          <p:nvPr/>
        </p:nvSpPr>
        <p:spPr>
          <a:xfrm>
            <a:off x="5748561" y="7890639"/>
            <a:ext cx="18572254" cy="2443596"/>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5844123" y="8013580"/>
            <a:ext cx="18124858"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Providing training and legal assistance to personnel involved in asset recovery and streamlining procedures where possible can mitigate these challenges.</a:t>
            </a:r>
            <a:endParaRPr lang="en-US" sz="4400" dirty="0">
              <a:solidFill>
                <a:schemeClr val="bg1"/>
              </a:solidFill>
              <a:latin typeface="Candara" panose="020E0502030303020204" pitchFamily="34" charset="0"/>
            </a:endParaRPr>
          </a:p>
        </p:txBody>
      </p:sp>
      <p:sp>
        <p:nvSpPr>
          <p:cNvPr id="85" name="Folded Corner 3"/>
          <p:cNvSpPr/>
          <p:nvPr/>
        </p:nvSpPr>
        <p:spPr>
          <a:xfrm>
            <a:off x="5719185" y="10885956"/>
            <a:ext cx="18572254" cy="2307530"/>
          </a:xfrm>
          <a:prstGeom prst="foldedCorner">
            <a:avLst>
              <a:gd name="adj" fmla="val 2575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5906317" y="11016139"/>
            <a:ext cx="18131714" cy="2123658"/>
          </a:xfrm>
          <a:prstGeom prst="rect">
            <a:avLst/>
          </a:prstGeom>
          <a:noFill/>
        </p:spPr>
        <p:txBody>
          <a:bodyPr wrap="square" rtlCol="0">
            <a:spAutoFit/>
          </a:bodyPr>
          <a:lstStyle/>
          <a:p>
            <a:pPr algn="just"/>
            <a:r>
              <a:rPr lang="en-US" sz="4400" dirty="0">
                <a:solidFill>
                  <a:schemeClr val="bg1"/>
                </a:solidFill>
                <a:latin typeface="Candara" panose="020E0502030303020204" pitchFamily="34" charset="0"/>
              </a:rPr>
              <a:t>Promoting cross-agency training, fostering a shared sense of purpose, and encouraging cultural sensitivity can help bridge these differences and build stakeholder trust.</a:t>
            </a:r>
            <a:endParaRPr lang="en-US" sz="44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66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4" name="Diagram 3"/>
          <p:cNvGraphicFramePr/>
          <p:nvPr/>
        </p:nvGraphicFramePr>
        <p:xfrm>
          <a:off x="5731502" y="2250127"/>
          <a:ext cx="18005576" cy="1083733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630047" y="425858"/>
            <a:ext cx="34900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oogle Shape;1008;p13"/>
          <p:cNvGrpSpPr/>
          <p:nvPr/>
        </p:nvGrpSpPr>
        <p:grpSpPr>
          <a:xfrm>
            <a:off x="2209605" y="625483"/>
            <a:ext cx="20561681" cy="9802084"/>
            <a:chOff x="9070975" y="4835525"/>
            <a:chExt cx="14772938" cy="6573838"/>
          </a:xfrm>
        </p:grpSpPr>
        <p:sp>
          <p:nvSpPr>
            <p:cNvPr id="6" name="Google Shape;1009;p13"/>
            <p:cNvSpPr/>
            <p:nvPr/>
          </p:nvSpPr>
          <p:spPr>
            <a:xfrm>
              <a:off x="9070975" y="11220450"/>
              <a:ext cx="14579600" cy="188913"/>
            </a:xfrm>
            <a:prstGeom prst="rect">
              <a:avLst/>
            </a:prstGeom>
            <a:solidFill>
              <a:srgbClr val="006600">
                <a:alpha val="20000"/>
              </a:srgb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 name="Google Shape;1010;p13"/>
            <p:cNvSpPr/>
            <p:nvPr/>
          </p:nvSpPr>
          <p:spPr>
            <a:xfrm>
              <a:off x="11836400" y="4913313"/>
              <a:ext cx="9999664" cy="4540250"/>
            </a:xfrm>
            <a:custGeom>
              <a:avLst/>
              <a:gdLst/>
              <a:ahLst/>
              <a:cxnLst/>
              <a:rect l="l" t="t" r="r" b="b"/>
              <a:pathLst>
                <a:path w="9999664" h="4540250" extrusionOk="0">
                  <a:moveTo>
                    <a:pt x="0" y="241300"/>
                  </a:moveTo>
                  <a:lnTo>
                    <a:pt x="2381250" y="241300"/>
                  </a:lnTo>
                  <a:lnTo>
                    <a:pt x="2381250" y="3354388"/>
                  </a:lnTo>
                  <a:lnTo>
                    <a:pt x="0" y="3354388"/>
                  </a:lnTo>
                  <a:close/>
                  <a:moveTo>
                    <a:pt x="4527550" y="0"/>
                  </a:moveTo>
                  <a:lnTo>
                    <a:pt x="9999664" y="0"/>
                  </a:lnTo>
                  <a:lnTo>
                    <a:pt x="9999664" y="4540250"/>
                  </a:lnTo>
                  <a:lnTo>
                    <a:pt x="4527550" y="4540250"/>
                  </a:lnTo>
                  <a:close/>
                </a:path>
              </a:pathLst>
            </a:custGeom>
            <a:solidFill>
              <a:srgbClr val="958CE6">
                <a:alpha val="20000"/>
              </a:srgb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 name="Google Shape;1011;p13"/>
            <p:cNvSpPr/>
            <p:nvPr/>
          </p:nvSpPr>
          <p:spPr>
            <a:xfrm>
              <a:off x="11925300" y="5067300"/>
              <a:ext cx="2376488" cy="3105150"/>
            </a:xfrm>
            <a:custGeom>
              <a:avLst/>
              <a:gdLst/>
              <a:ahLst/>
              <a:cxnLst/>
              <a:rect l="l" t="t" r="r" b="b"/>
              <a:pathLst>
                <a:path w="3122" h="4081" extrusionOk="0">
                  <a:moveTo>
                    <a:pt x="3048" y="4081"/>
                  </a:moveTo>
                  <a:lnTo>
                    <a:pt x="75" y="4081"/>
                  </a:lnTo>
                  <a:cubicBezTo>
                    <a:pt x="34" y="4081"/>
                    <a:pt x="0" y="4048"/>
                    <a:pt x="0" y="4007"/>
                  </a:cubicBezTo>
                  <a:lnTo>
                    <a:pt x="0" y="74"/>
                  </a:lnTo>
                  <a:cubicBezTo>
                    <a:pt x="0" y="33"/>
                    <a:pt x="34" y="0"/>
                    <a:pt x="75" y="0"/>
                  </a:cubicBezTo>
                  <a:lnTo>
                    <a:pt x="3048" y="0"/>
                  </a:lnTo>
                  <a:cubicBezTo>
                    <a:pt x="3089" y="0"/>
                    <a:pt x="3122" y="33"/>
                    <a:pt x="3122" y="74"/>
                  </a:cubicBezTo>
                  <a:lnTo>
                    <a:pt x="3122" y="4007"/>
                  </a:lnTo>
                  <a:cubicBezTo>
                    <a:pt x="3122" y="4048"/>
                    <a:pt x="3089" y="4081"/>
                    <a:pt x="3048" y="4081"/>
                  </a:cubicBezTo>
                  <a:close/>
                </a:path>
              </a:pathLst>
            </a:custGeom>
            <a:solidFill>
              <a:srgbClr val="6270C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 name="Google Shape;1012;p13"/>
            <p:cNvSpPr/>
            <p:nvPr/>
          </p:nvSpPr>
          <p:spPr>
            <a:xfrm>
              <a:off x="11995150" y="5138738"/>
              <a:ext cx="2238375" cy="2963863"/>
            </a:xfrm>
            <a:custGeom>
              <a:avLst/>
              <a:gdLst/>
              <a:ahLst/>
              <a:cxnLst/>
              <a:rect l="l" t="t" r="r" b="b"/>
              <a:pathLst>
                <a:path w="2941" h="3895" extrusionOk="0">
                  <a:moveTo>
                    <a:pt x="2900" y="3895"/>
                  </a:moveTo>
                  <a:lnTo>
                    <a:pt x="41" y="3895"/>
                  </a:lnTo>
                  <a:cubicBezTo>
                    <a:pt x="18" y="3895"/>
                    <a:pt x="0" y="3877"/>
                    <a:pt x="0" y="3854"/>
                  </a:cubicBezTo>
                  <a:lnTo>
                    <a:pt x="0" y="41"/>
                  </a:lnTo>
                  <a:cubicBezTo>
                    <a:pt x="0" y="18"/>
                    <a:pt x="18" y="0"/>
                    <a:pt x="41" y="0"/>
                  </a:cubicBezTo>
                  <a:lnTo>
                    <a:pt x="2900" y="0"/>
                  </a:lnTo>
                  <a:cubicBezTo>
                    <a:pt x="2922" y="0"/>
                    <a:pt x="2941" y="18"/>
                    <a:pt x="2941" y="41"/>
                  </a:cubicBezTo>
                  <a:lnTo>
                    <a:pt x="2941" y="3854"/>
                  </a:lnTo>
                  <a:cubicBezTo>
                    <a:pt x="2941" y="3877"/>
                    <a:pt x="2922" y="3895"/>
                    <a:pt x="2900" y="3895"/>
                  </a:cubicBez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0" name="Google Shape;1013;p13"/>
            <p:cNvSpPr/>
            <p:nvPr/>
          </p:nvSpPr>
          <p:spPr>
            <a:xfrm>
              <a:off x="12319000" y="5543550"/>
              <a:ext cx="1589088" cy="2152650"/>
            </a:xfrm>
            <a:prstGeom prst="rect">
              <a:avLst/>
            </a:prstGeom>
            <a:solidFill>
              <a:srgbClr val="00B050">
                <a:alpha val="20000"/>
              </a:srgb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1" name="Google Shape;1014;p13"/>
            <p:cNvSpPr/>
            <p:nvPr/>
          </p:nvSpPr>
          <p:spPr>
            <a:xfrm>
              <a:off x="12314238" y="6497638"/>
              <a:ext cx="1600200" cy="785813"/>
            </a:xfrm>
            <a:custGeom>
              <a:avLst/>
              <a:gdLst/>
              <a:ahLst/>
              <a:cxnLst/>
              <a:rect l="l" t="t" r="r" b="b"/>
              <a:pathLst>
                <a:path w="2103" h="1032" extrusionOk="0">
                  <a:moveTo>
                    <a:pt x="2096" y="1032"/>
                  </a:moveTo>
                  <a:cubicBezTo>
                    <a:pt x="2095" y="1032"/>
                    <a:pt x="2093" y="1031"/>
                    <a:pt x="2092" y="1030"/>
                  </a:cubicBezTo>
                  <a:lnTo>
                    <a:pt x="1511" y="498"/>
                  </a:lnTo>
                  <a:cubicBezTo>
                    <a:pt x="1416" y="412"/>
                    <a:pt x="1273" y="399"/>
                    <a:pt x="1164" y="466"/>
                  </a:cubicBezTo>
                  <a:lnTo>
                    <a:pt x="972" y="586"/>
                  </a:lnTo>
                  <a:cubicBezTo>
                    <a:pt x="969" y="588"/>
                    <a:pt x="966" y="587"/>
                    <a:pt x="964" y="585"/>
                  </a:cubicBezTo>
                  <a:lnTo>
                    <a:pt x="593" y="74"/>
                  </a:lnTo>
                  <a:cubicBezTo>
                    <a:pt x="564" y="33"/>
                    <a:pt x="516" y="12"/>
                    <a:pt x="466" y="17"/>
                  </a:cubicBezTo>
                  <a:cubicBezTo>
                    <a:pt x="416" y="22"/>
                    <a:pt x="374" y="52"/>
                    <a:pt x="353" y="98"/>
                  </a:cubicBezTo>
                  <a:lnTo>
                    <a:pt x="12" y="842"/>
                  </a:lnTo>
                  <a:cubicBezTo>
                    <a:pt x="11" y="845"/>
                    <a:pt x="7" y="846"/>
                    <a:pt x="4" y="845"/>
                  </a:cubicBezTo>
                  <a:cubicBezTo>
                    <a:pt x="1" y="844"/>
                    <a:pt x="0" y="840"/>
                    <a:pt x="1" y="837"/>
                  </a:cubicBezTo>
                  <a:lnTo>
                    <a:pt x="343" y="93"/>
                  </a:lnTo>
                  <a:cubicBezTo>
                    <a:pt x="365" y="43"/>
                    <a:pt x="411" y="11"/>
                    <a:pt x="465" y="5"/>
                  </a:cubicBezTo>
                  <a:cubicBezTo>
                    <a:pt x="519" y="0"/>
                    <a:pt x="571" y="23"/>
                    <a:pt x="602" y="67"/>
                  </a:cubicBezTo>
                  <a:lnTo>
                    <a:pt x="970" y="573"/>
                  </a:lnTo>
                  <a:lnTo>
                    <a:pt x="1158" y="457"/>
                  </a:lnTo>
                  <a:cubicBezTo>
                    <a:pt x="1271" y="386"/>
                    <a:pt x="1420" y="400"/>
                    <a:pt x="1518" y="490"/>
                  </a:cubicBezTo>
                  <a:lnTo>
                    <a:pt x="2100" y="1022"/>
                  </a:lnTo>
                  <a:cubicBezTo>
                    <a:pt x="2102" y="1024"/>
                    <a:pt x="2103" y="1028"/>
                    <a:pt x="2100" y="1030"/>
                  </a:cubicBezTo>
                  <a:cubicBezTo>
                    <a:pt x="2099" y="1031"/>
                    <a:pt x="2098" y="1032"/>
                    <a:pt x="2096" y="1032"/>
                  </a:cubicBez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2" name="Google Shape;1015;p13"/>
            <p:cNvSpPr/>
            <p:nvPr/>
          </p:nvSpPr>
          <p:spPr>
            <a:xfrm>
              <a:off x="13215938" y="5927725"/>
              <a:ext cx="336550" cy="336550"/>
            </a:xfrm>
            <a:custGeom>
              <a:avLst/>
              <a:gdLst/>
              <a:ahLst/>
              <a:cxnLst/>
              <a:rect l="l" t="t" r="r" b="b"/>
              <a:pathLst>
                <a:path w="443" h="443" extrusionOk="0">
                  <a:moveTo>
                    <a:pt x="221" y="12"/>
                  </a:moveTo>
                  <a:cubicBezTo>
                    <a:pt x="105" y="12"/>
                    <a:pt x="11" y="106"/>
                    <a:pt x="11" y="222"/>
                  </a:cubicBezTo>
                  <a:cubicBezTo>
                    <a:pt x="11" y="338"/>
                    <a:pt x="105" y="432"/>
                    <a:pt x="221" y="432"/>
                  </a:cubicBezTo>
                  <a:cubicBezTo>
                    <a:pt x="337" y="432"/>
                    <a:pt x="431" y="338"/>
                    <a:pt x="431" y="222"/>
                  </a:cubicBezTo>
                  <a:cubicBezTo>
                    <a:pt x="431" y="106"/>
                    <a:pt x="337" y="12"/>
                    <a:pt x="221" y="12"/>
                  </a:cubicBezTo>
                  <a:close/>
                  <a:moveTo>
                    <a:pt x="221" y="443"/>
                  </a:moveTo>
                  <a:cubicBezTo>
                    <a:pt x="99" y="443"/>
                    <a:pt x="0" y="344"/>
                    <a:pt x="0" y="222"/>
                  </a:cubicBezTo>
                  <a:cubicBezTo>
                    <a:pt x="0" y="100"/>
                    <a:pt x="99" y="0"/>
                    <a:pt x="221" y="0"/>
                  </a:cubicBezTo>
                  <a:cubicBezTo>
                    <a:pt x="343" y="0"/>
                    <a:pt x="443" y="100"/>
                    <a:pt x="443" y="222"/>
                  </a:cubicBezTo>
                  <a:cubicBezTo>
                    <a:pt x="443" y="344"/>
                    <a:pt x="343" y="443"/>
                    <a:pt x="221" y="443"/>
                  </a:cubicBez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3" name="Google Shape;1016;p13"/>
            <p:cNvSpPr/>
            <p:nvPr/>
          </p:nvSpPr>
          <p:spPr>
            <a:xfrm>
              <a:off x="12452350" y="5849938"/>
              <a:ext cx="604838" cy="136525"/>
            </a:xfrm>
            <a:custGeom>
              <a:avLst/>
              <a:gdLst/>
              <a:ahLst/>
              <a:cxnLst/>
              <a:rect l="l" t="t" r="r" b="b"/>
              <a:pathLst>
                <a:path w="796" h="181" extrusionOk="0">
                  <a:moveTo>
                    <a:pt x="789" y="180"/>
                  </a:moveTo>
                  <a:cubicBezTo>
                    <a:pt x="786" y="180"/>
                    <a:pt x="784" y="178"/>
                    <a:pt x="784" y="175"/>
                  </a:cubicBezTo>
                  <a:cubicBezTo>
                    <a:pt x="779" y="140"/>
                    <a:pt x="743" y="132"/>
                    <a:pt x="714" y="132"/>
                  </a:cubicBezTo>
                  <a:cubicBezTo>
                    <a:pt x="702" y="132"/>
                    <a:pt x="689" y="134"/>
                    <a:pt x="675" y="136"/>
                  </a:cubicBezTo>
                  <a:cubicBezTo>
                    <a:pt x="673" y="136"/>
                    <a:pt x="671" y="135"/>
                    <a:pt x="670" y="133"/>
                  </a:cubicBezTo>
                  <a:cubicBezTo>
                    <a:pt x="668" y="132"/>
                    <a:pt x="668" y="129"/>
                    <a:pt x="670" y="127"/>
                  </a:cubicBezTo>
                  <a:cubicBezTo>
                    <a:pt x="693" y="90"/>
                    <a:pt x="700" y="59"/>
                    <a:pt x="689" y="38"/>
                  </a:cubicBezTo>
                  <a:cubicBezTo>
                    <a:pt x="679" y="21"/>
                    <a:pt x="656" y="12"/>
                    <a:pt x="623" y="12"/>
                  </a:cubicBezTo>
                  <a:cubicBezTo>
                    <a:pt x="555" y="12"/>
                    <a:pt x="453" y="52"/>
                    <a:pt x="364" y="115"/>
                  </a:cubicBezTo>
                  <a:cubicBezTo>
                    <a:pt x="362" y="116"/>
                    <a:pt x="360" y="116"/>
                    <a:pt x="358" y="115"/>
                  </a:cubicBezTo>
                  <a:cubicBezTo>
                    <a:pt x="356" y="114"/>
                    <a:pt x="355" y="112"/>
                    <a:pt x="355" y="110"/>
                  </a:cubicBezTo>
                  <a:cubicBezTo>
                    <a:pt x="352" y="82"/>
                    <a:pt x="327" y="66"/>
                    <a:pt x="284" y="66"/>
                  </a:cubicBezTo>
                  <a:cubicBezTo>
                    <a:pt x="212" y="66"/>
                    <a:pt x="102" y="111"/>
                    <a:pt x="10" y="179"/>
                  </a:cubicBezTo>
                  <a:cubicBezTo>
                    <a:pt x="8" y="181"/>
                    <a:pt x="4" y="180"/>
                    <a:pt x="2" y="178"/>
                  </a:cubicBezTo>
                  <a:cubicBezTo>
                    <a:pt x="0" y="175"/>
                    <a:pt x="1" y="172"/>
                    <a:pt x="4" y="170"/>
                  </a:cubicBezTo>
                  <a:cubicBezTo>
                    <a:pt x="99" y="99"/>
                    <a:pt x="209" y="54"/>
                    <a:pt x="284" y="54"/>
                  </a:cubicBezTo>
                  <a:cubicBezTo>
                    <a:pt x="329" y="54"/>
                    <a:pt x="358" y="71"/>
                    <a:pt x="365" y="100"/>
                  </a:cubicBezTo>
                  <a:cubicBezTo>
                    <a:pt x="454" y="39"/>
                    <a:pt x="555" y="0"/>
                    <a:pt x="623" y="0"/>
                  </a:cubicBezTo>
                  <a:cubicBezTo>
                    <a:pt x="671" y="0"/>
                    <a:pt x="691" y="18"/>
                    <a:pt x="699" y="33"/>
                  </a:cubicBezTo>
                  <a:cubicBezTo>
                    <a:pt x="711" y="55"/>
                    <a:pt x="706" y="87"/>
                    <a:pt x="686" y="123"/>
                  </a:cubicBezTo>
                  <a:cubicBezTo>
                    <a:pt x="696" y="121"/>
                    <a:pt x="705" y="121"/>
                    <a:pt x="714" y="121"/>
                  </a:cubicBezTo>
                  <a:cubicBezTo>
                    <a:pt x="779" y="121"/>
                    <a:pt x="793" y="154"/>
                    <a:pt x="795" y="174"/>
                  </a:cubicBezTo>
                  <a:cubicBezTo>
                    <a:pt x="796" y="177"/>
                    <a:pt x="793" y="180"/>
                    <a:pt x="790" y="180"/>
                  </a:cubicBezTo>
                  <a:cubicBezTo>
                    <a:pt x="790" y="180"/>
                    <a:pt x="790" y="180"/>
                    <a:pt x="789" y="180"/>
                  </a:cubicBez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4" name="Google Shape;1017;p13"/>
            <p:cNvSpPr/>
            <p:nvPr/>
          </p:nvSpPr>
          <p:spPr>
            <a:xfrm>
              <a:off x="13185775" y="6465888"/>
              <a:ext cx="604838" cy="138113"/>
            </a:xfrm>
            <a:custGeom>
              <a:avLst/>
              <a:gdLst/>
              <a:ahLst/>
              <a:cxnLst/>
              <a:rect l="l" t="t" r="r" b="b"/>
              <a:pathLst>
                <a:path w="795" h="181" extrusionOk="0">
                  <a:moveTo>
                    <a:pt x="6" y="180"/>
                  </a:moveTo>
                  <a:cubicBezTo>
                    <a:pt x="6" y="180"/>
                    <a:pt x="6" y="180"/>
                    <a:pt x="6" y="180"/>
                  </a:cubicBezTo>
                  <a:cubicBezTo>
                    <a:pt x="3" y="180"/>
                    <a:pt x="0" y="177"/>
                    <a:pt x="1" y="174"/>
                  </a:cubicBezTo>
                  <a:cubicBezTo>
                    <a:pt x="3" y="154"/>
                    <a:pt x="17" y="121"/>
                    <a:pt x="82" y="121"/>
                  </a:cubicBezTo>
                  <a:cubicBezTo>
                    <a:pt x="91" y="121"/>
                    <a:pt x="100" y="121"/>
                    <a:pt x="110" y="123"/>
                  </a:cubicBezTo>
                  <a:cubicBezTo>
                    <a:pt x="89" y="87"/>
                    <a:pt x="85" y="55"/>
                    <a:pt x="97" y="33"/>
                  </a:cubicBezTo>
                  <a:cubicBezTo>
                    <a:pt x="105" y="18"/>
                    <a:pt x="125" y="0"/>
                    <a:pt x="172" y="0"/>
                  </a:cubicBezTo>
                  <a:cubicBezTo>
                    <a:pt x="241" y="0"/>
                    <a:pt x="342" y="39"/>
                    <a:pt x="431" y="100"/>
                  </a:cubicBezTo>
                  <a:cubicBezTo>
                    <a:pt x="438" y="71"/>
                    <a:pt x="467" y="54"/>
                    <a:pt x="511" y="54"/>
                  </a:cubicBezTo>
                  <a:cubicBezTo>
                    <a:pt x="587" y="54"/>
                    <a:pt x="697" y="99"/>
                    <a:pt x="792" y="170"/>
                  </a:cubicBezTo>
                  <a:cubicBezTo>
                    <a:pt x="795" y="172"/>
                    <a:pt x="795" y="175"/>
                    <a:pt x="793" y="178"/>
                  </a:cubicBezTo>
                  <a:cubicBezTo>
                    <a:pt x="792" y="180"/>
                    <a:pt x="788" y="181"/>
                    <a:pt x="785" y="179"/>
                  </a:cubicBezTo>
                  <a:cubicBezTo>
                    <a:pt x="694" y="111"/>
                    <a:pt x="584" y="66"/>
                    <a:pt x="511" y="66"/>
                  </a:cubicBezTo>
                  <a:cubicBezTo>
                    <a:pt x="468" y="66"/>
                    <a:pt x="443" y="82"/>
                    <a:pt x="441" y="110"/>
                  </a:cubicBezTo>
                  <a:cubicBezTo>
                    <a:pt x="441" y="113"/>
                    <a:pt x="440" y="114"/>
                    <a:pt x="438" y="115"/>
                  </a:cubicBezTo>
                  <a:cubicBezTo>
                    <a:pt x="436" y="116"/>
                    <a:pt x="434" y="116"/>
                    <a:pt x="432" y="115"/>
                  </a:cubicBezTo>
                  <a:cubicBezTo>
                    <a:pt x="343" y="52"/>
                    <a:pt x="241" y="12"/>
                    <a:pt x="172" y="12"/>
                  </a:cubicBezTo>
                  <a:cubicBezTo>
                    <a:pt x="139" y="12"/>
                    <a:pt x="117" y="21"/>
                    <a:pt x="107" y="38"/>
                  </a:cubicBezTo>
                  <a:cubicBezTo>
                    <a:pt x="96" y="59"/>
                    <a:pt x="103" y="90"/>
                    <a:pt x="126" y="127"/>
                  </a:cubicBezTo>
                  <a:cubicBezTo>
                    <a:pt x="127" y="129"/>
                    <a:pt x="127" y="132"/>
                    <a:pt x="126" y="133"/>
                  </a:cubicBezTo>
                  <a:cubicBezTo>
                    <a:pt x="125" y="135"/>
                    <a:pt x="123" y="136"/>
                    <a:pt x="120" y="136"/>
                  </a:cubicBezTo>
                  <a:cubicBezTo>
                    <a:pt x="107" y="134"/>
                    <a:pt x="94" y="133"/>
                    <a:pt x="82" y="133"/>
                  </a:cubicBezTo>
                  <a:cubicBezTo>
                    <a:pt x="53" y="133"/>
                    <a:pt x="16" y="140"/>
                    <a:pt x="12" y="175"/>
                  </a:cubicBezTo>
                  <a:cubicBezTo>
                    <a:pt x="12" y="178"/>
                    <a:pt x="9" y="180"/>
                    <a:pt x="6" y="180"/>
                  </a:cubicBez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5" name="Google Shape;1018;p13"/>
            <p:cNvSpPr/>
            <p:nvPr/>
          </p:nvSpPr>
          <p:spPr>
            <a:xfrm>
              <a:off x="16497301" y="4842877"/>
              <a:ext cx="5497513" cy="4489450"/>
            </a:xfrm>
            <a:custGeom>
              <a:avLst/>
              <a:gdLst/>
              <a:ahLst/>
              <a:cxnLst/>
              <a:rect l="l" t="t" r="r" b="b"/>
              <a:pathLst>
                <a:path w="7224" h="5899" extrusionOk="0">
                  <a:moveTo>
                    <a:pt x="79" y="5899"/>
                  </a:moveTo>
                  <a:cubicBezTo>
                    <a:pt x="35" y="5899"/>
                    <a:pt x="0" y="5864"/>
                    <a:pt x="0" y="5820"/>
                  </a:cubicBezTo>
                  <a:lnTo>
                    <a:pt x="0" y="79"/>
                  </a:lnTo>
                  <a:cubicBezTo>
                    <a:pt x="0" y="36"/>
                    <a:pt x="35" y="0"/>
                    <a:pt x="79" y="0"/>
                  </a:cubicBezTo>
                  <a:lnTo>
                    <a:pt x="7146" y="0"/>
                  </a:lnTo>
                  <a:cubicBezTo>
                    <a:pt x="7189" y="0"/>
                    <a:pt x="7224" y="36"/>
                    <a:pt x="7224" y="79"/>
                  </a:cubicBezTo>
                  <a:lnTo>
                    <a:pt x="7224" y="5820"/>
                  </a:lnTo>
                  <a:cubicBezTo>
                    <a:pt x="7224" y="5864"/>
                    <a:pt x="7189" y="5899"/>
                    <a:pt x="7146" y="5899"/>
                  </a:cubicBezTo>
                  <a:lnTo>
                    <a:pt x="79" y="5899"/>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6" name="Google Shape;1019;p13"/>
            <p:cNvSpPr/>
            <p:nvPr/>
          </p:nvSpPr>
          <p:spPr>
            <a:xfrm>
              <a:off x="16489363" y="4835525"/>
              <a:ext cx="6165851" cy="4506913"/>
            </a:xfrm>
            <a:custGeom>
              <a:avLst/>
              <a:gdLst/>
              <a:ahLst/>
              <a:cxnLst/>
              <a:rect l="l" t="t" r="r" b="b"/>
              <a:pathLst>
                <a:path w="7247" h="5922" extrusionOk="0">
                  <a:moveTo>
                    <a:pt x="7157" y="0"/>
                  </a:moveTo>
                  <a:lnTo>
                    <a:pt x="90" y="0"/>
                  </a:lnTo>
                  <a:cubicBezTo>
                    <a:pt x="40" y="0"/>
                    <a:pt x="0" y="40"/>
                    <a:pt x="0" y="90"/>
                  </a:cubicBezTo>
                  <a:lnTo>
                    <a:pt x="0" y="5831"/>
                  </a:lnTo>
                  <a:cubicBezTo>
                    <a:pt x="0" y="5881"/>
                    <a:pt x="40" y="5922"/>
                    <a:pt x="90" y="5922"/>
                  </a:cubicBezTo>
                  <a:lnTo>
                    <a:pt x="7157" y="5922"/>
                  </a:lnTo>
                  <a:cubicBezTo>
                    <a:pt x="7207" y="5922"/>
                    <a:pt x="7247" y="5881"/>
                    <a:pt x="7247" y="5831"/>
                  </a:cubicBezTo>
                  <a:lnTo>
                    <a:pt x="7247" y="90"/>
                  </a:lnTo>
                  <a:cubicBezTo>
                    <a:pt x="7247" y="40"/>
                    <a:pt x="7207" y="0"/>
                    <a:pt x="7157" y="0"/>
                  </a:cubicBezTo>
                  <a:close/>
                  <a:moveTo>
                    <a:pt x="7157" y="23"/>
                  </a:moveTo>
                  <a:cubicBezTo>
                    <a:pt x="7194" y="23"/>
                    <a:pt x="7224" y="53"/>
                    <a:pt x="7224" y="90"/>
                  </a:cubicBezTo>
                  <a:lnTo>
                    <a:pt x="7224" y="5831"/>
                  </a:lnTo>
                  <a:cubicBezTo>
                    <a:pt x="7224" y="5868"/>
                    <a:pt x="7194" y="5898"/>
                    <a:pt x="7157" y="5898"/>
                  </a:cubicBezTo>
                  <a:lnTo>
                    <a:pt x="90" y="5898"/>
                  </a:lnTo>
                  <a:cubicBezTo>
                    <a:pt x="53" y="5898"/>
                    <a:pt x="23" y="5868"/>
                    <a:pt x="23" y="5831"/>
                  </a:cubicBezTo>
                  <a:lnTo>
                    <a:pt x="23" y="90"/>
                  </a:lnTo>
                  <a:cubicBezTo>
                    <a:pt x="23" y="53"/>
                    <a:pt x="53" y="23"/>
                    <a:pt x="90" y="23"/>
                  </a:cubicBezTo>
                  <a:lnTo>
                    <a:pt x="7157" y="23"/>
                  </a:lnTo>
                  <a:close/>
                </a:path>
              </a:pathLst>
            </a:custGeom>
            <a:solidFill>
              <a:srgbClr val="6270C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7" name="Google Shape;1028;p13"/>
            <p:cNvSpPr/>
            <p:nvPr/>
          </p:nvSpPr>
          <p:spPr>
            <a:xfrm>
              <a:off x="16768763" y="6630988"/>
              <a:ext cx="3381375" cy="7938"/>
            </a:xfrm>
            <a:prstGeom prst="rect">
              <a:avLst/>
            </a:pr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8" name="Google Shape;1029;p13"/>
            <p:cNvSpPr/>
            <p:nvPr/>
          </p:nvSpPr>
          <p:spPr>
            <a:xfrm>
              <a:off x="16768763" y="6878638"/>
              <a:ext cx="3381375" cy="9525"/>
            </a:xfrm>
            <a:prstGeom prst="rect">
              <a:avLst/>
            </a:pr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19" name="Google Shape;1030;p13"/>
            <p:cNvSpPr/>
            <p:nvPr/>
          </p:nvSpPr>
          <p:spPr>
            <a:xfrm>
              <a:off x="16768763" y="7126288"/>
              <a:ext cx="3381375" cy="9525"/>
            </a:xfrm>
            <a:prstGeom prst="rect">
              <a:avLst/>
            </a:pr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0" name="Google Shape;1031;p13"/>
            <p:cNvSpPr/>
            <p:nvPr/>
          </p:nvSpPr>
          <p:spPr>
            <a:xfrm>
              <a:off x="16768763" y="7375525"/>
              <a:ext cx="3381375" cy="7938"/>
            </a:xfrm>
            <a:prstGeom prst="rect">
              <a:avLst/>
            </a:pr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1" name="Google Shape;1032;p13"/>
            <p:cNvSpPr/>
            <p:nvPr/>
          </p:nvSpPr>
          <p:spPr>
            <a:xfrm>
              <a:off x="16768763" y="7623175"/>
              <a:ext cx="3381375" cy="9525"/>
            </a:xfrm>
            <a:prstGeom prst="rect">
              <a:avLst/>
            </a:pr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2" name="Google Shape;1033;p13"/>
            <p:cNvSpPr/>
            <p:nvPr/>
          </p:nvSpPr>
          <p:spPr>
            <a:xfrm>
              <a:off x="17016413" y="6392863"/>
              <a:ext cx="9525" cy="1208088"/>
            </a:xfrm>
            <a:custGeom>
              <a:avLst/>
              <a:gdLst/>
              <a:ahLst/>
              <a:cxnLst/>
              <a:rect l="l" t="t" r="r" b="b"/>
              <a:pathLst>
                <a:path w="11" h="1587" extrusionOk="0">
                  <a:moveTo>
                    <a:pt x="11" y="0"/>
                  </a:moveTo>
                  <a:lnTo>
                    <a:pt x="0" y="0"/>
                  </a:lnTo>
                  <a:lnTo>
                    <a:pt x="0" y="1587"/>
                  </a:lnTo>
                  <a:cubicBezTo>
                    <a:pt x="4" y="1584"/>
                    <a:pt x="8" y="1580"/>
                    <a:pt x="11" y="1577"/>
                  </a:cubicBezTo>
                  <a:lnTo>
                    <a:pt x="11"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3" name="Google Shape;1034;p13"/>
            <p:cNvSpPr/>
            <p:nvPr/>
          </p:nvSpPr>
          <p:spPr>
            <a:xfrm>
              <a:off x="17279938" y="6392863"/>
              <a:ext cx="9525" cy="1023938"/>
            </a:xfrm>
            <a:custGeom>
              <a:avLst/>
              <a:gdLst/>
              <a:ahLst/>
              <a:cxnLst/>
              <a:rect l="l" t="t" r="r" b="b"/>
              <a:pathLst>
                <a:path w="12" h="1346" extrusionOk="0">
                  <a:moveTo>
                    <a:pt x="12" y="0"/>
                  </a:moveTo>
                  <a:lnTo>
                    <a:pt x="0" y="0"/>
                  </a:lnTo>
                  <a:lnTo>
                    <a:pt x="0" y="1346"/>
                  </a:lnTo>
                  <a:cubicBezTo>
                    <a:pt x="4" y="1344"/>
                    <a:pt x="8" y="1342"/>
                    <a:pt x="12" y="1340"/>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4" name="Google Shape;1035;p13"/>
            <p:cNvSpPr/>
            <p:nvPr/>
          </p:nvSpPr>
          <p:spPr>
            <a:xfrm>
              <a:off x="17543463" y="6392863"/>
              <a:ext cx="9525" cy="958850"/>
            </a:xfrm>
            <a:custGeom>
              <a:avLst/>
              <a:gdLst/>
              <a:ahLst/>
              <a:cxnLst/>
              <a:rect l="l" t="t" r="r" b="b"/>
              <a:pathLst>
                <a:path w="12" h="1260" extrusionOk="0">
                  <a:moveTo>
                    <a:pt x="12" y="0"/>
                  </a:moveTo>
                  <a:lnTo>
                    <a:pt x="0" y="0"/>
                  </a:lnTo>
                  <a:lnTo>
                    <a:pt x="0" y="1259"/>
                  </a:lnTo>
                  <a:cubicBezTo>
                    <a:pt x="4" y="1260"/>
                    <a:pt x="8" y="1260"/>
                    <a:pt x="12" y="1260"/>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5" name="Google Shape;1036;p13"/>
            <p:cNvSpPr/>
            <p:nvPr/>
          </p:nvSpPr>
          <p:spPr>
            <a:xfrm>
              <a:off x="17806988" y="6392863"/>
              <a:ext cx="9525" cy="1222375"/>
            </a:xfrm>
            <a:custGeom>
              <a:avLst/>
              <a:gdLst/>
              <a:ahLst/>
              <a:cxnLst/>
              <a:rect l="l" t="t" r="r" b="b"/>
              <a:pathLst>
                <a:path w="12" h="1605" extrusionOk="0">
                  <a:moveTo>
                    <a:pt x="12" y="0"/>
                  </a:moveTo>
                  <a:lnTo>
                    <a:pt x="0" y="0"/>
                  </a:lnTo>
                  <a:lnTo>
                    <a:pt x="0" y="1560"/>
                  </a:lnTo>
                  <a:cubicBezTo>
                    <a:pt x="5" y="1575"/>
                    <a:pt x="8" y="1591"/>
                    <a:pt x="12" y="1605"/>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6" name="Google Shape;1037;p13"/>
            <p:cNvSpPr/>
            <p:nvPr/>
          </p:nvSpPr>
          <p:spPr>
            <a:xfrm>
              <a:off x="18070513" y="6392863"/>
              <a:ext cx="9525" cy="1262063"/>
            </a:xfrm>
            <a:custGeom>
              <a:avLst/>
              <a:gdLst/>
              <a:ahLst/>
              <a:cxnLst/>
              <a:rect l="l" t="t" r="r" b="b"/>
              <a:pathLst>
                <a:path w="11" h="1657" extrusionOk="0">
                  <a:moveTo>
                    <a:pt x="11" y="0"/>
                  </a:moveTo>
                  <a:lnTo>
                    <a:pt x="0" y="0"/>
                  </a:lnTo>
                  <a:lnTo>
                    <a:pt x="0" y="1657"/>
                  </a:lnTo>
                  <a:cubicBezTo>
                    <a:pt x="3" y="1653"/>
                    <a:pt x="7" y="1650"/>
                    <a:pt x="11" y="1646"/>
                  </a:cubicBezTo>
                  <a:lnTo>
                    <a:pt x="11"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7" name="Google Shape;1038;p13"/>
            <p:cNvSpPr/>
            <p:nvPr/>
          </p:nvSpPr>
          <p:spPr>
            <a:xfrm>
              <a:off x="18334038" y="6392863"/>
              <a:ext cx="7938" cy="1009650"/>
            </a:xfrm>
            <a:custGeom>
              <a:avLst/>
              <a:gdLst/>
              <a:ahLst/>
              <a:cxnLst/>
              <a:rect l="l" t="t" r="r" b="b"/>
              <a:pathLst>
                <a:path w="11" h="1326" extrusionOk="0">
                  <a:moveTo>
                    <a:pt x="11" y="0"/>
                  </a:moveTo>
                  <a:lnTo>
                    <a:pt x="0" y="0"/>
                  </a:lnTo>
                  <a:lnTo>
                    <a:pt x="0" y="1326"/>
                  </a:lnTo>
                  <a:cubicBezTo>
                    <a:pt x="4" y="1322"/>
                    <a:pt x="8" y="1318"/>
                    <a:pt x="11" y="1315"/>
                  </a:cubicBezTo>
                  <a:lnTo>
                    <a:pt x="11"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8" name="Google Shape;1039;p13"/>
            <p:cNvSpPr/>
            <p:nvPr/>
          </p:nvSpPr>
          <p:spPr>
            <a:xfrm>
              <a:off x="18597563" y="6392863"/>
              <a:ext cx="9525" cy="777875"/>
            </a:xfrm>
            <a:custGeom>
              <a:avLst/>
              <a:gdLst/>
              <a:ahLst/>
              <a:cxnLst/>
              <a:rect l="l" t="t" r="r" b="b"/>
              <a:pathLst>
                <a:path w="12" h="1021" extrusionOk="0">
                  <a:moveTo>
                    <a:pt x="12" y="0"/>
                  </a:moveTo>
                  <a:lnTo>
                    <a:pt x="0" y="0"/>
                  </a:lnTo>
                  <a:lnTo>
                    <a:pt x="0" y="1021"/>
                  </a:lnTo>
                  <a:cubicBezTo>
                    <a:pt x="4" y="1018"/>
                    <a:pt x="8" y="1015"/>
                    <a:pt x="12" y="1012"/>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29" name="Google Shape;1040;p13"/>
            <p:cNvSpPr/>
            <p:nvPr/>
          </p:nvSpPr>
          <p:spPr>
            <a:xfrm>
              <a:off x="18861088" y="6392863"/>
              <a:ext cx="9525" cy="625475"/>
            </a:xfrm>
            <a:custGeom>
              <a:avLst/>
              <a:gdLst/>
              <a:ahLst/>
              <a:cxnLst/>
              <a:rect l="l" t="t" r="r" b="b"/>
              <a:pathLst>
                <a:path w="12" h="821" extrusionOk="0">
                  <a:moveTo>
                    <a:pt x="12" y="0"/>
                  </a:moveTo>
                  <a:lnTo>
                    <a:pt x="0" y="0"/>
                  </a:lnTo>
                  <a:lnTo>
                    <a:pt x="0" y="821"/>
                  </a:lnTo>
                  <a:cubicBezTo>
                    <a:pt x="4" y="820"/>
                    <a:pt x="8" y="819"/>
                    <a:pt x="12" y="818"/>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0" name="Google Shape;1041;p13"/>
            <p:cNvSpPr/>
            <p:nvPr/>
          </p:nvSpPr>
          <p:spPr>
            <a:xfrm>
              <a:off x="19124613" y="6392863"/>
              <a:ext cx="9525" cy="666750"/>
            </a:xfrm>
            <a:custGeom>
              <a:avLst/>
              <a:gdLst/>
              <a:ahLst/>
              <a:cxnLst/>
              <a:rect l="l" t="t" r="r" b="b"/>
              <a:pathLst>
                <a:path w="12" h="875" extrusionOk="0">
                  <a:moveTo>
                    <a:pt x="12" y="0"/>
                  </a:moveTo>
                  <a:lnTo>
                    <a:pt x="0" y="0"/>
                  </a:lnTo>
                  <a:lnTo>
                    <a:pt x="0" y="867"/>
                  </a:lnTo>
                  <a:cubicBezTo>
                    <a:pt x="4" y="870"/>
                    <a:pt x="8" y="872"/>
                    <a:pt x="12" y="875"/>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1" name="Google Shape;1042;p13"/>
            <p:cNvSpPr/>
            <p:nvPr/>
          </p:nvSpPr>
          <p:spPr>
            <a:xfrm>
              <a:off x="19388138" y="6392863"/>
              <a:ext cx="7938" cy="1117600"/>
            </a:xfrm>
            <a:custGeom>
              <a:avLst/>
              <a:gdLst/>
              <a:ahLst/>
              <a:cxnLst/>
              <a:rect l="l" t="t" r="r" b="b"/>
              <a:pathLst>
                <a:path w="11" h="1468" extrusionOk="0">
                  <a:moveTo>
                    <a:pt x="11" y="0"/>
                  </a:moveTo>
                  <a:lnTo>
                    <a:pt x="0" y="0"/>
                  </a:lnTo>
                  <a:lnTo>
                    <a:pt x="0" y="1450"/>
                  </a:lnTo>
                  <a:cubicBezTo>
                    <a:pt x="4" y="1457"/>
                    <a:pt x="7" y="1463"/>
                    <a:pt x="11" y="1468"/>
                  </a:cubicBezTo>
                  <a:lnTo>
                    <a:pt x="11"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2" name="Google Shape;1043;p13"/>
            <p:cNvSpPr/>
            <p:nvPr/>
          </p:nvSpPr>
          <p:spPr>
            <a:xfrm>
              <a:off x="19651663" y="6392863"/>
              <a:ext cx="7938" cy="936625"/>
            </a:xfrm>
            <a:custGeom>
              <a:avLst/>
              <a:gdLst/>
              <a:ahLst/>
              <a:cxnLst/>
              <a:rect l="l" t="t" r="r" b="b"/>
              <a:pathLst>
                <a:path w="11" h="1230" extrusionOk="0">
                  <a:moveTo>
                    <a:pt x="11" y="0"/>
                  </a:moveTo>
                  <a:lnTo>
                    <a:pt x="0" y="0"/>
                  </a:lnTo>
                  <a:lnTo>
                    <a:pt x="0" y="1230"/>
                  </a:lnTo>
                  <a:cubicBezTo>
                    <a:pt x="4" y="1228"/>
                    <a:pt x="8" y="1226"/>
                    <a:pt x="11" y="1224"/>
                  </a:cubicBezTo>
                  <a:lnTo>
                    <a:pt x="11"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3" name="Google Shape;1044;p13"/>
            <p:cNvSpPr/>
            <p:nvPr/>
          </p:nvSpPr>
          <p:spPr>
            <a:xfrm>
              <a:off x="19915188" y="6392863"/>
              <a:ext cx="9525" cy="962025"/>
            </a:xfrm>
            <a:custGeom>
              <a:avLst/>
              <a:gdLst/>
              <a:ahLst/>
              <a:cxnLst/>
              <a:rect l="l" t="t" r="r" b="b"/>
              <a:pathLst>
                <a:path w="12" h="1263" extrusionOk="0">
                  <a:moveTo>
                    <a:pt x="12" y="0"/>
                  </a:moveTo>
                  <a:lnTo>
                    <a:pt x="0" y="0"/>
                  </a:lnTo>
                  <a:lnTo>
                    <a:pt x="0" y="1263"/>
                  </a:lnTo>
                  <a:cubicBezTo>
                    <a:pt x="4" y="1258"/>
                    <a:pt x="8" y="1252"/>
                    <a:pt x="12" y="1246"/>
                  </a:cubicBezTo>
                  <a:lnTo>
                    <a:pt x="12" y="0"/>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4" name="Google Shape;1046;p13"/>
            <p:cNvSpPr/>
            <p:nvPr/>
          </p:nvSpPr>
          <p:spPr>
            <a:xfrm>
              <a:off x="16992600" y="8607425"/>
              <a:ext cx="334963" cy="2613025"/>
            </a:xfrm>
            <a:custGeom>
              <a:avLst/>
              <a:gdLst/>
              <a:ahLst/>
              <a:cxnLst/>
              <a:rect l="l" t="t" r="r" b="b"/>
              <a:pathLst>
                <a:path w="440" h="3435" extrusionOk="0">
                  <a:moveTo>
                    <a:pt x="0" y="0"/>
                  </a:moveTo>
                  <a:lnTo>
                    <a:pt x="259" y="0"/>
                  </a:lnTo>
                  <a:lnTo>
                    <a:pt x="440" y="3435"/>
                  </a:lnTo>
                  <a:lnTo>
                    <a:pt x="271" y="3435"/>
                  </a:lnTo>
                  <a:lnTo>
                    <a:pt x="0"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5" name="Google Shape;1047;p13"/>
            <p:cNvSpPr/>
            <p:nvPr/>
          </p:nvSpPr>
          <p:spPr>
            <a:xfrm>
              <a:off x="9661525" y="8607425"/>
              <a:ext cx="295275" cy="2613025"/>
            </a:xfrm>
            <a:custGeom>
              <a:avLst/>
              <a:gdLst/>
              <a:ahLst/>
              <a:cxnLst/>
              <a:rect l="l" t="t" r="r" b="b"/>
              <a:pathLst>
                <a:path w="389" h="3435" extrusionOk="0">
                  <a:moveTo>
                    <a:pt x="389" y="0"/>
                  </a:moveTo>
                  <a:lnTo>
                    <a:pt x="130" y="0"/>
                  </a:lnTo>
                  <a:lnTo>
                    <a:pt x="0" y="3435"/>
                  </a:lnTo>
                  <a:lnTo>
                    <a:pt x="169" y="3435"/>
                  </a:lnTo>
                  <a:lnTo>
                    <a:pt x="389"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6" name="Google Shape;1048;p13"/>
            <p:cNvSpPr/>
            <p:nvPr/>
          </p:nvSpPr>
          <p:spPr>
            <a:xfrm>
              <a:off x="9640888" y="8428038"/>
              <a:ext cx="7666038" cy="179388"/>
            </a:xfrm>
            <a:prstGeom prst="rect">
              <a:avLst/>
            </a:pr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7" name="Google Shape;1049;p13"/>
            <p:cNvSpPr/>
            <p:nvPr/>
          </p:nvSpPr>
          <p:spPr>
            <a:xfrm>
              <a:off x="16992600" y="8607425"/>
              <a:ext cx="223838" cy="531813"/>
            </a:xfrm>
            <a:custGeom>
              <a:avLst/>
              <a:gdLst/>
              <a:ahLst/>
              <a:cxnLst/>
              <a:rect l="l" t="t" r="r" b="b"/>
              <a:pathLst>
                <a:path w="295" h="699" extrusionOk="0">
                  <a:moveTo>
                    <a:pt x="259" y="0"/>
                  </a:moveTo>
                  <a:lnTo>
                    <a:pt x="0" y="0"/>
                  </a:lnTo>
                  <a:lnTo>
                    <a:pt x="55" y="699"/>
                  </a:lnTo>
                  <a:lnTo>
                    <a:pt x="295" y="699"/>
                  </a:lnTo>
                  <a:lnTo>
                    <a:pt x="259" y="0"/>
                  </a:lnTo>
                  <a:close/>
                </a:path>
              </a:pathLst>
            </a:custGeom>
            <a:solidFill>
              <a:srgbClr val="FEAE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8" name="Google Shape;1050;p13"/>
            <p:cNvSpPr/>
            <p:nvPr/>
          </p:nvSpPr>
          <p:spPr>
            <a:xfrm>
              <a:off x="9740900" y="8607425"/>
              <a:ext cx="215900" cy="531813"/>
            </a:xfrm>
            <a:custGeom>
              <a:avLst/>
              <a:gdLst/>
              <a:ahLst/>
              <a:cxnLst/>
              <a:rect l="l" t="t" r="r" b="b"/>
              <a:pathLst>
                <a:path w="285" h="699" extrusionOk="0">
                  <a:moveTo>
                    <a:pt x="26" y="0"/>
                  </a:moveTo>
                  <a:lnTo>
                    <a:pt x="0" y="699"/>
                  </a:lnTo>
                  <a:lnTo>
                    <a:pt x="240" y="699"/>
                  </a:lnTo>
                  <a:lnTo>
                    <a:pt x="285" y="0"/>
                  </a:lnTo>
                  <a:lnTo>
                    <a:pt x="26" y="0"/>
                  </a:lnTo>
                  <a:close/>
                </a:path>
              </a:pathLst>
            </a:custGeom>
            <a:solidFill>
              <a:srgbClr val="FEAE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39" name="Google Shape;1051;p13"/>
            <p:cNvSpPr/>
            <p:nvPr/>
          </p:nvSpPr>
          <p:spPr>
            <a:xfrm>
              <a:off x="12049125" y="10990263"/>
              <a:ext cx="479425" cy="234950"/>
            </a:xfrm>
            <a:custGeom>
              <a:avLst/>
              <a:gdLst/>
              <a:ahLst/>
              <a:cxnLst/>
              <a:rect l="l" t="t" r="r" b="b"/>
              <a:pathLst>
                <a:path w="630" h="308" extrusionOk="0">
                  <a:moveTo>
                    <a:pt x="566" y="255"/>
                  </a:moveTo>
                  <a:cubicBezTo>
                    <a:pt x="547" y="239"/>
                    <a:pt x="546" y="239"/>
                    <a:pt x="527" y="224"/>
                  </a:cubicBezTo>
                  <a:lnTo>
                    <a:pt x="315" y="224"/>
                  </a:lnTo>
                  <a:lnTo>
                    <a:pt x="170" y="120"/>
                  </a:lnTo>
                  <a:cubicBezTo>
                    <a:pt x="136" y="0"/>
                    <a:pt x="32" y="9"/>
                    <a:pt x="32" y="9"/>
                  </a:cubicBezTo>
                  <a:lnTo>
                    <a:pt x="25" y="24"/>
                  </a:lnTo>
                  <a:cubicBezTo>
                    <a:pt x="6" y="63"/>
                    <a:pt x="0" y="107"/>
                    <a:pt x="7" y="149"/>
                  </a:cubicBezTo>
                  <a:lnTo>
                    <a:pt x="32" y="302"/>
                  </a:lnTo>
                  <a:lnTo>
                    <a:pt x="97" y="302"/>
                  </a:lnTo>
                  <a:lnTo>
                    <a:pt x="95" y="172"/>
                  </a:lnTo>
                  <a:lnTo>
                    <a:pt x="261" y="302"/>
                  </a:lnTo>
                  <a:lnTo>
                    <a:pt x="492" y="302"/>
                  </a:lnTo>
                  <a:cubicBezTo>
                    <a:pt x="492" y="302"/>
                    <a:pt x="630" y="308"/>
                    <a:pt x="566" y="255"/>
                  </a:cubicBez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0" name="Google Shape;1052;p13"/>
            <p:cNvSpPr/>
            <p:nvPr/>
          </p:nvSpPr>
          <p:spPr>
            <a:xfrm>
              <a:off x="12072938" y="10910888"/>
              <a:ext cx="376238" cy="250825"/>
            </a:xfrm>
            <a:custGeom>
              <a:avLst/>
              <a:gdLst/>
              <a:ahLst/>
              <a:cxnLst/>
              <a:rect l="l" t="t" r="r" b="b"/>
              <a:pathLst>
                <a:path w="495" h="329" extrusionOk="0">
                  <a:moveTo>
                    <a:pt x="138" y="225"/>
                  </a:moveTo>
                  <a:lnTo>
                    <a:pt x="283" y="329"/>
                  </a:lnTo>
                  <a:lnTo>
                    <a:pt x="495" y="329"/>
                  </a:lnTo>
                  <a:cubicBezTo>
                    <a:pt x="457" y="309"/>
                    <a:pt x="356" y="247"/>
                    <a:pt x="356" y="247"/>
                  </a:cubicBezTo>
                  <a:lnTo>
                    <a:pt x="248" y="120"/>
                  </a:lnTo>
                  <a:lnTo>
                    <a:pt x="229" y="0"/>
                  </a:lnTo>
                  <a:lnTo>
                    <a:pt x="0" y="0"/>
                  </a:lnTo>
                  <a:lnTo>
                    <a:pt x="0" y="114"/>
                  </a:lnTo>
                  <a:cubicBezTo>
                    <a:pt x="0" y="114"/>
                    <a:pt x="104" y="105"/>
                    <a:pt x="138" y="225"/>
                  </a:cubicBez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1" name="Google Shape;1053;p13"/>
            <p:cNvSpPr/>
            <p:nvPr/>
          </p:nvSpPr>
          <p:spPr>
            <a:xfrm>
              <a:off x="11133138" y="8148638"/>
              <a:ext cx="474663" cy="279400"/>
            </a:xfrm>
            <a:custGeom>
              <a:avLst/>
              <a:gdLst/>
              <a:ahLst/>
              <a:cxnLst/>
              <a:rect l="l" t="t" r="r" b="b"/>
              <a:pathLst>
                <a:path w="624" h="367" extrusionOk="0">
                  <a:moveTo>
                    <a:pt x="624" y="367"/>
                  </a:moveTo>
                  <a:lnTo>
                    <a:pt x="0" y="367"/>
                  </a:lnTo>
                  <a:lnTo>
                    <a:pt x="0" y="0"/>
                  </a:lnTo>
                  <a:lnTo>
                    <a:pt x="624" y="200"/>
                  </a:lnTo>
                  <a:lnTo>
                    <a:pt x="624" y="367"/>
                  </a:lnTo>
                  <a:close/>
                </a:path>
              </a:pathLst>
            </a:custGeom>
            <a:solidFill>
              <a:srgbClr val="148F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2" name="Google Shape;1054;p13"/>
            <p:cNvSpPr/>
            <p:nvPr/>
          </p:nvSpPr>
          <p:spPr>
            <a:xfrm>
              <a:off x="11149013" y="7758113"/>
              <a:ext cx="171450" cy="168275"/>
            </a:xfrm>
            <a:custGeom>
              <a:avLst/>
              <a:gdLst/>
              <a:ahLst/>
              <a:cxnLst/>
              <a:rect l="l" t="t" r="r" b="b"/>
              <a:pathLst>
                <a:path w="224" h="220" extrusionOk="0">
                  <a:moveTo>
                    <a:pt x="126" y="0"/>
                  </a:moveTo>
                  <a:lnTo>
                    <a:pt x="0" y="92"/>
                  </a:lnTo>
                  <a:lnTo>
                    <a:pt x="75" y="220"/>
                  </a:lnTo>
                  <a:lnTo>
                    <a:pt x="224" y="110"/>
                  </a:lnTo>
                  <a:lnTo>
                    <a:pt x="126" y="0"/>
                  </a:lnTo>
                  <a:close/>
                </a:path>
              </a:pathLst>
            </a:custGeom>
            <a:solidFill>
              <a:srgbClr val="E8886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3" name="Google Shape;1055;p13"/>
            <p:cNvSpPr/>
            <p:nvPr/>
          </p:nvSpPr>
          <p:spPr>
            <a:xfrm>
              <a:off x="11206163" y="7842250"/>
              <a:ext cx="488950" cy="585788"/>
            </a:xfrm>
            <a:custGeom>
              <a:avLst/>
              <a:gdLst/>
              <a:ahLst/>
              <a:cxnLst/>
              <a:rect l="l" t="t" r="r" b="b"/>
              <a:pathLst>
                <a:path w="643" h="769" extrusionOk="0">
                  <a:moveTo>
                    <a:pt x="571" y="469"/>
                  </a:moveTo>
                  <a:lnTo>
                    <a:pt x="149" y="0"/>
                  </a:lnTo>
                  <a:lnTo>
                    <a:pt x="0" y="110"/>
                  </a:lnTo>
                  <a:lnTo>
                    <a:pt x="312" y="643"/>
                  </a:lnTo>
                  <a:cubicBezTo>
                    <a:pt x="358" y="721"/>
                    <a:pt x="442" y="769"/>
                    <a:pt x="532" y="769"/>
                  </a:cubicBezTo>
                  <a:cubicBezTo>
                    <a:pt x="594" y="769"/>
                    <a:pt x="643" y="719"/>
                    <a:pt x="643" y="658"/>
                  </a:cubicBezTo>
                  <a:cubicBezTo>
                    <a:pt x="643" y="588"/>
                    <a:pt x="618" y="521"/>
                    <a:pt x="571" y="469"/>
                  </a:cubicBezTo>
                  <a:close/>
                </a:path>
              </a:pathLst>
            </a:custGeom>
            <a:solidFill>
              <a:srgbClr val="148F6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4" name="Google Shape;1056;p13"/>
            <p:cNvSpPr/>
            <p:nvPr/>
          </p:nvSpPr>
          <p:spPr>
            <a:xfrm>
              <a:off x="10944225" y="7753350"/>
              <a:ext cx="165100" cy="247650"/>
            </a:xfrm>
            <a:custGeom>
              <a:avLst/>
              <a:gdLst/>
              <a:ahLst/>
              <a:cxnLst/>
              <a:rect l="l" t="t" r="r" b="b"/>
              <a:pathLst>
                <a:path w="218" h="324" extrusionOk="0">
                  <a:moveTo>
                    <a:pt x="218" y="324"/>
                  </a:moveTo>
                  <a:lnTo>
                    <a:pt x="0" y="324"/>
                  </a:lnTo>
                  <a:lnTo>
                    <a:pt x="16" y="0"/>
                  </a:lnTo>
                  <a:lnTo>
                    <a:pt x="201" y="0"/>
                  </a:lnTo>
                  <a:lnTo>
                    <a:pt x="218" y="324"/>
                  </a:lnTo>
                  <a:close/>
                </a:path>
              </a:pathLst>
            </a:custGeom>
            <a:solidFill>
              <a:srgbClr val="F8A27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5" name="Google Shape;1057;p13"/>
            <p:cNvSpPr/>
            <p:nvPr/>
          </p:nvSpPr>
          <p:spPr>
            <a:xfrm>
              <a:off x="10829925" y="7327900"/>
              <a:ext cx="473075" cy="544513"/>
            </a:xfrm>
            <a:custGeom>
              <a:avLst/>
              <a:gdLst/>
              <a:ahLst/>
              <a:cxnLst/>
              <a:rect l="l" t="t" r="r" b="b"/>
              <a:pathLst>
                <a:path w="622" h="716" extrusionOk="0">
                  <a:moveTo>
                    <a:pt x="594" y="301"/>
                  </a:moveTo>
                  <a:cubicBezTo>
                    <a:pt x="594" y="351"/>
                    <a:pt x="607" y="414"/>
                    <a:pt x="617" y="470"/>
                  </a:cubicBezTo>
                  <a:cubicBezTo>
                    <a:pt x="622" y="497"/>
                    <a:pt x="580" y="495"/>
                    <a:pt x="576" y="507"/>
                  </a:cubicBezTo>
                  <a:cubicBezTo>
                    <a:pt x="553" y="579"/>
                    <a:pt x="538" y="661"/>
                    <a:pt x="487" y="690"/>
                  </a:cubicBezTo>
                  <a:cubicBezTo>
                    <a:pt x="442" y="716"/>
                    <a:pt x="0" y="661"/>
                    <a:pt x="14" y="274"/>
                  </a:cubicBezTo>
                  <a:cubicBezTo>
                    <a:pt x="20" y="117"/>
                    <a:pt x="106" y="0"/>
                    <a:pt x="306" y="0"/>
                  </a:cubicBezTo>
                  <a:cubicBezTo>
                    <a:pt x="507" y="0"/>
                    <a:pt x="594" y="157"/>
                    <a:pt x="594" y="301"/>
                  </a:cubicBez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6" name="Google Shape;1058;p13"/>
            <p:cNvSpPr/>
            <p:nvPr/>
          </p:nvSpPr>
          <p:spPr>
            <a:xfrm>
              <a:off x="10718800" y="8001000"/>
              <a:ext cx="593725" cy="965200"/>
            </a:xfrm>
            <a:custGeom>
              <a:avLst/>
              <a:gdLst/>
              <a:ahLst/>
              <a:cxnLst/>
              <a:rect l="l" t="t" r="r" b="b"/>
              <a:pathLst>
                <a:path w="780" h="1270" extrusionOk="0">
                  <a:moveTo>
                    <a:pt x="728" y="1270"/>
                  </a:moveTo>
                  <a:lnTo>
                    <a:pt x="0" y="1270"/>
                  </a:lnTo>
                  <a:cubicBezTo>
                    <a:pt x="0" y="1270"/>
                    <a:pt x="89" y="1048"/>
                    <a:pt x="99" y="980"/>
                  </a:cubicBezTo>
                  <a:cubicBezTo>
                    <a:pt x="108" y="917"/>
                    <a:pt x="91" y="436"/>
                    <a:pt x="114" y="295"/>
                  </a:cubicBezTo>
                  <a:cubicBezTo>
                    <a:pt x="152" y="60"/>
                    <a:pt x="296" y="0"/>
                    <a:pt x="296" y="0"/>
                  </a:cubicBezTo>
                  <a:lnTo>
                    <a:pt x="520" y="0"/>
                  </a:lnTo>
                  <a:cubicBezTo>
                    <a:pt x="578" y="0"/>
                    <a:pt x="764" y="571"/>
                    <a:pt x="764" y="571"/>
                  </a:cubicBezTo>
                  <a:cubicBezTo>
                    <a:pt x="780" y="619"/>
                    <a:pt x="769" y="673"/>
                    <a:pt x="736" y="712"/>
                  </a:cubicBezTo>
                  <a:lnTo>
                    <a:pt x="692" y="763"/>
                  </a:lnTo>
                  <a:lnTo>
                    <a:pt x="675" y="1134"/>
                  </a:lnTo>
                  <a:lnTo>
                    <a:pt x="728" y="1270"/>
                  </a:lnTo>
                  <a:close/>
                </a:path>
              </a:pathLst>
            </a:custGeom>
            <a:gradFill>
              <a:gsLst>
                <a:gs pos="0">
                  <a:srgbClr val="148F6D"/>
                </a:gs>
                <a:gs pos="22000">
                  <a:srgbClr val="148F6D"/>
                </a:gs>
                <a:gs pos="77000">
                  <a:srgbClr val="56BAA5"/>
                </a:gs>
                <a:gs pos="100000">
                  <a:srgbClr val="56BAA5"/>
                </a:gs>
              </a:gsLst>
              <a:lin ang="16200000" scaled="0"/>
            </a:gra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7" name="Google Shape;1059;p13"/>
            <p:cNvSpPr/>
            <p:nvPr/>
          </p:nvSpPr>
          <p:spPr>
            <a:xfrm>
              <a:off x="10464800" y="7215188"/>
              <a:ext cx="822325" cy="1803400"/>
            </a:xfrm>
            <a:custGeom>
              <a:avLst/>
              <a:gdLst/>
              <a:ahLst/>
              <a:cxnLst/>
              <a:rect l="l" t="t" r="r" b="b"/>
              <a:pathLst>
                <a:path w="1082" h="2371" extrusionOk="0">
                  <a:moveTo>
                    <a:pt x="1069" y="231"/>
                  </a:moveTo>
                  <a:cubicBezTo>
                    <a:pt x="1078" y="269"/>
                    <a:pt x="1082" y="317"/>
                    <a:pt x="1065" y="360"/>
                  </a:cubicBezTo>
                  <a:lnTo>
                    <a:pt x="1018" y="260"/>
                  </a:lnTo>
                  <a:cubicBezTo>
                    <a:pt x="988" y="341"/>
                    <a:pt x="916" y="477"/>
                    <a:pt x="758" y="541"/>
                  </a:cubicBezTo>
                  <a:cubicBezTo>
                    <a:pt x="758" y="541"/>
                    <a:pt x="714" y="493"/>
                    <a:pt x="678" y="520"/>
                  </a:cubicBezTo>
                  <a:cubicBezTo>
                    <a:pt x="642" y="546"/>
                    <a:pt x="649" y="639"/>
                    <a:pt x="727" y="612"/>
                  </a:cubicBezTo>
                  <a:cubicBezTo>
                    <a:pt x="727" y="612"/>
                    <a:pt x="791" y="698"/>
                    <a:pt x="711" y="802"/>
                  </a:cubicBezTo>
                  <a:cubicBezTo>
                    <a:pt x="648" y="885"/>
                    <a:pt x="795" y="1024"/>
                    <a:pt x="573" y="1149"/>
                  </a:cubicBezTo>
                  <a:cubicBezTo>
                    <a:pt x="458" y="1214"/>
                    <a:pt x="431" y="1365"/>
                    <a:pt x="435" y="1755"/>
                  </a:cubicBezTo>
                  <a:cubicBezTo>
                    <a:pt x="442" y="2371"/>
                    <a:pt x="0" y="1765"/>
                    <a:pt x="198" y="1158"/>
                  </a:cubicBezTo>
                  <a:cubicBezTo>
                    <a:pt x="255" y="982"/>
                    <a:pt x="437" y="871"/>
                    <a:pt x="410" y="696"/>
                  </a:cubicBezTo>
                  <a:cubicBezTo>
                    <a:pt x="383" y="527"/>
                    <a:pt x="341" y="258"/>
                    <a:pt x="518" y="136"/>
                  </a:cubicBezTo>
                  <a:cubicBezTo>
                    <a:pt x="714" y="0"/>
                    <a:pt x="890" y="62"/>
                    <a:pt x="979" y="113"/>
                  </a:cubicBezTo>
                  <a:cubicBezTo>
                    <a:pt x="1024" y="139"/>
                    <a:pt x="1057" y="181"/>
                    <a:pt x="1069" y="231"/>
                  </a:cubicBez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8" name="Google Shape;1060;p13"/>
            <p:cNvSpPr/>
            <p:nvPr/>
          </p:nvSpPr>
          <p:spPr>
            <a:xfrm>
              <a:off x="10896600" y="8104188"/>
              <a:ext cx="862013" cy="862013"/>
            </a:xfrm>
            <a:custGeom>
              <a:avLst/>
              <a:gdLst/>
              <a:ahLst/>
              <a:cxnLst/>
              <a:rect l="l" t="t" r="r" b="b"/>
              <a:pathLst>
                <a:path w="1133" h="1133" extrusionOk="0">
                  <a:moveTo>
                    <a:pt x="325" y="844"/>
                  </a:moveTo>
                  <a:lnTo>
                    <a:pt x="309" y="179"/>
                  </a:lnTo>
                  <a:cubicBezTo>
                    <a:pt x="310" y="135"/>
                    <a:pt x="297" y="71"/>
                    <a:pt x="259" y="35"/>
                  </a:cubicBezTo>
                  <a:cubicBezTo>
                    <a:pt x="205" y="1"/>
                    <a:pt x="137" y="0"/>
                    <a:pt x="82" y="34"/>
                  </a:cubicBezTo>
                  <a:lnTo>
                    <a:pt x="81" y="35"/>
                  </a:lnTo>
                  <a:cubicBezTo>
                    <a:pt x="30" y="66"/>
                    <a:pt x="0" y="122"/>
                    <a:pt x="2" y="181"/>
                  </a:cubicBezTo>
                  <a:lnTo>
                    <a:pt x="24" y="987"/>
                  </a:lnTo>
                  <a:cubicBezTo>
                    <a:pt x="26" y="1068"/>
                    <a:pt x="93" y="1133"/>
                    <a:pt x="175" y="1133"/>
                  </a:cubicBezTo>
                  <a:lnTo>
                    <a:pt x="1133" y="1133"/>
                  </a:lnTo>
                  <a:lnTo>
                    <a:pt x="1133" y="995"/>
                  </a:lnTo>
                  <a:lnTo>
                    <a:pt x="325" y="844"/>
                  </a:lnTo>
                  <a:close/>
                </a:path>
              </a:pathLst>
            </a:custGeom>
            <a:solidFill>
              <a:srgbClr val="56BAA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49" name="Google Shape;1061;p13"/>
            <p:cNvSpPr/>
            <p:nvPr/>
          </p:nvSpPr>
          <p:spPr>
            <a:xfrm>
              <a:off x="11758613" y="8861425"/>
              <a:ext cx="290513" cy="192088"/>
            </a:xfrm>
            <a:custGeom>
              <a:avLst/>
              <a:gdLst/>
              <a:ahLst/>
              <a:cxnLst/>
              <a:rect l="l" t="t" r="r" b="b"/>
              <a:pathLst>
                <a:path w="383" h="251" extrusionOk="0">
                  <a:moveTo>
                    <a:pt x="0" y="138"/>
                  </a:moveTo>
                  <a:cubicBezTo>
                    <a:pt x="0" y="138"/>
                    <a:pt x="195" y="155"/>
                    <a:pt x="260" y="110"/>
                  </a:cubicBezTo>
                  <a:lnTo>
                    <a:pt x="318" y="164"/>
                  </a:lnTo>
                  <a:cubicBezTo>
                    <a:pt x="318" y="164"/>
                    <a:pt x="326" y="226"/>
                    <a:pt x="354" y="242"/>
                  </a:cubicBezTo>
                  <a:cubicBezTo>
                    <a:pt x="369" y="251"/>
                    <a:pt x="380" y="246"/>
                    <a:pt x="383" y="229"/>
                  </a:cubicBezTo>
                  <a:lnTo>
                    <a:pt x="379" y="138"/>
                  </a:lnTo>
                  <a:lnTo>
                    <a:pt x="308" y="30"/>
                  </a:lnTo>
                  <a:lnTo>
                    <a:pt x="0" y="0"/>
                  </a:lnTo>
                  <a:lnTo>
                    <a:pt x="0" y="138"/>
                  </a:ln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0" name="Google Shape;1062;p13"/>
            <p:cNvSpPr/>
            <p:nvPr/>
          </p:nvSpPr>
          <p:spPr>
            <a:xfrm>
              <a:off x="11637963" y="9256713"/>
              <a:ext cx="711200" cy="1689100"/>
            </a:xfrm>
            <a:custGeom>
              <a:avLst/>
              <a:gdLst/>
              <a:ahLst/>
              <a:cxnLst/>
              <a:rect l="l" t="t" r="r" b="b"/>
              <a:pathLst>
                <a:path w="933" h="2220" extrusionOk="0">
                  <a:moveTo>
                    <a:pt x="0" y="0"/>
                  </a:moveTo>
                  <a:lnTo>
                    <a:pt x="0" y="525"/>
                  </a:lnTo>
                  <a:lnTo>
                    <a:pt x="458" y="525"/>
                  </a:lnTo>
                  <a:lnTo>
                    <a:pt x="546" y="2220"/>
                  </a:lnTo>
                  <a:lnTo>
                    <a:pt x="845" y="2220"/>
                  </a:lnTo>
                  <a:lnTo>
                    <a:pt x="933" y="370"/>
                  </a:lnTo>
                  <a:cubicBezTo>
                    <a:pt x="933" y="166"/>
                    <a:pt x="767" y="0"/>
                    <a:pt x="563" y="0"/>
                  </a:cubicBezTo>
                  <a:lnTo>
                    <a:pt x="0" y="0"/>
                  </a:lnTo>
                  <a:close/>
                </a:path>
              </a:pathLst>
            </a:custGeom>
            <a:solidFill>
              <a:srgbClr val="32397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1" name="Google Shape;1063;p13"/>
            <p:cNvSpPr/>
            <p:nvPr/>
          </p:nvSpPr>
          <p:spPr>
            <a:xfrm>
              <a:off x="14362113" y="10931525"/>
              <a:ext cx="174625" cy="130175"/>
            </a:xfrm>
            <a:prstGeom prst="rect">
              <a:avLst/>
            </a:pr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2" name="Google Shape;1064;p13"/>
            <p:cNvSpPr/>
            <p:nvPr/>
          </p:nvSpPr>
          <p:spPr>
            <a:xfrm>
              <a:off x="14336713" y="11061700"/>
              <a:ext cx="504825" cy="158750"/>
            </a:xfrm>
            <a:custGeom>
              <a:avLst/>
              <a:gdLst/>
              <a:ahLst/>
              <a:cxnLst/>
              <a:rect l="l" t="t" r="r" b="b"/>
              <a:pathLst>
                <a:path w="663" h="209" extrusionOk="0">
                  <a:moveTo>
                    <a:pt x="663" y="209"/>
                  </a:moveTo>
                  <a:lnTo>
                    <a:pt x="0" y="209"/>
                  </a:lnTo>
                  <a:lnTo>
                    <a:pt x="0" y="28"/>
                  </a:lnTo>
                  <a:cubicBezTo>
                    <a:pt x="0" y="13"/>
                    <a:pt x="12" y="0"/>
                    <a:pt x="28" y="0"/>
                  </a:cubicBezTo>
                  <a:lnTo>
                    <a:pt x="262" y="0"/>
                  </a:lnTo>
                  <a:lnTo>
                    <a:pt x="603" y="94"/>
                  </a:lnTo>
                  <a:cubicBezTo>
                    <a:pt x="638" y="105"/>
                    <a:pt x="663" y="137"/>
                    <a:pt x="663" y="175"/>
                  </a:cubicBezTo>
                  <a:lnTo>
                    <a:pt x="663" y="209"/>
                  </a:ln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3" name="Google Shape;1065;p13"/>
            <p:cNvSpPr/>
            <p:nvPr/>
          </p:nvSpPr>
          <p:spPr>
            <a:xfrm>
              <a:off x="13193713" y="7989888"/>
              <a:ext cx="836613" cy="976313"/>
            </a:xfrm>
            <a:custGeom>
              <a:avLst/>
              <a:gdLst/>
              <a:ahLst/>
              <a:cxnLst/>
              <a:rect l="l" t="t" r="r" b="b"/>
              <a:pathLst>
                <a:path w="1099" h="1282" extrusionOk="0">
                  <a:moveTo>
                    <a:pt x="5" y="163"/>
                  </a:moveTo>
                  <a:cubicBezTo>
                    <a:pt x="0" y="191"/>
                    <a:pt x="3" y="220"/>
                    <a:pt x="13" y="246"/>
                  </a:cubicBezTo>
                  <a:lnTo>
                    <a:pt x="257" y="833"/>
                  </a:lnTo>
                  <a:cubicBezTo>
                    <a:pt x="275" y="920"/>
                    <a:pt x="719" y="1282"/>
                    <a:pt x="719" y="1282"/>
                  </a:cubicBezTo>
                  <a:lnTo>
                    <a:pt x="1099" y="1282"/>
                  </a:lnTo>
                  <a:lnTo>
                    <a:pt x="574" y="816"/>
                  </a:lnTo>
                  <a:lnTo>
                    <a:pt x="303" y="166"/>
                  </a:lnTo>
                  <a:cubicBezTo>
                    <a:pt x="303" y="166"/>
                    <a:pt x="255" y="0"/>
                    <a:pt x="118" y="16"/>
                  </a:cubicBezTo>
                  <a:cubicBezTo>
                    <a:pt x="43" y="24"/>
                    <a:pt x="15" y="108"/>
                    <a:pt x="5" y="163"/>
                  </a:cubicBez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4" name="Google Shape;1066;p13"/>
            <p:cNvSpPr/>
            <p:nvPr/>
          </p:nvSpPr>
          <p:spPr>
            <a:xfrm>
              <a:off x="13241338" y="7566025"/>
              <a:ext cx="252413" cy="263525"/>
            </a:xfrm>
            <a:custGeom>
              <a:avLst/>
              <a:gdLst/>
              <a:ahLst/>
              <a:cxnLst/>
              <a:rect l="l" t="t" r="r" b="b"/>
              <a:pathLst>
                <a:path w="331" h="347" extrusionOk="0">
                  <a:moveTo>
                    <a:pt x="167" y="347"/>
                  </a:moveTo>
                  <a:lnTo>
                    <a:pt x="0" y="218"/>
                  </a:lnTo>
                  <a:lnTo>
                    <a:pt x="189" y="0"/>
                  </a:lnTo>
                  <a:lnTo>
                    <a:pt x="331" y="110"/>
                  </a:lnTo>
                  <a:lnTo>
                    <a:pt x="167" y="347"/>
                  </a:lnTo>
                  <a:close/>
                </a:path>
              </a:pathLst>
            </a:custGeom>
            <a:solidFill>
              <a:srgbClr val="F8A27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5" name="Google Shape;1067;p13"/>
            <p:cNvSpPr/>
            <p:nvPr/>
          </p:nvSpPr>
          <p:spPr>
            <a:xfrm>
              <a:off x="13285788" y="7197725"/>
              <a:ext cx="522288" cy="596900"/>
            </a:xfrm>
            <a:custGeom>
              <a:avLst/>
              <a:gdLst/>
              <a:ahLst/>
              <a:cxnLst/>
              <a:rect l="l" t="t" r="r" b="b"/>
              <a:pathLst>
                <a:path w="687" h="784" extrusionOk="0">
                  <a:moveTo>
                    <a:pt x="634" y="408"/>
                  </a:moveTo>
                  <a:cubicBezTo>
                    <a:pt x="611" y="469"/>
                    <a:pt x="566" y="562"/>
                    <a:pt x="556" y="658"/>
                  </a:cubicBezTo>
                  <a:cubicBezTo>
                    <a:pt x="554" y="675"/>
                    <a:pt x="502" y="651"/>
                    <a:pt x="490" y="664"/>
                  </a:cubicBezTo>
                  <a:cubicBezTo>
                    <a:pt x="427" y="737"/>
                    <a:pt x="346" y="784"/>
                    <a:pt x="253" y="748"/>
                  </a:cubicBezTo>
                  <a:cubicBezTo>
                    <a:pt x="61" y="677"/>
                    <a:pt x="0" y="436"/>
                    <a:pt x="76" y="233"/>
                  </a:cubicBezTo>
                  <a:cubicBezTo>
                    <a:pt x="152" y="30"/>
                    <a:pt x="330" y="0"/>
                    <a:pt x="472" y="54"/>
                  </a:cubicBezTo>
                  <a:cubicBezTo>
                    <a:pt x="615" y="107"/>
                    <a:pt x="687" y="266"/>
                    <a:pt x="634" y="408"/>
                  </a:cubicBez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6" name="Google Shape;1068;p13"/>
            <p:cNvSpPr/>
            <p:nvPr/>
          </p:nvSpPr>
          <p:spPr>
            <a:xfrm>
              <a:off x="13242925" y="7096125"/>
              <a:ext cx="676275" cy="565150"/>
            </a:xfrm>
            <a:custGeom>
              <a:avLst/>
              <a:gdLst/>
              <a:ahLst/>
              <a:cxnLst/>
              <a:rect l="l" t="t" r="r" b="b"/>
              <a:pathLst>
                <a:path w="888" h="744" extrusionOk="0">
                  <a:moveTo>
                    <a:pt x="745" y="538"/>
                  </a:moveTo>
                  <a:cubicBezTo>
                    <a:pt x="690" y="554"/>
                    <a:pt x="652" y="551"/>
                    <a:pt x="479" y="487"/>
                  </a:cubicBezTo>
                  <a:cubicBezTo>
                    <a:pt x="479" y="487"/>
                    <a:pt x="392" y="471"/>
                    <a:pt x="354" y="570"/>
                  </a:cubicBezTo>
                  <a:cubicBezTo>
                    <a:pt x="350" y="580"/>
                    <a:pt x="340" y="585"/>
                    <a:pt x="331" y="581"/>
                  </a:cubicBezTo>
                  <a:cubicBezTo>
                    <a:pt x="322" y="578"/>
                    <a:pt x="317" y="568"/>
                    <a:pt x="319" y="559"/>
                  </a:cubicBezTo>
                  <a:cubicBezTo>
                    <a:pt x="327" y="531"/>
                    <a:pt x="336" y="474"/>
                    <a:pt x="290" y="475"/>
                  </a:cubicBezTo>
                  <a:cubicBezTo>
                    <a:pt x="236" y="476"/>
                    <a:pt x="203" y="562"/>
                    <a:pt x="244" y="599"/>
                  </a:cubicBezTo>
                  <a:cubicBezTo>
                    <a:pt x="253" y="606"/>
                    <a:pt x="254" y="619"/>
                    <a:pt x="246" y="627"/>
                  </a:cubicBezTo>
                  <a:cubicBezTo>
                    <a:pt x="230" y="642"/>
                    <a:pt x="203" y="675"/>
                    <a:pt x="189" y="715"/>
                  </a:cubicBezTo>
                  <a:cubicBezTo>
                    <a:pt x="183" y="734"/>
                    <a:pt x="161" y="744"/>
                    <a:pt x="142" y="735"/>
                  </a:cubicBezTo>
                  <a:lnTo>
                    <a:pt x="28" y="681"/>
                  </a:lnTo>
                  <a:cubicBezTo>
                    <a:pt x="16" y="675"/>
                    <a:pt x="8" y="664"/>
                    <a:pt x="8" y="651"/>
                  </a:cubicBezTo>
                  <a:cubicBezTo>
                    <a:pt x="4" y="546"/>
                    <a:pt x="0" y="85"/>
                    <a:pt x="228" y="148"/>
                  </a:cubicBezTo>
                  <a:cubicBezTo>
                    <a:pt x="228" y="148"/>
                    <a:pt x="256" y="0"/>
                    <a:pt x="409" y="59"/>
                  </a:cubicBezTo>
                  <a:cubicBezTo>
                    <a:pt x="537" y="109"/>
                    <a:pt x="874" y="307"/>
                    <a:pt x="874" y="307"/>
                  </a:cubicBezTo>
                  <a:lnTo>
                    <a:pt x="805" y="397"/>
                  </a:lnTo>
                  <a:lnTo>
                    <a:pt x="888" y="461"/>
                  </a:lnTo>
                  <a:cubicBezTo>
                    <a:pt x="888" y="461"/>
                    <a:pt x="788" y="525"/>
                    <a:pt x="745" y="538"/>
                  </a:cubicBezTo>
                  <a:close/>
                </a:path>
              </a:pathLst>
            </a:custGeom>
            <a:solidFill>
              <a:srgbClr val="F3634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7" name="Google Shape;1069;p13"/>
            <p:cNvSpPr/>
            <p:nvPr/>
          </p:nvSpPr>
          <p:spPr>
            <a:xfrm>
              <a:off x="13195300" y="7731125"/>
              <a:ext cx="252413" cy="223838"/>
            </a:xfrm>
            <a:custGeom>
              <a:avLst/>
              <a:gdLst/>
              <a:ahLst/>
              <a:cxnLst/>
              <a:rect l="l" t="t" r="r" b="b"/>
              <a:pathLst>
                <a:path w="331" h="294" extrusionOk="0">
                  <a:moveTo>
                    <a:pt x="312" y="294"/>
                  </a:moveTo>
                  <a:lnTo>
                    <a:pt x="331" y="218"/>
                  </a:lnTo>
                  <a:lnTo>
                    <a:pt x="227" y="129"/>
                  </a:lnTo>
                  <a:lnTo>
                    <a:pt x="60" y="0"/>
                  </a:lnTo>
                  <a:cubicBezTo>
                    <a:pt x="60" y="0"/>
                    <a:pt x="36" y="14"/>
                    <a:pt x="0" y="43"/>
                  </a:cubicBezTo>
                  <a:lnTo>
                    <a:pt x="278" y="268"/>
                  </a:lnTo>
                  <a:lnTo>
                    <a:pt x="312" y="294"/>
                  </a:lnTo>
                  <a:close/>
                </a:path>
              </a:pathLst>
            </a:custGeom>
            <a:solidFill>
              <a:srgbClr val="22294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8" name="Google Shape;1070;p13"/>
            <p:cNvSpPr/>
            <p:nvPr/>
          </p:nvSpPr>
          <p:spPr>
            <a:xfrm>
              <a:off x="12893675" y="7764463"/>
              <a:ext cx="744538" cy="1201738"/>
            </a:xfrm>
            <a:custGeom>
              <a:avLst/>
              <a:gdLst/>
              <a:ahLst/>
              <a:cxnLst/>
              <a:rect l="l" t="t" r="r" b="b"/>
              <a:pathLst>
                <a:path w="978" h="1580" extrusionOk="0">
                  <a:moveTo>
                    <a:pt x="749" y="1006"/>
                  </a:moveTo>
                  <a:lnTo>
                    <a:pt x="674" y="225"/>
                  </a:lnTo>
                  <a:lnTo>
                    <a:pt x="396" y="0"/>
                  </a:lnTo>
                  <a:cubicBezTo>
                    <a:pt x="311" y="68"/>
                    <a:pt x="161" y="220"/>
                    <a:pt x="105" y="484"/>
                  </a:cubicBezTo>
                  <a:cubicBezTo>
                    <a:pt x="0" y="977"/>
                    <a:pt x="180" y="1580"/>
                    <a:pt x="180" y="1580"/>
                  </a:cubicBezTo>
                  <a:lnTo>
                    <a:pt x="978" y="1580"/>
                  </a:lnTo>
                  <a:lnTo>
                    <a:pt x="749" y="1006"/>
                  </a:lnTo>
                  <a:close/>
                </a:path>
              </a:pathLst>
            </a:custGeom>
            <a:solidFill>
              <a:srgbClr val="32397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59" name="Google Shape;1071;p13"/>
            <p:cNvSpPr/>
            <p:nvPr/>
          </p:nvSpPr>
          <p:spPr>
            <a:xfrm>
              <a:off x="13103225" y="7991475"/>
              <a:ext cx="733425" cy="974725"/>
            </a:xfrm>
            <a:custGeom>
              <a:avLst/>
              <a:gdLst/>
              <a:ahLst/>
              <a:cxnLst/>
              <a:rect l="l" t="t" r="r" b="b"/>
              <a:pathLst>
                <a:path w="964" h="1281" extrusionOk="0">
                  <a:moveTo>
                    <a:pt x="21" y="102"/>
                  </a:moveTo>
                  <a:cubicBezTo>
                    <a:pt x="3" y="150"/>
                    <a:pt x="0" y="203"/>
                    <a:pt x="10" y="253"/>
                  </a:cubicBezTo>
                  <a:lnTo>
                    <a:pt x="122" y="831"/>
                  </a:lnTo>
                  <a:cubicBezTo>
                    <a:pt x="139" y="918"/>
                    <a:pt x="189" y="995"/>
                    <a:pt x="261" y="1047"/>
                  </a:cubicBezTo>
                  <a:lnTo>
                    <a:pt x="583" y="1281"/>
                  </a:lnTo>
                  <a:lnTo>
                    <a:pt x="964" y="1280"/>
                  </a:lnTo>
                  <a:lnTo>
                    <a:pt x="439" y="814"/>
                  </a:lnTo>
                  <a:lnTo>
                    <a:pt x="310" y="186"/>
                  </a:lnTo>
                  <a:cubicBezTo>
                    <a:pt x="303" y="154"/>
                    <a:pt x="292" y="123"/>
                    <a:pt x="275" y="96"/>
                  </a:cubicBezTo>
                  <a:cubicBezTo>
                    <a:pt x="247" y="51"/>
                    <a:pt x="198" y="0"/>
                    <a:pt x="120" y="9"/>
                  </a:cubicBezTo>
                  <a:cubicBezTo>
                    <a:pt x="67" y="16"/>
                    <a:pt x="37" y="58"/>
                    <a:pt x="21" y="102"/>
                  </a:cubicBezTo>
                  <a:close/>
                </a:path>
              </a:pathLst>
            </a:custGeom>
            <a:solidFill>
              <a:srgbClr val="22294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0" name="Google Shape;1072;p13"/>
            <p:cNvSpPr/>
            <p:nvPr/>
          </p:nvSpPr>
          <p:spPr>
            <a:xfrm>
              <a:off x="13970000" y="9140825"/>
              <a:ext cx="633413" cy="144463"/>
            </a:xfrm>
            <a:custGeom>
              <a:avLst/>
              <a:gdLst/>
              <a:ahLst/>
              <a:cxnLst/>
              <a:rect l="l" t="t" r="r" b="b"/>
              <a:pathLst>
                <a:path w="832" h="190" extrusionOk="0">
                  <a:moveTo>
                    <a:pt x="822" y="190"/>
                  </a:moveTo>
                  <a:lnTo>
                    <a:pt x="0" y="76"/>
                  </a:lnTo>
                  <a:lnTo>
                    <a:pt x="10" y="0"/>
                  </a:lnTo>
                  <a:lnTo>
                    <a:pt x="832" y="114"/>
                  </a:lnTo>
                  <a:lnTo>
                    <a:pt x="822" y="190"/>
                  </a:lnTo>
                  <a:close/>
                </a:path>
              </a:pathLst>
            </a:custGeom>
            <a:solidFill>
              <a:schemeClr val="tx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1" name="Google Shape;1073;p13"/>
            <p:cNvSpPr/>
            <p:nvPr/>
          </p:nvSpPr>
          <p:spPr>
            <a:xfrm>
              <a:off x="14539913" y="8650288"/>
              <a:ext cx="265113" cy="635000"/>
            </a:xfrm>
            <a:custGeom>
              <a:avLst/>
              <a:gdLst/>
              <a:ahLst/>
              <a:cxnLst/>
              <a:rect l="l" t="t" r="r" b="b"/>
              <a:pathLst>
                <a:path w="348" h="835" extrusionOk="0">
                  <a:moveTo>
                    <a:pt x="76" y="835"/>
                  </a:moveTo>
                  <a:lnTo>
                    <a:pt x="0" y="825"/>
                  </a:lnTo>
                  <a:lnTo>
                    <a:pt x="272" y="0"/>
                  </a:lnTo>
                  <a:lnTo>
                    <a:pt x="348" y="11"/>
                  </a:lnTo>
                  <a:lnTo>
                    <a:pt x="76" y="835"/>
                  </a:lnTo>
                  <a:close/>
                </a:path>
              </a:pathLst>
            </a:custGeom>
            <a:solidFill>
              <a:schemeClr val="tx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2" name="Google Shape;1074;p13"/>
            <p:cNvSpPr/>
            <p:nvPr/>
          </p:nvSpPr>
          <p:spPr>
            <a:xfrm>
              <a:off x="14081125" y="9012238"/>
              <a:ext cx="320675" cy="185738"/>
            </a:xfrm>
            <a:custGeom>
              <a:avLst/>
              <a:gdLst/>
              <a:ahLst/>
              <a:cxnLst/>
              <a:rect l="l" t="t" r="r" b="b"/>
              <a:pathLst>
                <a:path w="420" h="243" extrusionOk="0">
                  <a:moveTo>
                    <a:pt x="0" y="109"/>
                  </a:moveTo>
                  <a:cubicBezTo>
                    <a:pt x="0" y="109"/>
                    <a:pt x="17" y="180"/>
                    <a:pt x="159" y="202"/>
                  </a:cubicBezTo>
                  <a:lnTo>
                    <a:pt x="314" y="231"/>
                  </a:lnTo>
                  <a:cubicBezTo>
                    <a:pt x="314" y="231"/>
                    <a:pt x="322" y="185"/>
                    <a:pt x="239" y="171"/>
                  </a:cubicBezTo>
                  <a:lnTo>
                    <a:pt x="189" y="132"/>
                  </a:lnTo>
                  <a:lnTo>
                    <a:pt x="249" y="121"/>
                  </a:lnTo>
                  <a:lnTo>
                    <a:pt x="319" y="154"/>
                  </a:lnTo>
                  <a:cubicBezTo>
                    <a:pt x="319" y="154"/>
                    <a:pt x="339" y="197"/>
                    <a:pt x="358" y="223"/>
                  </a:cubicBezTo>
                  <a:cubicBezTo>
                    <a:pt x="367" y="235"/>
                    <a:pt x="380" y="242"/>
                    <a:pt x="395" y="243"/>
                  </a:cubicBezTo>
                  <a:lnTo>
                    <a:pt x="395" y="243"/>
                  </a:lnTo>
                  <a:cubicBezTo>
                    <a:pt x="409" y="243"/>
                    <a:pt x="420" y="229"/>
                    <a:pt x="417" y="215"/>
                  </a:cubicBezTo>
                  <a:lnTo>
                    <a:pt x="389" y="112"/>
                  </a:lnTo>
                  <a:lnTo>
                    <a:pt x="279" y="33"/>
                  </a:lnTo>
                  <a:lnTo>
                    <a:pt x="7" y="0"/>
                  </a:lnTo>
                  <a:lnTo>
                    <a:pt x="0" y="109"/>
                  </a:ln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3" name="Google Shape;1075;p13"/>
            <p:cNvSpPr/>
            <p:nvPr/>
          </p:nvSpPr>
          <p:spPr>
            <a:xfrm>
              <a:off x="13885863" y="9186863"/>
              <a:ext cx="827088" cy="1779588"/>
            </a:xfrm>
            <a:custGeom>
              <a:avLst/>
              <a:gdLst/>
              <a:ahLst/>
              <a:cxnLst/>
              <a:rect l="l" t="t" r="r" b="b"/>
              <a:pathLst>
                <a:path w="1087" h="2338" extrusionOk="0">
                  <a:moveTo>
                    <a:pt x="0" y="0"/>
                  </a:moveTo>
                  <a:lnTo>
                    <a:pt x="0" y="610"/>
                  </a:lnTo>
                  <a:lnTo>
                    <a:pt x="566" y="610"/>
                  </a:lnTo>
                  <a:lnTo>
                    <a:pt x="567" y="2338"/>
                  </a:lnTo>
                  <a:lnTo>
                    <a:pt x="970" y="2338"/>
                  </a:lnTo>
                  <a:lnTo>
                    <a:pt x="1087" y="305"/>
                  </a:lnTo>
                  <a:cubicBezTo>
                    <a:pt x="1087" y="216"/>
                    <a:pt x="1022" y="141"/>
                    <a:pt x="934" y="128"/>
                  </a:cubicBezTo>
                  <a:lnTo>
                    <a:pt x="0" y="0"/>
                  </a:lnTo>
                  <a:close/>
                </a:path>
              </a:pathLst>
            </a:custGeom>
            <a:solidFill>
              <a:srgbClr val="549FF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4" name="Google Shape;1076;p13"/>
            <p:cNvSpPr/>
            <p:nvPr/>
          </p:nvSpPr>
          <p:spPr>
            <a:xfrm>
              <a:off x="16648113" y="10914063"/>
              <a:ext cx="184150" cy="138113"/>
            </a:xfrm>
            <a:prstGeom prst="rect">
              <a:avLst/>
            </a:pr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5" name="Google Shape;1077;p13"/>
            <p:cNvSpPr/>
            <p:nvPr/>
          </p:nvSpPr>
          <p:spPr>
            <a:xfrm>
              <a:off x="16621125" y="11052175"/>
              <a:ext cx="534988" cy="168275"/>
            </a:xfrm>
            <a:custGeom>
              <a:avLst/>
              <a:gdLst/>
              <a:ahLst/>
              <a:cxnLst/>
              <a:rect l="l" t="t" r="r" b="b"/>
              <a:pathLst>
                <a:path w="702" h="221" extrusionOk="0">
                  <a:moveTo>
                    <a:pt x="702" y="221"/>
                  </a:moveTo>
                  <a:lnTo>
                    <a:pt x="0" y="221"/>
                  </a:lnTo>
                  <a:lnTo>
                    <a:pt x="0" y="29"/>
                  </a:lnTo>
                  <a:cubicBezTo>
                    <a:pt x="0" y="13"/>
                    <a:pt x="13" y="0"/>
                    <a:pt x="29" y="0"/>
                  </a:cubicBezTo>
                  <a:lnTo>
                    <a:pt x="278" y="0"/>
                  </a:lnTo>
                  <a:lnTo>
                    <a:pt x="638" y="99"/>
                  </a:lnTo>
                  <a:cubicBezTo>
                    <a:pt x="676" y="110"/>
                    <a:pt x="702" y="145"/>
                    <a:pt x="702" y="184"/>
                  </a:cubicBezTo>
                  <a:lnTo>
                    <a:pt x="702" y="221"/>
                  </a:lnTo>
                  <a:close/>
                </a:path>
              </a:pathLst>
            </a:custGeom>
            <a:solidFill>
              <a:srgbClr val="1C42AD"/>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6" name="Google Shape;1078;p13"/>
            <p:cNvSpPr/>
            <p:nvPr/>
          </p:nvSpPr>
          <p:spPr>
            <a:xfrm>
              <a:off x="15392400" y="7915275"/>
              <a:ext cx="1873250" cy="1050925"/>
            </a:xfrm>
            <a:custGeom>
              <a:avLst/>
              <a:gdLst/>
              <a:ahLst/>
              <a:cxnLst/>
              <a:rect l="l" t="t" r="r" b="b"/>
              <a:pathLst>
                <a:path w="2461" h="1381" extrusionOk="0">
                  <a:moveTo>
                    <a:pt x="2339" y="281"/>
                  </a:moveTo>
                  <a:lnTo>
                    <a:pt x="1688" y="724"/>
                  </a:lnTo>
                  <a:lnTo>
                    <a:pt x="1368" y="352"/>
                  </a:lnTo>
                  <a:cubicBezTo>
                    <a:pt x="1236" y="200"/>
                    <a:pt x="1063" y="91"/>
                    <a:pt x="869" y="38"/>
                  </a:cubicBezTo>
                  <a:lnTo>
                    <a:pt x="729" y="0"/>
                  </a:lnTo>
                  <a:lnTo>
                    <a:pt x="438" y="0"/>
                  </a:lnTo>
                  <a:lnTo>
                    <a:pt x="0" y="119"/>
                  </a:lnTo>
                  <a:lnTo>
                    <a:pt x="0" y="1381"/>
                  </a:lnTo>
                  <a:lnTo>
                    <a:pt x="1166" y="1381"/>
                  </a:lnTo>
                  <a:lnTo>
                    <a:pt x="1166" y="787"/>
                  </a:lnTo>
                  <a:lnTo>
                    <a:pt x="1476" y="991"/>
                  </a:lnTo>
                  <a:cubicBezTo>
                    <a:pt x="1582" y="1061"/>
                    <a:pt x="1720" y="1057"/>
                    <a:pt x="1821" y="980"/>
                  </a:cubicBezTo>
                  <a:lnTo>
                    <a:pt x="2461" y="432"/>
                  </a:lnTo>
                  <a:lnTo>
                    <a:pt x="2339" y="281"/>
                  </a:lnTo>
                  <a:close/>
                </a:path>
              </a:pathLst>
            </a:custGeom>
            <a:gradFill>
              <a:gsLst>
                <a:gs pos="0">
                  <a:srgbClr val="4872DD"/>
                </a:gs>
                <a:gs pos="15000">
                  <a:srgbClr val="4872DD"/>
                </a:gs>
                <a:gs pos="56000">
                  <a:srgbClr val="549FFE"/>
                </a:gs>
                <a:gs pos="100000">
                  <a:srgbClr val="549FFE"/>
                </a:gs>
              </a:gsLst>
              <a:lin ang="16200000" scaled="0"/>
            </a:gra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7" name="Google Shape;1079;p13"/>
            <p:cNvSpPr/>
            <p:nvPr/>
          </p:nvSpPr>
          <p:spPr>
            <a:xfrm>
              <a:off x="15721013" y="7726363"/>
              <a:ext cx="228600" cy="366713"/>
            </a:xfrm>
            <a:custGeom>
              <a:avLst/>
              <a:gdLst/>
              <a:ahLst/>
              <a:cxnLst/>
              <a:rect l="l" t="t" r="r" b="b"/>
              <a:pathLst>
                <a:path w="300" h="482" extrusionOk="0">
                  <a:moveTo>
                    <a:pt x="150" y="482"/>
                  </a:moveTo>
                  <a:lnTo>
                    <a:pt x="150" y="482"/>
                  </a:lnTo>
                  <a:cubicBezTo>
                    <a:pt x="67" y="482"/>
                    <a:pt x="0" y="414"/>
                    <a:pt x="0" y="331"/>
                  </a:cubicBezTo>
                  <a:lnTo>
                    <a:pt x="24" y="0"/>
                  </a:lnTo>
                  <a:lnTo>
                    <a:pt x="276" y="0"/>
                  </a:lnTo>
                  <a:lnTo>
                    <a:pt x="300" y="331"/>
                  </a:lnTo>
                  <a:cubicBezTo>
                    <a:pt x="300" y="414"/>
                    <a:pt x="233" y="482"/>
                    <a:pt x="150" y="482"/>
                  </a:cubicBezTo>
                  <a:close/>
                </a:path>
              </a:pathLst>
            </a:custGeom>
            <a:solidFill>
              <a:srgbClr val="F8A27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8" name="Google Shape;1080;p13"/>
            <p:cNvSpPr/>
            <p:nvPr/>
          </p:nvSpPr>
          <p:spPr>
            <a:xfrm>
              <a:off x="15619413" y="7251700"/>
              <a:ext cx="469900" cy="569913"/>
            </a:xfrm>
            <a:custGeom>
              <a:avLst/>
              <a:gdLst/>
              <a:ahLst/>
              <a:cxnLst/>
              <a:rect l="l" t="t" r="r" b="b"/>
              <a:pathLst>
                <a:path w="617" h="748" extrusionOk="0">
                  <a:moveTo>
                    <a:pt x="617" y="358"/>
                  </a:moveTo>
                  <a:cubicBezTo>
                    <a:pt x="617" y="608"/>
                    <a:pt x="557" y="748"/>
                    <a:pt x="339" y="748"/>
                  </a:cubicBezTo>
                  <a:cubicBezTo>
                    <a:pt x="120" y="748"/>
                    <a:pt x="0" y="608"/>
                    <a:pt x="0" y="358"/>
                  </a:cubicBezTo>
                  <a:cubicBezTo>
                    <a:pt x="0" y="109"/>
                    <a:pt x="135" y="0"/>
                    <a:pt x="308" y="0"/>
                  </a:cubicBezTo>
                  <a:cubicBezTo>
                    <a:pt x="482" y="0"/>
                    <a:pt x="617" y="39"/>
                    <a:pt x="617" y="358"/>
                  </a:cubicBez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69" name="Google Shape;1081;p13"/>
            <p:cNvSpPr/>
            <p:nvPr/>
          </p:nvSpPr>
          <p:spPr>
            <a:xfrm>
              <a:off x="15514638" y="7191375"/>
              <a:ext cx="685800" cy="569913"/>
            </a:xfrm>
            <a:custGeom>
              <a:avLst/>
              <a:gdLst/>
              <a:ahLst/>
              <a:cxnLst/>
              <a:rect l="l" t="t" r="r" b="b"/>
              <a:pathLst>
                <a:path w="901" h="749" extrusionOk="0">
                  <a:moveTo>
                    <a:pt x="264" y="461"/>
                  </a:moveTo>
                  <a:cubicBezTo>
                    <a:pt x="264" y="461"/>
                    <a:pt x="350" y="422"/>
                    <a:pt x="303" y="214"/>
                  </a:cubicBezTo>
                  <a:cubicBezTo>
                    <a:pt x="303" y="214"/>
                    <a:pt x="829" y="366"/>
                    <a:pt x="901" y="0"/>
                  </a:cubicBezTo>
                  <a:lnTo>
                    <a:pt x="245" y="0"/>
                  </a:lnTo>
                  <a:cubicBezTo>
                    <a:pt x="167" y="0"/>
                    <a:pt x="104" y="65"/>
                    <a:pt x="106" y="143"/>
                  </a:cubicBezTo>
                  <a:cubicBezTo>
                    <a:pt x="106" y="143"/>
                    <a:pt x="0" y="205"/>
                    <a:pt x="0" y="369"/>
                  </a:cubicBezTo>
                  <a:cubicBezTo>
                    <a:pt x="0" y="455"/>
                    <a:pt x="35" y="556"/>
                    <a:pt x="69" y="632"/>
                  </a:cubicBezTo>
                  <a:cubicBezTo>
                    <a:pt x="101" y="703"/>
                    <a:pt x="171" y="749"/>
                    <a:pt x="249" y="749"/>
                  </a:cubicBezTo>
                  <a:lnTo>
                    <a:pt x="250" y="749"/>
                  </a:lnTo>
                  <a:lnTo>
                    <a:pt x="250" y="563"/>
                  </a:lnTo>
                  <a:cubicBezTo>
                    <a:pt x="250" y="563"/>
                    <a:pt x="167" y="547"/>
                    <a:pt x="169" y="443"/>
                  </a:cubicBezTo>
                  <a:cubicBezTo>
                    <a:pt x="170" y="368"/>
                    <a:pt x="223" y="372"/>
                    <a:pt x="239" y="385"/>
                  </a:cubicBezTo>
                  <a:cubicBezTo>
                    <a:pt x="267" y="409"/>
                    <a:pt x="261" y="464"/>
                    <a:pt x="264" y="461"/>
                  </a:cubicBezTo>
                  <a:close/>
                </a:path>
              </a:pathLst>
            </a:custGeom>
            <a:solidFill>
              <a:srgbClr val="845D4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0" name="Google Shape;1082;p13"/>
            <p:cNvSpPr/>
            <p:nvPr/>
          </p:nvSpPr>
          <p:spPr>
            <a:xfrm>
              <a:off x="15913100" y="7488238"/>
              <a:ext cx="63500" cy="133350"/>
            </a:xfrm>
            <a:custGeom>
              <a:avLst/>
              <a:gdLst/>
              <a:ahLst/>
              <a:cxnLst/>
              <a:rect l="l" t="t" r="r" b="b"/>
              <a:pathLst>
                <a:path w="82" h="176" extrusionOk="0">
                  <a:moveTo>
                    <a:pt x="47" y="176"/>
                  </a:moveTo>
                  <a:lnTo>
                    <a:pt x="6" y="176"/>
                  </a:lnTo>
                  <a:cubicBezTo>
                    <a:pt x="3" y="176"/>
                    <a:pt x="0" y="173"/>
                    <a:pt x="0" y="169"/>
                  </a:cubicBezTo>
                  <a:cubicBezTo>
                    <a:pt x="0" y="166"/>
                    <a:pt x="3" y="163"/>
                    <a:pt x="6" y="163"/>
                  </a:cubicBezTo>
                  <a:lnTo>
                    <a:pt x="47" y="163"/>
                  </a:lnTo>
                  <a:cubicBezTo>
                    <a:pt x="54" y="163"/>
                    <a:pt x="60" y="160"/>
                    <a:pt x="64" y="155"/>
                  </a:cubicBezTo>
                  <a:cubicBezTo>
                    <a:pt x="68" y="149"/>
                    <a:pt x="69" y="142"/>
                    <a:pt x="67" y="136"/>
                  </a:cubicBezTo>
                  <a:lnTo>
                    <a:pt x="27" y="8"/>
                  </a:lnTo>
                  <a:cubicBezTo>
                    <a:pt x="26" y="5"/>
                    <a:pt x="27" y="2"/>
                    <a:pt x="31" y="1"/>
                  </a:cubicBezTo>
                  <a:cubicBezTo>
                    <a:pt x="34" y="0"/>
                    <a:pt x="37" y="1"/>
                    <a:pt x="38" y="5"/>
                  </a:cubicBezTo>
                  <a:lnTo>
                    <a:pt x="79" y="132"/>
                  </a:lnTo>
                  <a:cubicBezTo>
                    <a:pt x="82" y="143"/>
                    <a:pt x="80" y="153"/>
                    <a:pt x="74" y="162"/>
                  </a:cubicBezTo>
                  <a:cubicBezTo>
                    <a:pt x="67" y="171"/>
                    <a:pt x="58" y="176"/>
                    <a:pt x="47" y="176"/>
                  </a:cubicBezTo>
                  <a:close/>
                </a:path>
              </a:pathLst>
            </a:custGeom>
            <a:solidFill>
              <a:srgbClr val="E8886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1" name="Google Shape;1083;p13"/>
            <p:cNvSpPr/>
            <p:nvPr/>
          </p:nvSpPr>
          <p:spPr>
            <a:xfrm>
              <a:off x="15120938" y="8005763"/>
              <a:ext cx="1014413" cy="960438"/>
            </a:xfrm>
            <a:custGeom>
              <a:avLst/>
              <a:gdLst/>
              <a:ahLst/>
              <a:cxnLst/>
              <a:rect l="l" t="t" r="r" b="b"/>
              <a:pathLst>
                <a:path w="1332" h="1262" extrusionOk="0">
                  <a:moveTo>
                    <a:pt x="356" y="0"/>
                  </a:moveTo>
                  <a:cubicBezTo>
                    <a:pt x="356" y="0"/>
                    <a:pt x="0" y="5"/>
                    <a:pt x="163" y="1033"/>
                  </a:cubicBezTo>
                  <a:cubicBezTo>
                    <a:pt x="184" y="1166"/>
                    <a:pt x="301" y="1262"/>
                    <a:pt x="435" y="1262"/>
                  </a:cubicBezTo>
                  <a:lnTo>
                    <a:pt x="1330" y="1262"/>
                  </a:lnTo>
                  <a:lnTo>
                    <a:pt x="1332" y="1112"/>
                  </a:lnTo>
                  <a:lnTo>
                    <a:pt x="506" y="984"/>
                  </a:lnTo>
                  <a:cubicBezTo>
                    <a:pt x="506" y="984"/>
                    <a:pt x="525" y="113"/>
                    <a:pt x="356" y="0"/>
                  </a:cubicBezTo>
                  <a:close/>
                </a:path>
              </a:pathLst>
            </a:custGeom>
            <a:solidFill>
              <a:srgbClr val="549FF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2" name="Google Shape;1084;p13"/>
            <p:cNvSpPr/>
            <p:nvPr/>
          </p:nvSpPr>
          <p:spPr>
            <a:xfrm>
              <a:off x="17171988" y="7831138"/>
              <a:ext cx="334963" cy="414338"/>
            </a:xfrm>
            <a:custGeom>
              <a:avLst/>
              <a:gdLst/>
              <a:ahLst/>
              <a:cxnLst/>
              <a:rect l="l" t="t" r="r" b="b"/>
              <a:pathLst>
                <a:path w="440" h="544" extrusionOk="0">
                  <a:moveTo>
                    <a:pt x="0" y="393"/>
                  </a:moveTo>
                  <a:lnTo>
                    <a:pt x="71" y="340"/>
                  </a:lnTo>
                  <a:lnTo>
                    <a:pt x="71" y="279"/>
                  </a:lnTo>
                  <a:cubicBezTo>
                    <a:pt x="73" y="246"/>
                    <a:pt x="94" y="221"/>
                    <a:pt x="124" y="195"/>
                  </a:cubicBezTo>
                  <a:lnTo>
                    <a:pt x="133" y="189"/>
                  </a:lnTo>
                  <a:cubicBezTo>
                    <a:pt x="152" y="176"/>
                    <a:pt x="176" y="172"/>
                    <a:pt x="199" y="177"/>
                  </a:cubicBezTo>
                  <a:lnTo>
                    <a:pt x="215" y="181"/>
                  </a:lnTo>
                  <a:cubicBezTo>
                    <a:pt x="215" y="181"/>
                    <a:pt x="380" y="0"/>
                    <a:pt x="404" y="15"/>
                  </a:cubicBezTo>
                  <a:cubicBezTo>
                    <a:pt x="428" y="30"/>
                    <a:pt x="306" y="191"/>
                    <a:pt x="306" y="191"/>
                  </a:cubicBezTo>
                  <a:cubicBezTo>
                    <a:pt x="306" y="191"/>
                    <a:pt x="351" y="186"/>
                    <a:pt x="346" y="232"/>
                  </a:cubicBezTo>
                  <a:cubicBezTo>
                    <a:pt x="346" y="232"/>
                    <a:pt x="403" y="222"/>
                    <a:pt x="387" y="278"/>
                  </a:cubicBezTo>
                  <a:cubicBezTo>
                    <a:pt x="387" y="278"/>
                    <a:pt x="440" y="289"/>
                    <a:pt x="416" y="339"/>
                  </a:cubicBezTo>
                  <a:cubicBezTo>
                    <a:pt x="392" y="389"/>
                    <a:pt x="295" y="481"/>
                    <a:pt x="206" y="473"/>
                  </a:cubicBezTo>
                  <a:lnTo>
                    <a:pt x="122" y="544"/>
                  </a:lnTo>
                  <a:lnTo>
                    <a:pt x="0" y="393"/>
                  </a:ln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3" name="Google Shape;1085;p13"/>
            <p:cNvSpPr/>
            <p:nvPr/>
          </p:nvSpPr>
          <p:spPr>
            <a:xfrm>
              <a:off x="16133763" y="8842375"/>
              <a:ext cx="341313" cy="123825"/>
            </a:xfrm>
            <a:custGeom>
              <a:avLst/>
              <a:gdLst/>
              <a:ahLst/>
              <a:cxnLst/>
              <a:rect l="l" t="t" r="r" b="b"/>
              <a:pathLst>
                <a:path w="449" h="163" extrusionOk="0">
                  <a:moveTo>
                    <a:pt x="2" y="13"/>
                  </a:moveTo>
                  <a:lnTo>
                    <a:pt x="259" y="0"/>
                  </a:lnTo>
                  <a:lnTo>
                    <a:pt x="379" y="69"/>
                  </a:lnTo>
                  <a:lnTo>
                    <a:pt x="449" y="163"/>
                  </a:lnTo>
                  <a:lnTo>
                    <a:pt x="357" y="163"/>
                  </a:lnTo>
                  <a:lnTo>
                    <a:pt x="304" y="129"/>
                  </a:lnTo>
                  <a:lnTo>
                    <a:pt x="235" y="122"/>
                  </a:lnTo>
                  <a:cubicBezTo>
                    <a:pt x="213" y="144"/>
                    <a:pt x="175" y="163"/>
                    <a:pt x="143" y="163"/>
                  </a:cubicBezTo>
                  <a:lnTo>
                    <a:pt x="0" y="163"/>
                  </a:lnTo>
                  <a:lnTo>
                    <a:pt x="2" y="13"/>
                  </a:lnTo>
                  <a:close/>
                </a:path>
              </a:pathLst>
            </a:custGeom>
            <a:solidFill>
              <a:srgbClr val="F7B59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4" name="Google Shape;1086;p13"/>
            <p:cNvSpPr/>
            <p:nvPr/>
          </p:nvSpPr>
          <p:spPr>
            <a:xfrm>
              <a:off x="16270288" y="9170988"/>
              <a:ext cx="695325" cy="1808163"/>
            </a:xfrm>
            <a:custGeom>
              <a:avLst/>
              <a:gdLst/>
              <a:ahLst/>
              <a:cxnLst/>
              <a:rect l="l" t="t" r="r" b="b"/>
              <a:pathLst>
                <a:path w="914" h="2376" extrusionOk="0">
                  <a:moveTo>
                    <a:pt x="0" y="0"/>
                  </a:moveTo>
                  <a:lnTo>
                    <a:pt x="0" y="653"/>
                  </a:lnTo>
                  <a:lnTo>
                    <a:pt x="342" y="653"/>
                  </a:lnTo>
                  <a:lnTo>
                    <a:pt x="410" y="2376"/>
                  </a:lnTo>
                  <a:lnTo>
                    <a:pt x="806" y="2376"/>
                  </a:lnTo>
                  <a:lnTo>
                    <a:pt x="905" y="591"/>
                  </a:lnTo>
                  <a:cubicBezTo>
                    <a:pt x="914" y="308"/>
                    <a:pt x="702" y="68"/>
                    <a:pt x="421" y="41"/>
                  </a:cubicBezTo>
                  <a:lnTo>
                    <a:pt x="0" y="0"/>
                  </a:lnTo>
                  <a:close/>
                </a:path>
              </a:pathLst>
            </a:custGeom>
            <a:solidFill>
              <a:srgbClr val="22294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5" name="Google Shape;1087;p13"/>
            <p:cNvSpPr/>
            <p:nvPr/>
          </p:nvSpPr>
          <p:spPr>
            <a:xfrm>
              <a:off x="21969089" y="10917238"/>
              <a:ext cx="1420814" cy="187325"/>
            </a:xfrm>
            <a:custGeom>
              <a:avLst/>
              <a:gdLst/>
              <a:ahLst/>
              <a:cxnLst/>
              <a:rect l="l" t="t" r="r" b="b"/>
              <a:pathLst>
                <a:path w="1420814" h="187325" extrusionOk="0">
                  <a:moveTo>
                    <a:pt x="1184274" y="0"/>
                  </a:moveTo>
                  <a:lnTo>
                    <a:pt x="1420814" y="0"/>
                  </a:lnTo>
                  <a:lnTo>
                    <a:pt x="1420814" y="187325"/>
                  </a:lnTo>
                  <a:lnTo>
                    <a:pt x="1184274" y="187325"/>
                  </a:lnTo>
                  <a:close/>
                  <a:moveTo>
                    <a:pt x="41110" y="0"/>
                  </a:moveTo>
                  <a:lnTo>
                    <a:pt x="279400" y="0"/>
                  </a:lnTo>
                  <a:lnTo>
                    <a:pt x="238290" y="187325"/>
                  </a:lnTo>
                  <a:lnTo>
                    <a:pt x="0" y="187325"/>
                  </a:lnTo>
                  <a:close/>
                </a:path>
              </a:pathLst>
            </a:custGeom>
            <a:solidFill>
              <a:srgbClr val="946859"/>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6" name="Google Shape;1088;p13"/>
            <p:cNvSpPr/>
            <p:nvPr/>
          </p:nvSpPr>
          <p:spPr>
            <a:xfrm>
              <a:off x="21605543" y="10979150"/>
              <a:ext cx="1839914" cy="241300"/>
            </a:xfrm>
            <a:custGeom>
              <a:avLst/>
              <a:gdLst/>
              <a:ahLst/>
              <a:cxnLst/>
              <a:rect l="l" t="t" r="r" b="b"/>
              <a:pathLst>
                <a:path w="1839914" h="241300" extrusionOk="0">
                  <a:moveTo>
                    <a:pt x="398490" y="12700"/>
                  </a:moveTo>
                  <a:lnTo>
                    <a:pt x="525732" y="12700"/>
                  </a:lnTo>
                  <a:lnTo>
                    <a:pt x="502112" y="102616"/>
                  </a:lnTo>
                  <a:lnTo>
                    <a:pt x="599638" y="12700"/>
                  </a:lnTo>
                  <a:lnTo>
                    <a:pt x="636210" y="12700"/>
                  </a:lnTo>
                  <a:cubicBezTo>
                    <a:pt x="652212" y="12700"/>
                    <a:pt x="665164" y="25654"/>
                    <a:pt x="665164" y="41656"/>
                  </a:cubicBezTo>
                  <a:lnTo>
                    <a:pt x="665164" y="241300"/>
                  </a:lnTo>
                  <a:lnTo>
                    <a:pt x="0" y="241300"/>
                  </a:lnTo>
                  <a:cubicBezTo>
                    <a:pt x="0" y="173482"/>
                    <a:pt x="44954" y="114046"/>
                    <a:pt x="110480" y="94996"/>
                  </a:cubicBezTo>
                  <a:close/>
                  <a:moveTo>
                    <a:pt x="1586922" y="0"/>
                  </a:moveTo>
                  <a:lnTo>
                    <a:pt x="1770778" y="0"/>
                  </a:lnTo>
                  <a:lnTo>
                    <a:pt x="1770778" y="34905"/>
                  </a:lnTo>
                  <a:lnTo>
                    <a:pt x="1826238" y="34905"/>
                  </a:lnTo>
                  <a:lnTo>
                    <a:pt x="1839914" y="241300"/>
                  </a:lnTo>
                  <a:lnTo>
                    <a:pt x="1520826" y="241300"/>
                  </a:lnTo>
                  <a:lnTo>
                    <a:pt x="1534502" y="34905"/>
                  </a:lnTo>
                  <a:lnTo>
                    <a:pt x="1586922" y="34905"/>
                  </a:ln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7" name="Google Shape;1089;p13"/>
            <p:cNvSpPr/>
            <p:nvPr/>
          </p:nvSpPr>
          <p:spPr>
            <a:xfrm>
              <a:off x="21956378" y="8402638"/>
              <a:ext cx="1066800" cy="2535238"/>
            </a:xfrm>
            <a:custGeom>
              <a:avLst/>
              <a:gdLst/>
              <a:ahLst/>
              <a:cxnLst/>
              <a:rect l="l" t="t" r="r" b="b"/>
              <a:pathLst>
                <a:path w="1402" h="3331" extrusionOk="0">
                  <a:moveTo>
                    <a:pt x="623" y="0"/>
                  </a:moveTo>
                  <a:lnTo>
                    <a:pt x="0" y="3331"/>
                  </a:lnTo>
                  <a:lnTo>
                    <a:pt x="543" y="3331"/>
                  </a:lnTo>
                  <a:lnTo>
                    <a:pt x="1402" y="0"/>
                  </a:lnTo>
                  <a:lnTo>
                    <a:pt x="623"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8" name="Google Shape;1090;p13"/>
            <p:cNvSpPr/>
            <p:nvPr/>
          </p:nvSpPr>
          <p:spPr>
            <a:xfrm>
              <a:off x="21575377" y="7065963"/>
              <a:ext cx="944563" cy="733425"/>
            </a:xfrm>
            <a:custGeom>
              <a:avLst/>
              <a:gdLst/>
              <a:ahLst/>
              <a:cxnLst/>
              <a:rect l="l" t="t" r="r" b="b"/>
              <a:pathLst>
                <a:path w="1241" h="963" extrusionOk="0">
                  <a:moveTo>
                    <a:pt x="993" y="0"/>
                  </a:moveTo>
                  <a:lnTo>
                    <a:pt x="700" y="669"/>
                  </a:lnTo>
                  <a:lnTo>
                    <a:pt x="0" y="669"/>
                  </a:lnTo>
                  <a:lnTo>
                    <a:pt x="0" y="963"/>
                  </a:lnTo>
                  <a:lnTo>
                    <a:pt x="799" y="963"/>
                  </a:lnTo>
                  <a:cubicBezTo>
                    <a:pt x="873" y="963"/>
                    <a:pt x="941" y="923"/>
                    <a:pt x="978" y="859"/>
                  </a:cubicBezTo>
                  <a:lnTo>
                    <a:pt x="1172" y="521"/>
                  </a:lnTo>
                  <a:cubicBezTo>
                    <a:pt x="1241" y="401"/>
                    <a:pt x="1224" y="249"/>
                    <a:pt x="1130" y="147"/>
                  </a:cubicBezTo>
                  <a:lnTo>
                    <a:pt x="993"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79" name="Google Shape;1091;p13"/>
            <p:cNvSpPr/>
            <p:nvPr/>
          </p:nvSpPr>
          <p:spPr>
            <a:xfrm>
              <a:off x="22318326" y="6958013"/>
              <a:ext cx="1046163" cy="1444625"/>
            </a:xfrm>
            <a:custGeom>
              <a:avLst/>
              <a:gdLst/>
              <a:ahLst/>
              <a:cxnLst/>
              <a:rect l="l" t="t" r="r" b="b"/>
              <a:pathLst>
                <a:path w="1375" h="1899" extrusionOk="0">
                  <a:moveTo>
                    <a:pt x="1375" y="1899"/>
                  </a:moveTo>
                  <a:lnTo>
                    <a:pt x="148" y="1899"/>
                  </a:lnTo>
                  <a:lnTo>
                    <a:pt x="5" y="210"/>
                  </a:lnTo>
                  <a:cubicBezTo>
                    <a:pt x="0" y="145"/>
                    <a:pt x="43" y="87"/>
                    <a:pt x="107" y="73"/>
                  </a:cubicBezTo>
                  <a:lnTo>
                    <a:pt x="450" y="0"/>
                  </a:lnTo>
                  <a:lnTo>
                    <a:pt x="750" y="0"/>
                  </a:lnTo>
                  <a:lnTo>
                    <a:pt x="1223" y="97"/>
                  </a:lnTo>
                  <a:lnTo>
                    <a:pt x="1375" y="1899"/>
                  </a:lnTo>
                  <a:close/>
                </a:path>
              </a:pathLst>
            </a:custGeom>
            <a:solidFill>
              <a:srgbClr val="00B05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0" name="Google Shape;1092;p13"/>
            <p:cNvSpPr/>
            <p:nvPr/>
          </p:nvSpPr>
          <p:spPr>
            <a:xfrm>
              <a:off x="22631079" y="6738612"/>
              <a:ext cx="228600" cy="392113"/>
            </a:xfrm>
            <a:custGeom>
              <a:avLst/>
              <a:gdLst/>
              <a:ahLst/>
              <a:cxnLst/>
              <a:rect l="l" t="t" r="r" b="b"/>
              <a:pathLst>
                <a:path w="301" h="516" extrusionOk="0">
                  <a:moveTo>
                    <a:pt x="151" y="516"/>
                  </a:moveTo>
                  <a:cubicBezTo>
                    <a:pt x="151" y="516"/>
                    <a:pt x="301" y="414"/>
                    <a:pt x="301" y="331"/>
                  </a:cubicBezTo>
                  <a:lnTo>
                    <a:pt x="277" y="0"/>
                  </a:lnTo>
                  <a:lnTo>
                    <a:pt x="25" y="0"/>
                  </a:lnTo>
                  <a:lnTo>
                    <a:pt x="0" y="331"/>
                  </a:lnTo>
                  <a:cubicBezTo>
                    <a:pt x="0" y="414"/>
                    <a:pt x="151" y="516"/>
                    <a:pt x="151" y="516"/>
                  </a:cubicBezTo>
                  <a:close/>
                </a:path>
              </a:pathLst>
            </a:custGeom>
            <a:solidFill>
              <a:srgbClr val="845D4E"/>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1" name="Google Shape;1093;p13"/>
            <p:cNvSpPr/>
            <p:nvPr/>
          </p:nvSpPr>
          <p:spPr>
            <a:xfrm>
              <a:off x="22538988" y="6249988"/>
              <a:ext cx="465138" cy="563563"/>
            </a:xfrm>
            <a:custGeom>
              <a:avLst/>
              <a:gdLst/>
              <a:ahLst/>
              <a:cxnLst/>
              <a:rect l="l" t="t" r="r" b="b"/>
              <a:pathLst>
                <a:path w="612" h="742" extrusionOk="0">
                  <a:moveTo>
                    <a:pt x="0" y="355"/>
                  </a:moveTo>
                  <a:cubicBezTo>
                    <a:pt x="0" y="603"/>
                    <a:pt x="60" y="742"/>
                    <a:pt x="276" y="742"/>
                  </a:cubicBezTo>
                  <a:cubicBezTo>
                    <a:pt x="493" y="742"/>
                    <a:pt x="612" y="603"/>
                    <a:pt x="612" y="355"/>
                  </a:cubicBezTo>
                  <a:cubicBezTo>
                    <a:pt x="612" y="108"/>
                    <a:pt x="478" y="0"/>
                    <a:pt x="306" y="0"/>
                  </a:cubicBezTo>
                  <a:cubicBezTo>
                    <a:pt x="135" y="0"/>
                    <a:pt x="0" y="39"/>
                    <a:pt x="0" y="355"/>
                  </a:cubicBezTo>
                  <a:close/>
                </a:path>
              </a:pathLst>
            </a:custGeom>
            <a:solidFill>
              <a:srgbClr val="946859"/>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2" name="Google Shape;1094;p13"/>
            <p:cNvSpPr/>
            <p:nvPr/>
          </p:nvSpPr>
          <p:spPr>
            <a:xfrm>
              <a:off x="22626316" y="6511601"/>
              <a:ext cx="60325" cy="128588"/>
            </a:xfrm>
            <a:custGeom>
              <a:avLst/>
              <a:gdLst/>
              <a:ahLst/>
              <a:cxnLst/>
              <a:rect l="l" t="t" r="r" b="b"/>
              <a:pathLst>
                <a:path w="79" h="169" extrusionOk="0">
                  <a:moveTo>
                    <a:pt x="73" y="169"/>
                  </a:moveTo>
                  <a:lnTo>
                    <a:pt x="34" y="169"/>
                  </a:lnTo>
                  <a:cubicBezTo>
                    <a:pt x="23" y="169"/>
                    <a:pt x="14" y="164"/>
                    <a:pt x="8" y="156"/>
                  </a:cubicBezTo>
                  <a:cubicBezTo>
                    <a:pt x="2" y="147"/>
                    <a:pt x="0" y="137"/>
                    <a:pt x="3" y="127"/>
                  </a:cubicBezTo>
                  <a:lnTo>
                    <a:pt x="42" y="5"/>
                  </a:lnTo>
                  <a:cubicBezTo>
                    <a:pt x="43" y="2"/>
                    <a:pt x="46" y="0"/>
                    <a:pt x="49" y="1"/>
                  </a:cubicBezTo>
                  <a:cubicBezTo>
                    <a:pt x="52" y="2"/>
                    <a:pt x="54" y="6"/>
                    <a:pt x="53" y="9"/>
                  </a:cubicBezTo>
                  <a:lnTo>
                    <a:pt x="14" y="131"/>
                  </a:lnTo>
                  <a:cubicBezTo>
                    <a:pt x="12" y="137"/>
                    <a:pt x="13" y="143"/>
                    <a:pt x="17" y="149"/>
                  </a:cubicBezTo>
                  <a:cubicBezTo>
                    <a:pt x="21" y="154"/>
                    <a:pt x="27" y="157"/>
                    <a:pt x="34" y="157"/>
                  </a:cubicBezTo>
                  <a:lnTo>
                    <a:pt x="73" y="157"/>
                  </a:lnTo>
                  <a:cubicBezTo>
                    <a:pt x="76" y="157"/>
                    <a:pt x="79" y="159"/>
                    <a:pt x="79" y="163"/>
                  </a:cubicBezTo>
                  <a:cubicBezTo>
                    <a:pt x="79" y="166"/>
                    <a:pt x="76" y="169"/>
                    <a:pt x="73" y="169"/>
                  </a:cubicBez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3" name="Google Shape;1095;p13"/>
            <p:cNvSpPr/>
            <p:nvPr/>
          </p:nvSpPr>
          <p:spPr>
            <a:xfrm>
              <a:off x="22380241" y="6127750"/>
              <a:ext cx="763588" cy="638175"/>
            </a:xfrm>
            <a:custGeom>
              <a:avLst/>
              <a:gdLst/>
              <a:ahLst/>
              <a:cxnLst/>
              <a:rect l="l" t="t" r="r" b="b"/>
              <a:pathLst>
                <a:path w="1003" h="839" extrusionOk="0">
                  <a:moveTo>
                    <a:pt x="215" y="74"/>
                  </a:moveTo>
                  <a:cubicBezTo>
                    <a:pt x="0" y="100"/>
                    <a:pt x="115" y="331"/>
                    <a:pt x="267" y="351"/>
                  </a:cubicBezTo>
                  <a:cubicBezTo>
                    <a:pt x="269" y="351"/>
                    <a:pt x="271" y="352"/>
                    <a:pt x="273" y="352"/>
                  </a:cubicBezTo>
                  <a:cubicBezTo>
                    <a:pt x="481" y="375"/>
                    <a:pt x="600" y="333"/>
                    <a:pt x="625" y="374"/>
                  </a:cubicBezTo>
                  <a:cubicBezTo>
                    <a:pt x="649" y="415"/>
                    <a:pt x="615" y="581"/>
                    <a:pt x="637" y="585"/>
                  </a:cubicBezTo>
                  <a:cubicBezTo>
                    <a:pt x="660" y="589"/>
                    <a:pt x="647" y="479"/>
                    <a:pt x="694" y="477"/>
                  </a:cubicBezTo>
                  <a:cubicBezTo>
                    <a:pt x="740" y="475"/>
                    <a:pt x="791" y="673"/>
                    <a:pt x="690" y="643"/>
                  </a:cubicBezTo>
                  <a:cubicBezTo>
                    <a:pt x="690" y="643"/>
                    <a:pt x="690" y="823"/>
                    <a:pt x="750" y="831"/>
                  </a:cubicBezTo>
                  <a:cubicBezTo>
                    <a:pt x="810" y="839"/>
                    <a:pt x="1003" y="278"/>
                    <a:pt x="800" y="259"/>
                  </a:cubicBezTo>
                  <a:cubicBezTo>
                    <a:pt x="800" y="259"/>
                    <a:pt x="839" y="0"/>
                    <a:pt x="215" y="74"/>
                  </a:cubicBezTo>
                  <a:close/>
                </a:path>
              </a:pathLst>
            </a:custGeom>
            <a:solidFill>
              <a:srgbClr val="14183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4" name="Google Shape;1096;p13"/>
            <p:cNvSpPr/>
            <p:nvPr/>
          </p:nvSpPr>
          <p:spPr>
            <a:xfrm>
              <a:off x="22548513" y="6949542"/>
              <a:ext cx="422276" cy="210085"/>
            </a:xfrm>
            <a:custGeom>
              <a:avLst/>
              <a:gdLst/>
              <a:ahLst/>
              <a:cxnLst/>
              <a:rect l="l" t="t" r="r" b="b"/>
              <a:pathLst>
                <a:path w="422276" h="210085" extrusionOk="0">
                  <a:moveTo>
                    <a:pt x="78228" y="461"/>
                  </a:moveTo>
                  <a:cubicBezTo>
                    <a:pt x="85062" y="-1053"/>
                    <a:pt x="91898" y="1218"/>
                    <a:pt x="95696" y="6515"/>
                  </a:cubicBezTo>
                  <a:lnTo>
                    <a:pt x="211138" y="154083"/>
                  </a:lnTo>
                  <a:lnTo>
                    <a:pt x="326580" y="6515"/>
                  </a:lnTo>
                  <a:cubicBezTo>
                    <a:pt x="330376" y="1218"/>
                    <a:pt x="337212" y="-1053"/>
                    <a:pt x="344048" y="461"/>
                  </a:cubicBezTo>
                  <a:lnTo>
                    <a:pt x="422276" y="16353"/>
                  </a:lnTo>
                  <a:lnTo>
                    <a:pt x="271896" y="210085"/>
                  </a:lnTo>
                  <a:lnTo>
                    <a:pt x="211138" y="154085"/>
                  </a:lnTo>
                  <a:lnTo>
                    <a:pt x="150378" y="210085"/>
                  </a:lnTo>
                  <a:lnTo>
                    <a:pt x="0" y="16353"/>
                  </a:lnTo>
                  <a:close/>
                </a:path>
              </a:pathLst>
            </a:custGeom>
            <a:solidFill>
              <a:srgbClr val="32397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5" name="Google Shape;1097;p13"/>
            <p:cNvSpPr/>
            <p:nvPr/>
          </p:nvSpPr>
          <p:spPr>
            <a:xfrm>
              <a:off x="23248600" y="7031038"/>
              <a:ext cx="595313" cy="1206500"/>
            </a:xfrm>
            <a:custGeom>
              <a:avLst/>
              <a:gdLst/>
              <a:ahLst/>
              <a:cxnLst/>
              <a:rect l="l" t="t" r="r" b="b"/>
              <a:pathLst>
                <a:path w="782" h="1585" extrusionOk="0">
                  <a:moveTo>
                    <a:pt x="0" y="0"/>
                  </a:moveTo>
                  <a:lnTo>
                    <a:pt x="706" y="491"/>
                  </a:lnTo>
                  <a:cubicBezTo>
                    <a:pt x="763" y="530"/>
                    <a:pt x="782" y="605"/>
                    <a:pt x="751" y="667"/>
                  </a:cubicBezTo>
                  <a:lnTo>
                    <a:pt x="296" y="1585"/>
                  </a:lnTo>
                  <a:lnTo>
                    <a:pt x="116" y="1411"/>
                  </a:lnTo>
                  <a:lnTo>
                    <a:pt x="375" y="708"/>
                  </a:lnTo>
                  <a:lnTo>
                    <a:pt x="46" y="540"/>
                  </a:lnTo>
                  <a:lnTo>
                    <a:pt x="0"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6" name="Google Shape;1098;p13"/>
            <p:cNvSpPr/>
            <p:nvPr/>
          </p:nvSpPr>
          <p:spPr>
            <a:xfrm>
              <a:off x="22772355" y="8402638"/>
              <a:ext cx="728663" cy="2535238"/>
            </a:xfrm>
            <a:custGeom>
              <a:avLst/>
              <a:gdLst/>
              <a:ahLst/>
              <a:cxnLst/>
              <a:rect l="l" t="t" r="r" b="b"/>
              <a:pathLst>
                <a:path w="957" h="3331" extrusionOk="0">
                  <a:moveTo>
                    <a:pt x="778" y="0"/>
                  </a:moveTo>
                  <a:lnTo>
                    <a:pt x="957" y="3331"/>
                  </a:lnTo>
                  <a:lnTo>
                    <a:pt x="415" y="3331"/>
                  </a:lnTo>
                  <a:lnTo>
                    <a:pt x="0" y="0"/>
                  </a:lnTo>
                  <a:lnTo>
                    <a:pt x="778" y="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7" name="Google Shape;1099;p13"/>
            <p:cNvSpPr/>
            <p:nvPr/>
          </p:nvSpPr>
          <p:spPr>
            <a:xfrm>
              <a:off x="21101900" y="7578877"/>
              <a:ext cx="2372128" cy="861911"/>
            </a:xfrm>
            <a:custGeom>
              <a:avLst/>
              <a:gdLst/>
              <a:ahLst/>
              <a:cxnLst/>
              <a:rect l="l" t="t" r="r" b="b"/>
              <a:pathLst>
                <a:path w="2372128" h="861911" extrusionOk="0">
                  <a:moveTo>
                    <a:pt x="2235162" y="526898"/>
                  </a:moveTo>
                  <a:lnTo>
                    <a:pt x="2372128" y="659218"/>
                  </a:lnTo>
                  <a:cubicBezTo>
                    <a:pt x="2372128" y="659218"/>
                    <a:pt x="2363758" y="703325"/>
                    <a:pt x="2325712" y="729941"/>
                  </a:cubicBezTo>
                  <a:cubicBezTo>
                    <a:pt x="2287666" y="756557"/>
                    <a:pt x="2257230" y="744390"/>
                    <a:pt x="2257230" y="744390"/>
                  </a:cubicBezTo>
                  <a:cubicBezTo>
                    <a:pt x="2257230" y="744390"/>
                    <a:pt x="2201682" y="853135"/>
                    <a:pt x="2178854" y="847051"/>
                  </a:cubicBezTo>
                  <a:cubicBezTo>
                    <a:pt x="2155264" y="840207"/>
                    <a:pt x="2162114" y="805226"/>
                    <a:pt x="2162114" y="805226"/>
                  </a:cubicBezTo>
                  <a:cubicBezTo>
                    <a:pt x="2162114" y="805226"/>
                    <a:pt x="2118740" y="861500"/>
                    <a:pt x="2094390" y="853895"/>
                  </a:cubicBezTo>
                  <a:cubicBezTo>
                    <a:pt x="2070802" y="847051"/>
                    <a:pt x="2091348" y="805987"/>
                    <a:pt x="2091348" y="805987"/>
                  </a:cubicBezTo>
                  <a:cubicBezTo>
                    <a:pt x="2091348" y="805987"/>
                    <a:pt x="2044170" y="871386"/>
                    <a:pt x="2012210" y="860740"/>
                  </a:cubicBezTo>
                  <a:cubicBezTo>
                    <a:pt x="1980252" y="850093"/>
                    <a:pt x="2038082" y="779371"/>
                    <a:pt x="2038082" y="779371"/>
                  </a:cubicBezTo>
                  <a:cubicBezTo>
                    <a:pt x="2038082" y="779371"/>
                    <a:pt x="2012210" y="809029"/>
                    <a:pt x="1990144" y="788496"/>
                  </a:cubicBezTo>
                  <a:cubicBezTo>
                    <a:pt x="1967316" y="767203"/>
                    <a:pt x="2105804" y="598381"/>
                    <a:pt x="2105804" y="598381"/>
                  </a:cubicBezTo>
                  <a:close/>
                  <a:moveTo>
                    <a:pt x="375314" y="404"/>
                  </a:moveTo>
                  <a:cubicBezTo>
                    <a:pt x="436266" y="4688"/>
                    <a:pt x="473480" y="41526"/>
                    <a:pt x="473480" y="41526"/>
                  </a:cubicBezTo>
                  <a:lnTo>
                    <a:pt x="473480" y="197635"/>
                  </a:lnTo>
                  <a:cubicBezTo>
                    <a:pt x="452948" y="252463"/>
                    <a:pt x="313790" y="265409"/>
                    <a:pt x="313790" y="265409"/>
                  </a:cubicBezTo>
                  <a:cubicBezTo>
                    <a:pt x="313790" y="265409"/>
                    <a:pt x="221780" y="326330"/>
                    <a:pt x="163228" y="352983"/>
                  </a:cubicBezTo>
                  <a:cubicBezTo>
                    <a:pt x="125206" y="369736"/>
                    <a:pt x="138134" y="324045"/>
                    <a:pt x="138134" y="324045"/>
                  </a:cubicBezTo>
                  <a:cubicBezTo>
                    <a:pt x="138134" y="324045"/>
                    <a:pt x="91748" y="358313"/>
                    <a:pt x="75018" y="342321"/>
                  </a:cubicBezTo>
                  <a:cubicBezTo>
                    <a:pt x="58290" y="325568"/>
                    <a:pt x="90228" y="298915"/>
                    <a:pt x="90228" y="298915"/>
                  </a:cubicBezTo>
                  <a:cubicBezTo>
                    <a:pt x="90228" y="298915"/>
                    <a:pt x="19508" y="350698"/>
                    <a:pt x="2018" y="326330"/>
                  </a:cubicBezTo>
                  <a:cubicBezTo>
                    <a:pt x="-15472" y="301200"/>
                    <a:pt x="86426" y="241041"/>
                    <a:pt x="86426" y="241041"/>
                  </a:cubicBezTo>
                  <a:cubicBezTo>
                    <a:pt x="86426" y="241041"/>
                    <a:pt x="34716" y="267694"/>
                    <a:pt x="24070" y="244848"/>
                  </a:cubicBezTo>
                  <a:cubicBezTo>
                    <a:pt x="14186" y="222765"/>
                    <a:pt x="237748" y="104731"/>
                    <a:pt x="237748" y="104731"/>
                  </a:cubicBezTo>
                  <a:cubicBezTo>
                    <a:pt x="204290" y="121484"/>
                    <a:pt x="161706" y="134430"/>
                    <a:pt x="132810" y="133668"/>
                  </a:cubicBezTo>
                  <a:cubicBezTo>
                    <a:pt x="108478" y="133668"/>
                    <a:pt x="105436" y="104731"/>
                    <a:pt x="105436" y="104731"/>
                  </a:cubicBezTo>
                  <a:cubicBezTo>
                    <a:pt x="105436" y="104731"/>
                    <a:pt x="206572" y="43049"/>
                    <a:pt x="306948" y="9542"/>
                  </a:cubicBezTo>
                  <a:cubicBezTo>
                    <a:pt x="332042" y="1166"/>
                    <a:pt x="354996" y="-1024"/>
                    <a:pt x="375314" y="404"/>
                  </a:cubicBezTo>
                  <a:close/>
                </a:path>
              </a:pathLst>
            </a:custGeom>
            <a:solidFill>
              <a:srgbClr val="946859"/>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8" name="Google Shape;1100;p13"/>
            <p:cNvSpPr/>
            <p:nvPr/>
          </p:nvSpPr>
          <p:spPr>
            <a:xfrm>
              <a:off x="22315488" y="11042650"/>
              <a:ext cx="217488" cy="90488"/>
            </a:xfrm>
            <a:custGeom>
              <a:avLst/>
              <a:gdLst/>
              <a:ahLst/>
              <a:cxnLst/>
              <a:rect l="l" t="t" r="r" b="b"/>
              <a:pathLst>
                <a:path w="287" h="118" extrusionOk="0">
                  <a:moveTo>
                    <a:pt x="281" y="118"/>
                  </a:moveTo>
                  <a:cubicBezTo>
                    <a:pt x="279" y="118"/>
                    <a:pt x="278" y="117"/>
                    <a:pt x="277" y="116"/>
                  </a:cubicBezTo>
                  <a:cubicBezTo>
                    <a:pt x="167" y="14"/>
                    <a:pt x="12" y="106"/>
                    <a:pt x="10" y="107"/>
                  </a:cubicBezTo>
                  <a:cubicBezTo>
                    <a:pt x="7" y="109"/>
                    <a:pt x="4" y="108"/>
                    <a:pt x="2" y="105"/>
                  </a:cubicBezTo>
                  <a:cubicBezTo>
                    <a:pt x="0" y="102"/>
                    <a:pt x="1" y="99"/>
                    <a:pt x="4" y="97"/>
                  </a:cubicBezTo>
                  <a:cubicBezTo>
                    <a:pt x="6" y="96"/>
                    <a:pt x="168" y="0"/>
                    <a:pt x="285" y="108"/>
                  </a:cubicBezTo>
                  <a:cubicBezTo>
                    <a:pt x="287" y="110"/>
                    <a:pt x="287" y="114"/>
                    <a:pt x="285" y="116"/>
                  </a:cubicBezTo>
                  <a:cubicBezTo>
                    <a:pt x="284" y="117"/>
                    <a:pt x="282" y="118"/>
                    <a:pt x="281" y="118"/>
                  </a:cubicBezTo>
                  <a:close/>
                </a:path>
              </a:pathLst>
            </a:custGeom>
            <a:solidFill>
              <a:srgbClr val="958CE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89" name="Google Shape;1101;p13"/>
            <p:cNvSpPr/>
            <p:nvPr/>
          </p:nvSpPr>
          <p:spPr>
            <a:xfrm>
              <a:off x="10350499" y="11053762"/>
              <a:ext cx="6113464" cy="168276"/>
            </a:xfrm>
            <a:custGeom>
              <a:avLst/>
              <a:gdLst/>
              <a:ahLst/>
              <a:cxnLst/>
              <a:rect l="l" t="t" r="r" b="b"/>
              <a:pathLst>
                <a:path w="6113464" h="168276" extrusionOk="0">
                  <a:moveTo>
                    <a:pt x="6029326" y="0"/>
                  </a:moveTo>
                  <a:cubicBezTo>
                    <a:pt x="6075794" y="0"/>
                    <a:pt x="6113464" y="37670"/>
                    <a:pt x="6113464" y="84138"/>
                  </a:cubicBezTo>
                  <a:cubicBezTo>
                    <a:pt x="6113464" y="130606"/>
                    <a:pt x="6075794" y="168276"/>
                    <a:pt x="6029326" y="168276"/>
                  </a:cubicBezTo>
                  <a:cubicBezTo>
                    <a:pt x="5982858" y="168276"/>
                    <a:pt x="5945188" y="130606"/>
                    <a:pt x="5945188" y="84138"/>
                  </a:cubicBezTo>
                  <a:cubicBezTo>
                    <a:pt x="5945188" y="37670"/>
                    <a:pt x="5982858" y="0"/>
                    <a:pt x="6029326" y="0"/>
                  </a:cubicBezTo>
                  <a:close/>
                  <a:moveTo>
                    <a:pt x="4707732" y="0"/>
                  </a:moveTo>
                  <a:cubicBezTo>
                    <a:pt x="4753762" y="0"/>
                    <a:pt x="4791076" y="37670"/>
                    <a:pt x="4791076" y="84138"/>
                  </a:cubicBezTo>
                  <a:cubicBezTo>
                    <a:pt x="4791076" y="130606"/>
                    <a:pt x="4753762" y="168276"/>
                    <a:pt x="4707732" y="168276"/>
                  </a:cubicBezTo>
                  <a:cubicBezTo>
                    <a:pt x="4661702" y="168276"/>
                    <a:pt x="4624388" y="130606"/>
                    <a:pt x="4624388" y="84138"/>
                  </a:cubicBezTo>
                  <a:cubicBezTo>
                    <a:pt x="4624388" y="37670"/>
                    <a:pt x="4661702" y="0"/>
                    <a:pt x="4707732" y="0"/>
                  </a:cubicBezTo>
                  <a:close/>
                  <a:moveTo>
                    <a:pt x="3743326" y="0"/>
                  </a:moveTo>
                  <a:cubicBezTo>
                    <a:pt x="3789794" y="0"/>
                    <a:pt x="3827464" y="37670"/>
                    <a:pt x="3827464" y="84138"/>
                  </a:cubicBezTo>
                  <a:cubicBezTo>
                    <a:pt x="3827464" y="130606"/>
                    <a:pt x="3789794" y="168276"/>
                    <a:pt x="3743326" y="168276"/>
                  </a:cubicBezTo>
                  <a:cubicBezTo>
                    <a:pt x="3696858" y="168276"/>
                    <a:pt x="3659188" y="130606"/>
                    <a:pt x="3659188" y="84138"/>
                  </a:cubicBezTo>
                  <a:cubicBezTo>
                    <a:pt x="3659188" y="37670"/>
                    <a:pt x="3696858" y="0"/>
                    <a:pt x="3743326" y="0"/>
                  </a:cubicBezTo>
                  <a:close/>
                  <a:moveTo>
                    <a:pt x="2421732" y="0"/>
                  </a:moveTo>
                  <a:cubicBezTo>
                    <a:pt x="2467762" y="0"/>
                    <a:pt x="2505076" y="37670"/>
                    <a:pt x="2505076" y="84138"/>
                  </a:cubicBezTo>
                  <a:cubicBezTo>
                    <a:pt x="2505076" y="130606"/>
                    <a:pt x="2467762" y="168276"/>
                    <a:pt x="2421732" y="168276"/>
                  </a:cubicBezTo>
                  <a:cubicBezTo>
                    <a:pt x="2375702" y="168276"/>
                    <a:pt x="2338388" y="130606"/>
                    <a:pt x="2338388" y="84138"/>
                  </a:cubicBezTo>
                  <a:cubicBezTo>
                    <a:pt x="2338388" y="37670"/>
                    <a:pt x="2375702" y="0"/>
                    <a:pt x="2421732" y="0"/>
                  </a:cubicBezTo>
                  <a:close/>
                  <a:moveTo>
                    <a:pt x="1405732" y="0"/>
                  </a:moveTo>
                  <a:cubicBezTo>
                    <a:pt x="1451762" y="0"/>
                    <a:pt x="1489076" y="37670"/>
                    <a:pt x="1489076" y="84138"/>
                  </a:cubicBezTo>
                  <a:cubicBezTo>
                    <a:pt x="1489076" y="130606"/>
                    <a:pt x="1451762" y="168276"/>
                    <a:pt x="1405732" y="168276"/>
                  </a:cubicBezTo>
                  <a:cubicBezTo>
                    <a:pt x="1359702" y="168276"/>
                    <a:pt x="1322388" y="130606"/>
                    <a:pt x="1322388" y="84138"/>
                  </a:cubicBezTo>
                  <a:cubicBezTo>
                    <a:pt x="1322388" y="37670"/>
                    <a:pt x="1359702" y="0"/>
                    <a:pt x="1405732" y="0"/>
                  </a:cubicBezTo>
                  <a:close/>
                  <a:moveTo>
                    <a:pt x="84138" y="0"/>
                  </a:moveTo>
                  <a:cubicBezTo>
                    <a:pt x="130606" y="0"/>
                    <a:pt x="168276" y="37670"/>
                    <a:pt x="168276" y="84138"/>
                  </a:cubicBezTo>
                  <a:cubicBezTo>
                    <a:pt x="168276" y="130606"/>
                    <a:pt x="130606" y="168276"/>
                    <a:pt x="84138" y="168276"/>
                  </a:cubicBezTo>
                  <a:cubicBezTo>
                    <a:pt x="37670" y="168276"/>
                    <a:pt x="0" y="130606"/>
                    <a:pt x="0" y="84138"/>
                  </a:cubicBezTo>
                  <a:cubicBezTo>
                    <a:pt x="0" y="37670"/>
                    <a:pt x="37670" y="0"/>
                    <a:pt x="84138" y="0"/>
                  </a:cubicBez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0" name="Google Shape;1102;p13"/>
            <p:cNvSpPr/>
            <p:nvPr/>
          </p:nvSpPr>
          <p:spPr>
            <a:xfrm>
              <a:off x="10512425" y="8966200"/>
              <a:ext cx="6110288" cy="120650"/>
            </a:xfrm>
            <a:custGeom>
              <a:avLst/>
              <a:gdLst/>
              <a:ahLst/>
              <a:cxnLst/>
              <a:rect l="l" t="t" r="r" b="b"/>
              <a:pathLst>
                <a:path w="6110288" h="120650" extrusionOk="0">
                  <a:moveTo>
                    <a:pt x="4624388" y="0"/>
                  </a:moveTo>
                  <a:lnTo>
                    <a:pt x="6051674" y="0"/>
                  </a:lnTo>
                  <a:cubicBezTo>
                    <a:pt x="6084407" y="0"/>
                    <a:pt x="6110288" y="26726"/>
                    <a:pt x="6110288" y="58798"/>
                  </a:cubicBezTo>
                  <a:lnTo>
                    <a:pt x="6110288" y="103851"/>
                  </a:lnTo>
                  <a:cubicBezTo>
                    <a:pt x="6110288" y="111487"/>
                    <a:pt x="6105721" y="118359"/>
                    <a:pt x="6098109" y="120650"/>
                  </a:cubicBezTo>
                  <a:lnTo>
                    <a:pt x="4624388" y="120650"/>
                  </a:lnTo>
                  <a:close/>
                  <a:moveTo>
                    <a:pt x="2338388" y="0"/>
                  </a:moveTo>
                  <a:lnTo>
                    <a:pt x="3764943" y="0"/>
                  </a:lnTo>
                  <a:cubicBezTo>
                    <a:pt x="3797659" y="0"/>
                    <a:pt x="3824288" y="26726"/>
                    <a:pt x="3824288" y="58798"/>
                  </a:cubicBezTo>
                  <a:lnTo>
                    <a:pt x="3824288" y="103851"/>
                  </a:lnTo>
                  <a:cubicBezTo>
                    <a:pt x="3824288" y="111487"/>
                    <a:pt x="3818962" y="118359"/>
                    <a:pt x="3811354" y="120650"/>
                  </a:cubicBezTo>
                  <a:lnTo>
                    <a:pt x="2338388" y="120650"/>
                  </a:lnTo>
                  <a:close/>
                  <a:moveTo>
                    <a:pt x="0" y="0"/>
                  </a:moveTo>
                  <a:lnTo>
                    <a:pt x="1428080" y="0"/>
                  </a:lnTo>
                  <a:cubicBezTo>
                    <a:pt x="1460831" y="0"/>
                    <a:pt x="1487488" y="26726"/>
                    <a:pt x="1487488" y="58798"/>
                  </a:cubicBezTo>
                  <a:lnTo>
                    <a:pt x="1487488" y="103851"/>
                  </a:lnTo>
                  <a:cubicBezTo>
                    <a:pt x="1487488" y="111487"/>
                    <a:pt x="1482157" y="118359"/>
                    <a:pt x="1475302" y="120650"/>
                  </a:cubicBezTo>
                  <a:lnTo>
                    <a:pt x="0" y="120650"/>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1" name="Google Shape;1103;p13"/>
            <p:cNvSpPr/>
            <p:nvPr/>
          </p:nvSpPr>
          <p:spPr>
            <a:xfrm>
              <a:off x="11007725" y="9798050"/>
              <a:ext cx="4775200" cy="1255713"/>
            </a:xfrm>
            <a:custGeom>
              <a:avLst/>
              <a:gdLst/>
              <a:ahLst/>
              <a:cxnLst/>
              <a:rect l="l" t="t" r="r" b="b"/>
              <a:pathLst>
                <a:path w="4775200" h="1255713" extrusionOk="0">
                  <a:moveTo>
                    <a:pt x="4622800" y="0"/>
                  </a:moveTo>
                  <a:lnTo>
                    <a:pt x="4775200" y="0"/>
                  </a:lnTo>
                  <a:lnTo>
                    <a:pt x="4775200" y="1255713"/>
                  </a:lnTo>
                  <a:lnTo>
                    <a:pt x="4622800" y="1255713"/>
                  </a:lnTo>
                  <a:close/>
                  <a:moveTo>
                    <a:pt x="2336800" y="0"/>
                  </a:moveTo>
                  <a:lnTo>
                    <a:pt x="2489200" y="0"/>
                  </a:lnTo>
                  <a:lnTo>
                    <a:pt x="2489200" y="1255713"/>
                  </a:lnTo>
                  <a:lnTo>
                    <a:pt x="2336800" y="1255713"/>
                  </a:lnTo>
                  <a:close/>
                  <a:moveTo>
                    <a:pt x="0" y="0"/>
                  </a:moveTo>
                  <a:lnTo>
                    <a:pt x="152400" y="0"/>
                  </a:lnTo>
                  <a:lnTo>
                    <a:pt x="152400" y="1255713"/>
                  </a:lnTo>
                  <a:lnTo>
                    <a:pt x="0" y="1255713"/>
                  </a:ln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2" name="Google Shape;1104;p13"/>
            <p:cNvSpPr/>
            <p:nvPr/>
          </p:nvSpPr>
          <p:spPr>
            <a:xfrm>
              <a:off x="10287000" y="10869613"/>
              <a:ext cx="6216651" cy="184150"/>
            </a:xfrm>
            <a:custGeom>
              <a:avLst/>
              <a:gdLst/>
              <a:ahLst/>
              <a:cxnLst/>
              <a:rect l="l" t="t" r="r" b="b"/>
              <a:pathLst>
                <a:path w="6216651" h="184150" extrusionOk="0">
                  <a:moveTo>
                    <a:pt x="5420520" y="0"/>
                  </a:moveTo>
                  <a:lnTo>
                    <a:pt x="6178595" y="97402"/>
                  </a:lnTo>
                  <a:cubicBezTo>
                    <a:pt x="6200668" y="99685"/>
                    <a:pt x="6216651" y="118708"/>
                    <a:pt x="6216651" y="140776"/>
                  </a:cubicBezTo>
                  <a:cubicBezTo>
                    <a:pt x="6216651" y="164365"/>
                    <a:pt x="6196862" y="184150"/>
                    <a:pt x="6173267" y="184150"/>
                  </a:cubicBezTo>
                  <a:lnTo>
                    <a:pt x="4667772" y="184150"/>
                  </a:lnTo>
                  <a:cubicBezTo>
                    <a:pt x="4643416" y="184150"/>
                    <a:pt x="4624388" y="164365"/>
                    <a:pt x="4624388" y="140776"/>
                  </a:cubicBezTo>
                  <a:cubicBezTo>
                    <a:pt x="4624388" y="118708"/>
                    <a:pt x="4640372" y="99685"/>
                    <a:pt x="4662444" y="97402"/>
                  </a:cubicBezTo>
                  <a:close/>
                  <a:moveTo>
                    <a:pt x="3134520" y="0"/>
                  </a:moveTo>
                  <a:lnTo>
                    <a:pt x="3892595" y="97402"/>
                  </a:lnTo>
                  <a:cubicBezTo>
                    <a:pt x="3914668" y="99685"/>
                    <a:pt x="3930651" y="118708"/>
                    <a:pt x="3930651" y="140776"/>
                  </a:cubicBezTo>
                  <a:cubicBezTo>
                    <a:pt x="3930651" y="164365"/>
                    <a:pt x="3910862" y="184150"/>
                    <a:pt x="3887267" y="184150"/>
                  </a:cubicBezTo>
                  <a:lnTo>
                    <a:pt x="2381772" y="184150"/>
                  </a:lnTo>
                  <a:cubicBezTo>
                    <a:pt x="2357416" y="184150"/>
                    <a:pt x="2338388" y="164365"/>
                    <a:pt x="2338388" y="140776"/>
                  </a:cubicBezTo>
                  <a:cubicBezTo>
                    <a:pt x="2338388" y="118708"/>
                    <a:pt x="2354372" y="99685"/>
                    <a:pt x="2376444" y="97402"/>
                  </a:cubicBezTo>
                  <a:close/>
                  <a:moveTo>
                    <a:pt x="796544" y="0"/>
                  </a:moveTo>
                  <a:lnTo>
                    <a:pt x="1555013" y="97402"/>
                  </a:lnTo>
                  <a:cubicBezTo>
                    <a:pt x="1577097" y="99685"/>
                    <a:pt x="1593850" y="118708"/>
                    <a:pt x="1593850" y="140776"/>
                  </a:cubicBezTo>
                  <a:cubicBezTo>
                    <a:pt x="1593850" y="164365"/>
                    <a:pt x="1574051" y="184150"/>
                    <a:pt x="1549682" y="184150"/>
                  </a:cubicBezTo>
                  <a:lnTo>
                    <a:pt x="43406" y="184150"/>
                  </a:lnTo>
                  <a:cubicBezTo>
                    <a:pt x="19799" y="184150"/>
                    <a:pt x="0" y="164365"/>
                    <a:pt x="0" y="140776"/>
                  </a:cubicBezTo>
                  <a:cubicBezTo>
                    <a:pt x="0" y="118708"/>
                    <a:pt x="15992" y="99685"/>
                    <a:pt x="38076" y="97402"/>
                  </a:cubicBez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3" name="Google Shape;1105;p13"/>
            <p:cNvSpPr/>
            <p:nvPr/>
          </p:nvSpPr>
          <p:spPr>
            <a:xfrm>
              <a:off x="10266363" y="7826375"/>
              <a:ext cx="6342908" cy="1971675"/>
            </a:xfrm>
            <a:custGeom>
              <a:avLst/>
              <a:gdLst/>
              <a:ahLst/>
              <a:cxnLst/>
              <a:rect l="l" t="t" r="r" b="b"/>
              <a:pathLst>
                <a:path w="6342908" h="1971675" extrusionOk="0">
                  <a:moveTo>
                    <a:pt x="4745392" y="0"/>
                  </a:moveTo>
                  <a:lnTo>
                    <a:pt x="4746153" y="0"/>
                  </a:lnTo>
                  <a:cubicBezTo>
                    <a:pt x="4813921" y="0"/>
                    <a:pt x="4869506" y="54790"/>
                    <a:pt x="4869506" y="122517"/>
                  </a:cubicBezTo>
                  <a:lnTo>
                    <a:pt x="4869506" y="1260167"/>
                  </a:lnTo>
                  <a:lnTo>
                    <a:pt x="6103036" y="1260167"/>
                  </a:lnTo>
                  <a:lnTo>
                    <a:pt x="6278928" y="1563795"/>
                  </a:lnTo>
                  <a:cubicBezTo>
                    <a:pt x="6321568" y="1637609"/>
                    <a:pt x="6343650" y="1721316"/>
                    <a:pt x="6342889" y="1806544"/>
                  </a:cubicBezTo>
                  <a:lnTo>
                    <a:pt x="6342127" y="1859812"/>
                  </a:lnTo>
                  <a:cubicBezTo>
                    <a:pt x="6341366" y="1922212"/>
                    <a:pt x="6291111" y="1971675"/>
                    <a:pt x="6228673" y="1971675"/>
                  </a:cubicBezTo>
                  <a:lnTo>
                    <a:pt x="5087277" y="1971675"/>
                  </a:lnTo>
                  <a:cubicBezTo>
                    <a:pt x="4830673" y="1971675"/>
                    <a:pt x="4622800" y="1763930"/>
                    <a:pt x="4622800" y="1507483"/>
                  </a:cubicBezTo>
                  <a:lnTo>
                    <a:pt x="4622800" y="1139934"/>
                  </a:lnTo>
                  <a:lnTo>
                    <a:pt x="4622800" y="122517"/>
                  </a:lnTo>
                  <a:cubicBezTo>
                    <a:pt x="4622800" y="54790"/>
                    <a:pt x="4677624" y="0"/>
                    <a:pt x="4745392" y="0"/>
                  </a:cubicBezTo>
                  <a:close/>
                  <a:moveTo>
                    <a:pt x="2459392" y="0"/>
                  </a:moveTo>
                  <a:lnTo>
                    <a:pt x="2460153" y="0"/>
                  </a:lnTo>
                  <a:cubicBezTo>
                    <a:pt x="2528682" y="0"/>
                    <a:pt x="2583506" y="54790"/>
                    <a:pt x="2583506" y="122517"/>
                  </a:cubicBezTo>
                  <a:lnTo>
                    <a:pt x="2583506" y="1260167"/>
                  </a:lnTo>
                  <a:lnTo>
                    <a:pt x="3817036" y="1260167"/>
                  </a:lnTo>
                  <a:lnTo>
                    <a:pt x="3992928" y="1563795"/>
                  </a:lnTo>
                  <a:cubicBezTo>
                    <a:pt x="4035568" y="1637609"/>
                    <a:pt x="4057650" y="1721316"/>
                    <a:pt x="4056889" y="1806544"/>
                  </a:cubicBezTo>
                  <a:lnTo>
                    <a:pt x="4056127" y="1859812"/>
                  </a:lnTo>
                  <a:cubicBezTo>
                    <a:pt x="4055366" y="1922212"/>
                    <a:pt x="4005111" y="1971675"/>
                    <a:pt x="3942673" y="1971675"/>
                  </a:cubicBezTo>
                  <a:lnTo>
                    <a:pt x="2801277" y="1971675"/>
                  </a:lnTo>
                  <a:cubicBezTo>
                    <a:pt x="2544673" y="1971675"/>
                    <a:pt x="2336800" y="1763930"/>
                    <a:pt x="2336800" y="1507483"/>
                  </a:cubicBezTo>
                  <a:lnTo>
                    <a:pt x="2336800" y="1139934"/>
                  </a:lnTo>
                  <a:lnTo>
                    <a:pt x="2336800" y="122517"/>
                  </a:lnTo>
                  <a:cubicBezTo>
                    <a:pt x="2336800" y="54790"/>
                    <a:pt x="2391624" y="0"/>
                    <a:pt x="2459392" y="0"/>
                  </a:cubicBezTo>
                  <a:close/>
                  <a:moveTo>
                    <a:pt x="123353" y="0"/>
                  </a:moveTo>
                  <a:lnTo>
                    <a:pt x="124114" y="0"/>
                  </a:lnTo>
                  <a:cubicBezTo>
                    <a:pt x="191882" y="0"/>
                    <a:pt x="246706" y="54790"/>
                    <a:pt x="246706" y="122517"/>
                  </a:cubicBezTo>
                  <a:lnTo>
                    <a:pt x="246706" y="1260167"/>
                  </a:lnTo>
                  <a:lnTo>
                    <a:pt x="1480236" y="1260167"/>
                  </a:lnTo>
                  <a:lnTo>
                    <a:pt x="1656128" y="1563795"/>
                  </a:lnTo>
                  <a:cubicBezTo>
                    <a:pt x="1698768" y="1637609"/>
                    <a:pt x="1720850" y="1721316"/>
                    <a:pt x="1720089" y="1806544"/>
                  </a:cubicBezTo>
                  <a:lnTo>
                    <a:pt x="1719327" y="1859812"/>
                  </a:lnTo>
                  <a:cubicBezTo>
                    <a:pt x="1718566" y="1922212"/>
                    <a:pt x="1668311" y="1971675"/>
                    <a:pt x="1606634" y="1971675"/>
                  </a:cubicBezTo>
                  <a:lnTo>
                    <a:pt x="465239" y="1971675"/>
                  </a:lnTo>
                  <a:cubicBezTo>
                    <a:pt x="208634" y="1971675"/>
                    <a:pt x="0" y="1763930"/>
                    <a:pt x="0" y="1507483"/>
                  </a:cubicBezTo>
                  <a:lnTo>
                    <a:pt x="0" y="1139934"/>
                  </a:lnTo>
                  <a:lnTo>
                    <a:pt x="0" y="122517"/>
                  </a:lnTo>
                  <a:cubicBezTo>
                    <a:pt x="0" y="54790"/>
                    <a:pt x="55585" y="0"/>
                    <a:pt x="123353" y="0"/>
                  </a:cubicBezTo>
                  <a:close/>
                </a:path>
              </a:pathLst>
            </a:custGeom>
            <a:solidFill>
              <a:srgbClr val="0066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4" name="Google Shape;1106;p13"/>
            <p:cNvSpPr/>
            <p:nvPr/>
          </p:nvSpPr>
          <p:spPr>
            <a:xfrm>
              <a:off x="11007725" y="9798050"/>
              <a:ext cx="4775200" cy="136525"/>
            </a:xfrm>
            <a:custGeom>
              <a:avLst/>
              <a:gdLst/>
              <a:ahLst/>
              <a:cxnLst/>
              <a:rect l="l" t="t" r="r" b="b"/>
              <a:pathLst>
                <a:path w="4775200" h="136525" extrusionOk="0">
                  <a:moveTo>
                    <a:pt x="4622800" y="0"/>
                  </a:moveTo>
                  <a:lnTo>
                    <a:pt x="4775200" y="0"/>
                  </a:lnTo>
                  <a:lnTo>
                    <a:pt x="4775200" y="136525"/>
                  </a:lnTo>
                  <a:lnTo>
                    <a:pt x="4622800" y="136525"/>
                  </a:lnTo>
                  <a:close/>
                  <a:moveTo>
                    <a:pt x="2336800" y="0"/>
                  </a:moveTo>
                  <a:lnTo>
                    <a:pt x="2489200" y="0"/>
                  </a:lnTo>
                  <a:lnTo>
                    <a:pt x="2489200" y="136525"/>
                  </a:lnTo>
                  <a:lnTo>
                    <a:pt x="2336800" y="136525"/>
                  </a:lnTo>
                  <a:close/>
                  <a:moveTo>
                    <a:pt x="0" y="0"/>
                  </a:moveTo>
                  <a:lnTo>
                    <a:pt x="152400" y="0"/>
                  </a:lnTo>
                  <a:lnTo>
                    <a:pt x="152400" y="136525"/>
                  </a:lnTo>
                  <a:lnTo>
                    <a:pt x="0" y="136525"/>
                  </a:lnTo>
                  <a:close/>
                </a:path>
              </a:pathLst>
            </a:custGeom>
            <a:solidFill>
              <a:srgbClr val="33993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sp>
          <p:nvSpPr>
            <p:cNvPr id="95" name="Google Shape;1107;p13"/>
            <p:cNvSpPr/>
            <p:nvPr/>
          </p:nvSpPr>
          <p:spPr>
            <a:xfrm>
              <a:off x="10512425" y="9086850"/>
              <a:ext cx="5935663" cy="136525"/>
            </a:xfrm>
            <a:custGeom>
              <a:avLst/>
              <a:gdLst/>
              <a:ahLst/>
              <a:cxnLst/>
              <a:rect l="l" t="t" r="r" b="b"/>
              <a:pathLst>
                <a:path w="5935663" h="136525" extrusionOk="0">
                  <a:moveTo>
                    <a:pt x="4624388" y="0"/>
                  </a:moveTo>
                  <a:lnTo>
                    <a:pt x="5857276" y="0"/>
                  </a:lnTo>
                  <a:lnTo>
                    <a:pt x="5935663" y="136525"/>
                  </a:lnTo>
                  <a:lnTo>
                    <a:pt x="4760614" y="136525"/>
                  </a:lnTo>
                  <a:cubicBezTo>
                    <a:pt x="4685271" y="136525"/>
                    <a:pt x="4624388" y="75508"/>
                    <a:pt x="4624388" y="0"/>
                  </a:cubicBezTo>
                  <a:close/>
                  <a:moveTo>
                    <a:pt x="2338388" y="0"/>
                  </a:moveTo>
                  <a:lnTo>
                    <a:pt x="3571276" y="0"/>
                  </a:lnTo>
                  <a:lnTo>
                    <a:pt x="3649663" y="136525"/>
                  </a:lnTo>
                  <a:lnTo>
                    <a:pt x="2474614" y="136525"/>
                  </a:lnTo>
                  <a:cubicBezTo>
                    <a:pt x="2399271" y="136525"/>
                    <a:pt x="2338388" y="75508"/>
                    <a:pt x="2338388" y="0"/>
                  </a:cubicBezTo>
                  <a:close/>
                  <a:moveTo>
                    <a:pt x="0" y="0"/>
                  </a:moveTo>
                  <a:lnTo>
                    <a:pt x="1232888" y="0"/>
                  </a:lnTo>
                  <a:lnTo>
                    <a:pt x="1311275" y="136525"/>
                  </a:lnTo>
                  <a:lnTo>
                    <a:pt x="136226" y="136525"/>
                  </a:lnTo>
                  <a:cubicBezTo>
                    <a:pt x="60883" y="136525"/>
                    <a:pt x="0" y="75508"/>
                    <a:pt x="0" y="0"/>
                  </a:cubicBezTo>
                  <a:close/>
                </a:path>
              </a:pathLst>
            </a:custGeom>
            <a:solidFill>
              <a:srgbClr val="22294F">
                <a:alpha val="20000"/>
              </a:srgb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rtl="0">
                <a:spcBef>
                  <a:spcPts val="0"/>
                </a:spcBef>
                <a:spcAft>
                  <a:spcPts val="0"/>
                </a:spcAft>
                <a:buNone/>
              </a:pPr>
              <a:endParaRPr sz="3600">
                <a:solidFill>
                  <a:schemeClr val="dk1"/>
                </a:solidFill>
                <a:latin typeface="Poppins"/>
                <a:ea typeface="Poppins"/>
                <a:cs typeface="Poppins"/>
                <a:sym typeface="Poppins"/>
              </a:endParaRPr>
            </a:p>
          </p:txBody>
        </p:sp>
      </p:grpSp>
      <p:sp>
        <p:nvSpPr>
          <p:cNvPr id="96" name="Rectangle 95"/>
          <p:cNvSpPr/>
          <p:nvPr/>
        </p:nvSpPr>
        <p:spPr>
          <a:xfrm>
            <a:off x="1056643" y="10316315"/>
            <a:ext cx="21842839" cy="1862048"/>
          </a:xfrm>
          <a:prstGeom prst="rect">
            <a:avLst/>
          </a:prstGeom>
          <a:noFill/>
        </p:spPr>
        <p:txBody>
          <a:bodyPr wrap="none" lIns="91440" tIns="45720" rIns="91440" bIns="45720">
            <a:spAutoFit/>
          </a:bodyPr>
          <a:lstStyle/>
          <a:p>
            <a:pPr algn="ctr"/>
            <a:r>
              <a:rPr lang="en-US" sz="115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rPr>
              <a:t>Thank you for your kind attention!</a:t>
            </a:r>
            <a:endParaRPr lang="en-US" sz="11500" b="1" cap="none" spc="0" dirty="0">
              <a:ln w="0"/>
              <a:solidFill>
                <a:srgbClr val="006600"/>
              </a:solidFill>
              <a:effectLst>
                <a:outerShdw blurRad="38100" dist="25400" dir="5400000" algn="ctr" rotWithShape="0">
                  <a:srgbClr val="6E747A">
                    <a:alpha val="43000"/>
                  </a:srgbClr>
                </a:outerShdw>
              </a:effectLst>
              <a:latin typeface="Candara" panose="020E0502030303020204" pitchFamily="34" charset="0"/>
            </a:endParaRPr>
          </a:p>
        </p:txBody>
      </p:sp>
      <p:pic>
        <p:nvPicPr>
          <p:cNvPr id="97" name="Picture 96"/>
          <p:cNvPicPr>
            <a:picLocks noChangeAspect="1"/>
          </p:cNvPicPr>
          <p:nvPr/>
        </p:nvPicPr>
        <p:blipFill>
          <a:blip r:embed="rId1"/>
          <a:stretch>
            <a:fillRect/>
          </a:stretch>
        </p:blipFill>
        <p:spPr>
          <a:xfrm>
            <a:off x="1506894" y="741471"/>
            <a:ext cx="3736389" cy="1548353"/>
          </a:xfrm>
          <a:prstGeom prst="rect">
            <a:avLst/>
          </a:prstGeom>
          <a:ln>
            <a:solidFill>
              <a:srgbClr val="0070C0"/>
            </a:solidFill>
          </a:ln>
        </p:spPr>
      </p:pic>
      <p:sp>
        <p:nvSpPr>
          <p:cNvPr id="98" name="TextBox 97"/>
          <p:cNvSpPr txBox="1"/>
          <p:nvPr/>
        </p:nvSpPr>
        <p:spPr>
          <a:xfrm>
            <a:off x="14539601" y="6091123"/>
            <a:ext cx="5206202" cy="461537"/>
          </a:xfrm>
          <a:prstGeom prst="rect">
            <a:avLst/>
          </a:prstGeom>
          <a:noFill/>
        </p:spPr>
        <p:txBody>
          <a:bodyPr wrap="square">
            <a:spAutoFit/>
          </a:bodyPr>
          <a:lstStyle/>
          <a:p>
            <a:r>
              <a:rPr lang="en-US" sz="2400" b="1" dirty="0">
                <a:solidFill>
                  <a:srgbClr val="006600"/>
                </a:solidFill>
                <a:latin typeface="Candara" panose="020E0502030303020204" pitchFamily="34" charset="0"/>
              </a:rPr>
              <a:t>mjiya@nfiu.gov.ng</a:t>
            </a:r>
            <a:endParaRPr lang="en-US" sz="2400" b="1" dirty="0">
              <a:solidFill>
                <a:srgbClr val="006600"/>
              </a:solidFill>
              <a:latin typeface="Candara" panose="020E0502030303020204" pitchFamily="34" charset="0"/>
            </a:endParaRPr>
          </a:p>
        </p:txBody>
      </p:sp>
      <p:sp>
        <p:nvSpPr>
          <p:cNvPr id="99" name="TextBox 98"/>
          <p:cNvSpPr txBox="1"/>
          <p:nvPr/>
        </p:nvSpPr>
        <p:spPr>
          <a:xfrm>
            <a:off x="14572485" y="5520097"/>
            <a:ext cx="5206202" cy="461537"/>
          </a:xfrm>
          <a:prstGeom prst="rect">
            <a:avLst/>
          </a:prstGeom>
          <a:noFill/>
        </p:spPr>
        <p:txBody>
          <a:bodyPr wrap="square">
            <a:spAutoFit/>
          </a:bodyPr>
          <a:lstStyle/>
          <a:p>
            <a:r>
              <a:rPr lang="en-US" sz="2400" b="1" dirty="0">
                <a:solidFill>
                  <a:srgbClr val="006600"/>
                </a:solidFill>
                <a:latin typeface="Candara" panose="020E0502030303020204" pitchFamily="34" charset="0"/>
              </a:rPr>
              <a:t>+234 803 352 4944</a:t>
            </a:r>
            <a:endParaRPr lang="en-US" sz="2400" b="1" dirty="0">
              <a:solidFill>
                <a:srgbClr val="006600"/>
              </a:solidFill>
              <a:latin typeface="Candara" panose="020E0502030303020204" pitchFamily="34" charset="0"/>
            </a:endParaRPr>
          </a:p>
        </p:txBody>
      </p:sp>
      <p:sp>
        <p:nvSpPr>
          <p:cNvPr id="100" name="TextBox 99"/>
          <p:cNvSpPr txBox="1"/>
          <p:nvPr/>
        </p:nvSpPr>
        <p:spPr>
          <a:xfrm>
            <a:off x="14556765" y="4734169"/>
            <a:ext cx="4520607" cy="830740"/>
          </a:xfrm>
          <a:prstGeom prst="rect">
            <a:avLst/>
          </a:prstGeom>
          <a:noFill/>
        </p:spPr>
        <p:txBody>
          <a:bodyPr wrap="square">
            <a:spAutoFit/>
          </a:bodyPr>
          <a:lstStyle/>
          <a:p>
            <a:r>
              <a:rPr lang="en-US" sz="2400" b="1" dirty="0">
                <a:solidFill>
                  <a:srgbClr val="006600"/>
                </a:solidFill>
                <a:latin typeface="Candara" panose="020E0502030303020204" pitchFamily="34" charset="0"/>
              </a:rPr>
              <a:t>No o1, Monrovia Street, Opposite BON Hotel, Wuse II, Abuja, FCT.</a:t>
            </a:r>
            <a:endParaRPr lang="en-US" sz="2400" b="1" dirty="0">
              <a:solidFill>
                <a:srgbClr val="006600"/>
              </a:solidFill>
              <a:latin typeface="Candara" panose="020E0502030303020204" pitchFamily="34" charset="0"/>
            </a:endParaRPr>
          </a:p>
        </p:txBody>
      </p:sp>
      <p:sp>
        <p:nvSpPr>
          <p:cNvPr id="101" name="Oval 100"/>
          <p:cNvSpPr/>
          <p:nvPr/>
        </p:nvSpPr>
        <p:spPr>
          <a:xfrm>
            <a:off x="13934132" y="4926434"/>
            <a:ext cx="548497" cy="5484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dirty="0">
              <a:solidFill>
                <a:srgbClr val="006600"/>
              </a:solidFill>
            </a:endParaRPr>
          </a:p>
        </p:txBody>
      </p:sp>
      <p:pic>
        <p:nvPicPr>
          <p:cNvPr id="102" name="Graphic 10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46598" y="5038901"/>
            <a:ext cx="323564" cy="323564"/>
          </a:xfrm>
          <a:prstGeom prst="rect">
            <a:avLst/>
          </a:prstGeom>
        </p:spPr>
      </p:pic>
      <p:sp>
        <p:nvSpPr>
          <p:cNvPr id="103" name="Oval 102"/>
          <p:cNvSpPr/>
          <p:nvPr/>
        </p:nvSpPr>
        <p:spPr>
          <a:xfrm>
            <a:off x="13934132" y="5522773"/>
            <a:ext cx="548497" cy="5484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dirty="0">
              <a:solidFill>
                <a:srgbClr val="006600"/>
              </a:solidFill>
            </a:endParaRPr>
          </a:p>
        </p:txBody>
      </p:sp>
      <p:pic>
        <p:nvPicPr>
          <p:cNvPr id="104" name="Graphic 10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6598" y="5654290"/>
            <a:ext cx="323564" cy="323564"/>
          </a:xfrm>
          <a:prstGeom prst="rect">
            <a:avLst/>
          </a:prstGeom>
        </p:spPr>
      </p:pic>
      <p:sp>
        <p:nvSpPr>
          <p:cNvPr id="105" name="Oval 104"/>
          <p:cNvSpPr/>
          <p:nvPr/>
        </p:nvSpPr>
        <p:spPr>
          <a:xfrm>
            <a:off x="13934132" y="6081013"/>
            <a:ext cx="548497" cy="5484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dirty="0">
              <a:solidFill>
                <a:srgbClr val="006600"/>
              </a:solidFill>
            </a:endParaRPr>
          </a:p>
        </p:txBody>
      </p:sp>
      <p:pic>
        <p:nvPicPr>
          <p:cNvPr id="106" name="Graphic 10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6598" y="6193479"/>
            <a:ext cx="323564" cy="323564"/>
          </a:xfrm>
          <a:prstGeom prst="rect">
            <a:avLst/>
          </a:prstGeom>
        </p:spPr>
      </p:pic>
      <p:sp>
        <p:nvSpPr>
          <p:cNvPr id="107" name="TextBox 106"/>
          <p:cNvSpPr txBox="1"/>
          <p:nvPr/>
        </p:nvSpPr>
        <p:spPr>
          <a:xfrm>
            <a:off x="14558651" y="6681673"/>
            <a:ext cx="5206202" cy="461537"/>
          </a:xfrm>
          <a:prstGeom prst="rect">
            <a:avLst/>
          </a:prstGeom>
          <a:noFill/>
        </p:spPr>
        <p:txBody>
          <a:bodyPr wrap="square">
            <a:spAutoFit/>
          </a:bodyPr>
          <a:lstStyle/>
          <a:p>
            <a:r>
              <a:rPr lang="en-US" sz="2400" b="1" dirty="0">
                <a:solidFill>
                  <a:srgbClr val="006600"/>
                </a:solidFill>
                <a:latin typeface="Candara" panose="020E0502030303020204" pitchFamily="34" charset="0"/>
              </a:rPr>
              <a:t>www.nfiu.gov.ng</a:t>
            </a:r>
            <a:endParaRPr lang="en-US" sz="2400" b="1" dirty="0">
              <a:solidFill>
                <a:srgbClr val="006600"/>
              </a:solidFill>
              <a:latin typeface="Candara" panose="020E0502030303020204" pitchFamily="34" charset="0"/>
            </a:endParaRPr>
          </a:p>
        </p:txBody>
      </p:sp>
      <p:sp>
        <p:nvSpPr>
          <p:cNvPr id="108" name="Oval 107"/>
          <p:cNvSpPr/>
          <p:nvPr/>
        </p:nvSpPr>
        <p:spPr>
          <a:xfrm>
            <a:off x="13953182" y="6671563"/>
            <a:ext cx="548497" cy="54849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5" dirty="0">
              <a:solidFill>
                <a:srgbClr val="006600"/>
              </a:solidFill>
            </a:endParaRPr>
          </a:p>
        </p:txBody>
      </p:sp>
      <p:sp>
        <p:nvSpPr>
          <p:cNvPr id="109" name="Freeform 336"/>
          <p:cNvSpPr>
            <a:spLocks noEditPoints="1"/>
          </p:cNvSpPr>
          <p:nvPr/>
        </p:nvSpPr>
        <p:spPr bwMode="auto">
          <a:xfrm>
            <a:off x="14038518" y="6767952"/>
            <a:ext cx="334275" cy="335898"/>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88 w 176"/>
              <a:gd name="T37" fmla="*/ 40 h 176"/>
              <a:gd name="T38" fmla="*/ 40 w 176"/>
              <a:gd name="T39" fmla="*/ 88 h 176"/>
              <a:gd name="T40" fmla="*/ 88 w 176"/>
              <a:gd name="T41" fmla="*/ 136 h 176"/>
              <a:gd name="T42" fmla="*/ 136 w 176"/>
              <a:gd name="T43" fmla="*/ 88 h 176"/>
              <a:gd name="T44" fmla="*/ 88 w 176"/>
              <a:gd name="T45" fmla="*/ 40 h 176"/>
              <a:gd name="T46" fmla="*/ 88 w 176"/>
              <a:gd name="T47" fmla="*/ 48 h 176"/>
              <a:gd name="T48" fmla="*/ 113 w 176"/>
              <a:gd name="T49" fmla="*/ 57 h 176"/>
              <a:gd name="T50" fmla="*/ 92 w 176"/>
              <a:gd name="T51" fmla="*/ 70 h 176"/>
              <a:gd name="T52" fmla="*/ 76 w 176"/>
              <a:gd name="T53" fmla="*/ 50 h 176"/>
              <a:gd name="T54" fmla="*/ 88 w 176"/>
              <a:gd name="T55" fmla="*/ 48 h 176"/>
              <a:gd name="T56" fmla="*/ 68 w 176"/>
              <a:gd name="T57" fmla="*/ 53 h 176"/>
              <a:gd name="T58" fmla="*/ 84 w 176"/>
              <a:gd name="T59" fmla="*/ 73 h 176"/>
              <a:gd name="T60" fmla="*/ 49 w 176"/>
              <a:gd name="T61" fmla="*/ 80 h 176"/>
              <a:gd name="T62" fmla="*/ 68 w 176"/>
              <a:gd name="T63" fmla="*/ 53 h 176"/>
              <a:gd name="T64" fmla="*/ 48 w 176"/>
              <a:gd name="T65" fmla="*/ 88 h 176"/>
              <a:gd name="T66" fmla="*/ 88 w 176"/>
              <a:gd name="T67" fmla="*/ 80 h 176"/>
              <a:gd name="T68" fmla="*/ 92 w 176"/>
              <a:gd name="T69" fmla="*/ 88 h 176"/>
              <a:gd name="T70" fmla="*/ 59 w 176"/>
              <a:gd name="T71" fmla="*/ 115 h 176"/>
              <a:gd name="T72" fmla="*/ 48 w 176"/>
              <a:gd name="T73" fmla="*/ 88 h 176"/>
              <a:gd name="T74" fmla="*/ 88 w 176"/>
              <a:gd name="T75" fmla="*/ 128 h 176"/>
              <a:gd name="T76" fmla="*/ 65 w 176"/>
              <a:gd name="T77" fmla="*/ 121 h 176"/>
              <a:gd name="T78" fmla="*/ 95 w 176"/>
              <a:gd name="T79" fmla="*/ 96 h 176"/>
              <a:gd name="T80" fmla="*/ 100 w 176"/>
              <a:gd name="T81" fmla="*/ 126 h 176"/>
              <a:gd name="T82" fmla="*/ 88 w 176"/>
              <a:gd name="T83" fmla="*/ 128 h 176"/>
              <a:gd name="T84" fmla="*/ 108 w 176"/>
              <a:gd name="T85" fmla="*/ 123 h 176"/>
              <a:gd name="T86" fmla="*/ 103 w 176"/>
              <a:gd name="T87" fmla="*/ 94 h 176"/>
              <a:gd name="T88" fmla="*/ 116 w 176"/>
              <a:gd name="T89" fmla="*/ 92 h 176"/>
              <a:gd name="T90" fmla="*/ 128 w 176"/>
              <a:gd name="T91" fmla="*/ 93 h 176"/>
              <a:gd name="T92" fmla="*/ 108 w 176"/>
              <a:gd name="T93" fmla="*/ 123 h 176"/>
              <a:gd name="T94" fmla="*/ 116 w 176"/>
              <a:gd name="T95" fmla="*/ 84 h 176"/>
              <a:gd name="T96" fmla="*/ 100 w 176"/>
              <a:gd name="T97" fmla="*/ 86 h 176"/>
              <a:gd name="T98" fmla="*/ 96 w 176"/>
              <a:gd name="T99" fmla="*/ 77 h 176"/>
              <a:gd name="T100" fmla="*/ 119 w 176"/>
              <a:gd name="T101" fmla="*/ 63 h 176"/>
              <a:gd name="T102" fmla="*/ 128 w 176"/>
              <a:gd name="T103" fmla="*/ 85 h 176"/>
              <a:gd name="T104" fmla="*/ 116 w 176"/>
              <a:gd name="T105"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path>
            </a:pathLst>
          </a:custGeom>
          <a:solidFill>
            <a:srgbClr val="C00000"/>
          </a:solidFill>
          <a:ln>
            <a:solidFill>
              <a:srgbClr val="006600"/>
            </a:solidFill>
          </a:ln>
        </p:spPr>
        <p:txBody>
          <a:bodyPr vert="horz" wrap="square" lIns="91440" tIns="45720" rIns="91440" bIns="45720" numCol="1" anchor="t" anchorCtr="0" compatLnSpc="1"/>
          <a:lstStyle/>
          <a:p>
            <a:endParaRPr lang="en-US" dirty="0">
              <a:solidFill>
                <a:srgbClr val="006600"/>
              </a:solidFill>
            </a:endParaRPr>
          </a:p>
        </p:txBody>
      </p:sp>
      <p:pic>
        <p:nvPicPr>
          <p:cNvPr id="3" name="Picture 2"/>
          <p:cNvPicPr>
            <a:picLocks noChangeAspect="1"/>
          </p:cNvPicPr>
          <p:nvPr/>
        </p:nvPicPr>
        <p:blipFill>
          <a:blip r:embed="rId8"/>
          <a:stretch>
            <a:fillRect/>
          </a:stretch>
        </p:blipFill>
        <p:spPr>
          <a:xfrm>
            <a:off x="12752198" y="730328"/>
            <a:ext cx="7155975" cy="39523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4" name="Diagram 3"/>
          <p:cNvGraphicFramePr/>
          <p:nvPr/>
        </p:nvGraphicFramePr>
        <p:xfrm>
          <a:off x="5731502" y="2250127"/>
          <a:ext cx="18005576" cy="1133940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sp>
        <p:nvSpPr>
          <p:cNvPr id="3" name="Rectangle 2"/>
          <p:cNvSpPr/>
          <p:nvPr/>
        </p:nvSpPr>
        <p:spPr>
          <a:xfrm>
            <a:off x="9230912" y="2246399"/>
            <a:ext cx="10653879" cy="923330"/>
          </a:xfrm>
          <a:prstGeom prst="rect">
            <a:avLst/>
          </a:prstGeom>
          <a:noFill/>
        </p:spPr>
        <p:txBody>
          <a:bodyPr wrap="none" lIns="91440" tIns="45720" rIns="91440" bIns="45720">
            <a:spAutoFit/>
          </a:bodyPr>
          <a:lstStyle/>
          <a:p>
            <a:pPr algn="ctr"/>
            <a:r>
              <a:rPr lang="en-US" sz="5400" b="1" u="sng" cap="none" spc="0" dirty="0">
                <a:ln w="0"/>
                <a:solidFill>
                  <a:srgbClr val="0070C0"/>
                </a:solidFill>
                <a:effectLst>
                  <a:reflection blurRad="6350" stA="53000" endA="300" endPos="35500" dir="5400000" sy="-90000" algn="bl" rotWithShape="0"/>
                </a:effectLst>
                <a:latin typeface="Candara" panose="020E0502030303020204" pitchFamily="34" charset="0"/>
              </a:rPr>
              <a:t>General Process for Asset Recovery</a:t>
            </a:r>
            <a:endParaRPr lang="en-US" sz="5400" b="1" u="sng" cap="none" spc="0" dirty="0">
              <a:ln w="0"/>
              <a:solidFill>
                <a:srgbClr val="0070C0"/>
              </a:solidFill>
              <a:effectLst>
                <a:reflection blurRad="6350" stA="53000" endA="300" endPos="35500" dir="5400000" sy="-90000" algn="bl" rotWithShape="0"/>
              </a:effectLst>
              <a:latin typeface="Candara" panose="020E0502030303020204" pitchFamily="34" charset="0"/>
            </a:endParaRPr>
          </a:p>
        </p:txBody>
      </p:sp>
      <p:graphicFrame>
        <p:nvGraphicFramePr>
          <p:cNvPr id="5" name="Diagram 4"/>
          <p:cNvGraphicFramePr/>
          <p:nvPr/>
        </p:nvGraphicFramePr>
        <p:xfrm>
          <a:off x="5839383" y="3303038"/>
          <a:ext cx="17916356" cy="998375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17" name="Diagram 16"/>
          <p:cNvGraphicFramePr/>
          <p:nvPr/>
        </p:nvGraphicFramePr>
        <p:xfrm>
          <a:off x="5731502" y="2202023"/>
          <a:ext cx="18005576" cy="1149947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icture 19"/>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66058" y="5537613"/>
            <a:ext cx="2234996" cy="2425182"/>
          </a:xfrm>
          <a:prstGeom prst="rect">
            <a:avLst/>
          </a:prstGeom>
          <a:noFill/>
          <a:ln>
            <a:noFill/>
          </a:ln>
        </p:spPr>
      </p:pic>
      <p:sp>
        <p:nvSpPr>
          <p:cNvPr id="48" name="back end circle"/>
          <p:cNvSpPr/>
          <p:nvPr/>
        </p:nvSpPr>
        <p:spPr>
          <a:xfrm>
            <a:off x="186832" y="4089332"/>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49" name="rotating shape"/>
          <p:cNvGrpSpPr/>
          <p:nvPr/>
        </p:nvGrpSpPr>
        <p:grpSpPr>
          <a:xfrm rot="2569652">
            <a:off x="-594624" y="6113885"/>
            <a:ext cx="7099220" cy="1494118"/>
            <a:chOff x="541358" y="3057199"/>
            <a:chExt cx="3549610" cy="747059"/>
          </a:xfrm>
        </p:grpSpPr>
        <p:sp>
          <p:nvSpPr>
            <p:cNvPr id="50" name="Rectangle 49"/>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51" name="Oval 50"/>
            <p:cNvSpPr/>
            <p:nvPr/>
          </p:nvSpPr>
          <p:spPr>
            <a:xfrm>
              <a:off x="541358" y="3067579"/>
              <a:ext cx="736679" cy="736679"/>
            </a:xfrm>
            <a:prstGeom prst="ellipse">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54" name="Graphic 53"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114" y="6337922"/>
            <a:ext cx="948756" cy="948756"/>
          </a:xfrm>
          <a:prstGeom prst="rect">
            <a:avLst/>
          </a:prstGeom>
        </p:spPr>
      </p:pic>
      <p:pic>
        <p:nvPicPr>
          <p:cNvPr id="19" name="Picture 18"/>
          <p:cNvPicPr/>
          <p:nvPr/>
        </p:nvPicPr>
        <p:blipFill>
          <a:blip r:embed="rId5"/>
          <a:stretch>
            <a:fillRect/>
          </a:stretch>
        </p:blipFill>
        <p:spPr>
          <a:xfrm>
            <a:off x="357299" y="4464346"/>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p:nvPr/>
        </p:nvPicPr>
        <p:blipFill>
          <a:blip r:embed="rId6"/>
          <a:stretch>
            <a:fillRect/>
          </a:stretch>
        </p:blipFill>
        <p:spPr>
          <a:xfrm>
            <a:off x="2268979" y="4258811"/>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p:nvPr/>
        </p:nvPicPr>
        <p:blipFill>
          <a:blip r:embed="rId7"/>
          <a:stretch>
            <a:fillRect/>
          </a:stretch>
        </p:blipFill>
        <p:spPr>
          <a:xfrm>
            <a:off x="3972632" y="4752980"/>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85418" y="615252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p:nvPr/>
        </p:nvPicPr>
        <p:blipFill>
          <a:blip r:embed="rId8"/>
          <a:stretch>
            <a:fillRect/>
          </a:stretch>
        </p:blipFill>
        <p:spPr>
          <a:xfrm>
            <a:off x="3960992" y="7962795"/>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9"/>
          <a:stretch>
            <a:fillRect/>
          </a:stretch>
        </p:blipFill>
        <p:spPr>
          <a:xfrm>
            <a:off x="2123970" y="829516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10"/>
          <a:stretch>
            <a:fillRect/>
          </a:stretch>
        </p:blipFill>
        <p:spPr>
          <a:xfrm>
            <a:off x="829875" y="7832723"/>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4912096" y="126469"/>
            <a:ext cx="19291512" cy="2123658"/>
          </a:xfrm>
          <a:prstGeom prst="rect">
            <a:avLst/>
          </a:prstGeom>
          <a:noFill/>
        </p:spPr>
        <p:txBody>
          <a:bodyPr wrap="square" lIns="91440" tIns="45720" rIns="91440" bIns="45720">
            <a:spAutoFit/>
          </a:bodyPr>
          <a:lstStyle/>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Concept and Imperative of Asset Tracing, Tracking, </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a:p>
            <a:pPr algn="ctr"/>
            <a:r>
              <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rPr>
              <a:t>Recovery, Confiscation and Management</a:t>
            </a:r>
            <a:endParaRPr lang="en-US" sz="6600" b="1" cap="none" spc="0" dirty="0">
              <a:ln w="0"/>
              <a:solidFill>
                <a:srgbClr val="0070C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17" name="Diagram 16"/>
          <p:cNvGraphicFramePr/>
          <p:nvPr/>
        </p:nvGraphicFramePr>
        <p:xfrm>
          <a:off x="5731502" y="2202023"/>
          <a:ext cx="18005576" cy="1149947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9" name="Picture 28"/>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56592" y="5455333"/>
            <a:ext cx="2234996" cy="2425182"/>
          </a:xfrm>
          <a:prstGeom prst="rect">
            <a:avLst/>
          </a:prstGeom>
          <a:noFill/>
          <a:ln>
            <a:noFill/>
          </a:ln>
        </p:spPr>
      </p:pic>
      <p:sp>
        <p:nvSpPr>
          <p:cNvPr id="52" name="Rectangle 51"/>
          <p:cNvSpPr/>
          <p:nvPr/>
        </p:nvSpPr>
        <p:spPr>
          <a:xfrm>
            <a:off x="-1" y="9816964"/>
            <a:ext cx="9297274" cy="15520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2" name="back end circle"/>
          <p:cNvSpPr/>
          <p:nvPr/>
        </p:nvSpPr>
        <p:spPr>
          <a:xfrm>
            <a:off x="0" y="3960900"/>
            <a:ext cx="5536308" cy="5536308"/>
          </a:xfrm>
          <a:custGeom>
            <a:avLst/>
            <a:gdLst>
              <a:gd name="connsiteX0" fmla="*/ 1384077 w 2768154"/>
              <a:gd name="connsiteY0" fmla="*/ 727511 h 2768154"/>
              <a:gd name="connsiteX1" fmla="*/ 727511 w 2768154"/>
              <a:gd name="connsiteY1" fmla="*/ 1384077 h 2768154"/>
              <a:gd name="connsiteX2" fmla="*/ 1384077 w 2768154"/>
              <a:gd name="connsiteY2" fmla="*/ 2040643 h 2768154"/>
              <a:gd name="connsiteX3" fmla="*/ 2040643 w 2768154"/>
              <a:gd name="connsiteY3" fmla="*/ 1384077 h 2768154"/>
              <a:gd name="connsiteX4" fmla="*/ 1384077 w 2768154"/>
              <a:gd name="connsiteY4" fmla="*/ 727511 h 2768154"/>
              <a:gd name="connsiteX5" fmla="*/ 1384077 w 2768154"/>
              <a:gd name="connsiteY5" fmla="*/ 0 h 2768154"/>
              <a:gd name="connsiteX6" fmla="*/ 2768154 w 2768154"/>
              <a:gd name="connsiteY6" fmla="*/ 1384077 h 2768154"/>
              <a:gd name="connsiteX7" fmla="*/ 1384077 w 2768154"/>
              <a:gd name="connsiteY7" fmla="*/ 2768154 h 2768154"/>
              <a:gd name="connsiteX8" fmla="*/ 0 w 2768154"/>
              <a:gd name="connsiteY8" fmla="*/ 1384077 h 2768154"/>
              <a:gd name="connsiteX9" fmla="*/ 1384077 w 2768154"/>
              <a:gd name="connsiteY9" fmla="*/ 0 h 276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154" h="2768154">
                <a:moveTo>
                  <a:pt x="1384077" y="727511"/>
                </a:moveTo>
                <a:cubicBezTo>
                  <a:pt x="1021466" y="727511"/>
                  <a:pt x="727511" y="1021466"/>
                  <a:pt x="727511" y="1384077"/>
                </a:cubicBezTo>
                <a:cubicBezTo>
                  <a:pt x="727511" y="1746688"/>
                  <a:pt x="1021466" y="2040643"/>
                  <a:pt x="1384077" y="2040643"/>
                </a:cubicBezTo>
                <a:cubicBezTo>
                  <a:pt x="1746688" y="2040643"/>
                  <a:pt x="2040643" y="1746688"/>
                  <a:pt x="2040643" y="1384077"/>
                </a:cubicBezTo>
                <a:cubicBezTo>
                  <a:pt x="2040643" y="1021466"/>
                  <a:pt x="1746688" y="727511"/>
                  <a:pt x="1384077" y="727511"/>
                </a:cubicBezTo>
                <a:close/>
                <a:moveTo>
                  <a:pt x="1384077" y="0"/>
                </a:moveTo>
                <a:cubicBezTo>
                  <a:pt x="2148482" y="0"/>
                  <a:pt x="2768154" y="619672"/>
                  <a:pt x="2768154" y="1384077"/>
                </a:cubicBezTo>
                <a:cubicBezTo>
                  <a:pt x="2768154" y="2148482"/>
                  <a:pt x="2148482" y="2768154"/>
                  <a:pt x="1384077" y="2768154"/>
                </a:cubicBezTo>
                <a:cubicBezTo>
                  <a:pt x="619672" y="2768154"/>
                  <a:pt x="0" y="2148482"/>
                  <a:pt x="0" y="1384077"/>
                </a:cubicBezTo>
                <a:cubicBezTo>
                  <a:pt x="0" y="619672"/>
                  <a:pt x="619672" y="0"/>
                  <a:pt x="1384077" y="0"/>
                </a:cubicBezTo>
                <a:close/>
              </a:path>
            </a:pathLst>
          </a:custGeom>
          <a:solidFill>
            <a:srgbClr val="0066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7200"/>
          </a:p>
        </p:txBody>
      </p:sp>
      <p:grpSp>
        <p:nvGrpSpPr>
          <p:cNvPr id="73" name="rotating shape"/>
          <p:cNvGrpSpPr/>
          <p:nvPr/>
        </p:nvGrpSpPr>
        <p:grpSpPr>
          <a:xfrm rot="5400000">
            <a:off x="-781456" y="5985453"/>
            <a:ext cx="7099220" cy="1494118"/>
            <a:chOff x="541358" y="3057199"/>
            <a:chExt cx="3549610" cy="747059"/>
          </a:xfrm>
        </p:grpSpPr>
        <p:sp>
          <p:nvSpPr>
            <p:cNvPr id="74" name="Rectangle 73"/>
            <p:cNvSpPr/>
            <p:nvPr/>
          </p:nvSpPr>
          <p:spPr>
            <a:xfrm>
              <a:off x="805238" y="3057199"/>
              <a:ext cx="3285730" cy="743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dirty="0"/>
            </a:p>
          </p:txBody>
        </p:sp>
        <p:sp>
          <p:nvSpPr>
            <p:cNvPr id="75" name="Oval 74"/>
            <p:cNvSpPr/>
            <p:nvPr/>
          </p:nvSpPr>
          <p:spPr>
            <a:xfrm>
              <a:off x="541358" y="3067579"/>
              <a:ext cx="736679" cy="736679"/>
            </a:xfrm>
            <a:prstGeom prst="ellipse">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grpSp>
      <p:pic>
        <p:nvPicPr>
          <p:cNvPr id="78" name="Graphic 77" descr="Home outline">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282" y="6209490"/>
            <a:ext cx="948756" cy="948756"/>
          </a:xfrm>
          <a:prstGeom prst="rect">
            <a:avLst/>
          </a:prstGeom>
        </p:spPr>
      </p:pic>
      <p:pic>
        <p:nvPicPr>
          <p:cNvPr id="28" name="Picture 27"/>
          <p:cNvPicPr/>
          <p:nvPr/>
        </p:nvPicPr>
        <p:blipFill>
          <a:blip r:embed="rId5"/>
          <a:stretch>
            <a:fillRect/>
          </a:stretch>
        </p:blipFill>
        <p:spPr>
          <a:xfrm>
            <a:off x="629503" y="4970278"/>
            <a:ext cx="1055234"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p:nvPr/>
        </p:nvPicPr>
        <p:blipFill>
          <a:blip r:embed="rId6"/>
          <a:stretch>
            <a:fillRect/>
          </a:stretch>
        </p:blipFill>
        <p:spPr>
          <a:xfrm>
            <a:off x="2216103" y="3433809"/>
            <a:ext cx="1071710" cy="9820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Picture 30"/>
          <p:cNvPicPr/>
          <p:nvPr/>
        </p:nvPicPr>
        <p:blipFill>
          <a:blip r:embed="rId7"/>
          <a:stretch>
            <a:fillRect/>
          </a:stretch>
        </p:blipFill>
        <p:spPr>
          <a:xfrm>
            <a:off x="3886636" y="4780824"/>
            <a:ext cx="995276" cy="98399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3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99854" y="6348407"/>
            <a:ext cx="1036560" cy="101918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p:nvPr/>
        </p:nvPicPr>
        <p:blipFill>
          <a:blip r:embed="rId8"/>
          <a:stretch>
            <a:fillRect/>
          </a:stretch>
        </p:blipFill>
        <p:spPr>
          <a:xfrm>
            <a:off x="3886636" y="7653647"/>
            <a:ext cx="951104" cy="100486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9"/>
          <a:stretch>
            <a:fillRect/>
          </a:stretch>
        </p:blipFill>
        <p:spPr>
          <a:xfrm>
            <a:off x="2198662" y="8359803"/>
            <a:ext cx="1155096" cy="99811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p:cNvPicPr>
            <a:picLocks noChangeAspect="1"/>
          </p:cNvPicPr>
          <p:nvPr/>
        </p:nvPicPr>
        <p:blipFill>
          <a:blip r:embed="rId10"/>
          <a:stretch>
            <a:fillRect/>
          </a:stretch>
        </p:blipFill>
        <p:spPr>
          <a:xfrm>
            <a:off x="799431" y="7681309"/>
            <a:ext cx="951106" cy="9614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4912096" y="126469"/>
            <a:ext cx="19291512" cy="1754326"/>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rPr>
              <a:t>Overview of existing Legal Framework/Guidelines for Asset Tracing, Tracking, Recovery, Confiscation and Management</a:t>
            </a:r>
            <a:endParaRPr lang="en-US" sz="5400" b="1" cap="none" spc="0" dirty="0">
              <a:ln w="0"/>
              <a:solidFill>
                <a:srgbClr val="00B050"/>
              </a:solidFill>
              <a:effectLst>
                <a:outerShdw blurRad="38100" dist="25400" dir="5400000" algn="ctr" rotWithShape="0">
                  <a:srgbClr val="6E747A">
                    <a:alpha val="43000"/>
                  </a:srgbClr>
                </a:outerShdw>
              </a:effectLst>
              <a:latin typeface="Candara" panose="020E0502030303020204" pitchFamily="34" charset="0"/>
            </a:endParaRPr>
          </a:p>
        </p:txBody>
      </p:sp>
      <p:graphicFrame>
        <p:nvGraphicFramePr>
          <p:cNvPr id="2" name="Diagram 1"/>
          <p:cNvGraphicFramePr/>
          <p:nvPr/>
        </p:nvGraphicFramePr>
        <p:xfrm>
          <a:off x="5823590" y="1880795"/>
          <a:ext cx="18273128" cy="1149930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18766</Words>
  <Application>WPS Presentation</Application>
  <PresentationFormat>Custom</PresentationFormat>
  <Paragraphs>396</Paragraphs>
  <Slides>40</Slides>
  <Notes>0</Notes>
  <HiddenSlides>0</HiddenSlides>
  <MMClips>0</MMClips>
  <ScaleCrop>false</ScaleCrop>
  <HeadingPairs>
    <vt:vector size="6" baseType="variant">
      <vt:variant>
        <vt:lpstr>已用的字体</vt:lpstr>
      </vt:variant>
      <vt:variant>
        <vt:i4>37</vt:i4>
      </vt:variant>
      <vt:variant>
        <vt:lpstr>主题</vt:lpstr>
      </vt:variant>
      <vt:variant>
        <vt:i4>1</vt:i4>
      </vt:variant>
      <vt:variant>
        <vt:lpstr>幻灯片标题</vt:lpstr>
      </vt:variant>
      <vt:variant>
        <vt:i4>40</vt:i4>
      </vt:variant>
    </vt:vector>
  </HeadingPairs>
  <TitlesOfParts>
    <vt:vector size="78" baseType="lpstr">
      <vt:lpstr>Arial</vt:lpstr>
      <vt:lpstr>SimSun</vt:lpstr>
      <vt:lpstr>Wingdings</vt:lpstr>
      <vt:lpstr>Candara</vt:lpstr>
      <vt:lpstr>Tahoma</vt:lpstr>
      <vt:lpstr>Times New Roman</vt:lpstr>
      <vt:lpstr>Poppins</vt:lpstr>
      <vt:lpstr>Segoe Print</vt:lpstr>
      <vt:lpstr>League Spartan</vt:lpstr>
      <vt:lpstr>Lato Light</vt:lpstr>
      <vt:lpstr>Calibri</vt:lpstr>
      <vt:lpstr>Microsoft YaHei</vt:lpstr>
      <vt:lpstr>Arial Unicode MS</vt:lpstr>
      <vt:lpstr>Calibri Light</vt:lpstr>
      <vt:lpstr>Lilita One</vt:lpstr>
      <vt:lpstr>Wide Latin</vt:lpstr>
      <vt:lpstr>Century</vt:lpstr>
      <vt:lpstr>Helvetica Neue UltraLight</vt:lpstr>
      <vt:lpstr>Gill Sans</vt:lpstr>
      <vt:lpstr>Avenir Medium</vt:lpstr>
      <vt:lpstr>Arial</vt:lpstr>
      <vt:lpstr>Open Sans Light</vt:lpstr>
      <vt:lpstr>Open Sans</vt:lpstr>
      <vt:lpstr>Mukta ExtraLight</vt:lpstr>
      <vt:lpstr>Montserrat Light</vt:lpstr>
      <vt:lpstr>Roboto Cn</vt:lpstr>
      <vt:lpstr>Bebas Neue</vt:lpstr>
      <vt:lpstr>Poppins</vt:lpstr>
      <vt:lpstr>Gill Sans MT</vt:lpstr>
      <vt:lpstr>Verdana</vt:lpstr>
      <vt:lpstr>Avenir Medium</vt:lpstr>
      <vt:lpstr>Gill Sans</vt:lpstr>
      <vt:lpstr>Helvetica Neue UltraLight</vt:lpstr>
      <vt:lpstr>Montserrat Light</vt:lpstr>
      <vt:lpstr>Mukta ExtraLight</vt:lpstr>
      <vt:lpstr>Open Sans</vt:lpstr>
      <vt:lpstr>Poppins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ŽYGINTAS STANEVIČIUS</dc:creator>
  <cp:lastModifiedBy>REPRODUCTION UNIT</cp:lastModifiedBy>
  <cp:revision>92</cp:revision>
  <dcterms:created xsi:type="dcterms:W3CDTF">2023-08-27T09:27:00Z</dcterms:created>
  <dcterms:modified xsi:type="dcterms:W3CDTF">2024-04-22T08:43:16Z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4F95213B2B2248E09708B651A99ACC4F_12</vt:lpwstr>
  </property>
  <property fmtid="{D5CDD505-2E9C-101B-9397-08002B2CF9AE}" pid="3" name="KSOProductBuildVer">
    <vt:lpwstr>1033-12.2.0.16731</vt:lpwstr>
  </property>
</Properties>
</file>