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2" d="100"/>
          <a:sy n="62" d="100"/>
        </p:scale>
        <p:origin x="82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368EA-BF28-993F-93A6-D644D74956D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G"/>
          </a:p>
        </p:txBody>
      </p:sp>
      <p:sp>
        <p:nvSpPr>
          <p:cNvPr id="3" name="Subtitle 2">
            <a:extLst>
              <a:ext uri="{FF2B5EF4-FFF2-40B4-BE49-F238E27FC236}">
                <a16:creationId xmlns:a16="http://schemas.microsoft.com/office/drawing/2014/main" id="{543BB3FC-FCA1-5383-FC0E-6AB053D445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G"/>
          </a:p>
        </p:txBody>
      </p:sp>
      <p:sp>
        <p:nvSpPr>
          <p:cNvPr id="4" name="Date Placeholder 3">
            <a:extLst>
              <a:ext uri="{FF2B5EF4-FFF2-40B4-BE49-F238E27FC236}">
                <a16:creationId xmlns:a16="http://schemas.microsoft.com/office/drawing/2014/main" id="{6995FCD0-5598-655A-C432-FE39B26C9C97}"/>
              </a:ext>
            </a:extLst>
          </p:cNvPr>
          <p:cNvSpPr>
            <a:spLocks noGrp="1"/>
          </p:cNvSpPr>
          <p:nvPr>
            <p:ph type="dt" sz="half" idx="10"/>
          </p:nvPr>
        </p:nvSpPr>
        <p:spPr/>
        <p:txBody>
          <a:bodyPr/>
          <a:lstStyle/>
          <a:p>
            <a:fld id="{9FE33D7D-AE96-49BC-9942-5F537137325C}" type="datetimeFigureOut">
              <a:rPr lang="en-NG" smtClean="0"/>
              <a:t>08/07/2024</a:t>
            </a:fld>
            <a:endParaRPr lang="en-NG"/>
          </a:p>
        </p:txBody>
      </p:sp>
      <p:sp>
        <p:nvSpPr>
          <p:cNvPr id="5" name="Footer Placeholder 4">
            <a:extLst>
              <a:ext uri="{FF2B5EF4-FFF2-40B4-BE49-F238E27FC236}">
                <a16:creationId xmlns:a16="http://schemas.microsoft.com/office/drawing/2014/main" id="{3CD4F474-86EA-B99E-02DE-A3FAE84D6A28}"/>
              </a:ext>
            </a:extLst>
          </p:cNvPr>
          <p:cNvSpPr>
            <a:spLocks noGrp="1"/>
          </p:cNvSpPr>
          <p:nvPr>
            <p:ph type="ftr" sz="quarter" idx="11"/>
          </p:nvPr>
        </p:nvSpPr>
        <p:spPr/>
        <p:txBody>
          <a:bodyPr/>
          <a:lstStyle/>
          <a:p>
            <a:endParaRPr lang="en-NG"/>
          </a:p>
        </p:txBody>
      </p:sp>
      <p:sp>
        <p:nvSpPr>
          <p:cNvPr id="6" name="Slide Number Placeholder 5">
            <a:extLst>
              <a:ext uri="{FF2B5EF4-FFF2-40B4-BE49-F238E27FC236}">
                <a16:creationId xmlns:a16="http://schemas.microsoft.com/office/drawing/2014/main" id="{27BDA6C0-3063-440D-738A-4FD840234516}"/>
              </a:ext>
            </a:extLst>
          </p:cNvPr>
          <p:cNvSpPr>
            <a:spLocks noGrp="1"/>
          </p:cNvSpPr>
          <p:nvPr>
            <p:ph type="sldNum" sz="quarter" idx="12"/>
          </p:nvPr>
        </p:nvSpPr>
        <p:spPr/>
        <p:txBody>
          <a:bodyPr/>
          <a:lstStyle/>
          <a:p>
            <a:fld id="{00714022-5C30-4154-9BFC-F149F637899E}" type="slidenum">
              <a:rPr lang="en-NG" smtClean="0"/>
              <a:t>‹#›</a:t>
            </a:fld>
            <a:endParaRPr lang="en-NG"/>
          </a:p>
        </p:txBody>
      </p:sp>
    </p:spTree>
    <p:extLst>
      <p:ext uri="{BB962C8B-B14F-4D97-AF65-F5344CB8AC3E}">
        <p14:creationId xmlns:p14="http://schemas.microsoft.com/office/powerpoint/2010/main" val="935756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37ADD-CC2D-9E96-583F-CE9546BF7CDB}"/>
              </a:ext>
            </a:extLst>
          </p:cNvPr>
          <p:cNvSpPr>
            <a:spLocks noGrp="1"/>
          </p:cNvSpPr>
          <p:nvPr>
            <p:ph type="title"/>
          </p:nvPr>
        </p:nvSpPr>
        <p:spPr/>
        <p:txBody>
          <a:bodyPr/>
          <a:lstStyle/>
          <a:p>
            <a:r>
              <a:rPr lang="en-US"/>
              <a:t>Click to edit Master title style</a:t>
            </a:r>
            <a:endParaRPr lang="en-NG"/>
          </a:p>
        </p:txBody>
      </p:sp>
      <p:sp>
        <p:nvSpPr>
          <p:cNvPr id="3" name="Vertical Text Placeholder 2">
            <a:extLst>
              <a:ext uri="{FF2B5EF4-FFF2-40B4-BE49-F238E27FC236}">
                <a16:creationId xmlns:a16="http://schemas.microsoft.com/office/drawing/2014/main" id="{F68A2FA0-BE86-6A13-0591-D4FE76C7B69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4" name="Date Placeholder 3">
            <a:extLst>
              <a:ext uri="{FF2B5EF4-FFF2-40B4-BE49-F238E27FC236}">
                <a16:creationId xmlns:a16="http://schemas.microsoft.com/office/drawing/2014/main" id="{6BAA8D20-2897-821F-78FF-5B04AABCB4C6}"/>
              </a:ext>
            </a:extLst>
          </p:cNvPr>
          <p:cNvSpPr>
            <a:spLocks noGrp="1"/>
          </p:cNvSpPr>
          <p:nvPr>
            <p:ph type="dt" sz="half" idx="10"/>
          </p:nvPr>
        </p:nvSpPr>
        <p:spPr/>
        <p:txBody>
          <a:bodyPr/>
          <a:lstStyle/>
          <a:p>
            <a:fld id="{9FE33D7D-AE96-49BC-9942-5F537137325C}" type="datetimeFigureOut">
              <a:rPr lang="en-NG" smtClean="0"/>
              <a:t>08/07/2024</a:t>
            </a:fld>
            <a:endParaRPr lang="en-NG"/>
          </a:p>
        </p:txBody>
      </p:sp>
      <p:sp>
        <p:nvSpPr>
          <p:cNvPr id="5" name="Footer Placeholder 4">
            <a:extLst>
              <a:ext uri="{FF2B5EF4-FFF2-40B4-BE49-F238E27FC236}">
                <a16:creationId xmlns:a16="http://schemas.microsoft.com/office/drawing/2014/main" id="{98A331B6-B24F-49B1-A066-AE1E229B64C4}"/>
              </a:ext>
            </a:extLst>
          </p:cNvPr>
          <p:cNvSpPr>
            <a:spLocks noGrp="1"/>
          </p:cNvSpPr>
          <p:nvPr>
            <p:ph type="ftr" sz="quarter" idx="11"/>
          </p:nvPr>
        </p:nvSpPr>
        <p:spPr/>
        <p:txBody>
          <a:bodyPr/>
          <a:lstStyle/>
          <a:p>
            <a:endParaRPr lang="en-NG"/>
          </a:p>
        </p:txBody>
      </p:sp>
      <p:sp>
        <p:nvSpPr>
          <p:cNvPr id="6" name="Slide Number Placeholder 5">
            <a:extLst>
              <a:ext uri="{FF2B5EF4-FFF2-40B4-BE49-F238E27FC236}">
                <a16:creationId xmlns:a16="http://schemas.microsoft.com/office/drawing/2014/main" id="{E68F7F02-91F2-BDF5-8DF7-EC712C7710F4}"/>
              </a:ext>
            </a:extLst>
          </p:cNvPr>
          <p:cNvSpPr>
            <a:spLocks noGrp="1"/>
          </p:cNvSpPr>
          <p:nvPr>
            <p:ph type="sldNum" sz="quarter" idx="12"/>
          </p:nvPr>
        </p:nvSpPr>
        <p:spPr/>
        <p:txBody>
          <a:bodyPr/>
          <a:lstStyle/>
          <a:p>
            <a:fld id="{00714022-5C30-4154-9BFC-F149F637899E}" type="slidenum">
              <a:rPr lang="en-NG" smtClean="0"/>
              <a:t>‹#›</a:t>
            </a:fld>
            <a:endParaRPr lang="en-NG"/>
          </a:p>
        </p:txBody>
      </p:sp>
    </p:spTree>
    <p:extLst>
      <p:ext uri="{BB962C8B-B14F-4D97-AF65-F5344CB8AC3E}">
        <p14:creationId xmlns:p14="http://schemas.microsoft.com/office/powerpoint/2010/main" val="1268481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0A1673-DE2B-3296-DB60-0BE76A65E39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G"/>
          </a:p>
        </p:txBody>
      </p:sp>
      <p:sp>
        <p:nvSpPr>
          <p:cNvPr id="3" name="Vertical Text Placeholder 2">
            <a:extLst>
              <a:ext uri="{FF2B5EF4-FFF2-40B4-BE49-F238E27FC236}">
                <a16:creationId xmlns:a16="http://schemas.microsoft.com/office/drawing/2014/main" id="{8C6EE1BE-B01D-E002-6025-34CA4AFDA30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4" name="Date Placeholder 3">
            <a:extLst>
              <a:ext uri="{FF2B5EF4-FFF2-40B4-BE49-F238E27FC236}">
                <a16:creationId xmlns:a16="http://schemas.microsoft.com/office/drawing/2014/main" id="{954C1C31-363E-EE6E-F427-1B7A8B5E8FE2}"/>
              </a:ext>
            </a:extLst>
          </p:cNvPr>
          <p:cNvSpPr>
            <a:spLocks noGrp="1"/>
          </p:cNvSpPr>
          <p:nvPr>
            <p:ph type="dt" sz="half" idx="10"/>
          </p:nvPr>
        </p:nvSpPr>
        <p:spPr/>
        <p:txBody>
          <a:bodyPr/>
          <a:lstStyle/>
          <a:p>
            <a:fld id="{9FE33D7D-AE96-49BC-9942-5F537137325C}" type="datetimeFigureOut">
              <a:rPr lang="en-NG" smtClean="0"/>
              <a:t>08/07/2024</a:t>
            </a:fld>
            <a:endParaRPr lang="en-NG"/>
          </a:p>
        </p:txBody>
      </p:sp>
      <p:sp>
        <p:nvSpPr>
          <p:cNvPr id="5" name="Footer Placeholder 4">
            <a:extLst>
              <a:ext uri="{FF2B5EF4-FFF2-40B4-BE49-F238E27FC236}">
                <a16:creationId xmlns:a16="http://schemas.microsoft.com/office/drawing/2014/main" id="{0943BA4D-EA11-DF6E-093C-E0C424C05B79}"/>
              </a:ext>
            </a:extLst>
          </p:cNvPr>
          <p:cNvSpPr>
            <a:spLocks noGrp="1"/>
          </p:cNvSpPr>
          <p:nvPr>
            <p:ph type="ftr" sz="quarter" idx="11"/>
          </p:nvPr>
        </p:nvSpPr>
        <p:spPr/>
        <p:txBody>
          <a:bodyPr/>
          <a:lstStyle/>
          <a:p>
            <a:endParaRPr lang="en-NG"/>
          </a:p>
        </p:txBody>
      </p:sp>
      <p:sp>
        <p:nvSpPr>
          <p:cNvPr id="6" name="Slide Number Placeholder 5">
            <a:extLst>
              <a:ext uri="{FF2B5EF4-FFF2-40B4-BE49-F238E27FC236}">
                <a16:creationId xmlns:a16="http://schemas.microsoft.com/office/drawing/2014/main" id="{7A0AFAB9-6587-5A63-388D-6BC8482E6A72}"/>
              </a:ext>
            </a:extLst>
          </p:cNvPr>
          <p:cNvSpPr>
            <a:spLocks noGrp="1"/>
          </p:cNvSpPr>
          <p:nvPr>
            <p:ph type="sldNum" sz="quarter" idx="12"/>
          </p:nvPr>
        </p:nvSpPr>
        <p:spPr/>
        <p:txBody>
          <a:bodyPr/>
          <a:lstStyle/>
          <a:p>
            <a:fld id="{00714022-5C30-4154-9BFC-F149F637899E}" type="slidenum">
              <a:rPr lang="en-NG" smtClean="0"/>
              <a:t>‹#›</a:t>
            </a:fld>
            <a:endParaRPr lang="en-NG"/>
          </a:p>
        </p:txBody>
      </p:sp>
    </p:spTree>
    <p:extLst>
      <p:ext uri="{BB962C8B-B14F-4D97-AF65-F5344CB8AC3E}">
        <p14:creationId xmlns:p14="http://schemas.microsoft.com/office/powerpoint/2010/main" val="2631365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103FA-4E5A-B325-53CD-5CEB31AAB480}"/>
              </a:ext>
            </a:extLst>
          </p:cNvPr>
          <p:cNvSpPr>
            <a:spLocks noGrp="1"/>
          </p:cNvSpPr>
          <p:nvPr>
            <p:ph type="title"/>
          </p:nvPr>
        </p:nvSpPr>
        <p:spPr/>
        <p:txBody>
          <a:bodyPr/>
          <a:lstStyle/>
          <a:p>
            <a:r>
              <a:rPr lang="en-US"/>
              <a:t>Click to edit Master title style</a:t>
            </a:r>
            <a:endParaRPr lang="en-NG"/>
          </a:p>
        </p:txBody>
      </p:sp>
      <p:sp>
        <p:nvSpPr>
          <p:cNvPr id="3" name="Content Placeholder 2">
            <a:extLst>
              <a:ext uri="{FF2B5EF4-FFF2-40B4-BE49-F238E27FC236}">
                <a16:creationId xmlns:a16="http://schemas.microsoft.com/office/drawing/2014/main" id="{EA6C834B-2A49-1ACD-C631-3ED78B46B10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4" name="Date Placeholder 3">
            <a:extLst>
              <a:ext uri="{FF2B5EF4-FFF2-40B4-BE49-F238E27FC236}">
                <a16:creationId xmlns:a16="http://schemas.microsoft.com/office/drawing/2014/main" id="{BA6081FD-9E7B-6897-035E-8458FF135D55}"/>
              </a:ext>
            </a:extLst>
          </p:cNvPr>
          <p:cNvSpPr>
            <a:spLocks noGrp="1"/>
          </p:cNvSpPr>
          <p:nvPr>
            <p:ph type="dt" sz="half" idx="10"/>
          </p:nvPr>
        </p:nvSpPr>
        <p:spPr/>
        <p:txBody>
          <a:bodyPr/>
          <a:lstStyle/>
          <a:p>
            <a:fld id="{9FE33D7D-AE96-49BC-9942-5F537137325C}" type="datetimeFigureOut">
              <a:rPr lang="en-NG" smtClean="0"/>
              <a:t>08/07/2024</a:t>
            </a:fld>
            <a:endParaRPr lang="en-NG"/>
          </a:p>
        </p:txBody>
      </p:sp>
      <p:sp>
        <p:nvSpPr>
          <p:cNvPr id="5" name="Footer Placeholder 4">
            <a:extLst>
              <a:ext uri="{FF2B5EF4-FFF2-40B4-BE49-F238E27FC236}">
                <a16:creationId xmlns:a16="http://schemas.microsoft.com/office/drawing/2014/main" id="{0433F38A-4042-7388-E438-A5992209AE36}"/>
              </a:ext>
            </a:extLst>
          </p:cNvPr>
          <p:cNvSpPr>
            <a:spLocks noGrp="1"/>
          </p:cNvSpPr>
          <p:nvPr>
            <p:ph type="ftr" sz="quarter" idx="11"/>
          </p:nvPr>
        </p:nvSpPr>
        <p:spPr/>
        <p:txBody>
          <a:bodyPr/>
          <a:lstStyle/>
          <a:p>
            <a:endParaRPr lang="en-NG"/>
          </a:p>
        </p:txBody>
      </p:sp>
      <p:sp>
        <p:nvSpPr>
          <p:cNvPr id="6" name="Slide Number Placeholder 5">
            <a:extLst>
              <a:ext uri="{FF2B5EF4-FFF2-40B4-BE49-F238E27FC236}">
                <a16:creationId xmlns:a16="http://schemas.microsoft.com/office/drawing/2014/main" id="{B0A74D51-9733-BB31-D5E2-013304C653E3}"/>
              </a:ext>
            </a:extLst>
          </p:cNvPr>
          <p:cNvSpPr>
            <a:spLocks noGrp="1"/>
          </p:cNvSpPr>
          <p:nvPr>
            <p:ph type="sldNum" sz="quarter" idx="12"/>
          </p:nvPr>
        </p:nvSpPr>
        <p:spPr/>
        <p:txBody>
          <a:bodyPr/>
          <a:lstStyle/>
          <a:p>
            <a:fld id="{00714022-5C30-4154-9BFC-F149F637899E}" type="slidenum">
              <a:rPr lang="en-NG" smtClean="0"/>
              <a:t>‹#›</a:t>
            </a:fld>
            <a:endParaRPr lang="en-NG"/>
          </a:p>
        </p:txBody>
      </p:sp>
    </p:spTree>
    <p:extLst>
      <p:ext uri="{BB962C8B-B14F-4D97-AF65-F5344CB8AC3E}">
        <p14:creationId xmlns:p14="http://schemas.microsoft.com/office/powerpoint/2010/main" val="4204764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162B7-2E21-E295-8F7C-5D7F1ED750D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G"/>
          </a:p>
        </p:txBody>
      </p:sp>
      <p:sp>
        <p:nvSpPr>
          <p:cNvPr id="3" name="Text Placeholder 2">
            <a:extLst>
              <a:ext uri="{FF2B5EF4-FFF2-40B4-BE49-F238E27FC236}">
                <a16:creationId xmlns:a16="http://schemas.microsoft.com/office/drawing/2014/main" id="{19B87281-AF12-A048-C412-E5B0F4A807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6A7BEFE-E680-B1E0-61F7-2430ADC5E66A}"/>
              </a:ext>
            </a:extLst>
          </p:cNvPr>
          <p:cNvSpPr>
            <a:spLocks noGrp="1"/>
          </p:cNvSpPr>
          <p:nvPr>
            <p:ph type="dt" sz="half" idx="10"/>
          </p:nvPr>
        </p:nvSpPr>
        <p:spPr/>
        <p:txBody>
          <a:bodyPr/>
          <a:lstStyle/>
          <a:p>
            <a:fld id="{9FE33D7D-AE96-49BC-9942-5F537137325C}" type="datetimeFigureOut">
              <a:rPr lang="en-NG" smtClean="0"/>
              <a:t>08/07/2024</a:t>
            </a:fld>
            <a:endParaRPr lang="en-NG"/>
          </a:p>
        </p:txBody>
      </p:sp>
      <p:sp>
        <p:nvSpPr>
          <p:cNvPr id="5" name="Footer Placeholder 4">
            <a:extLst>
              <a:ext uri="{FF2B5EF4-FFF2-40B4-BE49-F238E27FC236}">
                <a16:creationId xmlns:a16="http://schemas.microsoft.com/office/drawing/2014/main" id="{8B3FD044-C34D-A5AF-CE33-5BDE0E94A537}"/>
              </a:ext>
            </a:extLst>
          </p:cNvPr>
          <p:cNvSpPr>
            <a:spLocks noGrp="1"/>
          </p:cNvSpPr>
          <p:nvPr>
            <p:ph type="ftr" sz="quarter" idx="11"/>
          </p:nvPr>
        </p:nvSpPr>
        <p:spPr/>
        <p:txBody>
          <a:bodyPr/>
          <a:lstStyle/>
          <a:p>
            <a:endParaRPr lang="en-NG"/>
          </a:p>
        </p:txBody>
      </p:sp>
      <p:sp>
        <p:nvSpPr>
          <p:cNvPr id="6" name="Slide Number Placeholder 5">
            <a:extLst>
              <a:ext uri="{FF2B5EF4-FFF2-40B4-BE49-F238E27FC236}">
                <a16:creationId xmlns:a16="http://schemas.microsoft.com/office/drawing/2014/main" id="{A6FAAE4C-07F8-221F-530A-F4D2A1C30FD5}"/>
              </a:ext>
            </a:extLst>
          </p:cNvPr>
          <p:cNvSpPr>
            <a:spLocks noGrp="1"/>
          </p:cNvSpPr>
          <p:nvPr>
            <p:ph type="sldNum" sz="quarter" idx="12"/>
          </p:nvPr>
        </p:nvSpPr>
        <p:spPr/>
        <p:txBody>
          <a:bodyPr/>
          <a:lstStyle/>
          <a:p>
            <a:fld id="{00714022-5C30-4154-9BFC-F149F637899E}" type="slidenum">
              <a:rPr lang="en-NG" smtClean="0"/>
              <a:t>‹#›</a:t>
            </a:fld>
            <a:endParaRPr lang="en-NG"/>
          </a:p>
        </p:txBody>
      </p:sp>
    </p:spTree>
    <p:extLst>
      <p:ext uri="{BB962C8B-B14F-4D97-AF65-F5344CB8AC3E}">
        <p14:creationId xmlns:p14="http://schemas.microsoft.com/office/powerpoint/2010/main" val="1452356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3D7BE-F01D-4D3F-FE9D-AAC7126C20EA}"/>
              </a:ext>
            </a:extLst>
          </p:cNvPr>
          <p:cNvSpPr>
            <a:spLocks noGrp="1"/>
          </p:cNvSpPr>
          <p:nvPr>
            <p:ph type="title"/>
          </p:nvPr>
        </p:nvSpPr>
        <p:spPr/>
        <p:txBody>
          <a:bodyPr/>
          <a:lstStyle/>
          <a:p>
            <a:r>
              <a:rPr lang="en-US"/>
              <a:t>Click to edit Master title style</a:t>
            </a:r>
            <a:endParaRPr lang="en-NG"/>
          </a:p>
        </p:txBody>
      </p:sp>
      <p:sp>
        <p:nvSpPr>
          <p:cNvPr id="3" name="Content Placeholder 2">
            <a:extLst>
              <a:ext uri="{FF2B5EF4-FFF2-40B4-BE49-F238E27FC236}">
                <a16:creationId xmlns:a16="http://schemas.microsoft.com/office/drawing/2014/main" id="{91023DC3-7F3E-6F42-1633-85220290D09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4" name="Content Placeholder 3">
            <a:extLst>
              <a:ext uri="{FF2B5EF4-FFF2-40B4-BE49-F238E27FC236}">
                <a16:creationId xmlns:a16="http://schemas.microsoft.com/office/drawing/2014/main" id="{49741BC1-D180-D48E-5718-6B8BAB3806A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5" name="Date Placeholder 4">
            <a:extLst>
              <a:ext uri="{FF2B5EF4-FFF2-40B4-BE49-F238E27FC236}">
                <a16:creationId xmlns:a16="http://schemas.microsoft.com/office/drawing/2014/main" id="{8C50293E-7BCE-F426-9F0F-8520C38FCF9A}"/>
              </a:ext>
            </a:extLst>
          </p:cNvPr>
          <p:cNvSpPr>
            <a:spLocks noGrp="1"/>
          </p:cNvSpPr>
          <p:nvPr>
            <p:ph type="dt" sz="half" idx="10"/>
          </p:nvPr>
        </p:nvSpPr>
        <p:spPr/>
        <p:txBody>
          <a:bodyPr/>
          <a:lstStyle/>
          <a:p>
            <a:fld id="{9FE33D7D-AE96-49BC-9942-5F537137325C}" type="datetimeFigureOut">
              <a:rPr lang="en-NG" smtClean="0"/>
              <a:t>08/07/2024</a:t>
            </a:fld>
            <a:endParaRPr lang="en-NG"/>
          </a:p>
        </p:txBody>
      </p:sp>
      <p:sp>
        <p:nvSpPr>
          <p:cNvPr id="6" name="Footer Placeholder 5">
            <a:extLst>
              <a:ext uri="{FF2B5EF4-FFF2-40B4-BE49-F238E27FC236}">
                <a16:creationId xmlns:a16="http://schemas.microsoft.com/office/drawing/2014/main" id="{6A77D220-7CF5-C69B-A3B3-D79F573D239A}"/>
              </a:ext>
            </a:extLst>
          </p:cNvPr>
          <p:cNvSpPr>
            <a:spLocks noGrp="1"/>
          </p:cNvSpPr>
          <p:nvPr>
            <p:ph type="ftr" sz="quarter" idx="11"/>
          </p:nvPr>
        </p:nvSpPr>
        <p:spPr/>
        <p:txBody>
          <a:bodyPr/>
          <a:lstStyle/>
          <a:p>
            <a:endParaRPr lang="en-NG"/>
          </a:p>
        </p:txBody>
      </p:sp>
      <p:sp>
        <p:nvSpPr>
          <p:cNvPr id="7" name="Slide Number Placeholder 6">
            <a:extLst>
              <a:ext uri="{FF2B5EF4-FFF2-40B4-BE49-F238E27FC236}">
                <a16:creationId xmlns:a16="http://schemas.microsoft.com/office/drawing/2014/main" id="{2537AEFA-644A-05FB-A9A6-57010101A6B2}"/>
              </a:ext>
            </a:extLst>
          </p:cNvPr>
          <p:cNvSpPr>
            <a:spLocks noGrp="1"/>
          </p:cNvSpPr>
          <p:nvPr>
            <p:ph type="sldNum" sz="quarter" idx="12"/>
          </p:nvPr>
        </p:nvSpPr>
        <p:spPr/>
        <p:txBody>
          <a:bodyPr/>
          <a:lstStyle/>
          <a:p>
            <a:fld id="{00714022-5C30-4154-9BFC-F149F637899E}" type="slidenum">
              <a:rPr lang="en-NG" smtClean="0"/>
              <a:t>‹#›</a:t>
            </a:fld>
            <a:endParaRPr lang="en-NG"/>
          </a:p>
        </p:txBody>
      </p:sp>
    </p:spTree>
    <p:extLst>
      <p:ext uri="{BB962C8B-B14F-4D97-AF65-F5344CB8AC3E}">
        <p14:creationId xmlns:p14="http://schemas.microsoft.com/office/powerpoint/2010/main" val="4161900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AC394-BC30-C404-6019-771BE6BFD46F}"/>
              </a:ext>
            </a:extLst>
          </p:cNvPr>
          <p:cNvSpPr>
            <a:spLocks noGrp="1"/>
          </p:cNvSpPr>
          <p:nvPr>
            <p:ph type="title"/>
          </p:nvPr>
        </p:nvSpPr>
        <p:spPr>
          <a:xfrm>
            <a:off x="839788" y="365125"/>
            <a:ext cx="10515600" cy="1325563"/>
          </a:xfrm>
        </p:spPr>
        <p:txBody>
          <a:bodyPr/>
          <a:lstStyle/>
          <a:p>
            <a:r>
              <a:rPr lang="en-US"/>
              <a:t>Click to edit Master title style</a:t>
            </a:r>
            <a:endParaRPr lang="en-NG"/>
          </a:p>
        </p:txBody>
      </p:sp>
      <p:sp>
        <p:nvSpPr>
          <p:cNvPr id="3" name="Text Placeholder 2">
            <a:extLst>
              <a:ext uri="{FF2B5EF4-FFF2-40B4-BE49-F238E27FC236}">
                <a16:creationId xmlns:a16="http://schemas.microsoft.com/office/drawing/2014/main" id="{DC7A4799-4697-45E4-0E8F-24404C68DD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34842A6-78AC-8F05-DAC7-444763834A1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5" name="Text Placeholder 4">
            <a:extLst>
              <a:ext uri="{FF2B5EF4-FFF2-40B4-BE49-F238E27FC236}">
                <a16:creationId xmlns:a16="http://schemas.microsoft.com/office/drawing/2014/main" id="{749AF344-B024-4C9B-5864-A47A8AE803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EDEB5D2-ED72-0411-D8A3-4C6A292E21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7" name="Date Placeholder 6">
            <a:extLst>
              <a:ext uri="{FF2B5EF4-FFF2-40B4-BE49-F238E27FC236}">
                <a16:creationId xmlns:a16="http://schemas.microsoft.com/office/drawing/2014/main" id="{61C2E9E0-248C-54DA-9AD4-8FED8C4F22BB}"/>
              </a:ext>
            </a:extLst>
          </p:cNvPr>
          <p:cNvSpPr>
            <a:spLocks noGrp="1"/>
          </p:cNvSpPr>
          <p:nvPr>
            <p:ph type="dt" sz="half" idx="10"/>
          </p:nvPr>
        </p:nvSpPr>
        <p:spPr/>
        <p:txBody>
          <a:bodyPr/>
          <a:lstStyle/>
          <a:p>
            <a:fld id="{9FE33D7D-AE96-49BC-9942-5F537137325C}" type="datetimeFigureOut">
              <a:rPr lang="en-NG" smtClean="0"/>
              <a:t>08/07/2024</a:t>
            </a:fld>
            <a:endParaRPr lang="en-NG"/>
          </a:p>
        </p:txBody>
      </p:sp>
      <p:sp>
        <p:nvSpPr>
          <p:cNvPr id="8" name="Footer Placeholder 7">
            <a:extLst>
              <a:ext uri="{FF2B5EF4-FFF2-40B4-BE49-F238E27FC236}">
                <a16:creationId xmlns:a16="http://schemas.microsoft.com/office/drawing/2014/main" id="{E8B67CE5-E3E6-D5D5-D782-39A1DC548FC5}"/>
              </a:ext>
            </a:extLst>
          </p:cNvPr>
          <p:cNvSpPr>
            <a:spLocks noGrp="1"/>
          </p:cNvSpPr>
          <p:nvPr>
            <p:ph type="ftr" sz="quarter" idx="11"/>
          </p:nvPr>
        </p:nvSpPr>
        <p:spPr/>
        <p:txBody>
          <a:bodyPr/>
          <a:lstStyle/>
          <a:p>
            <a:endParaRPr lang="en-NG"/>
          </a:p>
        </p:txBody>
      </p:sp>
      <p:sp>
        <p:nvSpPr>
          <p:cNvPr id="9" name="Slide Number Placeholder 8">
            <a:extLst>
              <a:ext uri="{FF2B5EF4-FFF2-40B4-BE49-F238E27FC236}">
                <a16:creationId xmlns:a16="http://schemas.microsoft.com/office/drawing/2014/main" id="{F534BAFC-D3B3-9080-7050-F94AEA13C136}"/>
              </a:ext>
            </a:extLst>
          </p:cNvPr>
          <p:cNvSpPr>
            <a:spLocks noGrp="1"/>
          </p:cNvSpPr>
          <p:nvPr>
            <p:ph type="sldNum" sz="quarter" idx="12"/>
          </p:nvPr>
        </p:nvSpPr>
        <p:spPr/>
        <p:txBody>
          <a:bodyPr/>
          <a:lstStyle/>
          <a:p>
            <a:fld id="{00714022-5C30-4154-9BFC-F149F637899E}" type="slidenum">
              <a:rPr lang="en-NG" smtClean="0"/>
              <a:t>‹#›</a:t>
            </a:fld>
            <a:endParaRPr lang="en-NG"/>
          </a:p>
        </p:txBody>
      </p:sp>
    </p:spTree>
    <p:extLst>
      <p:ext uri="{BB962C8B-B14F-4D97-AF65-F5344CB8AC3E}">
        <p14:creationId xmlns:p14="http://schemas.microsoft.com/office/powerpoint/2010/main" val="1547598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EBEF2-3DA7-6199-5B93-2047E3472CF5}"/>
              </a:ext>
            </a:extLst>
          </p:cNvPr>
          <p:cNvSpPr>
            <a:spLocks noGrp="1"/>
          </p:cNvSpPr>
          <p:nvPr>
            <p:ph type="title"/>
          </p:nvPr>
        </p:nvSpPr>
        <p:spPr/>
        <p:txBody>
          <a:bodyPr/>
          <a:lstStyle/>
          <a:p>
            <a:r>
              <a:rPr lang="en-US"/>
              <a:t>Click to edit Master title style</a:t>
            </a:r>
            <a:endParaRPr lang="en-NG"/>
          </a:p>
        </p:txBody>
      </p:sp>
      <p:sp>
        <p:nvSpPr>
          <p:cNvPr id="3" name="Date Placeholder 2">
            <a:extLst>
              <a:ext uri="{FF2B5EF4-FFF2-40B4-BE49-F238E27FC236}">
                <a16:creationId xmlns:a16="http://schemas.microsoft.com/office/drawing/2014/main" id="{4BF10DED-999D-DC40-D8AD-435F2BBF11D6}"/>
              </a:ext>
            </a:extLst>
          </p:cNvPr>
          <p:cNvSpPr>
            <a:spLocks noGrp="1"/>
          </p:cNvSpPr>
          <p:nvPr>
            <p:ph type="dt" sz="half" idx="10"/>
          </p:nvPr>
        </p:nvSpPr>
        <p:spPr/>
        <p:txBody>
          <a:bodyPr/>
          <a:lstStyle/>
          <a:p>
            <a:fld id="{9FE33D7D-AE96-49BC-9942-5F537137325C}" type="datetimeFigureOut">
              <a:rPr lang="en-NG" smtClean="0"/>
              <a:t>08/07/2024</a:t>
            </a:fld>
            <a:endParaRPr lang="en-NG"/>
          </a:p>
        </p:txBody>
      </p:sp>
      <p:sp>
        <p:nvSpPr>
          <p:cNvPr id="4" name="Footer Placeholder 3">
            <a:extLst>
              <a:ext uri="{FF2B5EF4-FFF2-40B4-BE49-F238E27FC236}">
                <a16:creationId xmlns:a16="http://schemas.microsoft.com/office/drawing/2014/main" id="{02364A9A-1A28-22F3-2C6C-CE6E5B30F6CA}"/>
              </a:ext>
            </a:extLst>
          </p:cNvPr>
          <p:cNvSpPr>
            <a:spLocks noGrp="1"/>
          </p:cNvSpPr>
          <p:nvPr>
            <p:ph type="ftr" sz="quarter" idx="11"/>
          </p:nvPr>
        </p:nvSpPr>
        <p:spPr/>
        <p:txBody>
          <a:bodyPr/>
          <a:lstStyle/>
          <a:p>
            <a:endParaRPr lang="en-NG"/>
          </a:p>
        </p:txBody>
      </p:sp>
      <p:sp>
        <p:nvSpPr>
          <p:cNvPr id="5" name="Slide Number Placeholder 4">
            <a:extLst>
              <a:ext uri="{FF2B5EF4-FFF2-40B4-BE49-F238E27FC236}">
                <a16:creationId xmlns:a16="http://schemas.microsoft.com/office/drawing/2014/main" id="{B6C5BF63-D330-3E74-644C-FC4119041602}"/>
              </a:ext>
            </a:extLst>
          </p:cNvPr>
          <p:cNvSpPr>
            <a:spLocks noGrp="1"/>
          </p:cNvSpPr>
          <p:nvPr>
            <p:ph type="sldNum" sz="quarter" idx="12"/>
          </p:nvPr>
        </p:nvSpPr>
        <p:spPr/>
        <p:txBody>
          <a:bodyPr/>
          <a:lstStyle/>
          <a:p>
            <a:fld id="{00714022-5C30-4154-9BFC-F149F637899E}" type="slidenum">
              <a:rPr lang="en-NG" smtClean="0"/>
              <a:t>‹#›</a:t>
            </a:fld>
            <a:endParaRPr lang="en-NG"/>
          </a:p>
        </p:txBody>
      </p:sp>
    </p:spTree>
    <p:extLst>
      <p:ext uri="{BB962C8B-B14F-4D97-AF65-F5344CB8AC3E}">
        <p14:creationId xmlns:p14="http://schemas.microsoft.com/office/powerpoint/2010/main" val="3265791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AA98ED-E103-3E8C-3A79-D32997851A30}"/>
              </a:ext>
            </a:extLst>
          </p:cNvPr>
          <p:cNvSpPr>
            <a:spLocks noGrp="1"/>
          </p:cNvSpPr>
          <p:nvPr>
            <p:ph type="dt" sz="half" idx="10"/>
          </p:nvPr>
        </p:nvSpPr>
        <p:spPr/>
        <p:txBody>
          <a:bodyPr/>
          <a:lstStyle/>
          <a:p>
            <a:fld id="{9FE33D7D-AE96-49BC-9942-5F537137325C}" type="datetimeFigureOut">
              <a:rPr lang="en-NG" smtClean="0"/>
              <a:t>08/07/2024</a:t>
            </a:fld>
            <a:endParaRPr lang="en-NG"/>
          </a:p>
        </p:txBody>
      </p:sp>
      <p:sp>
        <p:nvSpPr>
          <p:cNvPr id="3" name="Footer Placeholder 2">
            <a:extLst>
              <a:ext uri="{FF2B5EF4-FFF2-40B4-BE49-F238E27FC236}">
                <a16:creationId xmlns:a16="http://schemas.microsoft.com/office/drawing/2014/main" id="{7783C426-86F7-9C78-40E3-6BC7153534C9}"/>
              </a:ext>
            </a:extLst>
          </p:cNvPr>
          <p:cNvSpPr>
            <a:spLocks noGrp="1"/>
          </p:cNvSpPr>
          <p:nvPr>
            <p:ph type="ftr" sz="quarter" idx="11"/>
          </p:nvPr>
        </p:nvSpPr>
        <p:spPr/>
        <p:txBody>
          <a:bodyPr/>
          <a:lstStyle/>
          <a:p>
            <a:endParaRPr lang="en-NG"/>
          </a:p>
        </p:txBody>
      </p:sp>
      <p:sp>
        <p:nvSpPr>
          <p:cNvPr id="4" name="Slide Number Placeholder 3">
            <a:extLst>
              <a:ext uri="{FF2B5EF4-FFF2-40B4-BE49-F238E27FC236}">
                <a16:creationId xmlns:a16="http://schemas.microsoft.com/office/drawing/2014/main" id="{ADFF0451-6B5E-04B4-9343-B88DE37846D9}"/>
              </a:ext>
            </a:extLst>
          </p:cNvPr>
          <p:cNvSpPr>
            <a:spLocks noGrp="1"/>
          </p:cNvSpPr>
          <p:nvPr>
            <p:ph type="sldNum" sz="quarter" idx="12"/>
          </p:nvPr>
        </p:nvSpPr>
        <p:spPr/>
        <p:txBody>
          <a:bodyPr/>
          <a:lstStyle/>
          <a:p>
            <a:fld id="{00714022-5C30-4154-9BFC-F149F637899E}" type="slidenum">
              <a:rPr lang="en-NG" smtClean="0"/>
              <a:t>‹#›</a:t>
            </a:fld>
            <a:endParaRPr lang="en-NG"/>
          </a:p>
        </p:txBody>
      </p:sp>
    </p:spTree>
    <p:extLst>
      <p:ext uri="{BB962C8B-B14F-4D97-AF65-F5344CB8AC3E}">
        <p14:creationId xmlns:p14="http://schemas.microsoft.com/office/powerpoint/2010/main" val="3345128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915E8-A892-1535-7EF3-D8C22DC8EA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G"/>
          </a:p>
        </p:txBody>
      </p:sp>
      <p:sp>
        <p:nvSpPr>
          <p:cNvPr id="3" name="Content Placeholder 2">
            <a:extLst>
              <a:ext uri="{FF2B5EF4-FFF2-40B4-BE49-F238E27FC236}">
                <a16:creationId xmlns:a16="http://schemas.microsoft.com/office/drawing/2014/main" id="{0314DB30-82BC-E2CA-FE6D-40785B63E5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4" name="Text Placeholder 3">
            <a:extLst>
              <a:ext uri="{FF2B5EF4-FFF2-40B4-BE49-F238E27FC236}">
                <a16:creationId xmlns:a16="http://schemas.microsoft.com/office/drawing/2014/main" id="{11470226-415A-B5C9-9FF4-8D2033FECE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9216F2-8048-FEA1-5C44-D76E55718E9A}"/>
              </a:ext>
            </a:extLst>
          </p:cNvPr>
          <p:cNvSpPr>
            <a:spLocks noGrp="1"/>
          </p:cNvSpPr>
          <p:nvPr>
            <p:ph type="dt" sz="half" idx="10"/>
          </p:nvPr>
        </p:nvSpPr>
        <p:spPr/>
        <p:txBody>
          <a:bodyPr/>
          <a:lstStyle/>
          <a:p>
            <a:fld id="{9FE33D7D-AE96-49BC-9942-5F537137325C}" type="datetimeFigureOut">
              <a:rPr lang="en-NG" smtClean="0"/>
              <a:t>08/07/2024</a:t>
            </a:fld>
            <a:endParaRPr lang="en-NG"/>
          </a:p>
        </p:txBody>
      </p:sp>
      <p:sp>
        <p:nvSpPr>
          <p:cNvPr id="6" name="Footer Placeholder 5">
            <a:extLst>
              <a:ext uri="{FF2B5EF4-FFF2-40B4-BE49-F238E27FC236}">
                <a16:creationId xmlns:a16="http://schemas.microsoft.com/office/drawing/2014/main" id="{27B08431-E2E6-05C5-BCAB-1B1538BE0CD3}"/>
              </a:ext>
            </a:extLst>
          </p:cNvPr>
          <p:cNvSpPr>
            <a:spLocks noGrp="1"/>
          </p:cNvSpPr>
          <p:nvPr>
            <p:ph type="ftr" sz="quarter" idx="11"/>
          </p:nvPr>
        </p:nvSpPr>
        <p:spPr/>
        <p:txBody>
          <a:bodyPr/>
          <a:lstStyle/>
          <a:p>
            <a:endParaRPr lang="en-NG"/>
          </a:p>
        </p:txBody>
      </p:sp>
      <p:sp>
        <p:nvSpPr>
          <p:cNvPr id="7" name="Slide Number Placeholder 6">
            <a:extLst>
              <a:ext uri="{FF2B5EF4-FFF2-40B4-BE49-F238E27FC236}">
                <a16:creationId xmlns:a16="http://schemas.microsoft.com/office/drawing/2014/main" id="{7C370CBE-15BE-F15A-056D-67F7E47AB0A7}"/>
              </a:ext>
            </a:extLst>
          </p:cNvPr>
          <p:cNvSpPr>
            <a:spLocks noGrp="1"/>
          </p:cNvSpPr>
          <p:nvPr>
            <p:ph type="sldNum" sz="quarter" idx="12"/>
          </p:nvPr>
        </p:nvSpPr>
        <p:spPr/>
        <p:txBody>
          <a:bodyPr/>
          <a:lstStyle/>
          <a:p>
            <a:fld id="{00714022-5C30-4154-9BFC-F149F637899E}" type="slidenum">
              <a:rPr lang="en-NG" smtClean="0"/>
              <a:t>‹#›</a:t>
            </a:fld>
            <a:endParaRPr lang="en-NG"/>
          </a:p>
        </p:txBody>
      </p:sp>
    </p:spTree>
    <p:extLst>
      <p:ext uri="{BB962C8B-B14F-4D97-AF65-F5344CB8AC3E}">
        <p14:creationId xmlns:p14="http://schemas.microsoft.com/office/powerpoint/2010/main" val="4196545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E2AF6-C444-2C8B-1EA6-457415DEEA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G"/>
          </a:p>
        </p:txBody>
      </p:sp>
      <p:sp>
        <p:nvSpPr>
          <p:cNvPr id="3" name="Picture Placeholder 2">
            <a:extLst>
              <a:ext uri="{FF2B5EF4-FFF2-40B4-BE49-F238E27FC236}">
                <a16:creationId xmlns:a16="http://schemas.microsoft.com/office/drawing/2014/main" id="{3C2FD5C2-4474-A647-5016-4277FD0F36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G"/>
          </a:p>
        </p:txBody>
      </p:sp>
      <p:sp>
        <p:nvSpPr>
          <p:cNvPr id="4" name="Text Placeholder 3">
            <a:extLst>
              <a:ext uri="{FF2B5EF4-FFF2-40B4-BE49-F238E27FC236}">
                <a16:creationId xmlns:a16="http://schemas.microsoft.com/office/drawing/2014/main" id="{55DF40BA-FA23-B41E-83DE-1E2F2891D2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A63947-CCDF-CD3A-AE84-A7B004D731C5}"/>
              </a:ext>
            </a:extLst>
          </p:cNvPr>
          <p:cNvSpPr>
            <a:spLocks noGrp="1"/>
          </p:cNvSpPr>
          <p:nvPr>
            <p:ph type="dt" sz="half" idx="10"/>
          </p:nvPr>
        </p:nvSpPr>
        <p:spPr/>
        <p:txBody>
          <a:bodyPr/>
          <a:lstStyle/>
          <a:p>
            <a:fld id="{9FE33D7D-AE96-49BC-9942-5F537137325C}" type="datetimeFigureOut">
              <a:rPr lang="en-NG" smtClean="0"/>
              <a:t>08/07/2024</a:t>
            </a:fld>
            <a:endParaRPr lang="en-NG"/>
          </a:p>
        </p:txBody>
      </p:sp>
      <p:sp>
        <p:nvSpPr>
          <p:cNvPr id="6" name="Footer Placeholder 5">
            <a:extLst>
              <a:ext uri="{FF2B5EF4-FFF2-40B4-BE49-F238E27FC236}">
                <a16:creationId xmlns:a16="http://schemas.microsoft.com/office/drawing/2014/main" id="{F35D6F37-1DED-456B-0101-FB86683998A8}"/>
              </a:ext>
            </a:extLst>
          </p:cNvPr>
          <p:cNvSpPr>
            <a:spLocks noGrp="1"/>
          </p:cNvSpPr>
          <p:nvPr>
            <p:ph type="ftr" sz="quarter" idx="11"/>
          </p:nvPr>
        </p:nvSpPr>
        <p:spPr/>
        <p:txBody>
          <a:bodyPr/>
          <a:lstStyle/>
          <a:p>
            <a:endParaRPr lang="en-NG"/>
          </a:p>
        </p:txBody>
      </p:sp>
      <p:sp>
        <p:nvSpPr>
          <p:cNvPr id="7" name="Slide Number Placeholder 6">
            <a:extLst>
              <a:ext uri="{FF2B5EF4-FFF2-40B4-BE49-F238E27FC236}">
                <a16:creationId xmlns:a16="http://schemas.microsoft.com/office/drawing/2014/main" id="{78182248-A72A-4CE3-7345-321EB0945969}"/>
              </a:ext>
            </a:extLst>
          </p:cNvPr>
          <p:cNvSpPr>
            <a:spLocks noGrp="1"/>
          </p:cNvSpPr>
          <p:nvPr>
            <p:ph type="sldNum" sz="quarter" idx="12"/>
          </p:nvPr>
        </p:nvSpPr>
        <p:spPr/>
        <p:txBody>
          <a:bodyPr/>
          <a:lstStyle/>
          <a:p>
            <a:fld id="{00714022-5C30-4154-9BFC-F149F637899E}" type="slidenum">
              <a:rPr lang="en-NG" smtClean="0"/>
              <a:t>‹#›</a:t>
            </a:fld>
            <a:endParaRPr lang="en-NG"/>
          </a:p>
        </p:txBody>
      </p:sp>
    </p:spTree>
    <p:extLst>
      <p:ext uri="{BB962C8B-B14F-4D97-AF65-F5344CB8AC3E}">
        <p14:creationId xmlns:p14="http://schemas.microsoft.com/office/powerpoint/2010/main" val="527608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002690-E2F8-A20D-26F7-3072CD7D7B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G"/>
          </a:p>
        </p:txBody>
      </p:sp>
      <p:sp>
        <p:nvSpPr>
          <p:cNvPr id="3" name="Text Placeholder 2">
            <a:extLst>
              <a:ext uri="{FF2B5EF4-FFF2-40B4-BE49-F238E27FC236}">
                <a16:creationId xmlns:a16="http://schemas.microsoft.com/office/drawing/2014/main" id="{B9B1F7BD-E1A8-B64D-02FA-3277D4AC74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4" name="Date Placeholder 3">
            <a:extLst>
              <a:ext uri="{FF2B5EF4-FFF2-40B4-BE49-F238E27FC236}">
                <a16:creationId xmlns:a16="http://schemas.microsoft.com/office/drawing/2014/main" id="{25C9B8CA-5EAE-FBFB-074F-2FF7200D89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E33D7D-AE96-49BC-9942-5F537137325C}" type="datetimeFigureOut">
              <a:rPr lang="en-NG" smtClean="0"/>
              <a:t>08/07/2024</a:t>
            </a:fld>
            <a:endParaRPr lang="en-NG"/>
          </a:p>
        </p:txBody>
      </p:sp>
      <p:sp>
        <p:nvSpPr>
          <p:cNvPr id="5" name="Footer Placeholder 4">
            <a:extLst>
              <a:ext uri="{FF2B5EF4-FFF2-40B4-BE49-F238E27FC236}">
                <a16:creationId xmlns:a16="http://schemas.microsoft.com/office/drawing/2014/main" id="{3266E77B-0759-0545-C8E9-209EB3AC33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G"/>
          </a:p>
        </p:txBody>
      </p:sp>
      <p:sp>
        <p:nvSpPr>
          <p:cNvPr id="6" name="Slide Number Placeholder 5">
            <a:extLst>
              <a:ext uri="{FF2B5EF4-FFF2-40B4-BE49-F238E27FC236}">
                <a16:creationId xmlns:a16="http://schemas.microsoft.com/office/drawing/2014/main" id="{2223933F-9CD0-CFB6-FA4F-70B6B3B497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714022-5C30-4154-9BFC-F149F637899E}" type="slidenum">
              <a:rPr lang="en-NG" smtClean="0"/>
              <a:t>‹#›</a:t>
            </a:fld>
            <a:endParaRPr lang="en-NG"/>
          </a:p>
        </p:txBody>
      </p:sp>
    </p:spTree>
    <p:extLst>
      <p:ext uri="{BB962C8B-B14F-4D97-AF65-F5344CB8AC3E}">
        <p14:creationId xmlns:p14="http://schemas.microsoft.com/office/powerpoint/2010/main" val="16147001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7D06C86-686A-75D4-B1B6-81DDA69B2E6B}"/>
              </a:ext>
            </a:extLst>
          </p:cNvPr>
          <p:cNvSpPr txBox="1"/>
          <p:nvPr/>
        </p:nvSpPr>
        <p:spPr>
          <a:xfrm>
            <a:off x="-176462" y="92467"/>
            <a:ext cx="12368462" cy="6477864"/>
          </a:xfrm>
          <a:prstGeom prst="rect">
            <a:avLst/>
          </a:prstGeom>
          <a:noFill/>
        </p:spPr>
        <p:txBody>
          <a:bodyPr wrap="square" rtlCol="0">
            <a:spAutoFit/>
          </a:bodyPr>
          <a:lstStyle/>
          <a:p>
            <a:pPr algn="ctr">
              <a:lnSpc>
                <a:spcPct val="107000"/>
              </a:lnSpc>
              <a:spcAft>
                <a:spcPts val="800"/>
              </a:spcAft>
            </a:pPr>
            <a:endParaRPr lang="en-US" sz="2400" b="1" kern="100" dirty="0">
              <a:effectLst/>
              <a:latin typeface="Tahoma" panose="020B060403050404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NG" sz="3200" b="1" kern="100" dirty="0">
                <a:effectLst/>
                <a:latin typeface="Tahoma" panose="020B0604030504040204" pitchFamily="34" charset="0"/>
                <a:ea typeface="Calibri" panose="020F0502020204030204" pitchFamily="34" charset="0"/>
                <a:cs typeface="Times New Roman" panose="02020603050405020304" pitchFamily="18" charset="0"/>
              </a:rPr>
              <a:t>CASE MANAGEMENT STRATEGY AND TRACKING DELAYS</a:t>
            </a:r>
            <a:endParaRPr lang="en-NG" sz="32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NG" sz="1800" b="1" kern="100" dirty="0">
                <a:effectLst/>
                <a:latin typeface="Tahoma" panose="020B0604030504040204" pitchFamily="34" charset="0"/>
                <a:ea typeface="Calibri" panose="020F0502020204030204" pitchFamily="34" charset="0"/>
                <a:cs typeface="Times New Roman" panose="02020603050405020304" pitchFamily="18" charset="0"/>
              </a:rPr>
              <a:t> </a:t>
            </a:r>
            <a:endParaRPr lang="en-NG"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NG" sz="1800" b="1" kern="100" dirty="0">
                <a:effectLst/>
                <a:latin typeface="Tahoma" panose="020B0604030504040204" pitchFamily="34" charset="0"/>
                <a:ea typeface="Calibri" panose="020F0502020204030204" pitchFamily="34" charset="0"/>
                <a:cs typeface="Times New Roman" panose="02020603050405020304" pitchFamily="18" charset="0"/>
              </a:rPr>
              <a:t> </a:t>
            </a:r>
            <a:endParaRPr lang="en-NG"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NG" sz="1800" b="1" kern="100" dirty="0">
                <a:effectLst/>
                <a:latin typeface="Tahoma" panose="020B0604030504040204" pitchFamily="34" charset="0"/>
                <a:ea typeface="Calibri" panose="020F0502020204030204" pitchFamily="34" charset="0"/>
                <a:cs typeface="Times New Roman" panose="02020603050405020304" pitchFamily="18" charset="0"/>
              </a:rPr>
              <a:t>A PAPER PRESENTED BY</a:t>
            </a:r>
            <a:endParaRPr lang="en-NG"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NG" sz="1800" b="1" kern="100" dirty="0">
                <a:effectLst/>
                <a:latin typeface="Tahoma" panose="020B0604030504040204" pitchFamily="34" charset="0"/>
                <a:ea typeface="Calibri" panose="020F0502020204030204" pitchFamily="34" charset="0"/>
                <a:cs typeface="Times New Roman" panose="02020603050405020304" pitchFamily="18" charset="0"/>
              </a:rPr>
              <a:t> </a:t>
            </a:r>
            <a:endParaRPr lang="en-NG"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n-US" sz="1800" b="1" kern="100" dirty="0">
              <a:effectLst/>
              <a:latin typeface="Tahoma" panose="020B060403050404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n-US" b="1" kern="100" dirty="0">
              <a:latin typeface="Tahoma" panose="020B060403050404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NG" sz="1800" b="1" kern="100" dirty="0">
                <a:effectLst/>
                <a:latin typeface="Tahoma" panose="020B0604030504040204" pitchFamily="34" charset="0"/>
                <a:ea typeface="Calibri" panose="020F0502020204030204" pitchFamily="34" charset="0"/>
                <a:cs typeface="Times New Roman" panose="02020603050405020304" pitchFamily="18" charset="0"/>
              </a:rPr>
              <a:t>HON. JUSTICE MAURICE AHEMBA IKPAMBESE</a:t>
            </a:r>
            <a:endParaRPr lang="en-US" sz="1800" b="1" kern="100" dirty="0">
              <a:effectLst/>
              <a:latin typeface="Tahoma" panose="020B060403050404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b="1" kern="100" dirty="0">
                <a:latin typeface="Tahoma" panose="020B0604030504040204" pitchFamily="34" charset="0"/>
                <a:ea typeface="Calibri" panose="020F0502020204030204" pitchFamily="34" charset="0"/>
                <a:cs typeface="Times New Roman" panose="02020603050405020304" pitchFamily="18" charset="0"/>
              </a:rPr>
              <a:t>(CHIEF JUDGE, BENUE STATE)</a:t>
            </a:r>
            <a:endParaRPr lang="en-NG"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NG" sz="1800" b="1" kern="100" dirty="0">
                <a:effectLst/>
                <a:latin typeface="Tahoma" panose="020B0604030504040204" pitchFamily="34" charset="0"/>
                <a:ea typeface="Calibri" panose="020F0502020204030204" pitchFamily="34" charset="0"/>
                <a:cs typeface="Times New Roman" panose="02020603050405020304" pitchFamily="18" charset="0"/>
              </a:rPr>
              <a:t> </a:t>
            </a: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NG" sz="1800" b="1" kern="100" dirty="0">
                <a:effectLst/>
                <a:latin typeface="Tahoma" panose="020B0604030504040204" pitchFamily="34" charset="0"/>
                <a:ea typeface="Calibri" panose="020F0502020204030204" pitchFamily="34" charset="0"/>
                <a:cs typeface="Times New Roman" panose="02020603050405020304" pitchFamily="18" charset="0"/>
              </a:rPr>
              <a:t>AS FACILITATOR AT THE WORKSHOP FOR JUDGES HOSTED BY THE NATIONAL JUDICIAL INSTITUTE IN COLLABORATION WITH THE FORUM AGAINST COUNTERFEITING UNDER THE THEME:  JUDICIAL INDEPENDENCE AND JUDGE CRAFT.</a:t>
            </a:r>
            <a:endParaRPr lang="en-NG"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n-NG" sz="1800" b="1" dirty="0">
                <a:effectLst/>
                <a:latin typeface="Tahoma" panose="020B0604030504040204" pitchFamily="34" charset="0"/>
                <a:ea typeface="Calibri" panose="020F0502020204030204" pitchFamily="34" charset="0"/>
              </a:rPr>
              <a:t>DATED 8TH-9TH JULY, 2024.</a:t>
            </a:r>
            <a:r>
              <a:rPr lang="en-NG" dirty="0">
                <a:effectLst/>
              </a:rPr>
              <a:t> </a:t>
            </a:r>
            <a:endParaRPr lang="en-NG" dirty="0"/>
          </a:p>
        </p:txBody>
      </p:sp>
    </p:spTree>
    <p:extLst>
      <p:ext uri="{BB962C8B-B14F-4D97-AF65-F5344CB8AC3E}">
        <p14:creationId xmlns:p14="http://schemas.microsoft.com/office/powerpoint/2010/main" val="1452358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F0949-296E-7742-05AE-FBC0609223FA}"/>
              </a:ext>
            </a:extLst>
          </p:cNvPr>
          <p:cNvSpPr>
            <a:spLocks noGrp="1"/>
          </p:cNvSpPr>
          <p:nvPr>
            <p:ph type="title"/>
          </p:nvPr>
        </p:nvSpPr>
        <p:spPr/>
        <p:txBody>
          <a:bodyPr>
            <a:normAutofit/>
          </a:bodyPr>
          <a:lstStyle/>
          <a:p>
            <a:r>
              <a:rPr lang="en-NG" sz="3200" b="1" dirty="0">
                <a:effectLst/>
                <a:latin typeface="Tahoma" panose="020B0604030504040204" pitchFamily="34" charset="0"/>
                <a:ea typeface="Tahoma" panose="020B0604030504040204" pitchFamily="34" charset="0"/>
                <a:cs typeface="Tahoma" panose="020B0604030504040204" pitchFamily="34" charset="0"/>
              </a:rPr>
              <a:t>EARLY CASE ASSESSMENT</a:t>
            </a:r>
            <a:endParaRPr lang="en-NG" sz="32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8B26DE6C-A4AC-E341-BE0D-15B568DF3671}"/>
              </a:ext>
            </a:extLst>
          </p:cNvPr>
          <p:cNvSpPr>
            <a:spLocks noGrp="1"/>
          </p:cNvSpPr>
          <p:nvPr>
            <p:ph idx="1"/>
          </p:nvPr>
        </p:nvSpPr>
        <p:spPr>
          <a:xfrm>
            <a:off x="838199" y="1825625"/>
            <a:ext cx="11097127" cy="4799764"/>
          </a:xfrm>
        </p:spPr>
        <p:txBody>
          <a:bodyPr>
            <a:normAutofit/>
          </a:bodyPr>
          <a:lstStyle/>
          <a:p>
            <a:pPr algn="just">
              <a:lnSpc>
                <a:spcPct val="100000"/>
              </a:lnSpc>
            </a:pPr>
            <a:r>
              <a:rPr lang="en-NG" sz="3200" dirty="0">
                <a:effectLst/>
                <a:latin typeface="Tahoma" panose="020B0604030504040204" pitchFamily="34" charset="0"/>
                <a:ea typeface="Calibri" panose="020F0502020204030204" pitchFamily="34" charset="0"/>
              </a:rPr>
              <a:t>Courts need to develop strategies to prioritize cases based on their urgency and complexity</a:t>
            </a:r>
            <a:r>
              <a:rPr lang="en-US" sz="3200" dirty="0">
                <a:effectLst/>
                <a:latin typeface="Tahoma" panose="020B0604030504040204" pitchFamily="34" charset="0"/>
                <a:ea typeface="Calibri" panose="020F0502020204030204" pitchFamily="34" charset="0"/>
              </a:rPr>
              <a:t>.</a:t>
            </a:r>
          </a:p>
          <a:p>
            <a:pPr algn="just">
              <a:lnSpc>
                <a:spcPct val="100000"/>
              </a:lnSpc>
            </a:pPr>
            <a:r>
              <a:rPr lang="en-US" sz="3200" dirty="0">
                <a:latin typeface="Tahoma" panose="020B0604030504040204" pitchFamily="34" charset="0"/>
              </a:rPr>
              <a:t> E.g. </a:t>
            </a:r>
            <a:r>
              <a:rPr lang="en-NG" sz="3200" dirty="0">
                <a:effectLst/>
                <a:latin typeface="Tahoma" panose="020B0604030504040204" pitchFamily="34" charset="0"/>
                <a:ea typeface="Calibri" panose="020F0502020204030204" pitchFamily="34" charset="0"/>
              </a:rPr>
              <a:t>cases with impending deadlines or those involving vulnerable parties such as children or victims of domestic violence should receive priority attention. </a:t>
            </a:r>
            <a:endParaRPr lang="en-US" sz="3200" dirty="0">
              <a:effectLst/>
              <a:latin typeface="Tahoma" panose="020B0604030504040204" pitchFamily="34" charset="0"/>
              <a:ea typeface="Calibri" panose="020F0502020204030204" pitchFamily="34" charset="0"/>
            </a:endParaRPr>
          </a:p>
          <a:p>
            <a:pPr algn="just">
              <a:lnSpc>
                <a:spcPct val="100000"/>
              </a:lnSpc>
            </a:pPr>
            <a:r>
              <a:rPr lang="en-US" sz="3200" dirty="0">
                <a:latin typeface="Tahoma" panose="020B0604030504040204" pitchFamily="34" charset="0"/>
                <a:ea typeface="Calibri" panose="020F0502020204030204" pitchFamily="34" charset="0"/>
              </a:rPr>
              <a:t>By e</a:t>
            </a:r>
            <a:r>
              <a:rPr lang="en-NG" sz="3200" dirty="0">
                <a:effectLst/>
                <a:latin typeface="Tahoma" panose="020B0604030504040204" pitchFamily="34" charset="0"/>
                <a:ea typeface="Calibri" panose="020F0502020204030204" pitchFamily="34" charset="0"/>
              </a:rPr>
              <a:t>stablishing clear criteria for case prioritization, courts can ensure that limited resources are allocated effectively, and cases are resolved </a:t>
            </a:r>
            <a:r>
              <a:rPr lang="en-US" sz="3200" dirty="0">
                <a:effectLst/>
                <a:latin typeface="Tahoma" panose="020B0604030504040204" pitchFamily="34" charset="0"/>
                <a:ea typeface="Calibri" panose="020F0502020204030204" pitchFamily="34" charset="0"/>
              </a:rPr>
              <a:t>promptly</a:t>
            </a:r>
            <a:r>
              <a:rPr lang="en-NG" sz="3200" dirty="0">
                <a:effectLst/>
                <a:latin typeface="Tahoma" panose="020B0604030504040204" pitchFamily="34" charset="0"/>
                <a:ea typeface="Calibri" panose="020F0502020204030204" pitchFamily="34" charset="0"/>
              </a:rPr>
              <a:t>.</a:t>
            </a:r>
            <a:endParaRPr lang="en-NG" sz="3200" dirty="0"/>
          </a:p>
        </p:txBody>
      </p:sp>
    </p:spTree>
    <p:extLst>
      <p:ext uri="{BB962C8B-B14F-4D97-AF65-F5344CB8AC3E}">
        <p14:creationId xmlns:p14="http://schemas.microsoft.com/office/powerpoint/2010/main" val="3789641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9F803-F1ED-0F72-FAF1-AAF2F6B21E15}"/>
              </a:ext>
            </a:extLst>
          </p:cNvPr>
          <p:cNvSpPr>
            <a:spLocks noGrp="1"/>
          </p:cNvSpPr>
          <p:nvPr>
            <p:ph type="title"/>
          </p:nvPr>
        </p:nvSpPr>
        <p:spPr/>
        <p:txBody>
          <a:bodyPr>
            <a:normAutofit/>
          </a:bodyPr>
          <a:lstStyle/>
          <a:p>
            <a:r>
              <a:rPr lang="en-NG" sz="3200" b="1" dirty="0">
                <a:effectLst/>
                <a:latin typeface="Tahoma" panose="020B0604030504040204" pitchFamily="34" charset="0"/>
                <a:ea typeface="Tahoma" panose="020B0604030504040204" pitchFamily="34" charset="0"/>
                <a:cs typeface="Tahoma" panose="020B0604030504040204" pitchFamily="34" charset="0"/>
              </a:rPr>
              <a:t>REGULAR MONITORING AND TRACKING OF CASE PROGRESS</a:t>
            </a:r>
            <a:endParaRPr lang="en-NG" sz="32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55EC6920-9808-0659-732B-455120936E03}"/>
              </a:ext>
            </a:extLst>
          </p:cNvPr>
          <p:cNvSpPr>
            <a:spLocks noGrp="1"/>
          </p:cNvSpPr>
          <p:nvPr>
            <p:ph idx="1"/>
          </p:nvPr>
        </p:nvSpPr>
        <p:spPr>
          <a:xfrm>
            <a:off x="838199" y="1825625"/>
            <a:ext cx="11161295" cy="4351338"/>
          </a:xfrm>
        </p:spPr>
        <p:txBody>
          <a:bodyPr>
            <a:normAutofit/>
          </a:bodyPr>
          <a:lstStyle/>
          <a:p>
            <a:pPr algn="just">
              <a:lnSpc>
                <a:spcPct val="107000"/>
              </a:lnSpc>
              <a:spcAft>
                <a:spcPts val="800"/>
              </a:spcAft>
            </a:pPr>
            <a:r>
              <a:rPr lang="en-NG" sz="3200" dirty="0">
                <a:effectLst/>
                <a:latin typeface="Tahoma" panose="020B0604030504040204" pitchFamily="34" charset="0"/>
                <a:ea typeface="Tahoma" panose="020B0604030504040204" pitchFamily="34" charset="0"/>
                <a:cs typeface="Tahoma" panose="020B0604030504040204" pitchFamily="34" charset="0"/>
              </a:rPr>
              <a:t>Courts can implement case management tools and performance metrics to measure key indicators such as case processing times, backlog levels, and compliance with procedural requirements.</a:t>
            </a:r>
            <a:endParaRPr lang="en-NG" sz="3200" kern="1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55611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6DC71-8FC7-6C3E-27EF-42DCD7A0A797}"/>
              </a:ext>
            </a:extLst>
          </p:cNvPr>
          <p:cNvSpPr>
            <a:spLocks noGrp="1"/>
          </p:cNvSpPr>
          <p:nvPr>
            <p:ph type="title"/>
          </p:nvPr>
        </p:nvSpPr>
        <p:spPr/>
        <p:txBody>
          <a:bodyPr>
            <a:normAutofit/>
          </a:bodyPr>
          <a:lstStyle/>
          <a:p>
            <a:r>
              <a:rPr lang="en-NG" sz="3200" b="1" dirty="0">
                <a:effectLst/>
                <a:latin typeface="Tahoma" panose="020B0604030504040204" pitchFamily="34" charset="0"/>
                <a:ea typeface="Tahoma" panose="020B0604030504040204" pitchFamily="34" charset="0"/>
                <a:cs typeface="Tahoma" panose="020B0604030504040204" pitchFamily="34" charset="0"/>
              </a:rPr>
              <a:t>ACTIVE CASE MANAGEMENT</a:t>
            </a:r>
            <a:endParaRPr lang="en-NG" sz="32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7C7A677B-AF71-4624-A123-7741384BBC1F}"/>
              </a:ext>
            </a:extLst>
          </p:cNvPr>
          <p:cNvSpPr>
            <a:spLocks noGrp="1"/>
          </p:cNvSpPr>
          <p:nvPr>
            <p:ph idx="1"/>
          </p:nvPr>
        </p:nvSpPr>
        <p:spPr>
          <a:xfrm>
            <a:off x="838199" y="1690688"/>
            <a:ext cx="11145253" cy="4486275"/>
          </a:xfrm>
        </p:spPr>
        <p:txBody>
          <a:bodyPr>
            <a:normAutofit/>
          </a:bodyPr>
          <a:lstStyle/>
          <a:p>
            <a:pPr algn="just"/>
            <a:r>
              <a:rPr lang="en-NG" sz="3200" dirty="0">
                <a:effectLst/>
                <a:latin typeface="Tahoma" panose="020B0604030504040204" pitchFamily="34" charset="0"/>
                <a:ea typeface="Calibri" panose="020F0502020204030204" pitchFamily="34" charset="0"/>
              </a:rPr>
              <a:t>Judges may need to intervene during trials for case management purposes.</a:t>
            </a:r>
            <a:endParaRPr lang="en-US" sz="3200" dirty="0">
              <a:effectLst/>
              <a:latin typeface="Tahoma" panose="020B0604030504040204" pitchFamily="34" charset="0"/>
              <a:ea typeface="Calibri" panose="020F0502020204030204" pitchFamily="34" charset="0"/>
            </a:endParaRPr>
          </a:p>
          <a:p>
            <a:pPr algn="just"/>
            <a:endParaRPr lang="en-US" sz="1000" dirty="0">
              <a:effectLst/>
              <a:latin typeface="Tahoma" panose="020B0604030504040204" pitchFamily="34" charset="0"/>
              <a:ea typeface="Calibri" panose="020F0502020204030204" pitchFamily="34" charset="0"/>
            </a:endParaRPr>
          </a:p>
          <a:p>
            <a:pPr algn="just"/>
            <a:r>
              <a:rPr lang="en-US" sz="3200" dirty="0">
                <a:latin typeface="Tahoma" panose="020B0604030504040204" pitchFamily="34" charset="0"/>
              </a:rPr>
              <a:t>E.g. </a:t>
            </a:r>
            <a:r>
              <a:rPr lang="en-NG" sz="3200" dirty="0">
                <a:effectLst/>
                <a:latin typeface="Tahoma" panose="020B0604030504040204" pitchFamily="34" charset="0"/>
                <a:ea typeface="Calibri" panose="020F0502020204030204" pitchFamily="34" charset="0"/>
              </a:rPr>
              <a:t>a Judge may intervene during cross-examination to suggest that counsel move on when a point has been sufficiently covered, to keep the trial focused on the relevant issues</a:t>
            </a:r>
            <a:r>
              <a:rPr lang="en-US" sz="3200" dirty="0">
                <a:effectLst/>
                <a:latin typeface="Tahoma" panose="020B0604030504040204" pitchFamily="34" charset="0"/>
                <a:ea typeface="Calibri" panose="020F0502020204030204" pitchFamily="34" charset="0"/>
              </a:rPr>
              <a:t>.</a:t>
            </a:r>
            <a:endParaRPr lang="en-NG" sz="3200" dirty="0"/>
          </a:p>
        </p:txBody>
      </p:sp>
    </p:spTree>
    <p:extLst>
      <p:ext uri="{BB962C8B-B14F-4D97-AF65-F5344CB8AC3E}">
        <p14:creationId xmlns:p14="http://schemas.microsoft.com/office/powerpoint/2010/main" val="2013733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B0E80-5AA1-7455-D9F0-36FE17CF3C71}"/>
              </a:ext>
            </a:extLst>
          </p:cNvPr>
          <p:cNvSpPr>
            <a:spLocks noGrp="1"/>
          </p:cNvSpPr>
          <p:nvPr>
            <p:ph type="title"/>
          </p:nvPr>
        </p:nvSpPr>
        <p:spPr/>
        <p:txBody>
          <a:bodyPr>
            <a:normAutofit/>
          </a:bodyPr>
          <a:lstStyle/>
          <a:p>
            <a:r>
              <a:rPr lang="en-NG" sz="3200" b="1" dirty="0">
                <a:effectLst/>
                <a:latin typeface="Tahoma" panose="020B0604030504040204" pitchFamily="34" charset="0"/>
                <a:ea typeface="Tahoma" panose="020B0604030504040204" pitchFamily="34" charset="0"/>
                <a:cs typeface="Tahoma" panose="020B0604030504040204" pitchFamily="34" charset="0"/>
              </a:rPr>
              <a:t>MANAGING TRIAL DATES AND ADJOURNMENTS</a:t>
            </a:r>
            <a:endParaRPr lang="en-NG" sz="32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3DEBD5E6-F278-B975-EBD5-B891B678B6B3}"/>
              </a:ext>
            </a:extLst>
          </p:cNvPr>
          <p:cNvSpPr>
            <a:spLocks noGrp="1"/>
          </p:cNvSpPr>
          <p:nvPr>
            <p:ph idx="1"/>
          </p:nvPr>
        </p:nvSpPr>
        <p:spPr>
          <a:xfrm>
            <a:off x="838200" y="1283368"/>
            <a:ext cx="11000874" cy="5374105"/>
          </a:xfrm>
        </p:spPr>
        <p:txBody>
          <a:bodyPr>
            <a:noAutofit/>
          </a:bodyPr>
          <a:lstStyle/>
          <a:p>
            <a:pPr algn="just">
              <a:lnSpc>
                <a:spcPct val="100000"/>
              </a:lnSpc>
            </a:pPr>
            <a:r>
              <a:rPr lang="en-NG" sz="3200" dirty="0">
                <a:effectLst/>
                <a:latin typeface="Tahoma" panose="020B0604030504040204" pitchFamily="34" charset="0"/>
                <a:ea typeface="Tahoma" panose="020B0604030504040204" pitchFamily="34" charset="0"/>
                <a:cs typeface="Tahoma" panose="020B0604030504040204" pitchFamily="34" charset="0"/>
              </a:rPr>
              <a:t>Importance of strict timelines for procedural steps</a:t>
            </a:r>
            <a:r>
              <a:rPr lang="en-US" sz="3200" dirty="0">
                <a:effectLst/>
                <a:latin typeface="Tahoma" panose="020B0604030504040204" pitchFamily="34" charset="0"/>
                <a:ea typeface="Tahoma" panose="020B0604030504040204" pitchFamily="34" charset="0"/>
                <a:cs typeface="Tahoma" panose="020B0604030504040204" pitchFamily="34" charset="0"/>
              </a:rPr>
              <a:t> (Timetabling).</a:t>
            </a:r>
          </a:p>
          <a:p>
            <a:pPr marL="0" indent="0" algn="just">
              <a:lnSpc>
                <a:spcPct val="100000"/>
              </a:lnSpc>
              <a:buNone/>
            </a:pPr>
            <a:endParaRPr lang="en-US" sz="800" dirty="0">
              <a:effectLst/>
              <a:latin typeface="Tahoma" panose="020B0604030504040204" pitchFamily="34" charset="0"/>
              <a:ea typeface="Tahoma" panose="020B0604030504040204" pitchFamily="34" charset="0"/>
              <a:cs typeface="Tahoma" panose="020B0604030504040204" pitchFamily="34" charset="0"/>
            </a:endParaRPr>
          </a:p>
          <a:p>
            <a:pPr algn="just">
              <a:lnSpc>
                <a:spcPct val="100000"/>
              </a:lnSpc>
            </a:pPr>
            <a:r>
              <a:rPr lang="en-NG" sz="3200" dirty="0">
                <a:effectLst/>
                <a:latin typeface="Tahoma" panose="020B0604030504040204" pitchFamily="34" charset="0"/>
                <a:ea typeface="Tahoma" panose="020B0604030504040204" pitchFamily="34" charset="0"/>
                <a:cs typeface="Tahoma" panose="020B0604030504040204" pitchFamily="34" charset="0"/>
              </a:rPr>
              <a:t>An approach to timetabling is the adoption of "Stopwatch Hearings</a:t>
            </a:r>
            <a:r>
              <a:rPr lang="en-US" sz="3200" dirty="0">
                <a:effectLst/>
                <a:latin typeface="Tahoma" panose="020B0604030504040204" pitchFamily="34" charset="0"/>
                <a:ea typeface="Tahoma" panose="020B0604030504040204" pitchFamily="34" charset="0"/>
                <a:cs typeface="Tahoma" panose="020B0604030504040204" pitchFamily="34" charset="0"/>
              </a:rPr>
              <a:t>: a </a:t>
            </a:r>
            <a:r>
              <a:rPr lang="en-NG" sz="3200" dirty="0">
                <a:effectLst/>
                <a:latin typeface="Tahoma" panose="020B0604030504040204" pitchFamily="34" charset="0"/>
                <a:ea typeface="Tahoma" panose="020B0604030504040204" pitchFamily="34" charset="0"/>
                <a:cs typeface="Tahoma" panose="020B0604030504040204" pitchFamily="34" charset="0"/>
              </a:rPr>
              <a:t>method </a:t>
            </a:r>
            <a:r>
              <a:rPr lang="en-US" sz="3200" dirty="0">
                <a:effectLst/>
                <a:latin typeface="Tahoma" panose="020B0604030504040204" pitchFamily="34" charset="0"/>
                <a:ea typeface="Tahoma" panose="020B0604030504040204" pitchFamily="34" charset="0"/>
                <a:cs typeface="Tahoma" panose="020B0604030504040204" pitchFamily="34" charset="0"/>
              </a:rPr>
              <a:t>whereby</a:t>
            </a:r>
            <a:r>
              <a:rPr lang="en-NG" sz="3200" dirty="0">
                <a:effectLst/>
                <a:latin typeface="Tahoma" panose="020B0604030504040204" pitchFamily="34" charset="0"/>
                <a:ea typeface="Tahoma" panose="020B0604030504040204" pitchFamily="34" charset="0"/>
                <a:cs typeface="Tahoma" panose="020B0604030504040204" pitchFamily="34" charset="0"/>
              </a:rPr>
              <a:t> the parties </a:t>
            </a:r>
            <a:r>
              <a:rPr lang="en-US" sz="3200" dirty="0">
                <a:effectLst/>
                <a:latin typeface="Tahoma" panose="020B0604030504040204" pitchFamily="34" charset="0"/>
                <a:ea typeface="Tahoma" panose="020B0604030504040204" pitchFamily="34" charset="0"/>
                <a:cs typeface="Tahoma" panose="020B0604030504040204" pitchFamily="34" charset="0"/>
              </a:rPr>
              <a:t>agree</a:t>
            </a:r>
            <a:r>
              <a:rPr lang="en-NG" sz="3200" dirty="0">
                <a:effectLst/>
                <a:latin typeface="Tahoma" panose="020B0604030504040204" pitchFamily="34" charset="0"/>
                <a:ea typeface="Tahoma" panose="020B0604030504040204" pitchFamily="34" charset="0"/>
                <a:cs typeface="Tahoma" panose="020B0604030504040204" pitchFamily="34" charset="0"/>
              </a:rPr>
              <a:t> on the total amount of time allocated for a trial. Specific blocks of time are then designated for examination in chief, cross-examination, re-examination, and submissions. </a:t>
            </a:r>
            <a:endParaRPr lang="en-US" sz="3200" dirty="0">
              <a:effectLst/>
              <a:latin typeface="Tahoma" panose="020B0604030504040204" pitchFamily="34" charset="0"/>
              <a:ea typeface="Tahoma" panose="020B0604030504040204" pitchFamily="34" charset="0"/>
              <a:cs typeface="Tahoma" panose="020B0604030504040204" pitchFamily="34" charset="0"/>
            </a:endParaRPr>
          </a:p>
          <a:p>
            <a:pPr marL="0" indent="0" algn="just">
              <a:lnSpc>
                <a:spcPct val="100000"/>
              </a:lnSpc>
              <a:buNone/>
            </a:pPr>
            <a:endParaRPr lang="en-US" sz="800" dirty="0">
              <a:effectLst/>
              <a:latin typeface="Tahoma" panose="020B0604030504040204" pitchFamily="34" charset="0"/>
              <a:ea typeface="Tahoma" panose="020B0604030504040204" pitchFamily="34" charset="0"/>
              <a:cs typeface="Tahoma" panose="020B0604030504040204" pitchFamily="34" charset="0"/>
            </a:endParaRPr>
          </a:p>
          <a:p>
            <a:pPr algn="just">
              <a:lnSpc>
                <a:spcPct val="100000"/>
              </a:lnSpc>
            </a:pPr>
            <a:r>
              <a:rPr lang="en-NG" sz="3200" dirty="0">
                <a:effectLst/>
                <a:latin typeface="Tahoma" panose="020B0604030504040204" pitchFamily="34" charset="0"/>
                <a:ea typeface="Tahoma" panose="020B0604030504040204" pitchFamily="34" charset="0"/>
                <a:cs typeface="Tahoma" panose="020B0604030504040204" pitchFamily="34" charset="0"/>
              </a:rPr>
              <a:t>Trial dates should be fixed with minimal </a:t>
            </a:r>
            <a:r>
              <a:rPr lang="en-US" sz="3200" dirty="0">
                <a:effectLst/>
                <a:latin typeface="Tahoma" panose="020B0604030504040204" pitchFamily="34" charset="0"/>
                <a:ea typeface="Tahoma" panose="020B0604030504040204" pitchFamily="34" charset="0"/>
                <a:cs typeface="Tahoma" panose="020B0604030504040204" pitchFamily="34" charset="0"/>
              </a:rPr>
              <a:t>and cogent </a:t>
            </a:r>
            <a:r>
              <a:rPr lang="en-NG" sz="3200" dirty="0">
                <a:effectLst/>
                <a:latin typeface="Tahoma" panose="020B0604030504040204" pitchFamily="34" charset="0"/>
                <a:ea typeface="Tahoma" panose="020B0604030504040204" pitchFamily="34" charset="0"/>
                <a:cs typeface="Tahoma" panose="020B0604030504040204" pitchFamily="34" charset="0"/>
              </a:rPr>
              <a:t>adjournments to ensure timely resolution of cases.</a:t>
            </a:r>
            <a:endParaRPr lang="en-NG" sz="32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65392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FF2B7-D771-62AE-D1F5-3DB33C18D576}"/>
              </a:ext>
            </a:extLst>
          </p:cNvPr>
          <p:cNvSpPr>
            <a:spLocks noGrp="1"/>
          </p:cNvSpPr>
          <p:nvPr>
            <p:ph type="title"/>
          </p:nvPr>
        </p:nvSpPr>
        <p:spPr/>
        <p:txBody>
          <a:bodyPr/>
          <a:lstStyle/>
          <a:p>
            <a:r>
              <a:rPr lang="en-NG" sz="3200" b="1" kern="100" dirty="0">
                <a:effectLst/>
                <a:latin typeface="Tahoma" panose="020B0604030504040204" pitchFamily="34" charset="0"/>
                <a:ea typeface="Tahoma" panose="020B0604030504040204" pitchFamily="34" charset="0"/>
                <a:cs typeface="Tahoma" panose="020B0604030504040204" pitchFamily="34" charset="0"/>
              </a:rPr>
              <a:t>IMPOSING SANCTIONS</a:t>
            </a:r>
            <a:br>
              <a:rPr lang="en-NG"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NG" dirty="0"/>
          </a:p>
        </p:txBody>
      </p:sp>
      <p:sp>
        <p:nvSpPr>
          <p:cNvPr id="3" name="Content Placeholder 2">
            <a:extLst>
              <a:ext uri="{FF2B5EF4-FFF2-40B4-BE49-F238E27FC236}">
                <a16:creationId xmlns:a16="http://schemas.microsoft.com/office/drawing/2014/main" id="{55A3FF7D-E222-B77D-0D60-20B54337A3E0}"/>
              </a:ext>
            </a:extLst>
          </p:cNvPr>
          <p:cNvSpPr>
            <a:spLocks noGrp="1"/>
          </p:cNvSpPr>
          <p:nvPr>
            <p:ph idx="1"/>
          </p:nvPr>
        </p:nvSpPr>
        <p:spPr/>
        <p:txBody>
          <a:bodyPr>
            <a:normAutofit/>
          </a:bodyPr>
          <a:lstStyle/>
          <a:p>
            <a:r>
              <a:rPr lang="en-NG" sz="3200" dirty="0">
                <a:effectLst/>
                <a:latin typeface="Tahoma" panose="020B0604030504040204" pitchFamily="34" charset="0"/>
                <a:ea typeface="Calibri" panose="020F0502020204030204" pitchFamily="34" charset="0"/>
              </a:rPr>
              <a:t>Excessive leniency towards non-compliance</a:t>
            </a:r>
            <a:r>
              <a:rPr lang="en-US" sz="3200" dirty="0">
                <a:effectLst/>
                <a:latin typeface="Tahoma" panose="020B0604030504040204" pitchFamily="34" charset="0"/>
                <a:ea typeface="Calibri" panose="020F0502020204030204" pitchFamily="34" charset="0"/>
              </a:rPr>
              <a:t> </a:t>
            </a:r>
            <a:r>
              <a:rPr lang="en-NG" sz="3200" dirty="0">
                <a:effectLst/>
                <a:latin typeface="Tahoma" panose="020B0604030504040204" pitchFamily="34" charset="0"/>
                <a:ea typeface="Calibri" panose="020F0502020204030204" pitchFamily="34" charset="0"/>
              </a:rPr>
              <a:t>with judicial directions</a:t>
            </a:r>
            <a:r>
              <a:rPr lang="en-US" sz="3200" dirty="0">
                <a:effectLst/>
                <a:latin typeface="Tahoma" panose="020B0604030504040204" pitchFamily="34" charset="0"/>
                <a:ea typeface="Calibri" panose="020F0502020204030204" pitchFamily="34" charset="0"/>
              </a:rPr>
              <a:t> </a:t>
            </a:r>
            <a:r>
              <a:rPr lang="en-NG" sz="3200" dirty="0">
                <a:effectLst/>
                <a:latin typeface="Tahoma" panose="020B0604030504040204" pitchFamily="34" charset="0"/>
                <a:ea typeface="Calibri" panose="020F0502020204030204" pitchFamily="34" charset="0"/>
              </a:rPr>
              <a:t>can foster an environment where such behaviour becomes common</a:t>
            </a:r>
            <a:r>
              <a:rPr lang="en-US" sz="3200" dirty="0">
                <a:effectLst/>
                <a:latin typeface="Tahoma" panose="020B0604030504040204" pitchFamily="34" charset="0"/>
                <a:ea typeface="Calibri" panose="020F0502020204030204" pitchFamily="34" charset="0"/>
              </a:rPr>
              <a:t>, delaying justice</a:t>
            </a:r>
            <a:r>
              <a:rPr lang="en-NG" sz="3200" dirty="0">
                <a:effectLst/>
                <a:latin typeface="Tahoma" panose="020B0604030504040204" pitchFamily="34" charset="0"/>
                <a:ea typeface="Calibri" panose="020F0502020204030204" pitchFamily="34" charset="0"/>
              </a:rPr>
              <a:t>. </a:t>
            </a:r>
            <a:endParaRPr lang="en-US" sz="3200" dirty="0">
              <a:effectLst/>
              <a:latin typeface="Tahoma" panose="020B0604030504040204" pitchFamily="34" charset="0"/>
              <a:ea typeface="Calibri" panose="020F0502020204030204" pitchFamily="34" charset="0"/>
            </a:endParaRPr>
          </a:p>
          <a:p>
            <a:pPr marL="0" indent="0">
              <a:buNone/>
            </a:pPr>
            <a:endParaRPr lang="en-US" sz="3200" dirty="0">
              <a:effectLst/>
              <a:latin typeface="Tahoma" panose="020B0604030504040204" pitchFamily="34" charset="0"/>
              <a:ea typeface="Calibri" panose="020F0502020204030204" pitchFamily="34" charset="0"/>
            </a:endParaRPr>
          </a:p>
          <a:p>
            <a:r>
              <a:rPr lang="en-US" sz="3200" dirty="0">
                <a:latin typeface="Tahoma" panose="020B0604030504040204" pitchFamily="34" charset="0"/>
              </a:rPr>
              <a:t>Judges must make </a:t>
            </a:r>
            <a:r>
              <a:rPr lang="en-NG" sz="3200" dirty="0">
                <a:effectLst/>
                <a:latin typeface="Tahoma" panose="020B0604030504040204" pitchFamily="34" charset="0"/>
                <a:ea typeface="Calibri" panose="020F0502020204030204" pitchFamily="34" charset="0"/>
              </a:rPr>
              <a:t>cost</a:t>
            </a:r>
            <a:r>
              <a:rPr lang="en-US" sz="3200" dirty="0">
                <a:effectLst/>
                <a:latin typeface="Tahoma" panose="020B0604030504040204" pitchFamily="34" charset="0"/>
                <a:ea typeface="Calibri" panose="020F0502020204030204" pitchFamily="34" charset="0"/>
              </a:rPr>
              <a:t> </a:t>
            </a:r>
            <a:r>
              <a:rPr lang="en-NG" sz="3200" dirty="0">
                <a:effectLst/>
                <a:latin typeface="Tahoma" panose="020B0604030504040204" pitchFamily="34" charset="0"/>
                <a:ea typeface="Calibri" panose="020F0502020204030204" pitchFamily="34" charset="0"/>
              </a:rPr>
              <a:t>awards to signal the court's commitment to case management objectives, especially when one party is disadvantaged by the other's non-compliance.</a:t>
            </a:r>
            <a:endParaRPr lang="en-NG" sz="3200" dirty="0"/>
          </a:p>
        </p:txBody>
      </p:sp>
    </p:spTree>
    <p:extLst>
      <p:ext uri="{BB962C8B-B14F-4D97-AF65-F5344CB8AC3E}">
        <p14:creationId xmlns:p14="http://schemas.microsoft.com/office/powerpoint/2010/main" val="3225601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9711B-7BCB-3ED5-B80F-69DA635A5BDF}"/>
              </a:ext>
            </a:extLst>
          </p:cNvPr>
          <p:cNvSpPr>
            <a:spLocks noGrp="1"/>
          </p:cNvSpPr>
          <p:nvPr>
            <p:ph type="title"/>
          </p:nvPr>
        </p:nvSpPr>
        <p:spPr/>
        <p:txBody>
          <a:bodyPr>
            <a:normAutofit/>
          </a:bodyPr>
          <a:lstStyle/>
          <a:p>
            <a:r>
              <a:rPr lang="en-NG" sz="3200" b="1" kern="100" dirty="0">
                <a:effectLst/>
                <a:latin typeface="Tahoma" panose="020B0604030504040204" pitchFamily="34" charset="0"/>
                <a:ea typeface="Calibri" panose="020F0502020204030204" pitchFamily="34" charset="0"/>
                <a:cs typeface="Times New Roman" panose="02020603050405020304" pitchFamily="18" charset="0"/>
              </a:rPr>
              <a:t>USE OF TECHNOLOGY</a:t>
            </a:r>
            <a:endParaRPr lang="en-NG" sz="3200" dirty="0"/>
          </a:p>
        </p:txBody>
      </p:sp>
      <p:sp>
        <p:nvSpPr>
          <p:cNvPr id="3" name="Content Placeholder 2">
            <a:extLst>
              <a:ext uri="{FF2B5EF4-FFF2-40B4-BE49-F238E27FC236}">
                <a16:creationId xmlns:a16="http://schemas.microsoft.com/office/drawing/2014/main" id="{94164E3C-3245-C6F0-4B71-9F83CCCAB188}"/>
              </a:ext>
            </a:extLst>
          </p:cNvPr>
          <p:cNvSpPr>
            <a:spLocks noGrp="1"/>
          </p:cNvSpPr>
          <p:nvPr>
            <p:ph idx="1"/>
          </p:nvPr>
        </p:nvSpPr>
        <p:spPr>
          <a:xfrm>
            <a:off x="838200" y="1690688"/>
            <a:ext cx="11097126" cy="4802187"/>
          </a:xfrm>
        </p:spPr>
        <p:txBody>
          <a:bodyPr>
            <a:noAutofit/>
          </a:bodyPr>
          <a:lstStyle/>
          <a:p>
            <a:r>
              <a:rPr lang="en-NG" sz="3200" dirty="0">
                <a:effectLst/>
                <a:latin typeface="Tahoma" panose="020B0604030504040204" pitchFamily="34" charset="0"/>
                <a:ea typeface="Tahoma" panose="020B0604030504040204" pitchFamily="34" charset="0"/>
                <a:cs typeface="Tahoma" panose="020B0604030504040204" pitchFamily="34" charset="0"/>
              </a:rPr>
              <a:t>Implementation of Case Management Systems (CMS)</a:t>
            </a:r>
            <a:r>
              <a:rPr lang="en-US" sz="3200" dirty="0">
                <a:latin typeface="Tahoma" panose="020B0604030504040204" pitchFamily="34" charset="0"/>
                <a:ea typeface="Tahoma" panose="020B0604030504040204" pitchFamily="34" charset="0"/>
                <a:cs typeface="Tahoma" panose="020B0604030504040204" pitchFamily="34" charset="0"/>
              </a:rPr>
              <a:t> to </a:t>
            </a:r>
            <a:r>
              <a:rPr lang="en-NG" sz="3200" dirty="0">
                <a:effectLst/>
                <a:latin typeface="Tahoma" panose="020B0604030504040204" pitchFamily="34" charset="0"/>
                <a:ea typeface="Tahoma" panose="020B0604030504040204" pitchFamily="34" charset="0"/>
                <a:cs typeface="Tahoma" panose="020B0604030504040204" pitchFamily="34" charset="0"/>
              </a:rPr>
              <a:t>automat</a:t>
            </a:r>
            <a:r>
              <a:rPr lang="en-US" sz="3200" dirty="0">
                <a:effectLst/>
                <a:latin typeface="Tahoma" panose="020B0604030504040204" pitchFamily="34" charset="0"/>
                <a:ea typeface="Tahoma" panose="020B0604030504040204" pitchFamily="34" charset="0"/>
                <a:cs typeface="Tahoma" panose="020B0604030504040204" pitchFamily="34" charset="0"/>
              </a:rPr>
              <a:t>e</a:t>
            </a:r>
            <a:r>
              <a:rPr lang="en-NG" sz="3200" dirty="0">
                <a:effectLst/>
                <a:latin typeface="Tahoma" panose="020B0604030504040204" pitchFamily="34" charset="0"/>
                <a:ea typeface="Tahoma" panose="020B0604030504040204" pitchFamily="34" charset="0"/>
                <a:cs typeface="Tahoma" panose="020B0604030504040204" pitchFamily="34" charset="0"/>
              </a:rPr>
              <a:t> administrative tasks</a:t>
            </a:r>
            <a:r>
              <a:rPr lang="en-US" sz="3200" dirty="0">
                <a:effectLst/>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800" dirty="0">
              <a:effectLst/>
              <a:latin typeface="Tahoma" panose="020B0604030504040204" pitchFamily="34" charset="0"/>
              <a:ea typeface="Tahoma" panose="020B0604030504040204" pitchFamily="34" charset="0"/>
              <a:cs typeface="Tahoma" panose="020B0604030504040204" pitchFamily="34" charset="0"/>
            </a:endParaRPr>
          </a:p>
          <a:p>
            <a:r>
              <a:rPr lang="en-US" sz="3200" dirty="0">
                <a:effectLst/>
                <a:latin typeface="Tahoma" panose="020B0604030504040204" pitchFamily="34" charset="0"/>
                <a:ea typeface="Tahoma" panose="020B0604030504040204" pitchFamily="34" charset="0"/>
                <a:cs typeface="Tahoma" panose="020B0604030504040204" pitchFamily="34" charset="0"/>
              </a:rPr>
              <a:t>A well-implemented CMS </a:t>
            </a:r>
            <a:r>
              <a:rPr lang="en-NG" sz="3200" dirty="0">
                <a:effectLst/>
                <a:latin typeface="Tahoma" panose="020B0604030504040204" pitchFamily="34" charset="0"/>
                <a:ea typeface="Tahoma" panose="020B0604030504040204" pitchFamily="34" charset="0"/>
                <a:cs typeface="Tahoma" panose="020B0604030504040204" pitchFamily="34" charset="0"/>
              </a:rPr>
              <a:t>enhances document management through electronic filing and swift retrieval of case files.</a:t>
            </a:r>
            <a:endParaRPr lang="en-US" sz="3200" dirty="0">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800" dirty="0">
              <a:latin typeface="Tahoma" panose="020B0604030504040204" pitchFamily="34" charset="0"/>
              <a:ea typeface="Tahoma" panose="020B0604030504040204" pitchFamily="34" charset="0"/>
              <a:cs typeface="Tahoma" panose="020B0604030504040204" pitchFamily="34" charset="0"/>
            </a:endParaRPr>
          </a:p>
          <a:p>
            <a:r>
              <a:rPr lang="en-US" sz="3200" dirty="0">
                <a:effectLst/>
                <a:latin typeface="Tahoma" panose="020B0604030504040204" pitchFamily="34" charset="0"/>
                <a:ea typeface="Tahoma" panose="020B0604030504040204" pitchFamily="34" charset="0"/>
                <a:cs typeface="Tahoma" panose="020B0604030504040204" pitchFamily="34" charset="0"/>
              </a:rPr>
              <a:t>It maintains</a:t>
            </a:r>
            <a:r>
              <a:rPr lang="en-NG" sz="3200" dirty="0">
                <a:effectLst/>
                <a:latin typeface="Tahoma" panose="020B0604030504040204" pitchFamily="34" charset="0"/>
                <a:ea typeface="Tahoma" panose="020B0604030504040204" pitchFamily="34" charset="0"/>
                <a:cs typeface="Tahoma" panose="020B0604030504040204" pitchFamily="34" charset="0"/>
              </a:rPr>
              <a:t> accurate and accessible records</a:t>
            </a:r>
            <a:r>
              <a:rPr lang="en-US" sz="3200" dirty="0">
                <a:effectLst/>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800" dirty="0">
              <a:effectLst/>
              <a:latin typeface="Tahoma" panose="020B0604030504040204" pitchFamily="34" charset="0"/>
              <a:ea typeface="Tahoma" panose="020B0604030504040204" pitchFamily="34" charset="0"/>
              <a:cs typeface="Tahoma" panose="020B0604030504040204" pitchFamily="34" charset="0"/>
            </a:endParaRPr>
          </a:p>
          <a:p>
            <a:r>
              <a:rPr lang="en-US" sz="3200" dirty="0">
                <a:latin typeface="Tahoma" panose="020B0604030504040204" pitchFamily="34" charset="0"/>
                <a:ea typeface="Tahoma" panose="020B0604030504040204" pitchFamily="34" charset="0"/>
                <a:cs typeface="Tahoma" panose="020B0604030504040204" pitchFamily="34" charset="0"/>
              </a:rPr>
              <a:t>Its analytical tools </a:t>
            </a:r>
            <a:r>
              <a:rPr lang="en-NG" sz="3200" dirty="0">
                <a:effectLst/>
                <a:latin typeface="Tahoma" panose="020B0604030504040204" pitchFamily="34" charset="0"/>
                <a:ea typeface="Tahoma" panose="020B0604030504040204" pitchFamily="34" charset="0"/>
                <a:cs typeface="Tahoma" panose="020B0604030504040204" pitchFamily="34" charset="0"/>
              </a:rPr>
              <a:t>identify systemic inefficiencies and bottlenecks </a:t>
            </a:r>
            <a:r>
              <a:rPr lang="en-US" sz="3200" dirty="0">
                <a:effectLst/>
                <a:latin typeface="Tahoma" panose="020B0604030504040204" pitchFamily="34" charset="0"/>
                <a:ea typeface="Tahoma" panose="020B0604030504040204" pitchFamily="34" charset="0"/>
                <a:cs typeface="Tahoma" panose="020B0604030504040204" pitchFamily="34" charset="0"/>
              </a:rPr>
              <a:t>causing</a:t>
            </a:r>
            <a:r>
              <a:rPr lang="en-NG" sz="3200" dirty="0">
                <a:effectLst/>
                <a:latin typeface="Tahoma" panose="020B0604030504040204" pitchFamily="34" charset="0"/>
                <a:ea typeface="Tahoma" panose="020B0604030504040204" pitchFamily="34" charset="0"/>
                <a:cs typeface="Tahoma" panose="020B0604030504040204" pitchFamily="34" charset="0"/>
              </a:rPr>
              <a:t> to case delays</a:t>
            </a:r>
            <a:r>
              <a:rPr lang="en-US" sz="3200" dirty="0">
                <a:latin typeface="Tahoma" panose="020B0604030504040204" pitchFamily="34" charset="0"/>
                <a:ea typeface="Tahoma" panose="020B0604030504040204" pitchFamily="34" charset="0"/>
                <a:cs typeface="Tahoma" panose="020B0604030504040204" pitchFamily="34" charset="0"/>
              </a:rPr>
              <a:t>.</a:t>
            </a:r>
            <a:endParaRPr lang="en-NG" sz="32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537729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34B8C-06E2-795F-74C6-D0A7C8777FC5}"/>
              </a:ext>
            </a:extLst>
          </p:cNvPr>
          <p:cNvSpPr>
            <a:spLocks noGrp="1"/>
          </p:cNvSpPr>
          <p:nvPr>
            <p:ph type="title"/>
          </p:nvPr>
        </p:nvSpPr>
        <p:spPr/>
        <p:txBody>
          <a:bodyPr>
            <a:normAutofit/>
          </a:bodyPr>
          <a:lstStyle/>
          <a:p>
            <a:r>
              <a:rPr lang="en-NG" sz="2700" b="1" kern="100" dirty="0">
                <a:effectLst/>
                <a:latin typeface="Tahoma" panose="020B0604030504040204" pitchFamily="34" charset="0"/>
                <a:ea typeface="Calibri" panose="020F0502020204030204" pitchFamily="34" charset="0"/>
                <a:cs typeface="Times New Roman" panose="02020603050405020304" pitchFamily="18" charset="0"/>
              </a:rPr>
              <a:t>TOOLS FOR TRACKING DELAYS </a:t>
            </a:r>
            <a:r>
              <a:rPr lang="en-US" sz="2700" b="1" kern="100" dirty="0">
                <a:effectLst/>
                <a:latin typeface="Tahoma" panose="020B0604030504040204" pitchFamily="34" charset="0"/>
                <a:ea typeface="Calibri" panose="020F0502020204030204" pitchFamily="34" charset="0"/>
                <a:cs typeface="Times New Roman" panose="02020603050405020304" pitchFamily="18" charset="0"/>
              </a:rPr>
              <a:t>: </a:t>
            </a:r>
            <a:r>
              <a:rPr lang="en-NG" sz="2700" b="1" kern="100" dirty="0">
                <a:effectLst/>
                <a:latin typeface="Tahoma" panose="020B0604030504040204" pitchFamily="34" charset="0"/>
                <a:ea typeface="Calibri" panose="020F0502020204030204" pitchFamily="34" charset="0"/>
                <a:cs typeface="Times New Roman" panose="02020603050405020304" pitchFamily="18" charset="0"/>
              </a:rPr>
              <a:t>Delay Reporting Systems</a:t>
            </a:r>
            <a:br>
              <a:rPr lang="en-NG" sz="4400" kern="100" dirty="0">
                <a:effectLst/>
                <a:latin typeface="Calibri" panose="020F0502020204030204" pitchFamily="34" charset="0"/>
                <a:ea typeface="Calibri" panose="020F0502020204030204" pitchFamily="34" charset="0"/>
                <a:cs typeface="Times New Roman" panose="02020603050405020304" pitchFamily="18" charset="0"/>
              </a:rPr>
            </a:br>
            <a:endParaRPr lang="en-NG" dirty="0"/>
          </a:p>
        </p:txBody>
      </p:sp>
      <p:sp>
        <p:nvSpPr>
          <p:cNvPr id="3" name="Content Placeholder 2">
            <a:extLst>
              <a:ext uri="{FF2B5EF4-FFF2-40B4-BE49-F238E27FC236}">
                <a16:creationId xmlns:a16="http://schemas.microsoft.com/office/drawing/2014/main" id="{FA229F39-A819-AC8C-1718-AE41E2D030EE}"/>
              </a:ext>
            </a:extLst>
          </p:cNvPr>
          <p:cNvSpPr>
            <a:spLocks noGrp="1"/>
          </p:cNvSpPr>
          <p:nvPr>
            <p:ph idx="1"/>
          </p:nvPr>
        </p:nvSpPr>
        <p:spPr>
          <a:xfrm>
            <a:off x="838200" y="1267326"/>
            <a:ext cx="11225463" cy="5590673"/>
          </a:xfrm>
        </p:spPr>
        <p:txBody>
          <a:bodyPr>
            <a:noAutofit/>
          </a:bodyPr>
          <a:lstStyle/>
          <a:p>
            <a:pPr algn="just"/>
            <a:r>
              <a:rPr lang="en-NG" dirty="0">
                <a:effectLst/>
                <a:latin typeface="Tahoma" panose="020B0604030504040204" pitchFamily="34" charset="0"/>
                <a:ea typeface="Tahoma" panose="020B0604030504040204" pitchFamily="34" charset="0"/>
                <a:cs typeface="Tahoma" panose="020B0604030504040204" pitchFamily="34" charset="0"/>
              </a:rPr>
              <a:t>Structured frameworks designed to enable courts to systematically capture data related to delays, </a:t>
            </a:r>
            <a:r>
              <a:rPr lang="en-NG" dirty="0" err="1">
                <a:effectLst/>
                <a:latin typeface="Tahoma" panose="020B0604030504040204" pitchFamily="34" charset="0"/>
                <a:ea typeface="Tahoma" panose="020B0604030504040204" pitchFamily="34" charset="0"/>
                <a:cs typeface="Tahoma" panose="020B0604030504040204" pitchFamily="34" charset="0"/>
              </a:rPr>
              <a:t>analyze</a:t>
            </a:r>
            <a:r>
              <a:rPr lang="en-NG" dirty="0">
                <a:effectLst/>
                <a:latin typeface="Tahoma" panose="020B0604030504040204" pitchFamily="34" charset="0"/>
                <a:ea typeface="Tahoma" panose="020B0604030504040204" pitchFamily="34" charset="0"/>
                <a:cs typeface="Tahoma" panose="020B0604030504040204" pitchFamily="34" charset="0"/>
              </a:rPr>
              <a:t> trends, and implement corrective measures</a:t>
            </a:r>
            <a:r>
              <a:rPr lang="en-US" dirty="0">
                <a:latin typeface="Tahoma" panose="020B0604030504040204" pitchFamily="34" charset="0"/>
                <a:ea typeface="Tahoma" panose="020B0604030504040204" pitchFamily="34" charset="0"/>
                <a:cs typeface="Tahoma" panose="020B0604030504040204" pitchFamily="34" charset="0"/>
              </a:rPr>
              <a:t>.</a:t>
            </a:r>
          </a:p>
          <a:p>
            <a:pPr marL="0" indent="0" algn="just">
              <a:buNone/>
            </a:pPr>
            <a:r>
              <a:rPr lang="en-US" kern="100" dirty="0">
                <a:effectLst/>
                <a:latin typeface="Tahoma" panose="020B0604030504040204" pitchFamily="34" charset="0"/>
                <a:ea typeface="Tahoma" panose="020B0604030504040204" pitchFamily="34" charset="0"/>
                <a:cs typeface="Tahoma" panose="020B0604030504040204" pitchFamily="34" charset="0"/>
              </a:rPr>
              <a:t>The</a:t>
            </a:r>
            <a:r>
              <a:rPr lang="en-US" kern="100" dirty="0">
                <a:latin typeface="Tahoma" panose="020B0604030504040204" pitchFamily="34" charset="0"/>
                <a:ea typeface="Tahoma" panose="020B0604030504040204" pitchFamily="34" charset="0"/>
                <a:cs typeface="Tahoma" panose="020B0604030504040204" pitchFamily="34" charset="0"/>
              </a:rPr>
              <a:t>y include:</a:t>
            </a:r>
          </a:p>
          <a:p>
            <a:pPr algn="just"/>
            <a:r>
              <a:rPr lang="en-US" b="1" kern="100" dirty="0">
                <a:effectLst/>
                <a:latin typeface="Tahoma" panose="020B0604030504040204" pitchFamily="34" charset="0"/>
                <a:ea typeface="Tahoma" panose="020B0604030504040204" pitchFamily="34" charset="0"/>
                <a:cs typeface="Tahoma" panose="020B0604030504040204" pitchFamily="34" charset="0"/>
              </a:rPr>
              <a:t>Delay Reporting Protocols</a:t>
            </a:r>
            <a:r>
              <a:rPr lang="en-US" kern="100" dirty="0">
                <a:effectLst/>
                <a:latin typeface="Tahoma" panose="020B0604030504040204" pitchFamily="34" charset="0"/>
                <a:ea typeface="Tahoma" panose="020B0604030504040204" pitchFamily="34" charset="0"/>
                <a:cs typeface="Tahoma" panose="020B0604030504040204" pitchFamily="34" charset="0"/>
              </a:rPr>
              <a:t>: i.e. </a:t>
            </a:r>
            <a:r>
              <a:rPr lang="en-NG" dirty="0">
                <a:effectLst/>
                <a:latin typeface="Tahoma" panose="020B0604030504040204" pitchFamily="34" charset="0"/>
                <a:ea typeface="Tahoma" panose="020B0604030504040204" pitchFamily="34" charset="0"/>
                <a:cs typeface="Tahoma" panose="020B0604030504040204" pitchFamily="34" charset="0"/>
              </a:rPr>
              <a:t>defining what constitutes a delay, setting thresholds for acceptable timeframes, and outlining the process for reporting and addressing delays</a:t>
            </a:r>
            <a:r>
              <a:rPr lang="en-US" dirty="0">
                <a:effectLst/>
                <a:latin typeface="Tahoma" panose="020B0604030504040204" pitchFamily="34" charset="0"/>
                <a:ea typeface="Tahoma" panose="020B0604030504040204" pitchFamily="34" charset="0"/>
                <a:cs typeface="Tahoma" panose="020B0604030504040204" pitchFamily="34" charset="0"/>
              </a:rPr>
              <a:t>.</a:t>
            </a:r>
          </a:p>
          <a:p>
            <a:pPr algn="just"/>
            <a:endParaRPr lang="en-US" sz="800" kern="100" dirty="0">
              <a:effectLst/>
              <a:latin typeface="Tahoma" panose="020B0604030504040204" pitchFamily="34" charset="0"/>
              <a:ea typeface="Tahoma" panose="020B0604030504040204" pitchFamily="34" charset="0"/>
              <a:cs typeface="Tahoma" panose="020B0604030504040204" pitchFamily="34" charset="0"/>
            </a:endParaRPr>
          </a:p>
          <a:p>
            <a:pPr algn="just"/>
            <a:r>
              <a:rPr lang="en-US" b="1" kern="100" dirty="0">
                <a:latin typeface="Tahoma" panose="020B0604030504040204" pitchFamily="34" charset="0"/>
                <a:ea typeface="Tahoma" panose="020B0604030504040204" pitchFamily="34" charset="0"/>
                <a:cs typeface="Tahoma" panose="020B0604030504040204" pitchFamily="34" charset="0"/>
              </a:rPr>
              <a:t>Feedback Mechanism:</a:t>
            </a:r>
            <a:r>
              <a:rPr lang="en-US" kern="100" dirty="0">
                <a:latin typeface="Tahoma" panose="020B0604030504040204" pitchFamily="34" charset="0"/>
                <a:ea typeface="Tahoma" panose="020B0604030504040204" pitchFamily="34" charset="0"/>
                <a:cs typeface="Tahoma" panose="020B0604030504040204" pitchFamily="34" charset="0"/>
              </a:rPr>
              <a:t> </a:t>
            </a:r>
            <a:r>
              <a:rPr lang="en-NG" dirty="0">
                <a:effectLst/>
                <a:latin typeface="Tahoma" panose="020B0604030504040204" pitchFamily="34" charset="0"/>
                <a:ea typeface="Tahoma" panose="020B0604030504040204" pitchFamily="34" charset="0"/>
                <a:cs typeface="Tahoma" panose="020B0604030504040204" pitchFamily="34" charset="0"/>
              </a:rPr>
              <a:t>Surveys, suggestion boxes, and complaint systems are examples of mechanisms that can be used to gather feedback</a:t>
            </a:r>
            <a:r>
              <a:rPr lang="en-US" dirty="0">
                <a:effectLst/>
                <a:latin typeface="Tahoma" panose="020B0604030504040204" pitchFamily="34" charset="0"/>
                <a:ea typeface="Tahoma" panose="020B0604030504040204" pitchFamily="34" charset="0"/>
                <a:cs typeface="Tahoma" panose="020B0604030504040204" pitchFamily="34" charset="0"/>
              </a:rPr>
              <a:t> from lawyers, litigants, etc. to uncover insights into the causes of delay.</a:t>
            </a:r>
            <a:endParaRPr lang="en-NG" kern="1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88356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3D5A2-0D97-5CE2-4EE7-A176ADD70FEB}"/>
              </a:ext>
            </a:extLst>
          </p:cNvPr>
          <p:cNvSpPr>
            <a:spLocks noGrp="1"/>
          </p:cNvSpPr>
          <p:nvPr>
            <p:ph type="title"/>
          </p:nvPr>
        </p:nvSpPr>
        <p:spPr>
          <a:xfrm>
            <a:off x="838199" y="365125"/>
            <a:ext cx="11145253" cy="1325563"/>
          </a:xfrm>
        </p:spPr>
        <p:txBody>
          <a:bodyPr>
            <a:normAutofit/>
          </a:bodyPr>
          <a:lstStyle/>
          <a:p>
            <a:r>
              <a:rPr lang="en-NG" sz="3200" b="1" kern="100" dirty="0">
                <a:effectLst/>
                <a:latin typeface="Tahoma" panose="020B0604030504040204" pitchFamily="34" charset="0"/>
                <a:ea typeface="Calibri" panose="020F0502020204030204" pitchFamily="34" charset="0"/>
                <a:cs typeface="Times New Roman" panose="02020603050405020304" pitchFamily="18" charset="0"/>
              </a:rPr>
              <a:t>TOOLS FOR TRACKING DELAYS </a:t>
            </a:r>
            <a:r>
              <a:rPr lang="en-US" sz="3200" b="1" kern="100" dirty="0">
                <a:effectLst/>
                <a:latin typeface="Tahoma" panose="020B0604030504040204" pitchFamily="34" charset="0"/>
                <a:ea typeface="Calibri" panose="020F0502020204030204" pitchFamily="34" charset="0"/>
                <a:cs typeface="Times New Roman" panose="02020603050405020304" pitchFamily="18" charset="0"/>
              </a:rPr>
              <a:t>:</a:t>
            </a:r>
            <a:r>
              <a:rPr lang="en-NG" sz="3200" b="1" kern="100" dirty="0">
                <a:effectLst/>
                <a:latin typeface="Tahoma" panose="020B0604030504040204" pitchFamily="34" charset="0"/>
                <a:ea typeface="Calibri" panose="020F0502020204030204" pitchFamily="34" charset="0"/>
                <a:cs typeface="Times New Roman" panose="02020603050405020304" pitchFamily="18" charset="0"/>
              </a:rPr>
              <a:t> Performance Metrics</a:t>
            </a:r>
            <a:endParaRPr lang="en-NG" sz="3200" dirty="0"/>
          </a:p>
        </p:txBody>
      </p:sp>
      <p:sp>
        <p:nvSpPr>
          <p:cNvPr id="3" name="Content Placeholder 2">
            <a:extLst>
              <a:ext uri="{FF2B5EF4-FFF2-40B4-BE49-F238E27FC236}">
                <a16:creationId xmlns:a16="http://schemas.microsoft.com/office/drawing/2014/main" id="{7F395E1C-0DBF-087F-B7C5-ADFB21E4868C}"/>
              </a:ext>
            </a:extLst>
          </p:cNvPr>
          <p:cNvSpPr>
            <a:spLocks noGrp="1"/>
          </p:cNvSpPr>
          <p:nvPr>
            <p:ph idx="1"/>
          </p:nvPr>
        </p:nvSpPr>
        <p:spPr>
          <a:xfrm>
            <a:off x="838200" y="1825624"/>
            <a:ext cx="11016916" cy="4879975"/>
          </a:xfrm>
        </p:spPr>
        <p:txBody>
          <a:bodyPr>
            <a:normAutofit/>
          </a:bodyPr>
          <a:lstStyle/>
          <a:p>
            <a:pPr algn="just"/>
            <a:r>
              <a:rPr lang="en-NG" sz="3200" dirty="0">
                <a:effectLst/>
                <a:latin typeface="Tahoma" panose="020B0604030504040204" pitchFamily="34" charset="0"/>
                <a:ea typeface="Tahoma" panose="020B0604030504040204" pitchFamily="34" charset="0"/>
                <a:cs typeface="Tahoma" panose="020B0604030504040204" pitchFamily="34" charset="0"/>
              </a:rPr>
              <a:t>quantifiable indicators used to assess the efficiency and effectiveness of the judicial process</a:t>
            </a:r>
            <a:r>
              <a:rPr lang="en-US" sz="3200" dirty="0">
                <a:effectLst/>
                <a:latin typeface="Tahoma" panose="020B0604030504040204" pitchFamily="34" charset="0"/>
                <a:ea typeface="Tahoma" panose="020B0604030504040204" pitchFamily="34" charset="0"/>
                <a:cs typeface="Tahoma" panose="020B0604030504040204" pitchFamily="34" charset="0"/>
              </a:rPr>
              <a:t>.</a:t>
            </a:r>
          </a:p>
          <a:p>
            <a:pPr algn="just"/>
            <a:endParaRPr lang="en-US" sz="800" dirty="0">
              <a:effectLst/>
              <a:latin typeface="Tahoma" panose="020B0604030504040204" pitchFamily="34" charset="0"/>
              <a:ea typeface="Tahoma" panose="020B0604030504040204" pitchFamily="34" charset="0"/>
              <a:cs typeface="Tahoma" panose="020B0604030504040204" pitchFamily="34" charset="0"/>
            </a:endParaRPr>
          </a:p>
          <a:p>
            <a:pPr algn="just"/>
            <a:r>
              <a:rPr lang="en-NG" sz="3200" dirty="0">
                <a:effectLst/>
                <a:latin typeface="Tahoma" panose="020B0604030504040204" pitchFamily="34" charset="0"/>
                <a:ea typeface="Tahoma" panose="020B0604030504040204" pitchFamily="34" charset="0"/>
                <a:cs typeface="Tahoma" panose="020B0604030504040204" pitchFamily="34" charset="0"/>
              </a:rPr>
              <a:t>provide a benchmark for evaluating the performance of courts and identifying areas where improvements are needed</a:t>
            </a:r>
            <a:r>
              <a:rPr lang="en-US" sz="3200" dirty="0">
                <a:latin typeface="Tahoma" panose="020B0604030504040204" pitchFamily="34" charset="0"/>
                <a:ea typeface="Tahoma" panose="020B0604030504040204" pitchFamily="34" charset="0"/>
                <a:cs typeface="Tahoma" panose="020B0604030504040204" pitchFamily="34" charset="0"/>
              </a:rPr>
              <a:t>.</a:t>
            </a:r>
          </a:p>
          <a:p>
            <a:pPr algn="just"/>
            <a:endParaRPr lang="en-US" sz="800" dirty="0">
              <a:latin typeface="Tahoma" panose="020B0604030504040204" pitchFamily="34" charset="0"/>
              <a:ea typeface="Tahoma" panose="020B0604030504040204" pitchFamily="34" charset="0"/>
              <a:cs typeface="Tahoma" panose="020B0604030504040204" pitchFamily="34" charset="0"/>
            </a:endParaRPr>
          </a:p>
          <a:p>
            <a:pPr algn="just"/>
            <a:r>
              <a:rPr lang="en-US" sz="3200" dirty="0">
                <a:latin typeface="Tahoma" panose="020B0604030504040204" pitchFamily="34" charset="0"/>
                <a:ea typeface="Tahoma" panose="020B0604030504040204" pitchFamily="34" charset="0"/>
                <a:cs typeface="Tahoma" panose="020B0604030504040204" pitchFamily="34" charset="0"/>
              </a:rPr>
              <a:t>Judicial metrics may include: case clear rate, average time of disposition, adjournment rate, pending cases.</a:t>
            </a:r>
            <a:endParaRPr lang="en-NG" sz="32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459924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DCFD3-27BE-96C7-3322-D244521D17DC}"/>
              </a:ext>
            </a:extLst>
          </p:cNvPr>
          <p:cNvSpPr>
            <a:spLocks noGrp="1"/>
          </p:cNvSpPr>
          <p:nvPr>
            <p:ph type="title"/>
          </p:nvPr>
        </p:nvSpPr>
        <p:spPr/>
        <p:txBody>
          <a:bodyPr>
            <a:normAutofit/>
          </a:bodyPr>
          <a:lstStyle/>
          <a:p>
            <a:r>
              <a:rPr lang="en-NG" sz="3200" b="1" kern="100" dirty="0">
                <a:effectLst/>
                <a:latin typeface="Tahoma" panose="020B0604030504040204" pitchFamily="34" charset="0"/>
                <a:ea typeface="Calibri" panose="020F0502020204030204" pitchFamily="34" charset="0"/>
                <a:cs typeface="Times New Roman" panose="02020603050405020304" pitchFamily="18" charset="0"/>
              </a:rPr>
              <a:t>TOOLS FOR TRACKING DELAYS</a:t>
            </a:r>
            <a:r>
              <a:rPr lang="en-US" sz="3200" b="1" kern="100" dirty="0">
                <a:effectLst/>
                <a:latin typeface="Tahoma" panose="020B0604030504040204" pitchFamily="34" charset="0"/>
                <a:ea typeface="Calibri" panose="020F0502020204030204" pitchFamily="34" charset="0"/>
                <a:cs typeface="Times New Roman" panose="02020603050405020304" pitchFamily="18" charset="0"/>
              </a:rPr>
              <a:t>: </a:t>
            </a:r>
            <a:r>
              <a:rPr lang="en-NG" sz="3200" b="1" kern="100" dirty="0">
                <a:effectLst/>
                <a:latin typeface="Tahoma" panose="020B0604030504040204" pitchFamily="34" charset="0"/>
                <a:ea typeface="Calibri" panose="020F0502020204030204" pitchFamily="34" charset="0"/>
                <a:cs typeface="Times New Roman" panose="02020603050405020304" pitchFamily="18" charset="0"/>
              </a:rPr>
              <a:t>Data Analytics</a:t>
            </a:r>
            <a:endParaRPr lang="en-NG" sz="3200" dirty="0"/>
          </a:p>
        </p:txBody>
      </p:sp>
      <p:sp>
        <p:nvSpPr>
          <p:cNvPr id="3" name="Content Placeholder 2">
            <a:extLst>
              <a:ext uri="{FF2B5EF4-FFF2-40B4-BE49-F238E27FC236}">
                <a16:creationId xmlns:a16="http://schemas.microsoft.com/office/drawing/2014/main" id="{22FDEE1B-6C85-F4B3-E1A1-0037FFBEA5FF}"/>
              </a:ext>
            </a:extLst>
          </p:cNvPr>
          <p:cNvSpPr>
            <a:spLocks noGrp="1"/>
          </p:cNvSpPr>
          <p:nvPr>
            <p:ph idx="1"/>
          </p:nvPr>
        </p:nvSpPr>
        <p:spPr>
          <a:xfrm>
            <a:off x="838199" y="1825625"/>
            <a:ext cx="10952747" cy="4351338"/>
          </a:xfrm>
        </p:spPr>
        <p:txBody>
          <a:bodyPr>
            <a:normAutofit lnSpcReduction="10000"/>
          </a:bodyPr>
          <a:lstStyle/>
          <a:p>
            <a:pPr algn="just"/>
            <a:r>
              <a:rPr lang="en-NG" sz="3200" dirty="0">
                <a:effectLst/>
                <a:latin typeface="Tahoma" panose="020B0604030504040204" pitchFamily="34" charset="0"/>
                <a:ea typeface="Calibri" panose="020F0502020204030204" pitchFamily="34" charset="0"/>
              </a:rPr>
              <a:t>the systematic analysis of data to uncover patterns, correlations, and insights that can inform decision-making.</a:t>
            </a:r>
            <a:endParaRPr lang="en-US" sz="3200" dirty="0">
              <a:effectLst/>
              <a:latin typeface="Tahoma" panose="020B0604030504040204" pitchFamily="34" charset="0"/>
              <a:ea typeface="Calibri" panose="020F0502020204030204" pitchFamily="34" charset="0"/>
            </a:endParaRPr>
          </a:p>
          <a:p>
            <a:pPr algn="just"/>
            <a:endParaRPr lang="en-US" sz="900" dirty="0">
              <a:effectLst/>
              <a:latin typeface="Tahoma" panose="020B0604030504040204" pitchFamily="34" charset="0"/>
              <a:ea typeface="Calibri" panose="020F0502020204030204" pitchFamily="34" charset="0"/>
            </a:endParaRPr>
          </a:p>
          <a:p>
            <a:pPr algn="just"/>
            <a:r>
              <a:rPr lang="en-US" sz="3200" dirty="0">
                <a:effectLst/>
                <a:latin typeface="Tahoma" panose="020B0604030504040204" pitchFamily="34" charset="0"/>
                <a:ea typeface="Calibri" panose="020F0502020204030204" pitchFamily="34" charset="0"/>
              </a:rPr>
              <a:t>In </a:t>
            </a:r>
            <a:r>
              <a:rPr lang="en-NG" sz="3200" dirty="0">
                <a:effectLst/>
                <a:latin typeface="Tahoma" panose="020B0604030504040204" pitchFamily="34" charset="0"/>
                <a:ea typeface="Calibri" panose="020F0502020204030204" pitchFamily="34" charset="0"/>
              </a:rPr>
              <a:t>tracking judicial delays, data analytics can be a powerful tool for identifying root causes, predicting trends, and implementing targeted interventions</a:t>
            </a:r>
            <a:r>
              <a:rPr lang="en-US" sz="3200" dirty="0">
                <a:effectLst/>
                <a:latin typeface="Tahoma" panose="020B0604030504040204" pitchFamily="34" charset="0"/>
                <a:ea typeface="Calibri" panose="020F0502020204030204" pitchFamily="34" charset="0"/>
              </a:rPr>
              <a:t>.</a:t>
            </a:r>
          </a:p>
          <a:p>
            <a:pPr algn="just"/>
            <a:endParaRPr lang="en-US" sz="900" dirty="0">
              <a:effectLst/>
              <a:latin typeface="Tahoma" panose="020B0604030504040204" pitchFamily="34" charset="0"/>
              <a:ea typeface="Calibri" panose="020F0502020204030204" pitchFamily="34" charset="0"/>
            </a:endParaRPr>
          </a:p>
          <a:p>
            <a:pPr algn="just"/>
            <a:r>
              <a:rPr lang="en-US" sz="3200" dirty="0">
                <a:latin typeface="Tahoma" panose="020B0604030504040204" pitchFamily="34" charset="0"/>
              </a:rPr>
              <a:t>Its application may be in the form of trend analysis, predictive analytics, dashboard visualization, root cause analysis, and resource allocation.</a:t>
            </a:r>
            <a:endParaRPr lang="en-NG" sz="3200" dirty="0"/>
          </a:p>
        </p:txBody>
      </p:sp>
    </p:spTree>
    <p:extLst>
      <p:ext uri="{BB962C8B-B14F-4D97-AF65-F5344CB8AC3E}">
        <p14:creationId xmlns:p14="http://schemas.microsoft.com/office/powerpoint/2010/main" val="25115865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AB41F-B693-2B48-D0DF-4597B144A4FA}"/>
              </a:ext>
            </a:extLst>
          </p:cNvPr>
          <p:cNvSpPr>
            <a:spLocks noGrp="1"/>
          </p:cNvSpPr>
          <p:nvPr>
            <p:ph type="title"/>
          </p:nvPr>
        </p:nvSpPr>
        <p:spPr/>
        <p:txBody>
          <a:bodyPr>
            <a:normAutofit/>
          </a:bodyPr>
          <a:lstStyle/>
          <a:p>
            <a:r>
              <a:rPr lang="en-NG" sz="2400" b="1" kern="100" dirty="0">
                <a:effectLst/>
                <a:latin typeface="Tahoma" panose="020B0604030504040204" pitchFamily="34" charset="0"/>
                <a:ea typeface="Calibri" panose="020F0502020204030204" pitchFamily="34" charset="0"/>
                <a:cs typeface="Times New Roman" panose="02020603050405020304" pitchFamily="18" charset="0"/>
              </a:rPr>
              <a:t>CHALLENGES OF IMPLEMENTING CASE MANAGEMENT STRATEGIES AND TRACKING DELAY OF COURT CASES</a:t>
            </a:r>
            <a:endParaRPr lang="en-NG" sz="2400" dirty="0"/>
          </a:p>
        </p:txBody>
      </p:sp>
      <p:sp>
        <p:nvSpPr>
          <p:cNvPr id="3" name="Content Placeholder 2">
            <a:extLst>
              <a:ext uri="{FF2B5EF4-FFF2-40B4-BE49-F238E27FC236}">
                <a16:creationId xmlns:a16="http://schemas.microsoft.com/office/drawing/2014/main" id="{1C5E30A6-5C81-ACF7-40D6-A13ED37FE647}"/>
              </a:ext>
            </a:extLst>
          </p:cNvPr>
          <p:cNvSpPr>
            <a:spLocks noGrp="1"/>
          </p:cNvSpPr>
          <p:nvPr>
            <p:ph idx="1"/>
          </p:nvPr>
        </p:nvSpPr>
        <p:spPr>
          <a:xfrm>
            <a:off x="838200" y="1690688"/>
            <a:ext cx="11032958" cy="5167312"/>
          </a:xfrm>
        </p:spPr>
        <p:txBody>
          <a:bodyPr>
            <a:noAutofit/>
          </a:bodyPr>
          <a:lstStyle/>
          <a:p>
            <a:r>
              <a:rPr lang="en-NG" sz="3200" dirty="0">
                <a:effectLst/>
                <a:latin typeface="Tahoma" panose="020B0604030504040204" pitchFamily="34" charset="0"/>
                <a:ea typeface="Calibri" panose="020F0502020204030204" pitchFamily="34" charset="0"/>
              </a:rPr>
              <a:t>Resource Constraints</a:t>
            </a:r>
            <a:endParaRPr lang="en-US" sz="3200" dirty="0">
              <a:latin typeface="Tahoma" panose="020B0604030504040204" pitchFamily="34" charset="0"/>
              <a:ea typeface="Calibri" panose="020F0502020204030204" pitchFamily="34" charset="0"/>
            </a:endParaRPr>
          </a:p>
          <a:p>
            <a:r>
              <a:rPr lang="en-US" sz="3200" dirty="0">
                <a:latin typeface="Tahoma" panose="020B0604030504040204" pitchFamily="34" charset="0"/>
              </a:rPr>
              <a:t>Inadequate training</a:t>
            </a:r>
          </a:p>
          <a:p>
            <a:r>
              <a:rPr lang="en-US" sz="3200" dirty="0">
                <a:latin typeface="Tahoma" panose="020B0604030504040204" pitchFamily="34" charset="0"/>
              </a:rPr>
              <a:t>Inadequate Information Technology (IT) support structure</a:t>
            </a:r>
          </a:p>
          <a:p>
            <a:r>
              <a:rPr lang="en-US" sz="3200" dirty="0">
                <a:latin typeface="Tahoma" panose="020B0604030504040204" pitchFamily="34" charset="0"/>
              </a:rPr>
              <a:t>Lack of standardization</a:t>
            </a:r>
          </a:p>
          <a:p>
            <a:r>
              <a:rPr lang="en-US" sz="3200" dirty="0">
                <a:latin typeface="Tahoma" panose="020B0604030504040204" pitchFamily="34" charset="0"/>
              </a:rPr>
              <a:t>Cultural and institutional barriers</a:t>
            </a:r>
          </a:p>
          <a:p>
            <a:r>
              <a:rPr lang="en-US" sz="3200" dirty="0">
                <a:latin typeface="Tahoma" panose="020B0604030504040204" pitchFamily="34" charset="0"/>
                <a:ea typeface="Tahoma" panose="020B0604030504040204" pitchFamily="34" charset="0"/>
                <a:cs typeface="Tahoma" panose="020B0604030504040204" pitchFamily="34" charset="0"/>
              </a:rPr>
              <a:t>Data management issues</a:t>
            </a:r>
          </a:p>
          <a:p>
            <a:r>
              <a:rPr lang="en-US" sz="3200" dirty="0">
                <a:latin typeface="Tahoma" panose="020B0604030504040204" pitchFamily="34" charset="0"/>
                <a:ea typeface="Tahoma" panose="020B0604030504040204" pitchFamily="34" charset="0"/>
                <a:cs typeface="Tahoma" panose="020B0604030504040204" pitchFamily="34" charset="0"/>
              </a:rPr>
              <a:t>Legal and regulatory constraints</a:t>
            </a:r>
          </a:p>
          <a:p>
            <a:r>
              <a:rPr lang="en-US" sz="3200" dirty="0">
                <a:latin typeface="Tahoma" panose="020B0604030504040204" pitchFamily="34" charset="0"/>
                <a:ea typeface="Tahoma" panose="020B0604030504040204" pitchFamily="34" charset="0"/>
                <a:cs typeface="Tahoma" panose="020B0604030504040204" pitchFamily="34" charset="0"/>
              </a:rPr>
              <a:t>Stakeholder coordination</a:t>
            </a:r>
            <a:endParaRPr lang="en-NG" sz="32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49734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6BAE5EC-7C97-C6A3-564B-5B340BEE6AA7}"/>
              </a:ext>
            </a:extLst>
          </p:cNvPr>
          <p:cNvSpPr txBox="1"/>
          <p:nvPr/>
        </p:nvSpPr>
        <p:spPr>
          <a:xfrm>
            <a:off x="441789" y="431515"/>
            <a:ext cx="11599523" cy="3477875"/>
          </a:xfrm>
          <a:prstGeom prst="rect">
            <a:avLst/>
          </a:prstGeom>
          <a:noFill/>
        </p:spPr>
        <p:txBody>
          <a:bodyPr wrap="square" rtlCol="0">
            <a:spAutoFit/>
          </a:bodyPr>
          <a:lstStyle/>
          <a:p>
            <a:pPr algn="ct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US" dirty="0">
              <a:latin typeface="Calibri" panose="020F0502020204030204" pitchFamily="34" charset="0"/>
              <a:ea typeface="Calibri" panose="020F0502020204030204" pitchFamily="34" charset="0"/>
              <a:cs typeface="Times New Roman" panose="02020603050405020304" pitchFamily="18" charset="0"/>
            </a:endParaRPr>
          </a:p>
          <a:p>
            <a:pPr algn="ct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US" dirty="0">
              <a:latin typeface="Calibri" panose="020F0502020204030204" pitchFamily="34" charset="0"/>
              <a:ea typeface="Calibri" panose="020F0502020204030204" pitchFamily="34" charset="0"/>
              <a:cs typeface="Times New Roman" panose="02020603050405020304" pitchFamily="18" charset="0"/>
            </a:endParaRPr>
          </a:p>
          <a:p>
            <a:pPr algn="ct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US" dirty="0">
              <a:latin typeface="Calibri" panose="020F0502020204030204" pitchFamily="34" charset="0"/>
              <a:ea typeface="Calibri" panose="020F0502020204030204" pitchFamily="34" charset="0"/>
              <a:cs typeface="Times New Roman" panose="02020603050405020304" pitchFamily="18" charset="0"/>
            </a:endParaRPr>
          </a:p>
          <a:p>
            <a:pPr algn="ct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US" dirty="0">
              <a:latin typeface="Calibri" panose="020F0502020204030204" pitchFamily="34" charset="0"/>
              <a:ea typeface="Calibri" panose="020F0502020204030204" pitchFamily="34" charset="0"/>
              <a:cs typeface="Times New Roman" panose="02020603050405020304" pitchFamily="18" charset="0"/>
            </a:endParaRPr>
          </a:p>
          <a:p>
            <a:pPr algn="ct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US" dirty="0">
              <a:latin typeface="Calibri" panose="020F0502020204030204" pitchFamily="34" charset="0"/>
              <a:ea typeface="Calibri" panose="020F0502020204030204" pitchFamily="34" charset="0"/>
              <a:cs typeface="Times New Roman" panose="02020603050405020304" pitchFamily="18" charset="0"/>
            </a:endParaRPr>
          </a:p>
          <a:p>
            <a:pPr algn="ctr"/>
            <a:r>
              <a:rPr lang="en-US" sz="4000" b="1" dirty="0">
                <a:effectLst/>
                <a:latin typeface="Calibri" panose="020F0502020204030204" pitchFamily="34" charset="0"/>
                <a:ea typeface="Calibri" panose="020F0502020204030204" pitchFamily="34" charset="0"/>
                <a:cs typeface="Times New Roman" panose="02020603050405020304" pitchFamily="18" charset="0"/>
              </a:rPr>
              <a:t>ACKNOWLEDGMENT</a:t>
            </a:r>
            <a:endParaRPr lang="en-NG" sz="4000" b="1" dirty="0"/>
          </a:p>
        </p:txBody>
      </p:sp>
    </p:spTree>
    <p:extLst>
      <p:ext uri="{BB962C8B-B14F-4D97-AF65-F5344CB8AC3E}">
        <p14:creationId xmlns:p14="http://schemas.microsoft.com/office/powerpoint/2010/main" val="35522603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69077-325F-2863-9659-D9A531803A61}"/>
              </a:ext>
            </a:extLst>
          </p:cNvPr>
          <p:cNvSpPr>
            <a:spLocks noGrp="1"/>
          </p:cNvSpPr>
          <p:nvPr>
            <p:ph type="title"/>
          </p:nvPr>
        </p:nvSpPr>
        <p:spPr/>
        <p:txBody>
          <a:bodyPr>
            <a:normAutofit/>
          </a:bodyPr>
          <a:lstStyle/>
          <a:p>
            <a:r>
              <a:rPr lang="en-NG" sz="3200" b="1" kern="100" dirty="0">
                <a:effectLst/>
                <a:latin typeface="Tahoma" panose="020B0604030504040204" pitchFamily="34" charset="0"/>
                <a:ea typeface="Calibri" panose="020F0502020204030204" pitchFamily="34" charset="0"/>
                <a:cs typeface="Times New Roman" panose="02020603050405020304" pitchFamily="18" charset="0"/>
              </a:rPr>
              <a:t>THE WAY FORWARD</a:t>
            </a:r>
            <a:endParaRPr lang="en-NG" sz="3200" dirty="0"/>
          </a:p>
        </p:txBody>
      </p:sp>
      <p:sp>
        <p:nvSpPr>
          <p:cNvPr id="3" name="Content Placeholder 2">
            <a:extLst>
              <a:ext uri="{FF2B5EF4-FFF2-40B4-BE49-F238E27FC236}">
                <a16:creationId xmlns:a16="http://schemas.microsoft.com/office/drawing/2014/main" id="{0D04DC1B-DB81-DB57-83F7-B4CE1E54DF22}"/>
              </a:ext>
            </a:extLst>
          </p:cNvPr>
          <p:cNvSpPr>
            <a:spLocks noGrp="1"/>
          </p:cNvSpPr>
          <p:nvPr>
            <p:ph idx="1"/>
          </p:nvPr>
        </p:nvSpPr>
        <p:spPr/>
        <p:txBody>
          <a:bodyPr>
            <a:normAutofit fontScale="77500" lnSpcReduction="20000"/>
          </a:bodyPr>
          <a:lstStyle/>
          <a:p>
            <a:r>
              <a:rPr lang="en-US" sz="3500" dirty="0">
                <a:latin typeface="Tahoma" panose="020B0604030504040204" pitchFamily="34" charset="0"/>
                <a:ea typeface="Tahoma" panose="020B0604030504040204" pitchFamily="34" charset="0"/>
                <a:cs typeface="Tahoma" panose="020B0604030504040204" pitchFamily="34" charset="0"/>
              </a:rPr>
              <a:t>Enhanced Funding</a:t>
            </a:r>
          </a:p>
          <a:p>
            <a:r>
              <a:rPr lang="en-US" sz="3500" dirty="0">
                <a:latin typeface="Tahoma" panose="020B0604030504040204" pitchFamily="34" charset="0"/>
                <a:ea typeface="Tahoma" panose="020B0604030504040204" pitchFamily="34" charset="0"/>
                <a:cs typeface="Tahoma" panose="020B0604030504040204" pitchFamily="34" charset="0"/>
              </a:rPr>
              <a:t>Comprehensive training</a:t>
            </a:r>
          </a:p>
          <a:p>
            <a:r>
              <a:rPr lang="en-US" sz="3500" dirty="0">
                <a:latin typeface="Tahoma" panose="020B0604030504040204" pitchFamily="34" charset="0"/>
                <a:ea typeface="Tahoma" panose="020B0604030504040204" pitchFamily="34" charset="0"/>
                <a:cs typeface="Tahoma" panose="020B0604030504040204" pitchFamily="34" charset="0"/>
              </a:rPr>
              <a:t>Change Management</a:t>
            </a:r>
          </a:p>
          <a:p>
            <a:r>
              <a:rPr lang="en-US" sz="3500" dirty="0">
                <a:latin typeface="Tahoma" panose="020B0604030504040204" pitchFamily="34" charset="0"/>
                <a:ea typeface="Tahoma" panose="020B0604030504040204" pitchFamily="34" charset="0"/>
                <a:cs typeface="Tahoma" panose="020B0604030504040204" pitchFamily="34" charset="0"/>
              </a:rPr>
              <a:t>Standardized Processes</a:t>
            </a:r>
          </a:p>
          <a:p>
            <a:r>
              <a:rPr lang="en-US" sz="3500" dirty="0">
                <a:latin typeface="Tahoma" panose="020B0604030504040204" pitchFamily="34" charset="0"/>
                <a:ea typeface="Tahoma" panose="020B0604030504040204" pitchFamily="34" charset="0"/>
                <a:cs typeface="Tahoma" panose="020B0604030504040204" pitchFamily="34" charset="0"/>
              </a:rPr>
              <a:t>Implementing easy-to-use technology</a:t>
            </a:r>
          </a:p>
          <a:p>
            <a:r>
              <a:rPr lang="en-US" sz="3500" dirty="0">
                <a:latin typeface="Tahoma" panose="020B0604030504040204" pitchFamily="34" charset="0"/>
                <a:ea typeface="Tahoma" panose="020B0604030504040204" pitchFamily="34" charset="0"/>
                <a:cs typeface="Tahoma" panose="020B0604030504040204" pitchFamily="34" charset="0"/>
              </a:rPr>
              <a:t>Periodic review of strategies</a:t>
            </a:r>
          </a:p>
          <a:p>
            <a:r>
              <a:rPr lang="en-US" sz="3500" dirty="0">
                <a:latin typeface="Tahoma" panose="020B0604030504040204" pitchFamily="34" charset="0"/>
                <a:ea typeface="Tahoma" panose="020B0604030504040204" pitchFamily="34" charset="0"/>
                <a:cs typeface="Tahoma" panose="020B0604030504040204" pitchFamily="34" charset="0"/>
              </a:rPr>
              <a:t>Fostering Stakeholder Collaboration</a:t>
            </a:r>
          </a:p>
          <a:p>
            <a:r>
              <a:rPr lang="en-US" sz="3500" dirty="0">
                <a:latin typeface="Tahoma" panose="020B0604030504040204" pitchFamily="34" charset="0"/>
                <a:ea typeface="Tahoma" panose="020B0604030504040204" pitchFamily="34" charset="0"/>
                <a:cs typeface="Tahoma" panose="020B0604030504040204" pitchFamily="34" charset="0"/>
              </a:rPr>
              <a:t>Flexible and evolving legal frameworks</a:t>
            </a:r>
          </a:p>
          <a:p>
            <a:r>
              <a:rPr lang="en-US" sz="3500" dirty="0">
                <a:latin typeface="Tahoma" panose="020B0604030504040204" pitchFamily="34" charset="0"/>
                <a:ea typeface="Tahoma" panose="020B0604030504040204" pitchFamily="34" charset="0"/>
                <a:cs typeface="Tahoma" panose="020B0604030504040204" pitchFamily="34" charset="0"/>
              </a:rPr>
              <a:t>Improved Data Management</a:t>
            </a:r>
          </a:p>
          <a:p>
            <a:r>
              <a:rPr lang="en-US" sz="3500" dirty="0">
                <a:latin typeface="Tahoma" panose="020B0604030504040204" pitchFamily="34" charset="0"/>
                <a:ea typeface="Tahoma" panose="020B0604030504040204" pitchFamily="34" charset="0"/>
                <a:cs typeface="Tahoma" panose="020B0604030504040204" pitchFamily="34" charset="0"/>
              </a:rPr>
              <a:t>Increased Public Awareness</a:t>
            </a:r>
          </a:p>
          <a:p>
            <a:endParaRPr lang="en-US" dirty="0"/>
          </a:p>
          <a:p>
            <a:endParaRPr lang="en-NG" dirty="0"/>
          </a:p>
        </p:txBody>
      </p:sp>
    </p:spTree>
    <p:extLst>
      <p:ext uri="{BB962C8B-B14F-4D97-AF65-F5344CB8AC3E}">
        <p14:creationId xmlns:p14="http://schemas.microsoft.com/office/powerpoint/2010/main" val="34651717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2D622-25B9-1C25-FCC4-D9D658608B78}"/>
              </a:ext>
            </a:extLst>
          </p:cNvPr>
          <p:cNvSpPr>
            <a:spLocks noGrp="1"/>
          </p:cNvSpPr>
          <p:nvPr>
            <p:ph type="title"/>
          </p:nvPr>
        </p:nvSpPr>
        <p:spPr/>
        <p:txBody>
          <a:bodyPr>
            <a:normAutofit/>
          </a:bodyPr>
          <a:lstStyle/>
          <a:p>
            <a:r>
              <a:rPr lang="en-NG" sz="3200" b="1" kern="100" dirty="0">
                <a:effectLst/>
                <a:latin typeface="Tahoma" panose="020B0604030504040204" pitchFamily="34" charset="0"/>
                <a:ea typeface="Calibri" panose="020F0502020204030204" pitchFamily="34" charset="0"/>
                <a:cs typeface="Times New Roman" panose="02020603050405020304" pitchFamily="18" charset="0"/>
              </a:rPr>
              <a:t>CONCLUSION</a:t>
            </a:r>
            <a:endParaRPr lang="en-NG" sz="3200" dirty="0"/>
          </a:p>
        </p:txBody>
      </p:sp>
      <p:sp>
        <p:nvSpPr>
          <p:cNvPr id="3" name="Content Placeholder 2">
            <a:extLst>
              <a:ext uri="{FF2B5EF4-FFF2-40B4-BE49-F238E27FC236}">
                <a16:creationId xmlns:a16="http://schemas.microsoft.com/office/drawing/2014/main" id="{11F3F97E-7D3E-74F2-B691-3185EF83535E}"/>
              </a:ext>
            </a:extLst>
          </p:cNvPr>
          <p:cNvSpPr>
            <a:spLocks noGrp="1"/>
          </p:cNvSpPr>
          <p:nvPr>
            <p:ph idx="1"/>
          </p:nvPr>
        </p:nvSpPr>
        <p:spPr>
          <a:xfrm>
            <a:off x="128337" y="1411704"/>
            <a:ext cx="12063663" cy="5446295"/>
          </a:xfrm>
        </p:spPr>
        <p:txBody>
          <a:bodyPr>
            <a:noAutofit/>
          </a:bodyPr>
          <a:lstStyle/>
          <a:p>
            <a:pPr algn="just">
              <a:lnSpc>
                <a:spcPct val="107000"/>
              </a:lnSpc>
              <a:spcAft>
                <a:spcPts val="800"/>
              </a:spcAft>
            </a:pPr>
            <a:r>
              <a:rPr lang="en-NG" sz="2400" kern="100" dirty="0">
                <a:effectLst/>
                <a:latin typeface="Tahoma" panose="020B0604030504040204" pitchFamily="34" charset="0"/>
                <a:ea typeface="Calibri" panose="020F0502020204030204" pitchFamily="34" charset="0"/>
                <a:cs typeface="Times New Roman" panose="02020603050405020304" pitchFamily="18" charset="0"/>
              </a:rPr>
              <a:t>In conclusion, effective case management strategies are indispensable to the judiciary's mission of delivering timely and impartial justice. By implementing robust frameworks for case management and diligently tracking and addressing delays, we reinforce the pillars of judicial independence and enhance public trust in the legal system. As we navigate the complexities of adjudication in an ever-evolving legal landscape, it is imperative that we remain steadfast in our commitment to fairness, efficiency, and accessibility.</a:t>
            </a:r>
            <a:endParaRPr lang="en-NG"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NG" sz="2400" dirty="0">
                <a:effectLst/>
                <a:latin typeface="Tahoma" panose="020B0604030504040204" pitchFamily="34" charset="0"/>
                <a:ea typeface="Calibri" panose="020F0502020204030204" pitchFamily="34" charset="0"/>
              </a:rPr>
              <a:t>Through continuous refinement of our judge craft and adoption of innovative practices, we can ensure that justice is not only blind but swift. Let us embrace these principles as we strive for a perfectly independent judiciary that serves all citizens equitably and upholds the rule of law with integrity.</a:t>
            </a:r>
            <a:endParaRPr lang="en-NG" sz="2400" dirty="0"/>
          </a:p>
        </p:txBody>
      </p:sp>
    </p:spTree>
    <p:extLst>
      <p:ext uri="{BB962C8B-B14F-4D97-AF65-F5344CB8AC3E}">
        <p14:creationId xmlns:p14="http://schemas.microsoft.com/office/powerpoint/2010/main" val="26659698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D84FC3-E2F8-34B3-D336-C46EE5D909C6}"/>
              </a:ext>
            </a:extLst>
          </p:cNvPr>
          <p:cNvSpPr>
            <a:spLocks noGrp="1"/>
          </p:cNvSpPr>
          <p:nvPr>
            <p:ph idx="1"/>
          </p:nvPr>
        </p:nvSpPr>
        <p:spPr>
          <a:xfrm>
            <a:off x="838200" y="3240505"/>
            <a:ext cx="10515600" cy="2936458"/>
          </a:xfrm>
        </p:spPr>
        <p:txBody>
          <a:bodyPr/>
          <a:lstStyle/>
          <a:p>
            <a:pPr marL="0" indent="0" algn="ctr">
              <a:buNone/>
            </a:pPr>
            <a:r>
              <a:rPr lang="en-NG" sz="3200" b="1" dirty="0">
                <a:effectLst/>
                <a:latin typeface="Tahoma" panose="020B0604030504040204" pitchFamily="34" charset="0"/>
                <a:ea typeface="Calibri" panose="020F0502020204030204" pitchFamily="34" charset="0"/>
              </a:rPr>
              <a:t>THANK YOU</a:t>
            </a:r>
            <a:endParaRPr lang="en-NG" sz="3200" b="1" dirty="0"/>
          </a:p>
        </p:txBody>
      </p:sp>
    </p:spTree>
    <p:extLst>
      <p:ext uri="{BB962C8B-B14F-4D97-AF65-F5344CB8AC3E}">
        <p14:creationId xmlns:p14="http://schemas.microsoft.com/office/powerpoint/2010/main" val="3495521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F40C9-FEB4-5513-1331-8FFA3754971B}"/>
              </a:ext>
            </a:extLst>
          </p:cNvPr>
          <p:cNvSpPr>
            <a:spLocks noGrp="1"/>
          </p:cNvSpPr>
          <p:nvPr>
            <p:ph type="title"/>
          </p:nvPr>
        </p:nvSpPr>
        <p:spPr/>
        <p:txBody>
          <a:bodyPr>
            <a:normAutofit/>
          </a:bodyPr>
          <a:lstStyle/>
          <a:p>
            <a:pPr>
              <a:lnSpc>
                <a:spcPct val="107000"/>
              </a:lnSpc>
              <a:spcAft>
                <a:spcPts val="800"/>
              </a:spcAft>
            </a:pPr>
            <a:r>
              <a:rPr lang="en-US" sz="3200" b="1" kern="100" dirty="0">
                <a:effectLst/>
                <a:latin typeface="Calibri" panose="020F0502020204030204" pitchFamily="34" charset="0"/>
                <a:ea typeface="Calibri" panose="020F0502020204030204" pitchFamily="34" charset="0"/>
                <a:cs typeface="Times New Roman" panose="02020603050405020304" pitchFamily="18" charset="0"/>
              </a:rPr>
              <a:t>INTRODUCTION</a:t>
            </a:r>
            <a:endParaRPr lang="en-NG" sz="3200" b="1" dirty="0"/>
          </a:p>
        </p:txBody>
      </p:sp>
      <p:sp>
        <p:nvSpPr>
          <p:cNvPr id="3" name="Content Placeholder 2">
            <a:extLst>
              <a:ext uri="{FF2B5EF4-FFF2-40B4-BE49-F238E27FC236}">
                <a16:creationId xmlns:a16="http://schemas.microsoft.com/office/drawing/2014/main" id="{C0623520-9FC3-431C-BE41-653E55875111}"/>
              </a:ext>
            </a:extLst>
          </p:cNvPr>
          <p:cNvSpPr>
            <a:spLocks noGrp="1"/>
          </p:cNvSpPr>
          <p:nvPr>
            <p:ph idx="1"/>
          </p:nvPr>
        </p:nvSpPr>
        <p:spPr>
          <a:xfrm>
            <a:off x="-128336" y="1411704"/>
            <a:ext cx="12192000" cy="5446296"/>
          </a:xfrm>
        </p:spPr>
        <p:txBody>
          <a:bodyPr>
            <a:noAutofit/>
          </a:bodyPr>
          <a:lstStyle/>
          <a:p>
            <a:pPr algn="just"/>
            <a:r>
              <a:rPr lang="en-NG" sz="2600" dirty="0">
                <a:effectLst/>
                <a:latin typeface="Tahoma" panose="020B0604030504040204" pitchFamily="34" charset="0"/>
                <a:ea typeface="Tahoma" panose="020B0604030504040204" pitchFamily="34" charset="0"/>
                <a:cs typeface="Tahoma" panose="020B0604030504040204" pitchFamily="34" charset="0"/>
              </a:rPr>
              <a:t>The role of case management in the judicial process cannot be overstated. </a:t>
            </a:r>
            <a:endParaRPr lang="en-US" sz="2600" dirty="0">
              <a:effectLst/>
              <a:latin typeface="Tahoma" panose="020B0604030504040204" pitchFamily="34" charset="0"/>
              <a:ea typeface="Tahoma" panose="020B0604030504040204" pitchFamily="34" charset="0"/>
              <a:cs typeface="Tahoma" panose="020B0604030504040204" pitchFamily="34" charset="0"/>
            </a:endParaRPr>
          </a:p>
          <a:p>
            <a:pPr algn="just"/>
            <a:endParaRPr lang="en-US" sz="800" dirty="0">
              <a:effectLst/>
              <a:latin typeface="Tahoma" panose="020B0604030504040204" pitchFamily="34" charset="0"/>
              <a:ea typeface="Tahoma" panose="020B0604030504040204" pitchFamily="34" charset="0"/>
              <a:cs typeface="Tahoma" panose="020B0604030504040204" pitchFamily="34" charset="0"/>
            </a:endParaRPr>
          </a:p>
          <a:p>
            <a:pPr algn="just"/>
            <a:r>
              <a:rPr lang="en-NG" sz="2600" dirty="0">
                <a:effectLst/>
                <a:latin typeface="Tahoma" panose="020B0604030504040204" pitchFamily="34" charset="0"/>
                <a:ea typeface="Tahoma" panose="020B0604030504040204" pitchFamily="34" charset="0"/>
                <a:cs typeface="Tahoma" panose="020B0604030504040204" pitchFamily="34" charset="0"/>
              </a:rPr>
              <a:t>Efficient case management ensures that the judiciary can handle the increasing caseloads without compromising the quality of justice delivered. </a:t>
            </a:r>
            <a:endParaRPr lang="en-US" sz="2600" dirty="0">
              <a:effectLst/>
              <a:latin typeface="Tahoma" panose="020B0604030504040204" pitchFamily="34" charset="0"/>
              <a:ea typeface="Tahoma" panose="020B0604030504040204" pitchFamily="34" charset="0"/>
              <a:cs typeface="Tahoma" panose="020B0604030504040204" pitchFamily="34" charset="0"/>
            </a:endParaRPr>
          </a:p>
          <a:p>
            <a:pPr algn="just"/>
            <a:endParaRPr lang="en-US" sz="800" dirty="0">
              <a:effectLst/>
              <a:latin typeface="Tahoma" panose="020B0604030504040204" pitchFamily="34" charset="0"/>
              <a:ea typeface="Tahoma" panose="020B0604030504040204" pitchFamily="34" charset="0"/>
              <a:cs typeface="Tahoma" panose="020B0604030504040204" pitchFamily="34" charset="0"/>
            </a:endParaRPr>
          </a:p>
          <a:p>
            <a:pPr algn="just"/>
            <a:r>
              <a:rPr lang="en-NG" sz="2600" dirty="0">
                <a:effectLst/>
                <a:latin typeface="Tahoma" panose="020B0604030504040204" pitchFamily="34" charset="0"/>
                <a:ea typeface="Tahoma" panose="020B0604030504040204" pitchFamily="34" charset="0"/>
                <a:cs typeface="Tahoma" panose="020B0604030504040204" pitchFamily="34" charset="0"/>
              </a:rPr>
              <a:t>It also helps </a:t>
            </a:r>
            <a:r>
              <a:rPr lang="en-US" sz="2600" dirty="0">
                <a:effectLst/>
                <a:latin typeface="Tahoma" panose="020B0604030504040204" pitchFamily="34" charset="0"/>
                <a:ea typeface="Tahoma" panose="020B0604030504040204" pitchFamily="34" charset="0"/>
                <a:cs typeface="Tahoma" panose="020B0604030504040204" pitchFamily="34" charset="0"/>
              </a:rPr>
              <a:t>mitigate</a:t>
            </a:r>
            <a:r>
              <a:rPr lang="en-NG" sz="2600" dirty="0">
                <a:effectLst/>
                <a:latin typeface="Tahoma" panose="020B0604030504040204" pitchFamily="34" charset="0"/>
                <a:ea typeface="Tahoma" panose="020B0604030504040204" pitchFamily="34" charset="0"/>
                <a:cs typeface="Tahoma" panose="020B0604030504040204" pitchFamily="34" charset="0"/>
              </a:rPr>
              <a:t> the adverse effects of protracted litigation, which can undermine public confidence in the legal system. </a:t>
            </a:r>
            <a:endParaRPr lang="en-US" sz="2600" dirty="0">
              <a:effectLst/>
              <a:latin typeface="Tahoma" panose="020B0604030504040204" pitchFamily="34" charset="0"/>
              <a:ea typeface="Tahoma" panose="020B0604030504040204" pitchFamily="34" charset="0"/>
              <a:cs typeface="Tahoma" panose="020B0604030504040204" pitchFamily="34" charset="0"/>
            </a:endParaRPr>
          </a:p>
          <a:p>
            <a:pPr algn="just"/>
            <a:endParaRPr lang="en-US" sz="800" dirty="0">
              <a:effectLst/>
              <a:latin typeface="Tahoma" panose="020B0604030504040204" pitchFamily="34" charset="0"/>
              <a:ea typeface="Tahoma" panose="020B0604030504040204" pitchFamily="34" charset="0"/>
              <a:cs typeface="Tahoma" panose="020B0604030504040204" pitchFamily="34" charset="0"/>
            </a:endParaRPr>
          </a:p>
          <a:p>
            <a:pPr algn="just"/>
            <a:r>
              <a:rPr lang="en-NG" sz="2600" dirty="0">
                <a:effectLst/>
                <a:latin typeface="Tahoma" panose="020B0604030504040204" pitchFamily="34" charset="0"/>
                <a:ea typeface="Tahoma" panose="020B0604030504040204" pitchFamily="34" charset="0"/>
                <a:cs typeface="Tahoma" panose="020B0604030504040204" pitchFamily="34" charset="0"/>
              </a:rPr>
              <a:t>Delays in the judicial process can </a:t>
            </a:r>
            <a:r>
              <a:rPr lang="en-US" sz="2600" dirty="0">
                <a:effectLst/>
                <a:latin typeface="Tahoma" panose="020B0604030504040204" pitchFamily="34" charset="0"/>
                <a:ea typeface="Tahoma" panose="020B0604030504040204" pitchFamily="34" charset="0"/>
                <a:cs typeface="Tahoma" panose="020B0604030504040204" pitchFamily="34" charset="0"/>
              </a:rPr>
              <a:t>make justice</a:t>
            </a:r>
            <a:r>
              <a:rPr lang="en-NG" sz="2600" dirty="0">
                <a:effectLst/>
                <a:latin typeface="Tahoma" panose="020B0604030504040204" pitchFamily="34" charset="0"/>
                <a:ea typeface="Tahoma" panose="020B0604030504040204" pitchFamily="34" charset="0"/>
                <a:cs typeface="Tahoma" panose="020B0604030504040204" pitchFamily="34" charset="0"/>
              </a:rPr>
              <a:t> perceived as inaccessible or biased, thereby threatening judicial independence. </a:t>
            </a:r>
            <a:endParaRPr lang="en-US" sz="2600" dirty="0">
              <a:effectLst/>
              <a:latin typeface="Tahoma" panose="020B0604030504040204" pitchFamily="34" charset="0"/>
              <a:ea typeface="Tahoma" panose="020B0604030504040204" pitchFamily="34" charset="0"/>
              <a:cs typeface="Tahoma" panose="020B0604030504040204" pitchFamily="34" charset="0"/>
            </a:endParaRPr>
          </a:p>
          <a:p>
            <a:pPr algn="just"/>
            <a:endParaRPr lang="en-US" sz="800" dirty="0">
              <a:effectLst/>
              <a:latin typeface="Tahoma" panose="020B0604030504040204" pitchFamily="34" charset="0"/>
              <a:ea typeface="Tahoma" panose="020B0604030504040204" pitchFamily="34" charset="0"/>
              <a:cs typeface="Tahoma" panose="020B0604030504040204" pitchFamily="34" charset="0"/>
            </a:endParaRPr>
          </a:p>
          <a:p>
            <a:pPr algn="just"/>
            <a:r>
              <a:rPr lang="en-NG" sz="2600" dirty="0">
                <a:effectLst/>
                <a:latin typeface="Tahoma" panose="020B0604030504040204" pitchFamily="34" charset="0"/>
                <a:ea typeface="Tahoma" panose="020B0604030504040204" pitchFamily="34" charset="0"/>
                <a:cs typeface="Tahoma" panose="020B0604030504040204" pitchFamily="34" charset="0"/>
              </a:rPr>
              <a:t>Therefore, tracking and addressing these delays through robust case management strategies is imperative.</a:t>
            </a:r>
            <a:endParaRPr lang="en-NG" sz="2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17722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D0FC1-0234-02D7-A0E9-55C3BABF4664}"/>
              </a:ext>
            </a:extLst>
          </p:cNvPr>
          <p:cNvSpPr>
            <a:spLocks noGrp="1"/>
          </p:cNvSpPr>
          <p:nvPr>
            <p:ph type="title"/>
          </p:nvPr>
        </p:nvSpPr>
        <p:spPr/>
        <p:txBody>
          <a:bodyPr>
            <a:normAutofit/>
          </a:bodyPr>
          <a:lstStyle/>
          <a:p>
            <a:r>
              <a:rPr lang="en-US" sz="3200" b="1" dirty="0">
                <a:latin typeface="Tahoma" panose="020B0604030504040204" pitchFamily="34" charset="0"/>
                <a:ea typeface="Tahoma" panose="020B0604030504040204" pitchFamily="34" charset="0"/>
                <a:cs typeface="Tahoma" panose="020B0604030504040204" pitchFamily="34" charset="0"/>
              </a:rPr>
              <a:t>INTRODUCTION END..</a:t>
            </a:r>
            <a:endParaRPr lang="en-NG" sz="32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AD746447-BDC6-4984-E3EB-10054D721EFE}"/>
              </a:ext>
            </a:extLst>
          </p:cNvPr>
          <p:cNvSpPr>
            <a:spLocks noGrp="1"/>
          </p:cNvSpPr>
          <p:nvPr>
            <p:ph idx="1"/>
          </p:nvPr>
        </p:nvSpPr>
        <p:spPr>
          <a:xfrm>
            <a:off x="0" y="1690688"/>
            <a:ext cx="12192000" cy="5167311"/>
          </a:xfrm>
        </p:spPr>
        <p:txBody>
          <a:bodyPr/>
          <a:lstStyle/>
          <a:p>
            <a:pPr algn="just"/>
            <a:r>
              <a:rPr lang="en-NG" sz="3200" kern="100" dirty="0">
                <a:effectLst/>
                <a:latin typeface="Tahoma" panose="020B0604030504040204" pitchFamily="34" charset="0"/>
                <a:ea typeface="Tahoma" panose="020B0604030504040204" pitchFamily="34" charset="0"/>
                <a:cs typeface="Tahoma" panose="020B0604030504040204" pitchFamily="34" charset="0"/>
              </a:rPr>
              <a:t>This paper examines various case management strategies and their impact on reducing delays within the judicial system.  </a:t>
            </a:r>
            <a:endParaRPr lang="en-US" sz="3200" kern="100" dirty="0">
              <a:effectLst/>
              <a:latin typeface="Tahoma" panose="020B0604030504040204" pitchFamily="34" charset="0"/>
              <a:ea typeface="Tahoma" panose="020B0604030504040204" pitchFamily="34" charset="0"/>
              <a:cs typeface="Tahoma" panose="020B0604030504040204" pitchFamily="34" charset="0"/>
            </a:endParaRPr>
          </a:p>
          <a:p>
            <a:pPr algn="just"/>
            <a:endParaRPr lang="en-US" sz="800" kern="100" dirty="0">
              <a:effectLst/>
              <a:latin typeface="Tahoma" panose="020B0604030504040204" pitchFamily="34" charset="0"/>
              <a:ea typeface="Tahoma" panose="020B0604030504040204" pitchFamily="34" charset="0"/>
              <a:cs typeface="Tahoma" panose="020B0604030504040204" pitchFamily="34" charset="0"/>
            </a:endParaRPr>
          </a:p>
          <a:p>
            <a:pPr algn="just"/>
            <a:r>
              <a:rPr lang="en-NG" sz="3200" kern="100" dirty="0">
                <a:effectLst/>
                <a:latin typeface="Tahoma" panose="020B0604030504040204" pitchFamily="34" charset="0"/>
                <a:ea typeface="Tahoma" panose="020B0604030504040204" pitchFamily="34" charset="0"/>
                <a:cs typeface="Tahoma" panose="020B0604030504040204" pitchFamily="34" charset="0"/>
              </a:rPr>
              <a:t>It further examines how these strategies can enhance judicial efficiency and promote the principles of judicial independence, fairness</a:t>
            </a:r>
            <a:r>
              <a:rPr lang="en-US" sz="3200" kern="100" dirty="0">
                <a:effectLst/>
                <a:latin typeface="Tahoma" panose="020B0604030504040204" pitchFamily="34" charset="0"/>
                <a:ea typeface="Tahoma" panose="020B0604030504040204" pitchFamily="34" charset="0"/>
                <a:cs typeface="Tahoma" panose="020B0604030504040204" pitchFamily="34" charset="0"/>
              </a:rPr>
              <a:t>,</a:t>
            </a:r>
            <a:r>
              <a:rPr lang="en-NG" sz="3200" kern="100" dirty="0">
                <a:effectLst/>
                <a:latin typeface="Tahoma" panose="020B0604030504040204" pitchFamily="34" charset="0"/>
                <a:ea typeface="Tahoma" panose="020B0604030504040204" pitchFamily="34" charset="0"/>
                <a:cs typeface="Tahoma" panose="020B0604030504040204" pitchFamily="34" charset="0"/>
              </a:rPr>
              <a:t> and neutrality. </a:t>
            </a:r>
          </a:p>
          <a:p>
            <a:pPr algn="just"/>
            <a:endParaRPr lang="en-NG" dirty="0"/>
          </a:p>
        </p:txBody>
      </p:sp>
    </p:spTree>
    <p:extLst>
      <p:ext uri="{BB962C8B-B14F-4D97-AF65-F5344CB8AC3E}">
        <p14:creationId xmlns:p14="http://schemas.microsoft.com/office/powerpoint/2010/main" val="615728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77BB7-974D-B63C-2C40-9422F359CBCE}"/>
              </a:ext>
            </a:extLst>
          </p:cNvPr>
          <p:cNvSpPr>
            <a:spLocks noGrp="1"/>
          </p:cNvSpPr>
          <p:nvPr>
            <p:ph type="title"/>
          </p:nvPr>
        </p:nvSpPr>
        <p:spPr/>
        <p:txBody>
          <a:bodyPr/>
          <a:lstStyle/>
          <a:p>
            <a:r>
              <a:rPr lang="en-US" b="1" dirty="0">
                <a:latin typeface="+mn-lt"/>
              </a:rPr>
              <a:t>JUDICIAL INDEPENDENCE</a:t>
            </a:r>
            <a:endParaRPr lang="en-NG" b="1" dirty="0">
              <a:latin typeface="+mn-lt"/>
            </a:endParaRPr>
          </a:p>
        </p:txBody>
      </p:sp>
      <p:sp>
        <p:nvSpPr>
          <p:cNvPr id="3" name="Content Placeholder 2">
            <a:extLst>
              <a:ext uri="{FF2B5EF4-FFF2-40B4-BE49-F238E27FC236}">
                <a16:creationId xmlns:a16="http://schemas.microsoft.com/office/drawing/2014/main" id="{53F4813E-3A1F-BAE0-F20D-39D6C3FE24C0}"/>
              </a:ext>
            </a:extLst>
          </p:cNvPr>
          <p:cNvSpPr>
            <a:spLocks noGrp="1"/>
          </p:cNvSpPr>
          <p:nvPr>
            <p:ph idx="1"/>
          </p:nvPr>
        </p:nvSpPr>
        <p:spPr>
          <a:xfrm>
            <a:off x="-144379" y="1572126"/>
            <a:ext cx="12336379" cy="5285874"/>
          </a:xfrm>
        </p:spPr>
        <p:txBody>
          <a:bodyPr>
            <a:noAutofit/>
          </a:bodyPr>
          <a:lstStyle/>
          <a:p>
            <a:pPr algn="just"/>
            <a:r>
              <a:rPr lang="en-US" dirty="0">
                <a:latin typeface="Tahoma" panose="020B0604030504040204" pitchFamily="34" charset="0"/>
                <a:ea typeface="Tahoma" panose="020B0604030504040204" pitchFamily="34" charset="0"/>
                <a:cs typeface="Tahoma" panose="020B0604030504040204" pitchFamily="34" charset="0"/>
              </a:rPr>
              <a:t>T</a:t>
            </a:r>
            <a:r>
              <a:rPr lang="en-NG" dirty="0">
                <a:effectLst/>
                <a:latin typeface="Tahoma" panose="020B0604030504040204" pitchFamily="34" charset="0"/>
                <a:ea typeface="Tahoma" panose="020B0604030504040204" pitchFamily="34" charset="0"/>
                <a:cs typeface="Tahoma" panose="020B0604030504040204" pitchFamily="34" charset="0"/>
              </a:rPr>
              <a:t>he concept that the judiciary should be autonomous from the other branches of government (executive and legislature), and free from external pressures, enabling judges to make decisions based solely on the law and facts of each case without undue influence.</a:t>
            </a:r>
            <a:endParaRPr lang="en-US" dirty="0">
              <a:effectLst/>
              <a:latin typeface="Tahoma" panose="020B0604030504040204" pitchFamily="34" charset="0"/>
              <a:ea typeface="Tahoma" panose="020B0604030504040204" pitchFamily="34" charset="0"/>
              <a:cs typeface="Tahoma" panose="020B0604030504040204" pitchFamily="34" charset="0"/>
            </a:endParaRPr>
          </a:p>
          <a:p>
            <a:pPr algn="just"/>
            <a:r>
              <a:rPr lang="en-US" dirty="0">
                <a:latin typeface="Tahoma" panose="020B0604030504040204" pitchFamily="34" charset="0"/>
                <a:ea typeface="Tahoma" panose="020B0604030504040204" pitchFamily="34" charset="0"/>
                <a:cs typeface="Tahoma" panose="020B0604030504040204" pitchFamily="34" charset="0"/>
              </a:rPr>
              <a:t>Exemplified by </a:t>
            </a:r>
            <a:r>
              <a:rPr lang="en-NG" dirty="0">
                <a:effectLst/>
                <a:latin typeface="Tahoma" panose="020B0604030504040204" pitchFamily="34" charset="0"/>
                <a:ea typeface="Tahoma" panose="020B0604030504040204" pitchFamily="34" charset="0"/>
                <a:cs typeface="Tahoma" panose="020B0604030504040204" pitchFamily="34" charset="0"/>
              </a:rPr>
              <a:t>the symbol of justice is depicted as a blindfolded person (Lady Justitia) holding two even scales, meaning that the Judiciary is to dispense justice to all manner of people without fear or favour, affection or ill-will</a:t>
            </a:r>
            <a:r>
              <a:rPr lang="en-US" dirty="0">
                <a:effectLst/>
                <a:latin typeface="Tahoma" panose="020B0604030504040204" pitchFamily="34" charset="0"/>
                <a:ea typeface="Tahoma" panose="020B0604030504040204" pitchFamily="34" charset="0"/>
                <a:cs typeface="Tahoma" panose="020B0604030504040204" pitchFamily="34" charset="0"/>
              </a:rPr>
              <a:t>.</a:t>
            </a:r>
          </a:p>
          <a:p>
            <a:pPr algn="just"/>
            <a:r>
              <a:rPr lang="en-US" dirty="0">
                <a:latin typeface="Tahoma" panose="020B0604030504040204" pitchFamily="34" charset="0"/>
                <a:ea typeface="Tahoma" panose="020B0604030504040204" pitchFamily="34" charset="0"/>
                <a:cs typeface="Tahoma" panose="020B0604030504040204" pitchFamily="34" charset="0"/>
              </a:rPr>
              <a:t>Constitutionally recognized in Sections 4(8), 6, 121, </a:t>
            </a:r>
            <a:r>
              <a:rPr lang="en-US" dirty="0" err="1">
                <a:latin typeface="Tahoma" panose="020B0604030504040204" pitchFamily="34" charset="0"/>
                <a:ea typeface="Tahoma" panose="020B0604030504040204" pitchFamily="34" charset="0"/>
                <a:cs typeface="Tahoma" panose="020B0604030504040204" pitchFamily="34" charset="0"/>
              </a:rPr>
              <a:t>etc</a:t>
            </a:r>
            <a:r>
              <a:rPr lang="en-US" dirty="0">
                <a:latin typeface="Tahoma" panose="020B0604030504040204" pitchFamily="34" charset="0"/>
                <a:ea typeface="Tahoma" panose="020B0604030504040204" pitchFamily="34" charset="0"/>
                <a:cs typeface="Tahoma" panose="020B0604030504040204" pitchFamily="34" charset="0"/>
              </a:rPr>
              <a:t> CFRN 1999.</a:t>
            </a:r>
          </a:p>
          <a:p>
            <a:pPr algn="just"/>
            <a:r>
              <a:rPr lang="en-US" dirty="0">
                <a:latin typeface="Tahoma" panose="020B0604030504040204" pitchFamily="34" charset="0"/>
                <a:ea typeface="Tahoma" panose="020B0604030504040204" pitchFamily="34" charset="0"/>
                <a:cs typeface="Tahoma" panose="020B0604030504040204" pitchFamily="34" charset="0"/>
              </a:rPr>
              <a:t>Some Case Law on Judicial Independence include </a:t>
            </a:r>
            <a:r>
              <a:rPr lang="en-NG" b="1" dirty="0">
                <a:effectLst/>
                <a:latin typeface="Tahoma" panose="020B0604030504040204" pitchFamily="34" charset="0"/>
                <a:ea typeface="Tahoma" panose="020B0604030504040204" pitchFamily="34" charset="0"/>
                <a:cs typeface="Tahoma" panose="020B0604030504040204" pitchFamily="34" charset="0"/>
              </a:rPr>
              <a:t>A.G. Abia State v. A.G. Federation </a:t>
            </a:r>
            <a:r>
              <a:rPr lang="en-US" b="1" dirty="0">
                <a:effectLst/>
                <a:latin typeface="Tahoma" panose="020B0604030504040204" pitchFamily="34" charset="0"/>
                <a:ea typeface="Tahoma" panose="020B0604030504040204" pitchFamily="34" charset="0"/>
                <a:cs typeface="Tahoma" panose="020B0604030504040204" pitchFamily="34" charset="0"/>
              </a:rPr>
              <a:t>(2022) LPELR-57010(SC); </a:t>
            </a:r>
            <a:r>
              <a:rPr lang="en-NG" b="1" dirty="0" err="1">
                <a:effectLst/>
                <a:latin typeface="Tahoma" panose="020B0604030504040204" pitchFamily="34" charset="0"/>
                <a:ea typeface="Tahoma" panose="020B0604030504040204" pitchFamily="34" charset="0"/>
                <a:cs typeface="Tahoma" panose="020B0604030504040204" pitchFamily="34" charset="0"/>
              </a:rPr>
              <a:t>Inakoju</a:t>
            </a:r>
            <a:r>
              <a:rPr lang="en-NG" b="1" dirty="0">
                <a:effectLst/>
                <a:latin typeface="Tahoma" panose="020B0604030504040204" pitchFamily="34" charset="0"/>
                <a:ea typeface="Tahoma" panose="020B0604030504040204" pitchFamily="34" charset="0"/>
                <a:cs typeface="Tahoma" panose="020B0604030504040204" pitchFamily="34" charset="0"/>
              </a:rPr>
              <a:t> v. Adeleke </a:t>
            </a:r>
            <a:r>
              <a:rPr lang="en-US" b="1" dirty="0">
                <a:effectLst/>
                <a:latin typeface="Tahoma" panose="020B0604030504040204" pitchFamily="34" charset="0"/>
                <a:ea typeface="Tahoma" panose="020B0604030504040204" pitchFamily="34" charset="0"/>
                <a:cs typeface="Tahoma" panose="020B0604030504040204" pitchFamily="34" charset="0"/>
              </a:rPr>
              <a:t>(2007) LPELR-1510(SC).</a:t>
            </a:r>
            <a:endParaRPr lang="en-NG" b="1" kern="1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43501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CC184-B3AB-FC6C-AE51-5FB2BA7406F8}"/>
              </a:ext>
            </a:extLst>
          </p:cNvPr>
          <p:cNvSpPr>
            <a:spLocks noGrp="1"/>
          </p:cNvSpPr>
          <p:nvPr>
            <p:ph type="title"/>
          </p:nvPr>
        </p:nvSpPr>
        <p:spPr/>
        <p:txBody>
          <a:bodyPr>
            <a:normAutofit/>
          </a:bodyPr>
          <a:lstStyle/>
          <a:p>
            <a:r>
              <a:rPr lang="en-NG" sz="3200" b="1" kern="100" dirty="0">
                <a:effectLst/>
                <a:latin typeface="Calibri" panose="020F0502020204030204" pitchFamily="34" charset="0"/>
                <a:ea typeface="Calibri" panose="020F0502020204030204" pitchFamily="34" charset="0"/>
                <a:cs typeface="Times New Roman" panose="02020603050405020304" pitchFamily="18" charset="0"/>
              </a:rPr>
              <a:t>JUDGE CRAFT</a:t>
            </a:r>
            <a:endParaRPr lang="en-NG" sz="3200" b="1" dirty="0"/>
          </a:p>
        </p:txBody>
      </p:sp>
      <p:sp>
        <p:nvSpPr>
          <p:cNvPr id="3" name="Content Placeholder 2">
            <a:extLst>
              <a:ext uri="{FF2B5EF4-FFF2-40B4-BE49-F238E27FC236}">
                <a16:creationId xmlns:a16="http://schemas.microsoft.com/office/drawing/2014/main" id="{0332003E-69DA-7A5C-653F-CF00EBF732D9}"/>
              </a:ext>
            </a:extLst>
          </p:cNvPr>
          <p:cNvSpPr>
            <a:spLocks noGrp="1"/>
          </p:cNvSpPr>
          <p:nvPr>
            <p:ph idx="1"/>
          </p:nvPr>
        </p:nvSpPr>
        <p:spPr>
          <a:xfrm>
            <a:off x="1" y="1379620"/>
            <a:ext cx="12063662" cy="5478379"/>
          </a:xfrm>
        </p:spPr>
        <p:txBody>
          <a:bodyPr>
            <a:noAutofit/>
          </a:bodyPr>
          <a:lstStyle/>
          <a:p>
            <a:pPr algn="just"/>
            <a:r>
              <a:rPr lang="en-US" sz="3200" dirty="0">
                <a:effectLst/>
                <a:latin typeface="Tahoma" panose="020B0604030504040204" pitchFamily="34" charset="0"/>
                <a:ea typeface="Tahoma" panose="020B0604030504040204" pitchFamily="34" charset="0"/>
                <a:cs typeface="Tahoma" panose="020B0604030504040204" pitchFamily="34" charset="0"/>
              </a:rPr>
              <a:t>…</a:t>
            </a:r>
            <a:r>
              <a:rPr lang="en-NG" sz="3200" dirty="0">
                <a:effectLst/>
                <a:latin typeface="Tahoma" panose="020B0604030504040204" pitchFamily="34" charset="0"/>
                <a:ea typeface="Tahoma" panose="020B0604030504040204" pitchFamily="34" charset="0"/>
                <a:cs typeface="Tahoma" panose="020B0604030504040204" pitchFamily="34" charset="0"/>
              </a:rPr>
              <a:t>the skills, techniques, and qualities that judges use to perform their judicial duties effectively, encompassing a range of competencies necessary for the fair and efficient administration of justice</a:t>
            </a:r>
            <a:r>
              <a:rPr lang="en-US" sz="3200" dirty="0">
                <a:effectLst/>
                <a:latin typeface="Tahoma" panose="020B0604030504040204" pitchFamily="34" charset="0"/>
                <a:ea typeface="Tahoma" panose="020B0604030504040204" pitchFamily="34" charset="0"/>
                <a:cs typeface="Tahoma" panose="020B0604030504040204" pitchFamily="34" charset="0"/>
              </a:rPr>
              <a:t>.</a:t>
            </a:r>
          </a:p>
          <a:p>
            <a:pPr algn="just"/>
            <a:endParaRPr lang="en-US" sz="800" dirty="0">
              <a:effectLst/>
              <a:latin typeface="Tahoma" panose="020B0604030504040204" pitchFamily="34" charset="0"/>
              <a:ea typeface="Tahoma" panose="020B0604030504040204" pitchFamily="34" charset="0"/>
              <a:cs typeface="Tahoma" panose="020B0604030504040204" pitchFamily="34" charset="0"/>
            </a:endParaRPr>
          </a:p>
          <a:p>
            <a:pPr algn="just"/>
            <a:r>
              <a:rPr lang="en-NG" sz="3200" dirty="0">
                <a:effectLst/>
                <a:latin typeface="Tahoma" panose="020B0604030504040204" pitchFamily="34" charset="0"/>
                <a:ea typeface="Tahoma" panose="020B0604030504040204" pitchFamily="34" charset="0"/>
                <a:cs typeface="Tahoma" panose="020B0604030504040204" pitchFamily="34" charset="0"/>
              </a:rPr>
              <a:t>Socratic </a:t>
            </a:r>
            <a:r>
              <a:rPr lang="en-US" sz="3200" dirty="0">
                <a:effectLst/>
                <a:latin typeface="Tahoma" panose="020B0604030504040204" pitchFamily="34" charset="0"/>
                <a:ea typeface="Tahoma" panose="020B0604030504040204" pitchFamily="34" charset="0"/>
                <a:cs typeface="Tahoma" panose="020B0604030504040204" pitchFamily="34" charset="0"/>
              </a:rPr>
              <a:t>qualities of a good judge</a:t>
            </a:r>
            <a:r>
              <a:rPr lang="en-NG" sz="3200" dirty="0">
                <a:effectLst/>
                <a:latin typeface="Tahoma" panose="020B0604030504040204" pitchFamily="34" charset="0"/>
                <a:ea typeface="Tahoma" panose="020B0604030504040204" pitchFamily="34" charset="0"/>
                <a:cs typeface="Tahoma" panose="020B0604030504040204" pitchFamily="34" charset="0"/>
              </a:rPr>
              <a:t>: </a:t>
            </a:r>
            <a:r>
              <a:rPr lang="en-US" sz="3200" dirty="0">
                <a:effectLst/>
                <a:latin typeface="Tahoma" panose="020B0604030504040204" pitchFamily="34" charset="0"/>
                <a:ea typeface="Tahoma" panose="020B0604030504040204" pitchFamily="34" charset="0"/>
                <a:cs typeface="Tahoma" panose="020B0604030504040204" pitchFamily="34" charset="0"/>
              </a:rPr>
              <a:t> </a:t>
            </a:r>
            <a:r>
              <a:rPr lang="en-NG" sz="3200" dirty="0">
                <a:effectLst/>
                <a:latin typeface="Tahoma" panose="020B0604030504040204" pitchFamily="34" charset="0"/>
                <a:ea typeface="Tahoma" panose="020B0604030504040204" pitchFamily="34" charset="0"/>
                <a:cs typeface="Tahoma" panose="020B0604030504040204" pitchFamily="34" charset="0"/>
              </a:rPr>
              <a:t>“to hear courteously; to answer wisely; to consider soberly; and to decide impartially</a:t>
            </a:r>
            <a:r>
              <a:rPr lang="en-US" sz="3200" dirty="0">
                <a:effectLst/>
                <a:latin typeface="Tahoma" panose="020B0604030504040204" pitchFamily="34" charset="0"/>
                <a:ea typeface="Tahoma" panose="020B0604030504040204" pitchFamily="34" charset="0"/>
                <a:cs typeface="Tahoma" panose="020B0604030504040204" pitchFamily="34" charset="0"/>
              </a:rPr>
              <a:t>.</a:t>
            </a:r>
            <a:r>
              <a:rPr lang="en-NG" sz="3200" dirty="0">
                <a:effectLst/>
                <a:latin typeface="Tahoma" panose="020B0604030504040204" pitchFamily="34" charset="0"/>
                <a:ea typeface="Tahoma" panose="020B0604030504040204" pitchFamily="34" charset="0"/>
                <a:cs typeface="Tahoma" panose="020B0604030504040204" pitchFamily="34" charset="0"/>
              </a:rPr>
              <a:t>”</a:t>
            </a:r>
            <a:endParaRPr lang="en-US" sz="3200" dirty="0">
              <a:effectLst/>
              <a:latin typeface="Tahoma" panose="020B0604030504040204" pitchFamily="34" charset="0"/>
              <a:ea typeface="Tahoma" panose="020B0604030504040204" pitchFamily="34" charset="0"/>
              <a:cs typeface="Tahoma" panose="020B0604030504040204" pitchFamily="34" charset="0"/>
            </a:endParaRPr>
          </a:p>
          <a:p>
            <a:pPr algn="just"/>
            <a:endParaRPr lang="en-US" sz="3200" dirty="0">
              <a:effectLst/>
              <a:latin typeface="Tahoma" panose="020B0604030504040204" pitchFamily="34" charset="0"/>
              <a:ea typeface="Tahoma" panose="020B0604030504040204" pitchFamily="34" charset="0"/>
              <a:cs typeface="Tahoma" panose="020B0604030504040204" pitchFamily="34" charset="0"/>
            </a:endParaRPr>
          </a:p>
          <a:p>
            <a:pPr algn="just"/>
            <a:r>
              <a:rPr lang="en-NG" sz="3200" dirty="0">
                <a:effectLst/>
                <a:latin typeface="Tahoma" panose="020B0604030504040204" pitchFamily="34" charset="0"/>
                <a:ea typeface="Tahoma" panose="020B0604030504040204" pitchFamily="34" charset="0"/>
                <a:cs typeface="Tahoma" panose="020B0604030504040204" pitchFamily="34" charset="0"/>
              </a:rPr>
              <a:t>One significant aspect of judge craft is the implementation of effective case management strategies. </a:t>
            </a:r>
            <a:endParaRPr lang="en-NG" sz="32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87528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92AF1-5C94-49B2-F3C7-83E0A2CE7DC1}"/>
              </a:ext>
            </a:extLst>
          </p:cNvPr>
          <p:cNvSpPr>
            <a:spLocks noGrp="1"/>
          </p:cNvSpPr>
          <p:nvPr>
            <p:ph type="title"/>
          </p:nvPr>
        </p:nvSpPr>
        <p:spPr/>
        <p:txBody>
          <a:bodyPr>
            <a:normAutofit/>
          </a:bodyPr>
          <a:lstStyle/>
          <a:p>
            <a:pPr algn="just"/>
            <a:r>
              <a:rPr lang="en-NG" sz="2800" b="1" dirty="0">
                <a:effectLst/>
                <a:latin typeface="Tahoma" panose="020B0604030504040204" pitchFamily="34" charset="0"/>
                <a:ea typeface="Tahoma" panose="020B0604030504040204" pitchFamily="34" charset="0"/>
                <a:cs typeface="Tahoma" panose="020B0604030504040204" pitchFamily="34" charset="0"/>
              </a:rPr>
              <a:t>CASE MANAGEMENT VS. CASE MANAGEMENT STRATEGY</a:t>
            </a:r>
            <a:endParaRPr lang="en-NG" sz="28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1F8FA46A-8B2A-A468-6038-C8C052E8B982}"/>
              </a:ext>
            </a:extLst>
          </p:cNvPr>
          <p:cNvSpPr>
            <a:spLocks noGrp="1"/>
          </p:cNvSpPr>
          <p:nvPr>
            <p:ph idx="1"/>
          </p:nvPr>
        </p:nvSpPr>
        <p:spPr>
          <a:xfrm>
            <a:off x="1" y="1491916"/>
            <a:ext cx="12063662" cy="5366084"/>
          </a:xfrm>
        </p:spPr>
        <p:txBody>
          <a:bodyPr>
            <a:noAutofit/>
          </a:bodyPr>
          <a:lstStyle/>
          <a:p>
            <a:pPr algn="just"/>
            <a:r>
              <a:rPr lang="en-NG" b="1" dirty="0">
                <a:effectLst/>
                <a:latin typeface="Tahoma" panose="020B0604030504040204" pitchFamily="34" charset="0"/>
                <a:ea typeface="Tahoma" panose="020B0604030504040204" pitchFamily="34" charset="0"/>
                <a:cs typeface="Tahoma" panose="020B0604030504040204" pitchFamily="34" charset="0"/>
              </a:rPr>
              <a:t>Case Management</a:t>
            </a:r>
            <a:r>
              <a:rPr lang="en-US" b="1" dirty="0">
                <a:effectLst/>
                <a:latin typeface="Tahoma" panose="020B0604030504040204" pitchFamily="34" charset="0"/>
                <a:ea typeface="Tahoma" panose="020B0604030504040204" pitchFamily="34" charset="0"/>
                <a:cs typeface="Tahoma" panose="020B0604030504040204" pitchFamily="34" charset="0"/>
              </a:rPr>
              <a:t>: </a:t>
            </a:r>
            <a:r>
              <a:rPr lang="en-NG" dirty="0">
                <a:effectLst/>
                <a:latin typeface="Tahoma" panose="020B0604030504040204" pitchFamily="34" charset="0"/>
                <a:ea typeface="Tahoma" panose="020B0604030504040204" pitchFamily="34" charset="0"/>
                <a:cs typeface="Tahoma" panose="020B0604030504040204" pitchFamily="34" charset="0"/>
              </a:rPr>
              <a:t>the control of the total </a:t>
            </a:r>
            <a:r>
              <a:rPr lang="en-US" dirty="0">
                <a:effectLst/>
                <a:latin typeface="Tahoma" panose="020B0604030504040204" pitchFamily="34" charset="0"/>
                <a:ea typeface="Tahoma" panose="020B0604030504040204" pitchFamily="34" charset="0"/>
                <a:cs typeface="Tahoma" panose="020B0604030504040204" pitchFamily="34" charset="0"/>
              </a:rPr>
              <a:t>caseload</a:t>
            </a:r>
            <a:r>
              <a:rPr lang="en-NG" dirty="0">
                <a:effectLst/>
                <a:latin typeface="Tahoma" panose="020B0604030504040204" pitchFamily="34" charset="0"/>
                <a:ea typeface="Tahoma" panose="020B0604030504040204" pitchFamily="34" charset="0"/>
                <a:cs typeface="Tahoma" panose="020B0604030504040204" pitchFamily="34" charset="0"/>
              </a:rPr>
              <a:t> of a court or tribunal. It involves coordinating case flow, managing case </a:t>
            </a:r>
            <a:r>
              <a:rPr lang="en-US" dirty="0">
                <a:effectLst/>
                <a:latin typeface="Tahoma" panose="020B0604030504040204" pitchFamily="34" charset="0"/>
                <a:ea typeface="Tahoma" panose="020B0604030504040204" pitchFamily="34" charset="0"/>
                <a:cs typeface="Tahoma" panose="020B0604030504040204" pitchFamily="34" charset="0"/>
              </a:rPr>
              <a:t>files</a:t>
            </a:r>
            <a:r>
              <a:rPr lang="en-NG" dirty="0">
                <a:effectLst/>
                <a:latin typeface="Tahoma" panose="020B0604030504040204" pitchFamily="34" charset="0"/>
                <a:ea typeface="Tahoma" panose="020B0604030504040204" pitchFamily="34" charset="0"/>
                <a:cs typeface="Tahoma" panose="020B0604030504040204" pitchFamily="34" charset="0"/>
              </a:rPr>
              <a:t> and documents, facilitating communication between parties, etc. It encompasses the entire lifecycle of a case, from filing to disposition.</a:t>
            </a:r>
            <a:endParaRPr lang="en-US" dirty="0">
              <a:effectLst/>
              <a:latin typeface="Tahoma" panose="020B0604030504040204" pitchFamily="34" charset="0"/>
              <a:ea typeface="Tahoma" panose="020B0604030504040204" pitchFamily="34" charset="0"/>
              <a:cs typeface="Tahoma" panose="020B0604030504040204" pitchFamily="34" charset="0"/>
            </a:endParaRPr>
          </a:p>
          <a:p>
            <a:pPr algn="just"/>
            <a:endParaRPr lang="en-US" sz="800" dirty="0">
              <a:effectLst/>
              <a:latin typeface="Tahoma" panose="020B0604030504040204" pitchFamily="34" charset="0"/>
              <a:ea typeface="Tahoma" panose="020B0604030504040204" pitchFamily="34" charset="0"/>
              <a:cs typeface="Tahoma" panose="020B0604030504040204" pitchFamily="34" charset="0"/>
            </a:endParaRPr>
          </a:p>
          <a:p>
            <a:pPr algn="just">
              <a:lnSpc>
                <a:spcPct val="107000"/>
              </a:lnSpc>
              <a:spcAft>
                <a:spcPts val="800"/>
              </a:spcAft>
            </a:pPr>
            <a:r>
              <a:rPr lang="en-NG" b="1" kern="100" dirty="0">
                <a:effectLst/>
                <a:latin typeface="Tahoma" panose="020B0604030504040204" pitchFamily="34" charset="0"/>
                <a:ea typeface="Tahoma" panose="020B0604030504040204" pitchFamily="34" charset="0"/>
                <a:cs typeface="Tahoma" panose="020B0604030504040204" pitchFamily="34" charset="0"/>
              </a:rPr>
              <a:t>Case Management Strategies</a:t>
            </a:r>
            <a:r>
              <a:rPr lang="en-US" b="1" kern="100" dirty="0">
                <a:effectLst/>
                <a:latin typeface="Tahoma" panose="020B0604030504040204" pitchFamily="34" charset="0"/>
                <a:ea typeface="Tahoma" panose="020B0604030504040204" pitchFamily="34" charset="0"/>
                <a:cs typeface="Tahoma" panose="020B0604030504040204" pitchFamily="34" charset="0"/>
              </a:rPr>
              <a:t>: </a:t>
            </a:r>
            <a:r>
              <a:rPr lang="en-NG" kern="100" dirty="0">
                <a:effectLst/>
                <a:latin typeface="Tahoma" panose="020B0604030504040204" pitchFamily="34" charset="0"/>
                <a:ea typeface="Tahoma" panose="020B0604030504040204" pitchFamily="34" charset="0"/>
                <a:cs typeface="Tahoma" panose="020B0604030504040204" pitchFamily="34" charset="0"/>
              </a:rPr>
              <a:t>the specific approaches and methodologies employed within the broader framework of case management to achieve its goals. </a:t>
            </a:r>
          </a:p>
          <a:p>
            <a:pPr algn="just"/>
            <a:r>
              <a:rPr lang="en-NG" dirty="0">
                <a:effectLst/>
                <a:latin typeface="Tahoma" panose="020B0604030504040204" pitchFamily="34" charset="0"/>
                <a:ea typeface="Tahoma" panose="020B0604030504040204" pitchFamily="34" charset="0"/>
                <a:cs typeface="Tahoma" panose="020B0604030504040204" pitchFamily="34" charset="0"/>
              </a:rPr>
              <a:t>In an analogy of a car journey, case management is the journey itself, getting from point “A” to point “B”</a:t>
            </a:r>
            <a:r>
              <a:rPr lang="en-US" dirty="0">
                <a:effectLst/>
                <a:latin typeface="Tahoma" panose="020B0604030504040204" pitchFamily="34" charset="0"/>
                <a:ea typeface="Tahoma" panose="020B0604030504040204" pitchFamily="34" charset="0"/>
                <a:cs typeface="Tahoma" panose="020B0604030504040204" pitchFamily="34" charset="0"/>
              </a:rPr>
              <a:t>,</a:t>
            </a:r>
            <a:r>
              <a:rPr lang="en-NG" dirty="0">
                <a:effectLst/>
                <a:latin typeface="Tahoma" panose="020B0604030504040204" pitchFamily="34" charset="0"/>
                <a:ea typeface="Tahoma" panose="020B0604030504040204" pitchFamily="34" charset="0"/>
                <a:cs typeface="Tahoma" panose="020B0604030504040204" pitchFamily="34" charset="0"/>
              </a:rPr>
              <a:t> </a:t>
            </a:r>
            <a:r>
              <a:rPr lang="en-US" dirty="0">
                <a:effectLst/>
                <a:latin typeface="Tahoma" panose="020B0604030504040204" pitchFamily="34" charset="0"/>
                <a:ea typeface="Tahoma" panose="020B0604030504040204" pitchFamily="34" charset="0"/>
                <a:cs typeface="Tahoma" panose="020B0604030504040204" pitchFamily="34" charset="0"/>
              </a:rPr>
              <a:t>w</a:t>
            </a:r>
            <a:r>
              <a:rPr lang="en-NG" dirty="0" err="1">
                <a:effectLst/>
                <a:latin typeface="Tahoma" panose="020B0604030504040204" pitchFamily="34" charset="0"/>
                <a:ea typeface="Tahoma" panose="020B0604030504040204" pitchFamily="34" charset="0"/>
                <a:cs typeface="Tahoma" panose="020B0604030504040204" pitchFamily="34" charset="0"/>
              </a:rPr>
              <a:t>hile</a:t>
            </a:r>
            <a:r>
              <a:rPr lang="en-NG" dirty="0">
                <a:effectLst/>
                <a:latin typeface="Tahoma" panose="020B0604030504040204" pitchFamily="34" charset="0"/>
                <a:ea typeface="Tahoma" panose="020B0604030504040204" pitchFamily="34" charset="0"/>
                <a:cs typeface="Tahoma" panose="020B0604030504040204" pitchFamily="34" charset="0"/>
              </a:rPr>
              <a:t> case management strategies are the GPS navigation</a:t>
            </a:r>
            <a:r>
              <a:rPr lang="en-US" dirty="0">
                <a:latin typeface="Tahoma" panose="020B0604030504040204" pitchFamily="34" charset="0"/>
                <a:ea typeface="Tahoma" panose="020B0604030504040204" pitchFamily="34" charset="0"/>
                <a:cs typeface="Tahoma" panose="020B0604030504040204" pitchFamily="34" charset="0"/>
              </a:rPr>
              <a:t>… </a:t>
            </a:r>
            <a:r>
              <a:rPr lang="en-NG" dirty="0">
                <a:effectLst/>
                <a:latin typeface="Tahoma" panose="020B0604030504040204" pitchFamily="34" charset="0"/>
                <a:ea typeface="Tahoma" panose="020B0604030504040204" pitchFamily="34" charset="0"/>
                <a:cs typeface="Tahoma" panose="020B0604030504040204" pitchFamily="34" charset="0"/>
              </a:rPr>
              <a:t>and driving techniques used to ensure a smooth and efficient journey.</a:t>
            </a:r>
            <a:endParaRPr lang="en-NG"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55540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AFF9-1A3B-ED26-2A72-0776988E1F3B}"/>
              </a:ext>
            </a:extLst>
          </p:cNvPr>
          <p:cNvSpPr>
            <a:spLocks noGrp="1"/>
          </p:cNvSpPr>
          <p:nvPr>
            <p:ph type="title"/>
          </p:nvPr>
        </p:nvSpPr>
        <p:spPr/>
        <p:txBody>
          <a:bodyPr>
            <a:normAutofit fontScale="90000"/>
          </a:bodyPr>
          <a:lstStyle/>
          <a:p>
            <a:r>
              <a:rPr lang="en-NG" sz="3200" b="1" dirty="0">
                <a:effectLst/>
                <a:latin typeface="Tahoma" panose="020B0604030504040204" pitchFamily="34" charset="0"/>
                <a:ea typeface="Tahoma" panose="020B0604030504040204" pitchFamily="34" charset="0"/>
                <a:cs typeface="Tahoma" panose="020B0604030504040204" pitchFamily="34" charset="0"/>
              </a:rPr>
              <a:t>CASE MANAGEMENT STRATEGY</a:t>
            </a:r>
            <a:r>
              <a:rPr lang="en-US" sz="3200" b="1" dirty="0">
                <a:effectLst/>
                <a:latin typeface="Tahoma" panose="020B0604030504040204" pitchFamily="34" charset="0"/>
                <a:ea typeface="Tahoma" panose="020B0604030504040204" pitchFamily="34" charset="0"/>
                <a:cs typeface="Tahoma" panose="020B0604030504040204" pitchFamily="34" charset="0"/>
              </a:rPr>
              <a:t>: </a:t>
            </a:r>
            <a:r>
              <a:rPr lang="en-NG" sz="3200" b="1" dirty="0">
                <a:effectLst/>
                <a:latin typeface="Tahoma" panose="020B0604030504040204" pitchFamily="34" charset="0"/>
                <a:ea typeface="Tahoma" panose="020B0604030504040204" pitchFamily="34" charset="0"/>
                <a:cs typeface="Tahoma" panose="020B0604030504040204" pitchFamily="34" charset="0"/>
              </a:rPr>
              <a:t>Overview of Specific Tactics and Tools Used in Case Management</a:t>
            </a:r>
            <a:endParaRPr lang="en-NG" sz="32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44ADA7B3-1985-A6A9-A380-D348BFB0027F}"/>
              </a:ext>
            </a:extLst>
          </p:cNvPr>
          <p:cNvSpPr>
            <a:spLocks noGrp="1"/>
          </p:cNvSpPr>
          <p:nvPr>
            <p:ph idx="1"/>
          </p:nvPr>
        </p:nvSpPr>
        <p:spPr>
          <a:xfrm>
            <a:off x="1379621" y="1690688"/>
            <a:ext cx="10635915" cy="4802187"/>
          </a:xfrm>
        </p:spPr>
        <p:txBody>
          <a:bodyPr>
            <a:normAutofit lnSpcReduction="10000"/>
          </a:bodyPr>
          <a:lstStyle/>
          <a:p>
            <a:r>
              <a:rPr lang="en-NG" sz="3200" dirty="0">
                <a:effectLst/>
                <a:latin typeface="Tahoma" panose="020B0604030504040204" pitchFamily="34" charset="0"/>
                <a:ea typeface="Tahoma" panose="020B0604030504040204" pitchFamily="34" charset="0"/>
                <a:cs typeface="Tahoma" panose="020B0604030504040204" pitchFamily="34" charset="0"/>
              </a:rPr>
              <a:t>Pre-Litigation Protocols/Alternative Dispute Resolution (ADR)</a:t>
            </a:r>
            <a:endParaRPr lang="en-US" sz="3200" dirty="0">
              <a:effectLst/>
              <a:latin typeface="Tahoma" panose="020B0604030504040204" pitchFamily="34" charset="0"/>
              <a:ea typeface="Tahoma" panose="020B0604030504040204" pitchFamily="34" charset="0"/>
              <a:cs typeface="Tahoma" panose="020B0604030504040204" pitchFamily="34" charset="0"/>
            </a:endParaRPr>
          </a:p>
          <a:p>
            <a:r>
              <a:rPr lang="en-NG" sz="3200" kern="100" dirty="0">
                <a:effectLst/>
                <a:latin typeface="Tahoma" panose="020B0604030504040204" pitchFamily="34" charset="0"/>
                <a:ea typeface="Tahoma" panose="020B0604030504040204" pitchFamily="34" charset="0"/>
                <a:cs typeface="Tahoma" panose="020B0604030504040204" pitchFamily="34" charset="0"/>
              </a:rPr>
              <a:t>Early Case Assessment</a:t>
            </a:r>
          </a:p>
          <a:p>
            <a:r>
              <a:rPr lang="en-NG" sz="3200" dirty="0">
                <a:effectLst/>
                <a:latin typeface="Tahoma" panose="020B0604030504040204" pitchFamily="34" charset="0"/>
                <a:ea typeface="Tahoma" panose="020B0604030504040204" pitchFamily="34" charset="0"/>
                <a:cs typeface="Tahoma" panose="020B0604030504040204" pitchFamily="34" charset="0"/>
              </a:rPr>
              <a:t>Regular Monitoring and Tracking of Case Progress</a:t>
            </a:r>
            <a:endParaRPr lang="en-US" sz="3200" dirty="0">
              <a:latin typeface="Tahoma" panose="020B0604030504040204" pitchFamily="34" charset="0"/>
              <a:ea typeface="Tahoma" panose="020B0604030504040204" pitchFamily="34" charset="0"/>
              <a:cs typeface="Tahoma" panose="020B0604030504040204" pitchFamily="34" charset="0"/>
            </a:endParaRPr>
          </a:p>
          <a:p>
            <a:r>
              <a:rPr lang="en-NG" sz="3200" kern="100" dirty="0">
                <a:effectLst/>
                <a:latin typeface="Tahoma" panose="020B0604030504040204" pitchFamily="34" charset="0"/>
                <a:ea typeface="Tahoma" panose="020B0604030504040204" pitchFamily="34" charset="0"/>
                <a:cs typeface="Tahoma" panose="020B0604030504040204" pitchFamily="34" charset="0"/>
              </a:rPr>
              <a:t>Active Case Management</a:t>
            </a:r>
          </a:p>
          <a:p>
            <a:r>
              <a:rPr lang="en-NG" sz="3200" dirty="0">
                <a:effectLst/>
                <a:latin typeface="Tahoma" panose="020B0604030504040204" pitchFamily="34" charset="0"/>
                <a:ea typeface="Tahoma" panose="020B0604030504040204" pitchFamily="34" charset="0"/>
                <a:cs typeface="Tahoma" panose="020B0604030504040204" pitchFamily="34" charset="0"/>
              </a:rPr>
              <a:t>Managing Trial dates, Procedural Timelines and Adjournments</a:t>
            </a:r>
            <a:endParaRPr lang="en-US" sz="3200" dirty="0">
              <a:effectLst/>
              <a:latin typeface="Tahoma" panose="020B0604030504040204" pitchFamily="34" charset="0"/>
              <a:ea typeface="Tahoma" panose="020B0604030504040204" pitchFamily="34" charset="0"/>
              <a:cs typeface="Tahoma" panose="020B0604030504040204" pitchFamily="34" charset="0"/>
            </a:endParaRPr>
          </a:p>
          <a:p>
            <a:r>
              <a:rPr lang="en-NG" sz="3200" kern="100" dirty="0">
                <a:effectLst/>
                <a:latin typeface="Tahoma" panose="020B0604030504040204" pitchFamily="34" charset="0"/>
                <a:ea typeface="Tahoma" panose="020B0604030504040204" pitchFamily="34" charset="0"/>
                <a:cs typeface="Tahoma" panose="020B0604030504040204" pitchFamily="34" charset="0"/>
              </a:rPr>
              <a:t>Imposing Sanctions</a:t>
            </a:r>
          </a:p>
          <a:p>
            <a:r>
              <a:rPr lang="en-NG" sz="3200" kern="100" dirty="0">
                <a:effectLst/>
                <a:latin typeface="Tahoma" panose="020B0604030504040204" pitchFamily="34" charset="0"/>
                <a:ea typeface="Tahoma" panose="020B0604030504040204" pitchFamily="34" charset="0"/>
                <a:cs typeface="Tahoma" panose="020B0604030504040204" pitchFamily="34" charset="0"/>
              </a:rPr>
              <a:t>Use of Technology</a:t>
            </a:r>
          </a:p>
          <a:p>
            <a:pPr marL="0" indent="0">
              <a:buNone/>
            </a:pPr>
            <a:endParaRPr lang="en-NG" dirty="0"/>
          </a:p>
        </p:txBody>
      </p:sp>
    </p:spTree>
    <p:extLst>
      <p:ext uri="{BB962C8B-B14F-4D97-AF65-F5344CB8AC3E}">
        <p14:creationId xmlns:p14="http://schemas.microsoft.com/office/powerpoint/2010/main" val="1126655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09087-B68F-E567-2B04-9B9F21985AC4}"/>
              </a:ext>
            </a:extLst>
          </p:cNvPr>
          <p:cNvSpPr>
            <a:spLocks noGrp="1"/>
          </p:cNvSpPr>
          <p:nvPr>
            <p:ph type="title"/>
          </p:nvPr>
        </p:nvSpPr>
        <p:spPr/>
        <p:txBody>
          <a:bodyPr>
            <a:normAutofit/>
          </a:bodyPr>
          <a:lstStyle/>
          <a:p>
            <a:r>
              <a:rPr lang="en-NG" sz="3200" b="1" dirty="0">
                <a:effectLst/>
                <a:latin typeface="Tahoma" panose="020B0604030504040204" pitchFamily="34" charset="0"/>
                <a:ea typeface="Tahoma" panose="020B0604030504040204" pitchFamily="34" charset="0"/>
                <a:cs typeface="Tahoma" panose="020B0604030504040204" pitchFamily="34" charset="0"/>
              </a:rPr>
              <a:t>CASE MANAGEMENT STRATEGY</a:t>
            </a:r>
            <a:r>
              <a:rPr lang="en-US" sz="3200" b="1" dirty="0">
                <a:effectLst/>
                <a:latin typeface="Tahoma" panose="020B0604030504040204" pitchFamily="34" charset="0"/>
                <a:ea typeface="Tahoma" panose="020B0604030504040204" pitchFamily="34" charset="0"/>
                <a:cs typeface="Tahoma" panose="020B0604030504040204" pitchFamily="34" charset="0"/>
              </a:rPr>
              <a:t>: </a:t>
            </a:r>
            <a:r>
              <a:rPr lang="en-NG" sz="3200" b="1" kern="100" dirty="0">
                <a:effectLst/>
                <a:latin typeface="Tahoma" panose="020B0604030504040204" pitchFamily="34" charset="0"/>
                <a:ea typeface="Tahoma" panose="020B0604030504040204" pitchFamily="34" charset="0"/>
                <a:cs typeface="Tahoma" panose="020B0604030504040204" pitchFamily="34" charset="0"/>
              </a:rPr>
              <a:t>Pre-litigation Protocols/ADR</a:t>
            </a:r>
            <a:endParaRPr lang="en-NG" sz="32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90AEF51E-CD2D-7A28-A596-021F3AE7698E}"/>
              </a:ext>
            </a:extLst>
          </p:cNvPr>
          <p:cNvSpPr>
            <a:spLocks noGrp="1"/>
          </p:cNvSpPr>
          <p:nvPr>
            <p:ph idx="1"/>
          </p:nvPr>
        </p:nvSpPr>
        <p:spPr>
          <a:xfrm>
            <a:off x="838199" y="1690688"/>
            <a:ext cx="11193379" cy="4486275"/>
          </a:xfrm>
        </p:spPr>
        <p:txBody>
          <a:bodyPr>
            <a:normAutofit/>
          </a:bodyPr>
          <a:lstStyle/>
          <a:p>
            <a:pPr algn="just">
              <a:lnSpc>
                <a:spcPct val="107000"/>
              </a:lnSpc>
              <a:spcAft>
                <a:spcPts val="800"/>
              </a:spcAft>
            </a:pPr>
            <a:r>
              <a:rPr lang="en-NG" sz="3200" dirty="0">
                <a:effectLst/>
                <a:latin typeface="Tahoma" panose="020B0604030504040204" pitchFamily="34" charset="0"/>
                <a:ea typeface="Tahoma" panose="020B0604030504040204" pitchFamily="34" charset="0"/>
                <a:cs typeface="Tahoma" panose="020B0604030504040204" pitchFamily="34" charset="0"/>
              </a:rPr>
              <a:t>refers to the steps taken before a </a:t>
            </a:r>
            <a:r>
              <a:rPr lang="en-US" sz="3200" dirty="0">
                <a:effectLst/>
                <a:latin typeface="Tahoma" panose="020B0604030504040204" pitchFamily="34" charset="0"/>
                <a:ea typeface="Tahoma" panose="020B0604030504040204" pitchFamily="34" charset="0"/>
                <a:cs typeface="Tahoma" panose="020B0604030504040204" pitchFamily="34" charset="0"/>
              </a:rPr>
              <a:t>litigation</a:t>
            </a:r>
            <a:r>
              <a:rPr lang="en-NG" sz="3200" dirty="0">
                <a:effectLst/>
                <a:latin typeface="Tahoma" panose="020B0604030504040204" pitchFamily="34" charset="0"/>
                <a:ea typeface="Tahoma" panose="020B0604030504040204" pitchFamily="34" charset="0"/>
                <a:cs typeface="Tahoma" panose="020B0604030504040204" pitchFamily="34" charset="0"/>
              </a:rPr>
              <a:t> is initiated.</a:t>
            </a:r>
            <a:r>
              <a:rPr lang="en-NG" sz="3200" kern="100" dirty="0">
                <a:effectLst/>
                <a:latin typeface="Tahoma" panose="020B0604030504040204" pitchFamily="34" charset="0"/>
                <a:ea typeface="Tahoma" panose="020B0604030504040204" pitchFamily="34" charset="0"/>
                <a:cs typeface="Tahoma" panose="020B0604030504040204" pitchFamily="34" charset="0"/>
              </a:rPr>
              <a:t> </a:t>
            </a:r>
            <a:endParaRPr lang="en-US" sz="3200" kern="100" dirty="0">
              <a:effectLst/>
              <a:latin typeface="Tahoma" panose="020B0604030504040204" pitchFamily="34" charset="0"/>
              <a:ea typeface="Tahoma" panose="020B0604030504040204" pitchFamily="34" charset="0"/>
              <a:cs typeface="Tahoma" panose="020B0604030504040204" pitchFamily="34" charset="0"/>
            </a:endParaRPr>
          </a:p>
          <a:p>
            <a:pPr algn="just">
              <a:lnSpc>
                <a:spcPct val="107000"/>
              </a:lnSpc>
              <a:spcAft>
                <a:spcPts val="800"/>
              </a:spcAft>
            </a:pPr>
            <a:r>
              <a:rPr lang="en-NG" sz="3200" dirty="0">
                <a:effectLst/>
                <a:latin typeface="Tahoma" panose="020B0604030504040204" pitchFamily="34" charset="0"/>
                <a:ea typeface="Tahoma" panose="020B0604030504040204" pitchFamily="34" charset="0"/>
                <a:cs typeface="Tahoma" panose="020B0604030504040204" pitchFamily="34" charset="0"/>
              </a:rPr>
              <a:t>This concept includes encouraging the parties to use alternative dispute resolution (ADR) procedures such as arbitration or mediation, and facilitating the use of such procedures.</a:t>
            </a:r>
            <a:r>
              <a:rPr lang="en-NG" sz="3200" kern="100" dirty="0">
                <a:effectLst/>
                <a:latin typeface="Tahoma" panose="020B0604030504040204" pitchFamily="34" charset="0"/>
                <a:ea typeface="Tahoma" panose="020B0604030504040204" pitchFamily="34" charset="0"/>
                <a:cs typeface="Tahoma" panose="020B0604030504040204" pitchFamily="34" charset="0"/>
              </a:rPr>
              <a:t> </a:t>
            </a:r>
            <a:endParaRPr lang="en-US" sz="3200" kern="100" dirty="0">
              <a:effectLst/>
              <a:latin typeface="Tahoma" panose="020B0604030504040204" pitchFamily="34" charset="0"/>
              <a:ea typeface="Tahoma" panose="020B0604030504040204" pitchFamily="34" charset="0"/>
              <a:cs typeface="Tahoma" panose="020B0604030504040204" pitchFamily="34" charset="0"/>
            </a:endParaRPr>
          </a:p>
          <a:p>
            <a:pPr algn="just">
              <a:lnSpc>
                <a:spcPct val="107000"/>
              </a:lnSpc>
              <a:spcAft>
                <a:spcPts val="800"/>
              </a:spcAft>
            </a:pPr>
            <a:r>
              <a:rPr lang="en-NG" sz="3200" kern="100" dirty="0">
                <a:effectLst/>
                <a:latin typeface="Tahoma" panose="020B0604030504040204" pitchFamily="34" charset="0"/>
                <a:ea typeface="Tahoma" panose="020B0604030504040204" pitchFamily="34" charset="0"/>
                <a:cs typeface="Tahoma" panose="020B0604030504040204" pitchFamily="34" charset="0"/>
              </a:rPr>
              <a:t>Examples of Multi-Door Courthouses in Nigeria (e.g., Lagos, Abuja)</a:t>
            </a:r>
            <a:r>
              <a:rPr lang="en-US" sz="3200" kern="100" dirty="0">
                <a:effectLst/>
                <a:latin typeface="Tahoma" panose="020B0604030504040204" pitchFamily="34" charset="0"/>
                <a:ea typeface="Tahoma" panose="020B0604030504040204" pitchFamily="34" charset="0"/>
                <a:cs typeface="Tahoma" panose="020B0604030504040204" pitchFamily="34" charset="0"/>
              </a:rPr>
              <a:t>, many other states have followed suit.</a:t>
            </a:r>
            <a:endParaRPr lang="en-NG" sz="3200" kern="1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96156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TotalTime>
  <Words>1440</Words>
  <Application>Microsoft Office PowerPoint</Application>
  <PresentationFormat>Widescreen</PresentationFormat>
  <Paragraphs>137</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Tahoma</vt:lpstr>
      <vt:lpstr>Office Theme</vt:lpstr>
      <vt:lpstr>PowerPoint Presentation</vt:lpstr>
      <vt:lpstr>PowerPoint Presentation</vt:lpstr>
      <vt:lpstr>INTRODUCTION</vt:lpstr>
      <vt:lpstr>INTRODUCTION END..</vt:lpstr>
      <vt:lpstr>JUDICIAL INDEPENDENCE</vt:lpstr>
      <vt:lpstr>JUDGE CRAFT</vt:lpstr>
      <vt:lpstr>CASE MANAGEMENT VS. CASE MANAGEMENT STRATEGY</vt:lpstr>
      <vt:lpstr>CASE MANAGEMENT STRATEGY: Overview of Specific Tactics and Tools Used in Case Management</vt:lpstr>
      <vt:lpstr>CASE MANAGEMENT STRATEGY: Pre-litigation Protocols/ADR</vt:lpstr>
      <vt:lpstr>EARLY CASE ASSESSMENT</vt:lpstr>
      <vt:lpstr>REGULAR MONITORING AND TRACKING OF CASE PROGRESS</vt:lpstr>
      <vt:lpstr>ACTIVE CASE MANAGEMENT</vt:lpstr>
      <vt:lpstr>MANAGING TRIAL DATES AND ADJOURNMENTS</vt:lpstr>
      <vt:lpstr>IMPOSING SANCTIONS </vt:lpstr>
      <vt:lpstr>USE OF TECHNOLOGY</vt:lpstr>
      <vt:lpstr>TOOLS FOR TRACKING DELAYS : Delay Reporting Systems </vt:lpstr>
      <vt:lpstr>TOOLS FOR TRACKING DELAYS : Performance Metrics</vt:lpstr>
      <vt:lpstr>TOOLS FOR TRACKING DELAYS: Data Analytics</vt:lpstr>
      <vt:lpstr>CHALLENGES OF IMPLEMENTING CASE MANAGEMENT STRATEGIES AND TRACKING DELAY OF COURT CASES</vt:lpstr>
      <vt:lpstr>THE WAY FORWARD</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HP</dc:creator>
  <cp:lastModifiedBy>HP</cp:lastModifiedBy>
  <cp:revision>11</cp:revision>
  <dcterms:created xsi:type="dcterms:W3CDTF">2024-07-08T00:38:43Z</dcterms:created>
  <dcterms:modified xsi:type="dcterms:W3CDTF">2024-07-08T08:18:18Z</dcterms:modified>
</cp:coreProperties>
</file>